
<file path=[Content_Types].xml><?xml version="1.0" encoding="utf-8"?>
<Types xmlns="http://schemas.openxmlformats.org/package/2006/content-types">
  <Default Extension="png" ContentType="image/png"/>
  <Default Extension="svg" ContentType="image/svg+xml"/>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46"/>
  </p:notesMasterIdLst>
  <p:handoutMasterIdLst>
    <p:handoutMasterId r:id="rId547"/>
  </p:handoutMasterIdLst>
  <p:sldIdLst>
    <p:sldId id="2334" r:id="rId2"/>
    <p:sldId id="2733" r:id="rId3"/>
    <p:sldId id="2337" r:id="rId4"/>
    <p:sldId id="2336" r:id="rId5"/>
    <p:sldId id="2335" r:id="rId6"/>
    <p:sldId id="2190" r:id="rId7"/>
    <p:sldId id="2734" r:id="rId8"/>
    <p:sldId id="2736" r:id="rId9"/>
    <p:sldId id="2207" r:id="rId10"/>
    <p:sldId id="2210" r:id="rId11"/>
    <p:sldId id="2209" r:id="rId12"/>
    <p:sldId id="2346" r:id="rId13"/>
    <p:sldId id="2347" r:id="rId14"/>
    <p:sldId id="2218" r:id="rId15"/>
    <p:sldId id="2214" r:id="rId16"/>
    <p:sldId id="2216" r:id="rId17"/>
    <p:sldId id="2215" r:id="rId18"/>
    <p:sldId id="2261" r:id="rId19"/>
    <p:sldId id="2260" r:id="rId20"/>
    <p:sldId id="2259" r:id="rId21"/>
    <p:sldId id="2229" r:id="rId22"/>
    <p:sldId id="2224" r:id="rId23"/>
    <p:sldId id="2231" r:id="rId24"/>
    <p:sldId id="2230" r:id="rId25"/>
    <p:sldId id="2233" r:id="rId26"/>
    <p:sldId id="2240" r:id="rId27"/>
    <p:sldId id="2232" r:id="rId28"/>
    <p:sldId id="2235" r:id="rId29"/>
    <p:sldId id="2350" r:id="rId30"/>
    <p:sldId id="2236" r:id="rId31"/>
    <p:sldId id="2237" r:id="rId32"/>
    <p:sldId id="2238" r:id="rId33"/>
    <p:sldId id="2250" r:id="rId34"/>
    <p:sldId id="2266" r:id="rId35"/>
    <p:sldId id="2191" r:id="rId36"/>
    <p:sldId id="2239" r:id="rId37"/>
    <p:sldId id="2242" r:id="rId38"/>
    <p:sldId id="2241" r:id="rId39"/>
    <p:sldId id="2262" r:id="rId40"/>
    <p:sldId id="2253" r:id="rId41"/>
    <p:sldId id="2341" r:id="rId42"/>
    <p:sldId id="2342" r:id="rId43"/>
    <p:sldId id="2343" r:id="rId44"/>
    <p:sldId id="2344" r:id="rId45"/>
    <p:sldId id="2345" r:id="rId46"/>
    <p:sldId id="2257" r:id="rId47"/>
    <p:sldId id="2254" r:id="rId48"/>
    <p:sldId id="2255" r:id="rId49"/>
    <p:sldId id="2349" r:id="rId50"/>
    <p:sldId id="2735" r:id="rId51"/>
    <p:sldId id="2732" r:id="rId52"/>
    <p:sldId id="2179" r:id="rId53"/>
    <p:sldId id="2180" r:id="rId54"/>
    <p:sldId id="2181" r:id="rId55"/>
    <p:sldId id="2182" r:id="rId56"/>
    <p:sldId id="2183" r:id="rId57"/>
    <p:sldId id="2184" r:id="rId58"/>
    <p:sldId id="2185" r:id="rId59"/>
    <p:sldId id="2186" r:id="rId60"/>
    <p:sldId id="2212" r:id="rId61"/>
    <p:sldId id="2197" r:id="rId62"/>
    <p:sldId id="2198" r:id="rId63"/>
    <p:sldId id="2199" r:id="rId64"/>
    <p:sldId id="2200" r:id="rId65"/>
    <p:sldId id="2201" r:id="rId66"/>
    <p:sldId id="2202" r:id="rId67"/>
    <p:sldId id="2203" r:id="rId68"/>
    <p:sldId id="2204" r:id="rId69"/>
    <p:sldId id="2205" r:id="rId70"/>
    <p:sldId id="2206" r:id="rId71"/>
    <p:sldId id="2737" r:id="rId72"/>
    <p:sldId id="2208" r:id="rId73"/>
    <p:sldId id="2738" r:id="rId74"/>
    <p:sldId id="2300" r:id="rId75"/>
    <p:sldId id="2287" r:id="rId76"/>
    <p:sldId id="2286" r:id="rId77"/>
    <p:sldId id="2739" r:id="rId78"/>
    <p:sldId id="2740" r:id="rId79"/>
    <p:sldId id="2741" r:id="rId80"/>
    <p:sldId id="2291" r:id="rId81"/>
    <p:sldId id="2234" r:id="rId82"/>
    <p:sldId id="2243" r:id="rId83"/>
    <p:sldId id="2289" r:id="rId84"/>
    <p:sldId id="2290" r:id="rId85"/>
    <p:sldId id="2245" r:id="rId86"/>
    <p:sldId id="2292" r:id="rId87"/>
    <p:sldId id="2293" r:id="rId88"/>
    <p:sldId id="2294" r:id="rId89"/>
    <p:sldId id="2295" r:id="rId90"/>
    <p:sldId id="2296" r:id="rId91"/>
    <p:sldId id="2297" r:id="rId92"/>
    <p:sldId id="2298" r:id="rId93"/>
    <p:sldId id="2299" r:id="rId94"/>
    <p:sldId id="2743" r:id="rId95"/>
    <p:sldId id="2744" r:id="rId96"/>
    <p:sldId id="2745" r:id="rId97"/>
    <p:sldId id="2746" r:id="rId98"/>
    <p:sldId id="2747" r:id="rId99"/>
    <p:sldId id="2748" r:id="rId100"/>
    <p:sldId id="2749" r:id="rId101"/>
    <p:sldId id="2339" r:id="rId102"/>
    <p:sldId id="2750" r:id="rId103"/>
    <p:sldId id="2348" r:id="rId104"/>
    <p:sldId id="2302" r:id="rId105"/>
    <p:sldId id="2303" r:id="rId106"/>
    <p:sldId id="2304" r:id="rId107"/>
    <p:sldId id="2307" r:id="rId108"/>
    <p:sldId id="2306" r:id="rId109"/>
    <p:sldId id="2308" r:id="rId110"/>
    <p:sldId id="2310" r:id="rId111"/>
    <p:sldId id="2313" r:id="rId112"/>
    <p:sldId id="2312" r:id="rId113"/>
    <p:sldId id="2325" r:id="rId114"/>
    <p:sldId id="2752" r:id="rId115"/>
    <p:sldId id="2753" r:id="rId116"/>
    <p:sldId id="2766" r:id="rId117"/>
    <p:sldId id="2618" r:id="rId118"/>
    <p:sldId id="2552" r:id="rId119"/>
    <p:sldId id="2662" r:id="rId120"/>
    <p:sldId id="2479" r:id="rId121"/>
    <p:sldId id="2480" r:id="rId122"/>
    <p:sldId id="2660" r:id="rId123"/>
    <p:sldId id="2483" r:id="rId124"/>
    <p:sldId id="2484" r:id="rId125"/>
    <p:sldId id="2485" r:id="rId126"/>
    <p:sldId id="2486" r:id="rId127"/>
    <p:sldId id="2487" r:id="rId128"/>
    <p:sldId id="2488" r:id="rId129"/>
    <p:sldId id="2489" r:id="rId130"/>
    <p:sldId id="2490" r:id="rId131"/>
    <p:sldId id="2491" r:id="rId132"/>
    <p:sldId id="2592" r:id="rId133"/>
    <p:sldId id="2663" r:id="rId134"/>
    <p:sldId id="2622" r:id="rId135"/>
    <p:sldId id="2686" r:id="rId136"/>
    <p:sldId id="2623" r:id="rId137"/>
    <p:sldId id="2689" r:id="rId138"/>
    <p:sldId id="2690" r:id="rId139"/>
    <p:sldId id="2754" r:id="rId140"/>
    <p:sldId id="2693" r:id="rId141"/>
    <p:sldId id="2695" r:id="rId142"/>
    <p:sldId id="2694" r:id="rId143"/>
    <p:sldId id="2630" r:id="rId144"/>
    <p:sldId id="2697" r:id="rId145"/>
    <p:sldId id="2698" r:id="rId146"/>
    <p:sldId id="2633" r:id="rId147"/>
    <p:sldId id="2699" r:id="rId148"/>
    <p:sldId id="2639" r:id="rId149"/>
    <p:sldId id="2656" r:id="rId150"/>
    <p:sldId id="2641" r:id="rId151"/>
    <p:sldId id="2545" r:id="rId152"/>
    <p:sldId id="2687" r:id="rId153"/>
    <p:sldId id="2471" r:id="rId154"/>
    <p:sldId id="2612" r:id="rId155"/>
    <p:sldId id="2469" r:id="rId156"/>
    <p:sldId id="2790" r:id="rId157"/>
    <p:sldId id="2380" r:id="rId158"/>
    <p:sldId id="2470" r:id="rId159"/>
    <p:sldId id="2382" r:id="rId160"/>
    <p:sldId id="2383" r:id="rId161"/>
    <p:sldId id="2385" r:id="rId162"/>
    <p:sldId id="2647" r:id="rId163"/>
    <p:sldId id="2648" r:id="rId164"/>
    <p:sldId id="2650" r:id="rId165"/>
    <p:sldId id="2474" r:id="rId166"/>
    <p:sldId id="2544" r:id="rId167"/>
    <p:sldId id="2407" r:id="rId168"/>
    <p:sldId id="2408" r:id="rId169"/>
    <p:sldId id="2585" r:id="rId170"/>
    <p:sldId id="2475" r:id="rId171"/>
    <p:sldId id="2553" r:id="rId172"/>
    <p:sldId id="2476" r:id="rId173"/>
    <p:sldId id="2607" r:id="rId174"/>
    <p:sldId id="2651" r:id="rId175"/>
    <p:sldId id="2526" r:id="rId176"/>
    <p:sldId id="2527" r:id="rId177"/>
    <p:sldId id="2528" r:id="rId178"/>
    <p:sldId id="2608" r:id="rId179"/>
    <p:sldId id="2477" r:id="rId180"/>
    <p:sldId id="2494" r:id="rId181"/>
    <p:sldId id="2715" r:id="rId182"/>
    <p:sldId id="2652" r:id="rId183"/>
    <p:sldId id="2515" r:id="rId184"/>
    <p:sldId id="2516" r:id="rId185"/>
    <p:sldId id="2700" r:id="rId186"/>
    <p:sldId id="2701" r:id="rId187"/>
    <p:sldId id="2518" r:id="rId188"/>
    <p:sldId id="2702" r:id="rId189"/>
    <p:sldId id="2519" r:id="rId190"/>
    <p:sldId id="2759" r:id="rId191"/>
    <p:sldId id="2704" r:id="rId192"/>
    <p:sldId id="2523" r:id="rId193"/>
    <p:sldId id="2706" r:id="rId194"/>
    <p:sldId id="2705" r:id="rId195"/>
    <p:sldId id="2543" r:id="rId196"/>
    <p:sldId id="2707" r:id="rId197"/>
    <p:sldId id="2708" r:id="rId198"/>
    <p:sldId id="2709" r:id="rId199"/>
    <p:sldId id="2718" r:id="rId200"/>
    <p:sldId id="2719" r:id="rId201"/>
    <p:sldId id="2721" r:id="rId202"/>
    <p:sldId id="2722" r:id="rId203"/>
    <p:sldId id="2333" r:id="rId204"/>
    <p:sldId id="2665" r:id="rId205"/>
    <p:sldId id="2760" r:id="rId206"/>
    <p:sldId id="2761" r:id="rId207"/>
    <p:sldId id="2340" r:id="rId208"/>
    <p:sldId id="2664" r:id="rId209"/>
    <p:sldId id="2723" r:id="rId210"/>
    <p:sldId id="2724" r:id="rId211"/>
    <p:sldId id="2725" r:id="rId212"/>
    <p:sldId id="2726" r:id="rId213"/>
    <p:sldId id="2727" r:id="rId214"/>
    <p:sldId id="2728" r:id="rId215"/>
    <p:sldId id="2762" r:id="rId216"/>
    <p:sldId id="2729" r:id="rId217"/>
    <p:sldId id="2666" r:id="rId218"/>
    <p:sldId id="2457" r:id="rId219"/>
    <p:sldId id="2462" r:id="rId220"/>
    <p:sldId id="2793" r:id="rId221"/>
    <p:sldId id="2730" r:id="rId222"/>
    <p:sldId id="2464" r:id="rId223"/>
    <p:sldId id="2667" r:id="rId224"/>
    <p:sldId id="2669" r:id="rId225"/>
    <p:sldId id="2763" r:id="rId226"/>
    <p:sldId id="2672" r:id="rId227"/>
    <p:sldId id="2765" r:id="rId228"/>
    <p:sldId id="2767" r:id="rId229"/>
    <p:sldId id="2869" r:id="rId230"/>
    <p:sldId id="2794" r:id="rId231"/>
    <p:sldId id="2795" r:id="rId232"/>
    <p:sldId id="2796" r:id="rId233"/>
    <p:sldId id="2797" r:id="rId234"/>
    <p:sldId id="2742" r:id="rId235"/>
    <p:sldId id="2798" r:id="rId236"/>
    <p:sldId id="2799" r:id="rId237"/>
    <p:sldId id="2800" r:id="rId238"/>
    <p:sldId id="2801" r:id="rId239"/>
    <p:sldId id="2802" r:id="rId240"/>
    <p:sldId id="2803" r:id="rId241"/>
    <p:sldId id="2804" r:id="rId242"/>
    <p:sldId id="2805" r:id="rId243"/>
    <p:sldId id="2806" r:id="rId244"/>
    <p:sldId id="2751" r:id="rId245"/>
    <p:sldId id="2807" r:id="rId246"/>
    <p:sldId id="2808" r:id="rId247"/>
    <p:sldId id="2755" r:id="rId248"/>
    <p:sldId id="2757" r:id="rId249"/>
    <p:sldId id="2758" r:id="rId250"/>
    <p:sldId id="2809" r:id="rId251"/>
    <p:sldId id="2810" r:id="rId252"/>
    <p:sldId id="2811" r:id="rId253"/>
    <p:sldId id="2812" r:id="rId254"/>
    <p:sldId id="2764" r:id="rId255"/>
    <p:sldId id="2813" r:id="rId256"/>
    <p:sldId id="2814" r:id="rId257"/>
    <p:sldId id="2815" r:id="rId258"/>
    <p:sldId id="2784" r:id="rId259"/>
    <p:sldId id="2779" r:id="rId260"/>
    <p:sldId id="2778" r:id="rId261"/>
    <p:sldId id="2780" r:id="rId262"/>
    <p:sldId id="2816" r:id="rId263"/>
    <p:sldId id="2817" r:id="rId264"/>
    <p:sldId id="2818" r:id="rId265"/>
    <p:sldId id="2819" r:id="rId266"/>
    <p:sldId id="2820" r:id="rId267"/>
    <p:sldId id="2821" r:id="rId268"/>
    <p:sldId id="2822" r:id="rId269"/>
    <p:sldId id="2775" r:id="rId270"/>
    <p:sldId id="2781" r:id="rId271"/>
    <p:sldId id="2774" r:id="rId272"/>
    <p:sldId id="2782" r:id="rId273"/>
    <p:sldId id="2783" r:id="rId274"/>
    <p:sldId id="2785" r:id="rId275"/>
    <p:sldId id="2786" r:id="rId276"/>
    <p:sldId id="2787" r:id="rId277"/>
    <p:sldId id="2788" r:id="rId278"/>
    <p:sldId id="2776" r:id="rId279"/>
    <p:sldId id="2823" r:id="rId280"/>
    <p:sldId id="2824" r:id="rId281"/>
    <p:sldId id="2825" r:id="rId282"/>
    <p:sldId id="2826" r:id="rId283"/>
    <p:sldId id="2827" r:id="rId284"/>
    <p:sldId id="2828" r:id="rId285"/>
    <p:sldId id="2829" r:id="rId286"/>
    <p:sldId id="2830" r:id="rId287"/>
    <p:sldId id="2831" r:id="rId288"/>
    <p:sldId id="2832" r:id="rId289"/>
    <p:sldId id="2833" r:id="rId290"/>
    <p:sldId id="2835" r:id="rId291"/>
    <p:sldId id="2768" r:id="rId292"/>
    <p:sldId id="2868" r:id="rId293"/>
    <p:sldId id="2870" r:id="rId294"/>
    <p:sldId id="2871" r:id="rId295"/>
    <p:sldId id="2872" r:id="rId296"/>
    <p:sldId id="2873" r:id="rId297"/>
    <p:sldId id="2874" r:id="rId298"/>
    <p:sldId id="2875" r:id="rId299"/>
    <p:sldId id="2876" r:id="rId300"/>
    <p:sldId id="2877" r:id="rId301"/>
    <p:sldId id="2878" r:id="rId302"/>
    <p:sldId id="2879" r:id="rId303"/>
    <p:sldId id="2880" r:id="rId304"/>
    <p:sldId id="2881" r:id="rId305"/>
    <p:sldId id="2882" r:id="rId306"/>
    <p:sldId id="2883" r:id="rId307"/>
    <p:sldId id="2884" r:id="rId308"/>
    <p:sldId id="2885" r:id="rId309"/>
    <p:sldId id="2886" r:id="rId310"/>
    <p:sldId id="2887" r:id="rId311"/>
    <p:sldId id="2888" r:id="rId312"/>
    <p:sldId id="2889" r:id="rId313"/>
    <p:sldId id="2890" r:id="rId314"/>
    <p:sldId id="2891" r:id="rId315"/>
    <p:sldId id="2892" r:id="rId316"/>
    <p:sldId id="2893" r:id="rId317"/>
    <p:sldId id="2837" r:id="rId318"/>
    <p:sldId id="2894" r:id="rId319"/>
    <p:sldId id="2895" r:id="rId320"/>
    <p:sldId id="2838" r:id="rId321"/>
    <p:sldId id="2845" r:id="rId322"/>
    <p:sldId id="2846" r:id="rId323"/>
    <p:sldId id="2840" r:id="rId324"/>
    <p:sldId id="2839" r:id="rId325"/>
    <p:sldId id="2841" r:id="rId326"/>
    <p:sldId id="2842" r:id="rId327"/>
    <p:sldId id="2843" r:id="rId328"/>
    <p:sldId id="2847" r:id="rId329"/>
    <p:sldId id="2848" r:id="rId330"/>
    <p:sldId id="2896" r:id="rId331"/>
    <p:sldId id="2849" r:id="rId332"/>
    <p:sldId id="2850" r:id="rId333"/>
    <p:sldId id="2851" r:id="rId334"/>
    <p:sldId id="2852" r:id="rId335"/>
    <p:sldId id="2897" r:id="rId336"/>
    <p:sldId id="2856" r:id="rId337"/>
    <p:sldId id="2855" r:id="rId338"/>
    <p:sldId id="2853" r:id="rId339"/>
    <p:sldId id="2857" r:id="rId340"/>
    <p:sldId id="2860" r:id="rId341"/>
    <p:sldId id="2898" r:id="rId342"/>
    <p:sldId id="2859" r:id="rId343"/>
    <p:sldId id="2899" r:id="rId344"/>
    <p:sldId id="2903" r:id="rId345"/>
    <p:sldId id="2900" r:id="rId346"/>
    <p:sldId id="2864" r:id="rId347"/>
    <p:sldId id="2863" r:id="rId348"/>
    <p:sldId id="2866" r:id="rId349"/>
    <p:sldId id="2902" r:id="rId350"/>
    <p:sldId id="2769" r:id="rId351"/>
    <p:sldId id="2904" r:id="rId352"/>
    <p:sldId id="2905" r:id="rId353"/>
    <p:sldId id="2906" r:id="rId354"/>
    <p:sldId id="2907" r:id="rId355"/>
    <p:sldId id="2908" r:id="rId356"/>
    <p:sldId id="2909" r:id="rId357"/>
    <p:sldId id="2910" r:id="rId358"/>
    <p:sldId id="2911" r:id="rId359"/>
    <p:sldId id="2912" r:id="rId360"/>
    <p:sldId id="2913" r:id="rId361"/>
    <p:sldId id="2914" r:id="rId362"/>
    <p:sldId id="2915" r:id="rId363"/>
    <p:sldId id="2916" r:id="rId364"/>
    <p:sldId id="2917" r:id="rId365"/>
    <p:sldId id="2918" r:id="rId366"/>
    <p:sldId id="2919" r:id="rId367"/>
    <p:sldId id="2920" r:id="rId368"/>
    <p:sldId id="2921" r:id="rId369"/>
    <p:sldId id="2922" r:id="rId370"/>
    <p:sldId id="2923" r:id="rId371"/>
    <p:sldId id="2924" r:id="rId372"/>
    <p:sldId id="2925" r:id="rId373"/>
    <p:sldId id="2926" r:id="rId374"/>
    <p:sldId id="2927" r:id="rId375"/>
    <p:sldId id="2928" r:id="rId376"/>
    <p:sldId id="2929" r:id="rId377"/>
    <p:sldId id="2930" r:id="rId378"/>
    <p:sldId id="2931" r:id="rId379"/>
    <p:sldId id="2932" r:id="rId380"/>
    <p:sldId id="2901" r:id="rId381"/>
    <p:sldId id="2933" r:id="rId382"/>
    <p:sldId id="2934" r:id="rId383"/>
    <p:sldId id="2935" r:id="rId384"/>
    <p:sldId id="2936" r:id="rId385"/>
    <p:sldId id="2937" r:id="rId386"/>
    <p:sldId id="2938" r:id="rId387"/>
    <p:sldId id="2939" r:id="rId388"/>
    <p:sldId id="2940" r:id="rId389"/>
    <p:sldId id="2941" r:id="rId390"/>
    <p:sldId id="2942" r:id="rId391"/>
    <p:sldId id="2943" r:id="rId392"/>
    <p:sldId id="2944" r:id="rId393"/>
    <p:sldId id="2945" r:id="rId394"/>
    <p:sldId id="2946" r:id="rId395"/>
    <p:sldId id="2948" r:id="rId396"/>
    <p:sldId id="2770" r:id="rId397"/>
    <p:sldId id="2949" r:id="rId398"/>
    <p:sldId id="2950" r:id="rId399"/>
    <p:sldId id="2951" r:id="rId400"/>
    <p:sldId id="2952" r:id="rId401"/>
    <p:sldId id="2953" r:id="rId402"/>
    <p:sldId id="2954" r:id="rId403"/>
    <p:sldId id="2955" r:id="rId404"/>
    <p:sldId id="2956" r:id="rId405"/>
    <p:sldId id="2957" r:id="rId406"/>
    <p:sldId id="2958" r:id="rId407"/>
    <p:sldId id="2959" r:id="rId408"/>
    <p:sldId id="2960" r:id="rId409"/>
    <p:sldId id="2961" r:id="rId410"/>
    <p:sldId id="2962" r:id="rId411"/>
    <p:sldId id="2963" r:id="rId412"/>
    <p:sldId id="2756" r:id="rId413"/>
    <p:sldId id="2964" r:id="rId414"/>
    <p:sldId id="2965" r:id="rId415"/>
    <p:sldId id="2966" r:id="rId416"/>
    <p:sldId id="2967" r:id="rId417"/>
    <p:sldId id="2968" r:id="rId418"/>
    <p:sldId id="2969" r:id="rId419"/>
    <p:sldId id="2970" r:id="rId420"/>
    <p:sldId id="2971" r:id="rId421"/>
    <p:sldId id="2972" r:id="rId422"/>
    <p:sldId id="2973" r:id="rId423"/>
    <p:sldId id="2974" r:id="rId424"/>
    <p:sldId id="2975" r:id="rId425"/>
    <p:sldId id="2976" r:id="rId426"/>
    <p:sldId id="2977" r:id="rId427"/>
    <p:sldId id="2978" r:id="rId428"/>
    <p:sldId id="2979" r:id="rId429"/>
    <p:sldId id="2980" r:id="rId430"/>
    <p:sldId id="2981" r:id="rId431"/>
    <p:sldId id="2982" r:id="rId432"/>
    <p:sldId id="2773" r:id="rId433"/>
    <p:sldId id="2983" r:id="rId434"/>
    <p:sldId id="2984" r:id="rId435"/>
    <p:sldId id="2987" r:id="rId436"/>
    <p:sldId id="2771" r:id="rId437"/>
    <p:sldId id="256" r:id="rId438"/>
    <p:sldId id="261" r:id="rId439"/>
    <p:sldId id="306" r:id="rId440"/>
    <p:sldId id="279" r:id="rId441"/>
    <p:sldId id="316" r:id="rId442"/>
    <p:sldId id="315" r:id="rId443"/>
    <p:sldId id="257" r:id="rId444"/>
    <p:sldId id="313" r:id="rId445"/>
    <p:sldId id="314" r:id="rId446"/>
    <p:sldId id="259" r:id="rId447"/>
    <p:sldId id="329" r:id="rId448"/>
    <p:sldId id="293" r:id="rId449"/>
    <p:sldId id="324" r:id="rId450"/>
    <p:sldId id="294" r:id="rId451"/>
    <p:sldId id="325" r:id="rId452"/>
    <p:sldId id="300" r:id="rId453"/>
    <p:sldId id="317" r:id="rId454"/>
    <p:sldId id="262" r:id="rId455"/>
    <p:sldId id="304" r:id="rId456"/>
    <p:sldId id="323" r:id="rId457"/>
    <p:sldId id="265" r:id="rId458"/>
    <p:sldId id="318" r:id="rId459"/>
    <p:sldId id="281" r:id="rId460"/>
    <p:sldId id="305" r:id="rId461"/>
    <p:sldId id="301" r:id="rId462"/>
    <p:sldId id="319" r:id="rId463"/>
    <p:sldId id="282" r:id="rId464"/>
    <p:sldId id="302" r:id="rId465"/>
    <p:sldId id="320" r:id="rId466"/>
    <p:sldId id="277" r:id="rId467"/>
    <p:sldId id="272" r:id="rId468"/>
    <p:sldId id="295" r:id="rId469"/>
    <p:sldId id="273" r:id="rId470"/>
    <p:sldId id="296" r:id="rId471"/>
    <p:sldId id="321" r:id="rId472"/>
    <p:sldId id="284" r:id="rId473"/>
    <p:sldId id="289" r:id="rId474"/>
    <p:sldId id="290" r:id="rId475"/>
    <p:sldId id="330" r:id="rId476"/>
    <p:sldId id="292" r:id="rId477"/>
    <p:sldId id="327" r:id="rId478"/>
    <p:sldId id="285" r:id="rId479"/>
    <p:sldId id="298" r:id="rId480"/>
    <p:sldId id="322" r:id="rId481"/>
    <p:sldId id="331" r:id="rId482"/>
    <p:sldId id="297" r:id="rId483"/>
    <p:sldId id="328" r:id="rId484"/>
    <p:sldId id="303" r:id="rId485"/>
    <p:sldId id="326" r:id="rId486"/>
    <p:sldId id="274" r:id="rId487"/>
    <p:sldId id="299" r:id="rId488"/>
    <p:sldId id="2772" r:id="rId489"/>
    <p:sldId id="2988" r:id="rId490"/>
    <p:sldId id="2989" r:id="rId491"/>
    <p:sldId id="2789" r:id="rId492"/>
    <p:sldId id="2990" r:id="rId493"/>
    <p:sldId id="2991" r:id="rId494"/>
    <p:sldId id="2992" r:id="rId495"/>
    <p:sldId id="2792" r:id="rId496"/>
    <p:sldId id="2993" r:id="rId497"/>
    <p:sldId id="2994" r:id="rId498"/>
    <p:sldId id="2995" r:id="rId499"/>
    <p:sldId id="2996" r:id="rId500"/>
    <p:sldId id="2997" r:id="rId501"/>
    <p:sldId id="2998" r:id="rId502"/>
    <p:sldId id="2999" r:id="rId503"/>
    <p:sldId id="3000" r:id="rId504"/>
    <p:sldId id="3001" r:id="rId505"/>
    <p:sldId id="3002" r:id="rId506"/>
    <p:sldId id="3003" r:id="rId507"/>
    <p:sldId id="3004" r:id="rId508"/>
    <p:sldId id="3005" r:id="rId509"/>
    <p:sldId id="3006" r:id="rId510"/>
    <p:sldId id="3007" r:id="rId511"/>
    <p:sldId id="3042" r:id="rId512"/>
    <p:sldId id="3010" r:id="rId513"/>
    <p:sldId id="3011" r:id="rId514"/>
    <p:sldId id="3012" r:id="rId515"/>
    <p:sldId id="3013" r:id="rId516"/>
    <p:sldId id="3014" r:id="rId517"/>
    <p:sldId id="3015" r:id="rId518"/>
    <p:sldId id="3016" r:id="rId519"/>
    <p:sldId id="3017" r:id="rId520"/>
    <p:sldId id="3018" r:id="rId521"/>
    <p:sldId id="2777" r:id="rId522"/>
    <p:sldId id="3019" r:id="rId523"/>
    <p:sldId id="3020" r:id="rId524"/>
    <p:sldId id="3021" r:id="rId525"/>
    <p:sldId id="3022" r:id="rId526"/>
    <p:sldId id="3023" r:id="rId527"/>
    <p:sldId id="3024" r:id="rId528"/>
    <p:sldId id="3025" r:id="rId529"/>
    <p:sldId id="3026" r:id="rId530"/>
    <p:sldId id="3027" r:id="rId531"/>
    <p:sldId id="3028" r:id="rId532"/>
    <p:sldId id="3029" r:id="rId533"/>
    <p:sldId id="3030" r:id="rId534"/>
    <p:sldId id="3031" r:id="rId535"/>
    <p:sldId id="3032" r:id="rId536"/>
    <p:sldId id="3033" r:id="rId537"/>
    <p:sldId id="3034" r:id="rId538"/>
    <p:sldId id="3035" r:id="rId539"/>
    <p:sldId id="3037" r:id="rId540"/>
    <p:sldId id="3043" r:id="rId541"/>
    <p:sldId id="3038" r:id="rId542"/>
    <p:sldId id="3039" r:id="rId543"/>
    <p:sldId id="1065" r:id="rId544"/>
    <p:sldId id="3040" r:id="rId545"/>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charset="0"/>
        <a:ea typeface="ＭＳ Ｐゴシック" charset="0"/>
        <a:cs typeface="Arial" charset="0"/>
      </a:defRPr>
    </a:lvl1pPr>
    <a:lvl2pPr marL="457200" algn="l" rtl="0" fontAlgn="base">
      <a:spcBef>
        <a:spcPct val="0"/>
      </a:spcBef>
      <a:spcAft>
        <a:spcPct val="0"/>
      </a:spcAft>
      <a:defRPr b="1" kern="1200">
        <a:solidFill>
          <a:schemeClr val="tx1"/>
        </a:solidFill>
        <a:latin typeface="Arial" charset="0"/>
        <a:ea typeface="ＭＳ Ｐゴシック" charset="0"/>
        <a:cs typeface="Arial" charset="0"/>
      </a:defRPr>
    </a:lvl2pPr>
    <a:lvl3pPr marL="914400" algn="l" rtl="0" fontAlgn="base">
      <a:spcBef>
        <a:spcPct val="0"/>
      </a:spcBef>
      <a:spcAft>
        <a:spcPct val="0"/>
      </a:spcAft>
      <a:defRPr b="1" kern="1200">
        <a:solidFill>
          <a:schemeClr val="tx1"/>
        </a:solidFill>
        <a:latin typeface="Arial" charset="0"/>
        <a:ea typeface="ＭＳ Ｐゴシック" charset="0"/>
        <a:cs typeface="Arial" charset="0"/>
      </a:defRPr>
    </a:lvl3pPr>
    <a:lvl4pPr marL="1371600" algn="l" rtl="0" fontAlgn="base">
      <a:spcBef>
        <a:spcPct val="0"/>
      </a:spcBef>
      <a:spcAft>
        <a:spcPct val="0"/>
      </a:spcAft>
      <a:defRPr b="1" kern="1200">
        <a:solidFill>
          <a:schemeClr val="tx1"/>
        </a:solidFill>
        <a:latin typeface="Arial" charset="0"/>
        <a:ea typeface="ＭＳ Ｐゴシック" charset="0"/>
        <a:cs typeface="Arial" charset="0"/>
      </a:defRPr>
    </a:lvl4pPr>
    <a:lvl5pPr marL="1828800" algn="l" rtl="0" fontAlgn="base">
      <a:spcBef>
        <a:spcPct val="0"/>
      </a:spcBef>
      <a:spcAft>
        <a:spcPct val="0"/>
      </a:spcAft>
      <a:defRPr b="1" kern="1200">
        <a:solidFill>
          <a:schemeClr val="tx1"/>
        </a:solidFill>
        <a:latin typeface="Arial" charset="0"/>
        <a:ea typeface="ＭＳ Ｐゴシック" charset="0"/>
        <a:cs typeface="Arial" charset="0"/>
      </a:defRPr>
    </a:lvl5pPr>
    <a:lvl6pPr marL="2286000" algn="l" defTabSz="457200" rtl="0" eaLnBrk="1" latinLnBrk="0" hangingPunct="1">
      <a:defRPr b="1" kern="1200">
        <a:solidFill>
          <a:schemeClr val="tx1"/>
        </a:solidFill>
        <a:latin typeface="Arial" charset="0"/>
        <a:ea typeface="ＭＳ Ｐゴシック" charset="0"/>
        <a:cs typeface="Arial" charset="0"/>
      </a:defRPr>
    </a:lvl6pPr>
    <a:lvl7pPr marL="2743200" algn="l" defTabSz="457200" rtl="0" eaLnBrk="1" latinLnBrk="0" hangingPunct="1">
      <a:defRPr b="1" kern="1200">
        <a:solidFill>
          <a:schemeClr val="tx1"/>
        </a:solidFill>
        <a:latin typeface="Arial" charset="0"/>
        <a:ea typeface="ＭＳ Ｐゴシック" charset="0"/>
        <a:cs typeface="Arial" charset="0"/>
      </a:defRPr>
    </a:lvl7pPr>
    <a:lvl8pPr marL="3200400" algn="l" defTabSz="457200" rtl="0" eaLnBrk="1" latinLnBrk="0" hangingPunct="1">
      <a:defRPr b="1" kern="1200">
        <a:solidFill>
          <a:schemeClr val="tx1"/>
        </a:solidFill>
        <a:latin typeface="Arial" charset="0"/>
        <a:ea typeface="ＭＳ Ｐゴシック" charset="0"/>
        <a:cs typeface="Arial" charset="0"/>
      </a:defRPr>
    </a:lvl8pPr>
    <a:lvl9pPr marL="3657600" algn="l" defTabSz="457200" rtl="0" eaLnBrk="1" latinLnBrk="0" hangingPunct="1">
      <a:defRPr b="1"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a:srgbClr val="FF9900"/>
    <a:srgbClr val="FFF5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38"/>
    <p:restoredTop sz="92872"/>
  </p:normalViewPr>
  <p:slideViewPr>
    <p:cSldViewPr>
      <p:cViewPr varScale="1">
        <p:scale>
          <a:sx n="73" d="100"/>
          <a:sy n="73" d="100"/>
        </p:scale>
        <p:origin x="1312" y="184"/>
      </p:cViewPr>
      <p:guideLst>
        <p:guide orient="horz"/>
        <p:guide/>
      </p:guideLst>
    </p:cSldViewPr>
  </p:slideViewPr>
  <p:outlineViewPr>
    <p:cViewPr>
      <p:scale>
        <a:sx n="33" d="100"/>
        <a:sy n="33" d="100"/>
      </p:scale>
      <p:origin x="64" y="6504"/>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40" d="100"/>
          <a:sy n="140" d="100"/>
        </p:scale>
        <p:origin x="-952" y="14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notesMaster" Target="notesMasters/notesMaster1.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presProps" Target="presProps.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theme" Target="theme/theme1.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handoutMaster" Target="handoutMasters/handoutMaster1.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708C3A-531A-024F-AC28-8A5A6A546E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16A0C2-F519-2843-A5D3-62FE26EEAA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7B708F-3235-C64B-8943-6972A9434C3B}" type="datetimeFigureOut">
              <a:rPr lang="en-US" smtClean="0"/>
              <a:t>1/8/19</a:t>
            </a:fld>
            <a:endParaRPr lang="en-US"/>
          </a:p>
        </p:txBody>
      </p:sp>
      <p:sp>
        <p:nvSpPr>
          <p:cNvPr id="4" name="Footer Placeholder 3">
            <a:extLst>
              <a:ext uri="{FF2B5EF4-FFF2-40B4-BE49-F238E27FC236}">
                <a16:creationId xmlns:a16="http://schemas.microsoft.com/office/drawing/2014/main" id="{82C12D6D-56CC-D54D-932D-47A6806BD9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F54C6A-65DC-BE46-B7D9-7F02E22826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5D7988-EEDA-EC40-8435-C5FBC371C9CE}" type="slidenum">
              <a:rPr lang="en-US" smtClean="0"/>
              <a:t>‹#›</a:t>
            </a:fld>
            <a:endParaRPr lang="en-US"/>
          </a:p>
        </p:txBody>
      </p:sp>
    </p:spTree>
    <p:extLst>
      <p:ext uri="{BB962C8B-B14F-4D97-AF65-F5344CB8AC3E}">
        <p14:creationId xmlns:p14="http://schemas.microsoft.com/office/powerpoint/2010/main" val="62867723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fld id="{E91DA07C-0371-AF49-92B1-98B16D460E6C}" type="slidenum">
              <a:rPr lang="en-US"/>
              <a:pPr/>
              <a:t>‹#›</a:t>
            </a:fld>
            <a:endParaRPr lang="en-US"/>
          </a:p>
        </p:txBody>
      </p:sp>
    </p:spTree>
    <p:extLst>
      <p:ext uri="{BB962C8B-B14F-4D97-AF65-F5344CB8AC3E}">
        <p14:creationId xmlns:p14="http://schemas.microsoft.com/office/powerpoint/2010/main" val="1785547031"/>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charset="0"/>
        <a:cs typeface="Arial" pitchFamily="-112" charset="0"/>
      </a:defRPr>
    </a:lvl1pPr>
    <a:lvl2pPr marL="457200" algn="l" rtl="0" eaLnBrk="0" fontAlgn="base" hangingPunct="0">
      <a:spcBef>
        <a:spcPct val="30000"/>
      </a:spcBef>
      <a:spcAft>
        <a:spcPct val="0"/>
      </a:spcAft>
      <a:defRPr sz="1200" kern="1200">
        <a:solidFill>
          <a:schemeClr val="tx1"/>
        </a:solidFill>
        <a:latin typeface="Arial" pitchFamily="-112" charset="0"/>
        <a:ea typeface="Arial" pitchFamily="-112" charset="0"/>
        <a:cs typeface="Arial" pitchFamily="-112" charset="0"/>
      </a:defRPr>
    </a:lvl2pPr>
    <a:lvl3pPr marL="914400" algn="l" rtl="0" eaLnBrk="0" fontAlgn="base" hangingPunct="0">
      <a:spcBef>
        <a:spcPct val="30000"/>
      </a:spcBef>
      <a:spcAft>
        <a:spcPct val="0"/>
      </a:spcAft>
      <a:defRPr sz="1200" kern="1200">
        <a:solidFill>
          <a:schemeClr val="tx1"/>
        </a:solidFill>
        <a:latin typeface="Arial" pitchFamily="-112" charset="0"/>
        <a:ea typeface="Arial" pitchFamily="-112" charset="0"/>
        <a:cs typeface="Arial" pitchFamily="-112" charset="0"/>
      </a:defRPr>
    </a:lvl3pPr>
    <a:lvl4pPr marL="1371600" algn="l" rtl="0" eaLnBrk="0" fontAlgn="base" hangingPunct="0">
      <a:spcBef>
        <a:spcPct val="30000"/>
      </a:spcBef>
      <a:spcAft>
        <a:spcPct val="0"/>
      </a:spcAft>
      <a:defRPr sz="1200" kern="1200">
        <a:solidFill>
          <a:schemeClr val="tx1"/>
        </a:solidFill>
        <a:latin typeface="Arial" pitchFamily="-112" charset="0"/>
        <a:ea typeface="Arial" pitchFamily="-112" charset="0"/>
        <a:cs typeface="Arial" pitchFamily="-112" charset="0"/>
      </a:defRPr>
    </a:lvl4pPr>
    <a:lvl5pPr marL="1828800" algn="l" rtl="0" eaLnBrk="0" fontAlgn="base" hangingPunct="0">
      <a:spcBef>
        <a:spcPct val="30000"/>
      </a:spcBef>
      <a:spcAft>
        <a:spcPct val="0"/>
      </a:spcAft>
      <a:defRPr sz="1200" kern="1200">
        <a:solidFill>
          <a:schemeClr val="tx1"/>
        </a:solidFill>
        <a:latin typeface="Arial" pitchFamily="-112" charset="0"/>
        <a:ea typeface="Arial" pitchFamily="-112" charset="0"/>
        <a:cs typeface="Arial" pitchFamily="-112"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9387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terminal</a:t>
            </a:r>
          </a:p>
          <a:p>
            <a:r>
              <a:rPr lang="en-US" dirty="0"/>
              <a:t>R</a:t>
            </a:r>
          </a:p>
          <a:p>
            <a:r>
              <a:rPr lang="en-US" dirty="0"/>
              <a:t>Print(“hello world!”)</a:t>
            </a:r>
          </a:p>
        </p:txBody>
      </p:sp>
    </p:spTree>
    <p:extLst>
      <p:ext uri="{BB962C8B-B14F-4D97-AF65-F5344CB8AC3E}">
        <p14:creationId xmlns:p14="http://schemas.microsoft.com/office/powerpoint/2010/main" val="3855290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464</a:t>
            </a:fld>
            <a:endParaRPr lang="en-US"/>
          </a:p>
        </p:txBody>
      </p:sp>
    </p:spTree>
    <p:extLst>
      <p:ext uri="{BB962C8B-B14F-4D97-AF65-F5344CB8AC3E}">
        <p14:creationId xmlns:p14="http://schemas.microsoft.com/office/powerpoint/2010/main" val="21451886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465</a:t>
            </a:fld>
            <a:endParaRPr lang="en-US"/>
          </a:p>
        </p:txBody>
      </p:sp>
    </p:spTree>
    <p:extLst>
      <p:ext uri="{BB962C8B-B14F-4D97-AF65-F5344CB8AC3E}">
        <p14:creationId xmlns:p14="http://schemas.microsoft.com/office/powerpoint/2010/main" val="32189326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466</a:t>
            </a:fld>
            <a:endParaRPr lang="en-US"/>
          </a:p>
        </p:txBody>
      </p:sp>
    </p:spTree>
    <p:extLst>
      <p:ext uri="{BB962C8B-B14F-4D97-AF65-F5344CB8AC3E}">
        <p14:creationId xmlns:p14="http://schemas.microsoft.com/office/powerpoint/2010/main" val="36651159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fld id="{1154A18A-8F41-A645-B80D-02B79644D9AD}" type="slidenum">
              <a:rPr lang="en-US" smtClean="0"/>
              <a:t>467</a:t>
            </a:fld>
            <a:endParaRPr lang="en-US"/>
          </a:p>
        </p:txBody>
      </p:sp>
    </p:spTree>
    <p:extLst>
      <p:ext uri="{BB962C8B-B14F-4D97-AF65-F5344CB8AC3E}">
        <p14:creationId xmlns:p14="http://schemas.microsoft.com/office/powerpoint/2010/main" val="21084495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effect size can be adjusted by the researcher in terms of whether a small, medium or large effect size is expected. </a:t>
            </a:r>
          </a:p>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468</a:t>
            </a:fld>
            <a:endParaRPr lang="en-US"/>
          </a:p>
        </p:txBody>
      </p:sp>
    </p:spTree>
    <p:extLst>
      <p:ext uri="{BB962C8B-B14F-4D97-AF65-F5344CB8AC3E}">
        <p14:creationId xmlns:p14="http://schemas.microsoft.com/office/powerpoint/2010/main" val="1907759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ea typeface="+mn-ea"/>
              <a:cs typeface="+mn-cs"/>
            </a:endParaRPr>
          </a:p>
          <a:p>
            <a:r>
              <a:rPr lang="en-GB" sz="1200" kern="1200" dirty="0">
                <a:solidFill>
                  <a:schemeClr val="tx1"/>
                </a:solidFill>
                <a:effectLst/>
                <a:ea typeface="+mn-ea"/>
                <a:cs typeface="+mn-cs"/>
              </a:rPr>
              <a:t>Formula for t-tests: </a:t>
            </a:r>
            <a:r>
              <a:rPr lang="en-GB" sz="1200" kern="1200" dirty="0" err="1">
                <a:solidFill>
                  <a:schemeClr val="tx1"/>
                </a:solidFill>
                <a:effectLst/>
                <a:ea typeface="+mn-ea"/>
                <a:cs typeface="+mn-cs"/>
              </a:rPr>
              <a:t>cohen’s</a:t>
            </a:r>
            <a:r>
              <a:rPr lang="en-GB" sz="1200" kern="1200" dirty="0">
                <a:solidFill>
                  <a:schemeClr val="tx1"/>
                </a:solidFill>
                <a:effectLst/>
                <a:ea typeface="+mn-ea"/>
                <a:cs typeface="+mn-cs"/>
              </a:rPr>
              <a:t> d</a:t>
            </a:r>
          </a:p>
          <a:p>
            <a:endParaRPr lang="en-GB" sz="1200" kern="1200" dirty="0">
              <a:solidFill>
                <a:schemeClr val="tx1"/>
              </a:solidFill>
              <a:effectLst/>
              <a:ea typeface="+mn-ea"/>
              <a:cs typeface="+mn-cs"/>
            </a:endParaRPr>
          </a:p>
          <a:p>
            <a:r>
              <a:rPr lang="en-GB" sz="1200" b="1" i="0" kern="1200" dirty="0">
                <a:solidFill>
                  <a:schemeClr val="tx1"/>
                </a:solidFill>
                <a:effectLst/>
                <a:latin typeface="Candara Regular"/>
                <a:ea typeface="+mn-ea"/>
                <a:cs typeface="+mn-cs"/>
              </a:rPr>
              <a:t>Pooled Standard Deviation</a:t>
            </a:r>
            <a:r>
              <a:rPr lang="en-GB" sz="1200" b="0" i="0" kern="1200" dirty="0">
                <a:solidFill>
                  <a:schemeClr val="tx1"/>
                </a:solidFill>
                <a:effectLst/>
                <a:latin typeface="Candara Regular"/>
                <a:ea typeface="+mn-ea"/>
                <a:cs typeface="+mn-cs"/>
              </a:rPr>
              <a:t> is a weighted average of </a:t>
            </a:r>
            <a:r>
              <a:rPr lang="en-GB" sz="1200" b="1" i="0" kern="1200" dirty="0">
                <a:solidFill>
                  <a:schemeClr val="tx1"/>
                </a:solidFill>
                <a:effectLst/>
                <a:latin typeface="Candara Regular"/>
                <a:ea typeface="+mn-ea"/>
                <a:cs typeface="+mn-cs"/>
              </a:rPr>
              <a:t>standard deviations</a:t>
            </a:r>
            <a:r>
              <a:rPr lang="en-GB" sz="1200" b="0" i="0" kern="1200" dirty="0">
                <a:solidFill>
                  <a:schemeClr val="tx1"/>
                </a:solidFill>
                <a:effectLst/>
                <a:latin typeface="Candara Regular"/>
                <a:ea typeface="+mn-ea"/>
                <a:cs typeface="+mn-cs"/>
              </a:rPr>
              <a:t> for two or more groups. The weights depend on the sample size, more weight is given to larger samples</a:t>
            </a:r>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469</a:t>
            </a:fld>
            <a:endParaRPr lang="en-US"/>
          </a:p>
        </p:txBody>
      </p:sp>
    </p:spTree>
    <p:extLst>
      <p:ext uri="{BB962C8B-B14F-4D97-AF65-F5344CB8AC3E}">
        <p14:creationId xmlns:p14="http://schemas.microsoft.com/office/powerpoint/2010/main" val="36441753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471</a:t>
            </a:fld>
            <a:endParaRPr lang="en-US"/>
          </a:p>
        </p:txBody>
      </p:sp>
    </p:spTree>
    <p:extLst>
      <p:ext uri="{BB962C8B-B14F-4D97-AF65-F5344CB8AC3E}">
        <p14:creationId xmlns:p14="http://schemas.microsoft.com/office/powerpoint/2010/main" val="7415505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54A18A-8F41-A645-B80D-02B79644D9AD}" type="slidenum">
              <a:rPr lang="en-US" smtClean="0"/>
              <a:t>472</a:t>
            </a:fld>
            <a:endParaRPr lang="en-US"/>
          </a:p>
        </p:txBody>
      </p:sp>
    </p:spTree>
    <p:extLst>
      <p:ext uri="{BB962C8B-B14F-4D97-AF65-F5344CB8AC3E}">
        <p14:creationId xmlns:p14="http://schemas.microsoft.com/office/powerpoint/2010/main" val="31531938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fld id="{1154A18A-8F41-A645-B80D-02B79644D9AD}" type="slidenum">
              <a:rPr lang="en-US" smtClean="0"/>
              <a:t>473</a:t>
            </a:fld>
            <a:endParaRPr lang="en-US"/>
          </a:p>
        </p:txBody>
      </p:sp>
    </p:spTree>
    <p:extLst>
      <p:ext uri="{BB962C8B-B14F-4D97-AF65-F5344CB8AC3E}">
        <p14:creationId xmlns:p14="http://schemas.microsoft.com/office/powerpoint/2010/main" val="2338218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474</a:t>
            </a:fld>
            <a:endParaRPr lang="en-US"/>
          </a:p>
        </p:txBody>
      </p:sp>
    </p:spTree>
    <p:extLst>
      <p:ext uri="{BB962C8B-B14F-4D97-AF65-F5344CB8AC3E}">
        <p14:creationId xmlns:p14="http://schemas.microsoft.com/office/powerpoint/2010/main" val="913661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Tree>
    <p:extLst>
      <p:ext uri="{BB962C8B-B14F-4D97-AF65-F5344CB8AC3E}">
        <p14:creationId xmlns:p14="http://schemas.microsoft.com/office/powerpoint/2010/main" val="18896585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475</a:t>
            </a:fld>
            <a:endParaRPr lang="en-US"/>
          </a:p>
        </p:txBody>
      </p:sp>
    </p:spTree>
    <p:extLst>
      <p:ext uri="{BB962C8B-B14F-4D97-AF65-F5344CB8AC3E}">
        <p14:creationId xmlns:p14="http://schemas.microsoft.com/office/powerpoint/2010/main" val="21580625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algn="l" defTabSz="914400" rtl="0" eaLnBrk="1" latinLnBrk="0" hangingPunct="1"/>
                <a:endParaRPr lang="en-US" dirty="0"/>
              </a:p>
            </p:txBody>
          </p:sp>
        </mc:Choice>
        <mc:Fallback xmlns="">
          <p:sp>
            <p:nvSpPr>
              <p:cNvPr id="3" name="Notes Placeholder 2"/>
              <p:cNvSpPr>
                <a:spLocks noGrp="1"/>
              </p:cNvSpPr>
              <p:nvPr>
                <p:ph type="body" idx="1"/>
              </p:nvPr>
            </p:nvSpPr>
            <p:spPr/>
            <p:txBody>
              <a:bodyPr/>
              <a:lstStyle/>
              <a:p>
                <a:pPr marL="0" algn="l" defTabSz="914400" rtl="0" eaLnBrk="1" latinLnBrk="0" hangingPunct="1"/>
                <a:r>
                  <a:rPr lang="el-GR" i="0">
                    <a:ea typeface="Cambria Math" panose="02040503050406030204" pitchFamily="18" charset="0"/>
                  </a:rPr>
                  <a:t>𝛿</a:t>
                </a:r>
                <a:r>
                  <a:rPr lang="en-GB" i="0">
                    <a:ea typeface="Cambria Math" panose="02040503050406030204" pitchFamily="18" charset="0"/>
                  </a:rPr>
                  <a:t>^2=𝑑𝑒𝑙𝑡𝑎=𝑑𝑖𝑓𝑓𝑒𝑟𝑒𝑛𝑐𝑒 </a:t>
                </a:r>
                <a:endParaRPr lang="en-US" dirty="0"/>
              </a:p>
            </p:txBody>
          </p:sp>
        </mc:Fallback>
      </mc:AlternateContent>
      <p:sp>
        <p:nvSpPr>
          <p:cNvPr id="4" name="Slide Number Placeholder 3"/>
          <p:cNvSpPr>
            <a:spLocks noGrp="1"/>
          </p:cNvSpPr>
          <p:nvPr>
            <p:ph type="sldNum" sz="quarter" idx="5"/>
          </p:nvPr>
        </p:nvSpPr>
        <p:spPr/>
        <p:txBody>
          <a:bodyPr/>
          <a:lstStyle/>
          <a:p>
            <a:fld id="{1154A18A-8F41-A645-B80D-02B79644D9AD}" type="slidenum">
              <a:rPr lang="en-US" smtClean="0"/>
              <a:t>476</a:t>
            </a:fld>
            <a:endParaRPr lang="en-US"/>
          </a:p>
        </p:txBody>
      </p:sp>
    </p:spTree>
    <p:extLst>
      <p:ext uri="{BB962C8B-B14F-4D97-AF65-F5344CB8AC3E}">
        <p14:creationId xmlns:p14="http://schemas.microsoft.com/office/powerpoint/2010/main" val="27956046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Times New Roman" panose="02020603050405020304" pitchFamily="18" charset="0"/>
              </a:rPr>
              <a:t>The alert reader has, by now, noticed a discrepancy: when we manually calculated the desired sample size. Why? The simple answer is that R is not using the above formula. </a:t>
            </a:r>
            <a:r>
              <a:rPr lang="en-GB" b="0" i="0" dirty="0" err="1">
                <a:solidFill>
                  <a:srgbClr val="000000"/>
                </a:solidFill>
                <a:effectLst/>
                <a:latin typeface="Times New Roman" panose="02020603050405020304" pitchFamily="18" charset="0"/>
              </a:rPr>
              <a:t>pwr.t.test</a:t>
            </a:r>
            <a:r>
              <a:rPr lang="en-GB" b="0" i="0" dirty="0">
                <a:solidFill>
                  <a:srgbClr val="000000"/>
                </a:solidFill>
                <a:effectLst/>
                <a:latin typeface="Times New Roman" panose="02020603050405020304" pitchFamily="18" charset="0"/>
              </a:rPr>
              <a:t> in R uses the </a:t>
            </a:r>
            <a:r>
              <a:rPr lang="en-GB" dirty="0" err="1"/>
              <a:t>uniroot</a:t>
            </a:r>
            <a:r>
              <a:rPr lang="en-GB" dirty="0"/>
              <a:t>()</a:t>
            </a:r>
            <a:r>
              <a:rPr lang="en-GB" b="0" i="0" dirty="0">
                <a:solidFill>
                  <a:srgbClr val="000000"/>
                </a:solidFill>
                <a:effectLst/>
                <a:latin typeface="Times New Roman" panose="02020603050405020304" pitchFamily="18" charset="0"/>
              </a:rPr>
              <a:t> function to calculate n.</a:t>
            </a:r>
          </a:p>
          <a:p>
            <a:endParaRPr lang="en-GB" b="0" i="0" dirty="0">
              <a:solidFill>
                <a:srgbClr val="000000"/>
              </a:solidFill>
              <a:effectLst/>
              <a:latin typeface="Times New Roman" panose="02020603050405020304" pitchFamily="18" charset="0"/>
            </a:endParaRPr>
          </a:p>
          <a:p>
            <a:r>
              <a:rPr lang="en-GB" b="0" i="0" dirty="0">
                <a:solidFill>
                  <a:srgbClr val="000000"/>
                </a:solidFill>
                <a:effectLst/>
                <a:latin typeface="Times New Roman" panose="02020603050405020304" pitchFamily="18" charset="0"/>
              </a:rPr>
              <a:t>D=5/20=.25</a:t>
            </a:r>
            <a:endParaRPr lang="en-GB" dirty="0"/>
          </a:p>
        </p:txBody>
      </p:sp>
      <p:sp>
        <p:nvSpPr>
          <p:cNvPr id="4" name="Slide Number Placeholder 3"/>
          <p:cNvSpPr>
            <a:spLocks noGrp="1"/>
          </p:cNvSpPr>
          <p:nvPr>
            <p:ph type="sldNum" sz="quarter" idx="5"/>
          </p:nvPr>
        </p:nvSpPr>
        <p:spPr/>
        <p:txBody>
          <a:bodyPr/>
          <a:lstStyle/>
          <a:p>
            <a:fld id="{8A62B852-CC96-A045-8376-134EE2D60038}" type="slidenum">
              <a:rPr lang="en-US" smtClean="0"/>
              <a:pPr/>
              <a:t>477</a:t>
            </a:fld>
            <a:endParaRPr lang="en-US" dirty="0"/>
          </a:p>
        </p:txBody>
      </p:sp>
    </p:spTree>
    <p:extLst>
      <p:ext uri="{BB962C8B-B14F-4D97-AF65-F5344CB8AC3E}">
        <p14:creationId xmlns:p14="http://schemas.microsoft.com/office/powerpoint/2010/main" val="39413158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478</a:t>
            </a:fld>
            <a:endParaRPr lang="en-US"/>
          </a:p>
        </p:txBody>
      </p:sp>
    </p:spTree>
    <p:extLst>
      <p:ext uri="{BB962C8B-B14F-4D97-AF65-F5344CB8AC3E}">
        <p14:creationId xmlns:p14="http://schemas.microsoft.com/office/powerpoint/2010/main" val="9805940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479</a:t>
            </a:fld>
            <a:endParaRPr lang="en-US"/>
          </a:p>
        </p:txBody>
      </p:sp>
    </p:spTree>
    <p:extLst>
      <p:ext uri="{BB962C8B-B14F-4D97-AF65-F5344CB8AC3E}">
        <p14:creationId xmlns:p14="http://schemas.microsoft.com/office/powerpoint/2010/main" val="12044266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482</a:t>
            </a:fld>
            <a:endParaRPr lang="en-US"/>
          </a:p>
        </p:txBody>
      </p:sp>
    </p:spTree>
    <p:extLst>
      <p:ext uri="{BB962C8B-B14F-4D97-AF65-F5344CB8AC3E}">
        <p14:creationId xmlns:p14="http://schemas.microsoft.com/office/powerpoint/2010/main" val="38072058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ES.h</a:t>
            </a:r>
            <a:r>
              <a:rPr lang="en-GB" dirty="0"/>
              <a:t> to c</a:t>
            </a:r>
            <a:r>
              <a:rPr lang="en-GB" dirty="0">
                <a:effectLst/>
              </a:rPr>
              <a:t>ompute effect size h for two proportions</a:t>
            </a:r>
          </a:p>
          <a:p>
            <a:r>
              <a:rPr lang="en-GB" dirty="0">
                <a:effectLst/>
              </a:rPr>
              <a:t>Pwr.2p.test </a:t>
            </a:r>
            <a:r>
              <a:rPr lang="en-GB" dirty="0">
                <a:effectLst/>
                <a:sym typeface="Wingdings" panose="05000000000000000000" pitchFamily="2" charset="2"/>
              </a:rPr>
              <a:t> for two proportions </a:t>
            </a:r>
            <a:endParaRPr lang="en-GB" dirty="0">
              <a:effectLst/>
            </a:endParaRPr>
          </a:p>
          <a:p>
            <a:br>
              <a:rPr lang="en-GB" dirty="0"/>
            </a:br>
            <a:endParaRPr lang="en-GB" dirty="0"/>
          </a:p>
        </p:txBody>
      </p:sp>
      <p:sp>
        <p:nvSpPr>
          <p:cNvPr id="4" name="Slide Number Placeholder 3"/>
          <p:cNvSpPr>
            <a:spLocks noGrp="1"/>
          </p:cNvSpPr>
          <p:nvPr>
            <p:ph type="sldNum" sz="quarter" idx="5"/>
          </p:nvPr>
        </p:nvSpPr>
        <p:spPr/>
        <p:txBody>
          <a:bodyPr/>
          <a:lstStyle/>
          <a:p>
            <a:fld id="{8A62B852-CC96-A045-8376-134EE2D60038}" type="slidenum">
              <a:rPr lang="en-US" smtClean="0"/>
              <a:pPr/>
              <a:t>483</a:t>
            </a:fld>
            <a:endParaRPr lang="en-US" dirty="0"/>
          </a:p>
        </p:txBody>
      </p:sp>
    </p:spTree>
    <p:extLst>
      <p:ext uri="{BB962C8B-B14F-4D97-AF65-F5344CB8AC3E}">
        <p14:creationId xmlns:p14="http://schemas.microsoft.com/office/powerpoint/2010/main" val="16973843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523</a:t>
            </a:fld>
            <a:endParaRPr lang="en-US"/>
          </a:p>
        </p:txBody>
      </p:sp>
    </p:spTree>
    <p:extLst>
      <p:ext uri="{BB962C8B-B14F-4D97-AF65-F5344CB8AC3E}">
        <p14:creationId xmlns:p14="http://schemas.microsoft.com/office/powerpoint/2010/main" val="650573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stand for </a:t>
            </a:r>
          </a:p>
        </p:txBody>
      </p:sp>
    </p:spTree>
    <p:extLst>
      <p:ext uri="{BB962C8B-B14F-4D97-AF65-F5344CB8AC3E}">
        <p14:creationId xmlns:p14="http://schemas.microsoft.com/office/powerpoint/2010/main" val="212421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11</a:t>
            </a:r>
          </a:p>
        </p:txBody>
      </p:sp>
    </p:spTree>
    <p:extLst>
      <p:ext uri="{BB962C8B-B14F-4D97-AF65-F5344CB8AC3E}">
        <p14:creationId xmlns:p14="http://schemas.microsoft.com/office/powerpoint/2010/main" val="1421710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55</a:t>
            </a:fld>
            <a:endParaRPr lang="en-US"/>
          </a:p>
        </p:txBody>
      </p:sp>
    </p:spTree>
    <p:extLst>
      <p:ext uri="{BB962C8B-B14F-4D97-AF65-F5344CB8AC3E}">
        <p14:creationId xmlns:p14="http://schemas.microsoft.com/office/powerpoint/2010/main" val="2646840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fld id="{86514685-6CD9-6140-8FE2-7AC66C9E7534}" type="slidenum">
              <a:rPr lang="en-US" sz="1200" b="0"/>
              <a:pPr eaLnBrk="1" hangingPunct="1"/>
              <a:t>91</a:t>
            </a:fld>
            <a:endParaRPr lang="en-US" sz="1200" b="0"/>
          </a:p>
        </p:txBody>
      </p:sp>
      <p:sp>
        <p:nvSpPr>
          <p:cNvPr id="73731" name="Rectangle 2"/>
          <p:cNvSpPr>
            <a:spLocks noGrp="1" noRot="1" noChangeAspect="1" noChangeArrowheads="1" noTextEdit="1"/>
          </p:cNvSpPr>
          <p:nvPr>
            <p:ph type="sldImg"/>
          </p:nvPr>
        </p:nvSpPr>
        <p:spPr>
          <a:ln cap="flat"/>
        </p:spPr>
      </p:sp>
      <p:sp>
        <p:nvSpPr>
          <p:cNvPr id="737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2536" rIns="92536"/>
          <a:lstStyle/>
          <a:p>
            <a:endParaRPr lang="en-US">
              <a:latin typeface="Arial" charset="0"/>
              <a:cs typeface="Arial" charset="0"/>
            </a:endParaRPr>
          </a:p>
        </p:txBody>
      </p:sp>
    </p:spTree>
    <p:extLst>
      <p:ext uri="{BB962C8B-B14F-4D97-AF65-F5344CB8AC3E}">
        <p14:creationId xmlns:p14="http://schemas.microsoft.com/office/powerpoint/2010/main" val="402149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96</a:t>
            </a:fld>
            <a:endParaRPr lang="en-US"/>
          </a:p>
        </p:txBody>
      </p:sp>
    </p:spTree>
    <p:extLst>
      <p:ext uri="{BB962C8B-B14F-4D97-AF65-F5344CB8AC3E}">
        <p14:creationId xmlns:p14="http://schemas.microsoft.com/office/powerpoint/2010/main" val="1986604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98</a:t>
            </a:fld>
            <a:endParaRPr lang="en-US"/>
          </a:p>
        </p:txBody>
      </p:sp>
    </p:spTree>
    <p:extLst>
      <p:ext uri="{BB962C8B-B14F-4D97-AF65-F5344CB8AC3E}">
        <p14:creationId xmlns:p14="http://schemas.microsoft.com/office/powerpoint/2010/main" val="3442285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99</a:t>
            </a:fld>
            <a:endParaRPr lang="en-US"/>
          </a:p>
        </p:txBody>
      </p:sp>
    </p:spTree>
    <p:extLst>
      <p:ext uri="{BB962C8B-B14F-4D97-AF65-F5344CB8AC3E}">
        <p14:creationId xmlns:p14="http://schemas.microsoft.com/office/powerpoint/2010/main" val="1112670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101</a:t>
            </a:fld>
            <a:endParaRPr lang="en-US"/>
          </a:p>
        </p:txBody>
      </p:sp>
    </p:spTree>
    <p:extLst>
      <p:ext uri="{BB962C8B-B14F-4D97-AF65-F5344CB8AC3E}">
        <p14:creationId xmlns:p14="http://schemas.microsoft.com/office/powerpoint/2010/main" val="185076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139</a:t>
            </a:fld>
            <a:endParaRPr lang="en-US"/>
          </a:p>
        </p:txBody>
      </p:sp>
    </p:spTree>
    <p:extLst>
      <p:ext uri="{BB962C8B-B14F-4D97-AF65-F5344CB8AC3E}">
        <p14:creationId xmlns:p14="http://schemas.microsoft.com/office/powerpoint/2010/main" val="1453828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570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140</a:t>
            </a:fld>
            <a:endParaRPr lang="en-US"/>
          </a:p>
        </p:txBody>
      </p:sp>
    </p:spTree>
    <p:extLst>
      <p:ext uri="{BB962C8B-B14F-4D97-AF65-F5344CB8AC3E}">
        <p14:creationId xmlns:p14="http://schemas.microsoft.com/office/powerpoint/2010/main" val="556557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142</a:t>
            </a:fld>
            <a:endParaRPr lang="en-US"/>
          </a:p>
        </p:txBody>
      </p:sp>
    </p:spTree>
    <p:extLst>
      <p:ext uri="{BB962C8B-B14F-4D97-AF65-F5344CB8AC3E}">
        <p14:creationId xmlns:p14="http://schemas.microsoft.com/office/powerpoint/2010/main" val="3731683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144</a:t>
            </a:fld>
            <a:endParaRPr lang="en-US"/>
          </a:p>
        </p:txBody>
      </p:sp>
    </p:spTree>
    <p:extLst>
      <p:ext uri="{BB962C8B-B14F-4D97-AF65-F5344CB8AC3E}">
        <p14:creationId xmlns:p14="http://schemas.microsoft.com/office/powerpoint/2010/main" val="2431075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147</a:t>
            </a:fld>
            <a:endParaRPr lang="en-US"/>
          </a:p>
        </p:txBody>
      </p:sp>
    </p:spTree>
    <p:extLst>
      <p:ext uri="{BB962C8B-B14F-4D97-AF65-F5344CB8AC3E}">
        <p14:creationId xmlns:p14="http://schemas.microsoft.com/office/powerpoint/2010/main" val="3589916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185</a:t>
            </a:fld>
            <a:endParaRPr lang="en-US"/>
          </a:p>
        </p:txBody>
      </p:sp>
    </p:spTree>
    <p:extLst>
      <p:ext uri="{BB962C8B-B14F-4D97-AF65-F5344CB8AC3E}">
        <p14:creationId xmlns:p14="http://schemas.microsoft.com/office/powerpoint/2010/main" val="22356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188</a:t>
            </a:fld>
            <a:endParaRPr lang="en-US"/>
          </a:p>
        </p:txBody>
      </p:sp>
    </p:spTree>
    <p:extLst>
      <p:ext uri="{BB962C8B-B14F-4D97-AF65-F5344CB8AC3E}">
        <p14:creationId xmlns:p14="http://schemas.microsoft.com/office/powerpoint/2010/main" val="2434578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191</a:t>
            </a:fld>
            <a:endParaRPr lang="en-US"/>
          </a:p>
        </p:txBody>
      </p:sp>
    </p:spTree>
    <p:extLst>
      <p:ext uri="{BB962C8B-B14F-4D97-AF65-F5344CB8AC3E}">
        <p14:creationId xmlns:p14="http://schemas.microsoft.com/office/powerpoint/2010/main" val="169940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194</a:t>
            </a:fld>
            <a:endParaRPr lang="en-US"/>
          </a:p>
        </p:txBody>
      </p:sp>
    </p:spTree>
    <p:extLst>
      <p:ext uri="{BB962C8B-B14F-4D97-AF65-F5344CB8AC3E}">
        <p14:creationId xmlns:p14="http://schemas.microsoft.com/office/powerpoint/2010/main" val="1451097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B51A41-63E2-F64D-8C0F-16AD06EDB856}" type="slidenum">
              <a:rPr lang="en-US" smtClean="0"/>
              <a:pPr/>
              <a:t>218</a:t>
            </a:fld>
            <a:endParaRPr lang="en-US"/>
          </a:p>
        </p:txBody>
      </p:sp>
    </p:spTree>
    <p:extLst>
      <p:ext uri="{BB962C8B-B14F-4D97-AF65-F5344CB8AC3E}">
        <p14:creationId xmlns:p14="http://schemas.microsoft.com/office/powerpoint/2010/main" val="1291535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pitchFamily="-112" charset="0"/>
                <a:ea typeface="ＭＳ Ｐゴシック" charset="0"/>
                <a:cs typeface="Arial" pitchFamily="-112" charset="0"/>
              </a:rPr>
              <a:t>When you perform a t-test for a single study, you obtain a single t-value. However, if we drew multiple random samples of the same size from the same population and performed the same t-test, we would obtain many t-values and we could plot a distribution of all of them</a:t>
            </a:r>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249</a:t>
            </a:fld>
            <a:endParaRPr lang="en-US"/>
          </a:p>
        </p:txBody>
      </p:sp>
    </p:spTree>
    <p:extLst>
      <p:ext uri="{BB962C8B-B14F-4D97-AF65-F5344CB8AC3E}">
        <p14:creationId xmlns:p14="http://schemas.microsoft.com/office/powerpoint/2010/main" val="1055660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9268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282</a:t>
            </a:fld>
            <a:endParaRPr lang="en-US"/>
          </a:p>
        </p:txBody>
      </p:sp>
    </p:spTree>
    <p:extLst>
      <p:ext uri="{BB962C8B-B14F-4D97-AF65-F5344CB8AC3E}">
        <p14:creationId xmlns:p14="http://schemas.microsoft.com/office/powerpoint/2010/main" val="3726801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8128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Arial" pitchFamily="-112" charset="0"/>
              <a:ea typeface="ＭＳ Ｐゴシック" charset="0"/>
              <a:cs typeface="Arial" pitchFamily="-112" charset="0"/>
            </a:endParaRPr>
          </a:p>
        </p:txBody>
      </p:sp>
      <p:sp>
        <p:nvSpPr>
          <p:cNvPr id="4" name="Slide Number Placeholder 3"/>
          <p:cNvSpPr>
            <a:spLocks noGrp="1"/>
          </p:cNvSpPr>
          <p:nvPr>
            <p:ph type="sldNum" sz="quarter" idx="5"/>
          </p:nvPr>
        </p:nvSpPr>
        <p:spPr/>
        <p:txBody>
          <a:bodyPr/>
          <a:lstStyle/>
          <a:p>
            <a:fld id="{E91DA07C-0371-AF49-92B1-98B16D460E6C}" type="slidenum">
              <a:rPr lang="en-US" smtClean="0"/>
              <a:pPr/>
              <a:t>299</a:t>
            </a:fld>
            <a:endParaRPr lang="en-US"/>
          </a:p>
        </p:txBody>
      </p:sp>
    </p:spTree>
    <p:extLst>
      <p:ext uri="{BB962C8B-B14F-4D97-AF65-F5344CB8AC3E}">
        <p14:creationId xmlns:p14="http://schemas.microsoft.com/office/powerpoint/2010/main" val="3410405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are </a:t>
            </a:r>
            <a:r>
              <a:rPr lang="en-US" dirty="0" err="1"/>
              <a:t>gonna</a:t>
            </a:r>
            <a:r>
              <a:rPr lang="en-US" dirty="0"/>
              <a:t> plot the smallest value in our sample of size nine </a:t>
            </a:r>
          </a:p>
          <a:p>
            <a:r>
              <a:rPr lang="en-US" dirty="0"/>
              <a:t>Against what we would expect to get as the smaller value in a sample of the same size from the standard normal distribution</a:t>
            </a:r>
          </a:p>
        </p:txBody>
      </p:sp>
      <p:sp>
        <p:nvSpPr>
          <p:cNvPr id="4" name="Slide Number Placeholder 3"/>
          <p:cNvSpPr>
            <a:spLocks noGrp="1"/>
          </p:cNvSpPr>
          <p:nvPr>
            <p:ph type="sldNum" sz="quarter" idx="5"/>
          </p:nvPr>
        </p:nvSpPr>
        <p:spPr/>
        <p:txBody>
          <a:bodyPr/>
          <a:lstStyle/>
          <a:p>
            <a:fld id="{E91DA07C-0371-AF49-92B1-98B16D460E6C}" type="slidenum">
              <a:rPr lang="en-US" smtClean="0"/>
              <a:pPr/>
              <a:t>302</a:t>
            </a:fld>
            <a:endParaRPr lang="en-US"/>
          </a:p>
        </p:txBody>
      </p:sp>
    </p:spTree>
    <p:extLst>
      <p:ext uri="{BB962C8B-B14F-4D97-AF65-F5344CB8AC3E}">
        <p14:creationId xmlns:p14="http://schemas.microsoft.com/office/powerpoint/2010/main" val="3635599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Arial" pitchFamily="-112" charset="0"/>
                <a:ea typeface="ＭＳ Ｐゴシック" charset="0"/>
                <a:cs typeface="Arial" pitchFamily="-112" charset="0"/>
              </a:rPr>
              <a:t>y &lt;- c(3.89, 4.75, 6.33, 4.75, 7.21, 5.78, 5.80, 5.20, 7.90)</a:t>
            </a:r>
          </a:p>
          <a:p>
            <a:r>
              <a:rPr lang="en-GB" sz="1200" kern="1200" dirty="0" err="1">
                <a:solidFill>
                  <a:schemeClr val="tx1"/>
                </a:solidFill>
                <a:effectLst/>
                <a:latin typeface="Arial" pitchFamily="-112" charset="0"/>
                <a:ea typeface="ＭＳ Ｐゴシック" charset="0"/>
                <a:cs typeface="Arial" pitchFamily="-112" charset="0"/>
              </a:rPr>
              <a:t>qqnorm</a:t>
            </a:r>
            <a:r>
              <a:rPr lang="en-GB" sz="1200" kern="1200" dirty="0">
                <a:solidFill>
                  <a:schemeClr val="tx1"/>
                </a:solidFill>
                <a:effectLst/>
                <a:latin typeface="Arial" pitchFamily="-112" charset="0"/>
                <a:ea typeface="ＭＳ Ｐゴシック" charset="0"/>
                <a:cs typeface="Arial" pitchFamily="-112" charset="0"/>
              </a:rPr>
              <a:t>(y)</a:t>
            </a:r>
          </a:p>
          <a:p>
            <a:r>
              <a:rPr lang="en-GB" sz="1200" kern="1200" dirty="0" err="1">
                <a:solidFill>
                  <a:schemeClr val="tx1"/>
                </a:solidFill>
                <a:effectLst/>
                <a:latin typeface="Arial" pitchFamily="-112" charset="0"/>
                <a:ea typeface="ＭＳ Ｐゴシック" charset="0"/>
                <a:cs typeface="Arial" pitchFamily="-112" charset="0"/>
              </a:rPr>
              <a:t>qqline</a:t>
            </a:r>
            <a:r>
              <a:rPr lang="en-GB" sz="1200" kern="1200" dirty="0">
                <a:solidFill>
                  <a:schemeClr val="tx1"/>
                </a:solidFill>
                <a:effectLst/>
                <a:latin typeface="Arial" pitchFamily="-112" charset="0"/>
                <a:ea typeface="ＭＳ Ｐゴシック" charset="0"/>
                <a:cs typeface="Arial" pitchFamily="-112" charset="0"/>
              </a:rPr>
              <a:t>(y)</a:t>
            </a:r>
          </a:p>
          <a:p>
            <a:endParaRPr lang="en-GB" sz="1200" kern="1200" dirty="0">
              <a:solidFill>
                <a:schemeClr val="tx1"/>
              </a:solidFill>
              <a:effectLst/>
              <a:latin typeface="Arial" pitchFamily="-112" charset="0"/>
              <a:ea typeface="ＭＳ Ｐゴシック" charset="0"/>
              <a:cs typeface="Arial" pitchFamily="-112"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Arial" pitchFamily="-112" charset="0"/>
                <a:ea typeface="ＭＳ Ｐゴシック" charset="0"/>
                <a:cs typeface="Arial" pitchFamily="-112" charset="0"/>
              </a:rPr>
              <a:t>data &lt;- c(</a:t>
            </a:r>
            <a:r>
              <a:rPr lang="en-US" sz="1200" dirty="0"/>
              <a:t>3.89, 4.75, 4.75, 5.20, 5.78, 5.80, 6.33, 7.21, 7.90</a:t>
            </a:r>
            <a:r>
              <a:rPr lang="en-GB" sz="1200" kern="1200" dirty="0">
                <a:solidFill>
                  <a:schemeClr val="tx1"/>
                </a:solidFill>
                <a:effectLst/>
                <a:latin typeface="Arial" pitchFamily="-112" charset="0"/>
                <a:ea typeface="ＭＳ Ｐゴシック" charset="0"/>
                <a:cs typeface="Arial" pitchFamily="-112"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Arial" pitchFamily="-112" charset="0"/>
                <a:ea typeface="ＭＳ Ｐゴシック" charset="0"/>
                <a:cs typeface="Arial" pitchFamily="-112" charset="0"/>
              </a:rPr>
              <a:t>expected &lt;- c(</a:t>
            </a:r>
            <a:r>
              <a:rPr lang="en-US" sz="1200" dirty="0"/>
              <a:t>-1.28, -0.84, -0.52, -0.25, 0, 0.25, 0.52, 0.84, 1.28</a:t>
            </a:r>
            <a:r>
              <a:rPr lang="en-GB" sz="1200" kern="1200" dirty="0">
                <a:solidFill>
                  <a:schemeClr val="tx1"/>
                </a:solidFill>
                <a:effectLst/>
                <a:latin typeface="Arial" pitchFamily="-112" charset="0"/>
                <a:ea typeface="ＭＳ Ｐゴシック" charset="0"/>
                <a:cs typeface="Arial" pitchFamily="-112"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chemeClr val="tx1"/>
              </a:solidFill>
              <a:effectLst/>
              <a:latin typeface="Arial" pitchFamily="-112" charset="0"/>
              <a:ea typeface="ＭＳ Ｐゴシック" charset="0"/>
              <a:cs typeface="Arial" pitchFamily="-112" charset="0"/>
            </a:endParaRPr>
          </a:p>
          <a:p>
            <a:endParaRPr lang="en-GB" sz="1200" kern="1200" dirty="0">
              <a:solidFill>
                <a:schemeClr val="tx1"/>
              </a:solidFill>
              <a:effectLst/>
              <a:latin typeface="Arial" pitchFamily="-112" charset="0"/>
              <a:ea typeface="ＭＳ Ｐゴシック" charset="0"/>
              <a:cs typeface="Arial" pitchFamily="-112" charset="0"/>
            </a:endParaRPr>
          </a:p>
          <a:p>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303</a:t>
            </a:fld>
            <a:endParaRPr lang="en-US"/>
          </a:p>
        </p:txBody>
      </p:sp>
    </p:spTree>
    <p:extLst>
      <p:ext uri="{BB962C8B-B14F-4D97-AF65-F5344CB8AC3E}">
        <p14:creationId xmlns:p14="http://schemas.microsoft.com/office/powerpoint/2010/main" val="928561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309</a:t>
            </a:fld>
            <a:endParaRPr lang="en-US"/>
          </a:p>
        </p:txBody>
      </p:sp>
    </p:spTree>
    <p:extLst>
      <p:ext uri="{BB962C8B-B14F-4D97-AF65-F5344CB8AC3E}">
        <p14:creationId xmlns:p14="http://schemas.microsoft.com/office/powerpoint/2010/main" val="1206363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312</a:t>
            </a:fld>
            <a:endParaRPr lang="en-US"/>
          </a:p>
        </p:txBody>
      </p:sp>
    </p:spTree>
    <p:extLst>
      <p:ext uri="{BB962C8B-B14F-4D97-AF65-F5344CB8AC3E}">
        <p14:creationId xmlns:p14="http://schemas.microsoft.com/office/powerpoint/2010/main" val="4076922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Arial" pitchFamily="-112" charset="0"/>
                <a:ea typeface="ＭＳ Ｐゴシック" charset="0"/>
                <a:cs typeface="Arial" pitchFamily="-112" charset="0"/>
              </a:rPr>
              <a:t>y&lt;-c(0.16,-0.68,-0.32,-0.85,0.89,-2.28,0.63,0.41,0.15,0.74,1.30,-0.13,0.80,-0.75,0.28,-1.00,0.14,-1.38,-0.04,-0.25,-0.17,1.29,0.47,-1.23,0.21,-0.04,0.07,-0.08,0.32,-0.17,0.13,-1.94,0.78,0.19,-0.12,-0.19,0.76,-1.48,-0.01,0.20,-1.97,-0.37,3.08,-0.40,0.80,0.01,1.32,-0.47,2.29,-0.26,-1.52,-0.06,-1.02,1.06,0.60,1.15,1.92,-0.06,-0.19,0.67,0.29,0.58,0.02,2.18,-0.04,-0.13,-0.79,-1.28,-1.41,-0.23,0.65,-0.26,-0.17,-1.53,-1.69,-1.60,0.09,-1.11,0.30,0.71,-0.88,-0.03,0.56,-3.68,2.40,0.62,0.52,-1.25,0.85,-0.09,-0.23,-1.16,0.22,-1.68,0.50,-0.35,-0.35,-0.33,-0.24,0.25)</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err="1">
                <a:solidFill>
                  <a:schemeClr val="tx1"/>
                </a:solidFill>
                <a:effectLst/>
                <a:latin typeface="Arial" pitchFamily="-112" charset="0"/>
                <a:ea typeface="ＭＳ Ｐゴシック" charset="0"/>
                <a:cs typeface="Arial" pitchFamily="-112" charset="0"/>
              </a:rPr>
              <a:t>ysorted</a:t>
            </a:r>
            <a:r>
              <a:rPr lang="en-GB" sz="1200" kern="1200" dirty="0">
                <a:solidFill>
                  <a:schemeClr val="tx1"/>
                </a:solidFill>
                <a:effectLst/>
                <a:latin typeface="Arial" pitchFamily="-112" charset="0"/>
                <a:ea typeface="ＭＳ Ｐゴシック" charset="0"/>
                <a:cs typeface="Arial" pitchFamily="-112" charset="0"/>
              </a:rPr>
              <a:t> &lt;- sort(y)</a:t>
            </a:r>
          </a:p>
          <a:p>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313</a:t>
            </a:fld>
            <a:endParaRPr lang="en-US"/>
          </a:p>
        </p:txBody>
      </p:sp>
    </p:spTree>
    <p:extLst>
      <p:ext uri="{BB962C8B-B14F-4D97-AF65-F5344CB8AC3E}">
        <p14:creationId xmlns:p14="http://schemas.microsoft.com/office/powerpoint/2010/main" val="1742115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314</a:t>
            </a:fld>
            <a:endParaRPr lang="en-US"/>
          </a:p>
        </p:txBody>
      </p:sp>
    </p:spTree>
    <p:extLst>
      <p:ext uri="{BB962C8B-B14F-4D97-AF65-F5344CB8AC3E}">
        <p14:creationId xmlns:p14="http://schemas.microsoft.com/office/powerpoint/2010/main" val="15445582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solidFill>
                  <a:srgbClr val="000000"/>
                </a:solidFill>
                <a:latin typeface="Courier" pitchFamily="2" charset="0"/>
              </a:rPr>
              <a:t>X &lt;- </a:t>
            </a:r>
            <a:r>
              <a:rPr lang="en-GB" sz="1200" b="0" dirty="0" err="1">
                <a:solidFill>
                  <a:srgbClr val="000000"/>
                </a:solidFill>
                <a:latin typeface="Courier" pitchFamily="2" charset="0"/>
              </a:rPr>
              <a:t>rnorm</a:t>
            </a:r>
            <a:r>
              <a:rPr lang="en-GB" sz="1200" b="0" dirty="0">
                <a:solidFill>
                  <a:srgbClr val="000000"/>
                </a:solidFill>
                <a:latin typeface="Courier" pitchFamily="2" charset="0"/>
              </a:rPr>
              <a:t>(100)</a:t>
            </a:r>
          </a:p>
          <a:p>
            <a:r>
              <a:rPr lang="en-GB" sz="1200" b="0" dirty="0">
                <a:solidFill>
                  <a:srgbClr val="000000"/>
                </a:solidFill>
                <a:latin typeface="Courier" pitchFamily="2" charset="0"/>
              </a:rPr>
              <a:t>p = </a:t>
            </a:r>
            <a:r>
              <a:rPr lang="en-GB" sz="1200" b="0" dirty="0" err="1">
                <a:solidFill>
                  <a:srgbClr val="000000"/>
                </a:solidFill>
                <a:latin typeface="Courier" pitchFamily="2" charset="0"/>
              </a:rPr>
              <a:t>ecdf</a:t>
            </a:r>
            <a:r>
              <a:rPr lang="en-GB" sz="1200" b="0" dirty="0">
                <a:solidFill>
                  <a:srgbClr val="000000"/>
                </a:solidFill>
                <a:latin typeface="Courier" pitchFamily="2" charset="0"/>
              </a:rPr>
              <a:t>(X)</a:t>
            </a:r>
          </a:p>
          <a:p>
            <a:r>
              <a:rPr lang="en-GB" sz="1200" b="0" dirty="0">
                <a:solidFill>
                  <a:srgbClr val="000000"/>
                </a:solidFill>
                <a:latin typeface="Courier" pitchFamily="2" charset="0"/>
              </a:rPr>
              <a:t>X = sort(X)</a:t>
            </a:r>
          </a:p>
          <a:p>
            <a:r>
              <a:rPr lang="en-GB" sz="1200" b="0" dirty="0" err="1">
                <a:solidFill>
                  <a:srgbClr val="000000"/>
                </a:solidFill>
                <a:latin typeface="Courier" pitchFamily="2" charset="0"/>
              </a:rPr>
              <a:t>fexp</a:t>
            </a:r>
            <a:r>
              <a:rPr lang="en-GB" sz="1200" b="0" dirty="0">
                <a:solidFill>
                  <a:srgbClr val="000000"/>
                </a:solidFill>
                <a:latin typeface="Courier" pitchFamily="2" charset="0"/>
              </a:rPr>
              <a:t> &lt;- p(X)</a:t>
            </a:r>
          </a:p>
          <a:p>
            <a:r>
              <a:rPr lang="en-GB" sz="1200" b="0" dirty="0">
                <a:solidFill>
                  <a:srgbClr val="000000"/>
                </a:solidFill>
                <a:latin typeface="Courier" pitchFamily="2" charset="0"/>
              </a:rPr>
              <a:t>fobs &lt;- p(</a:t>
            </a:r>
            <a:r>
              <a:rPr lang="en-GB" sz="1200" b="0" dirty="0" err="1">
                <a:solidFill>
                  <a:srgbClr val="000000"/>
                </a:solidFill>
                <a:latin typeface="Courier" pitchFamily="2" charset="0"/>
              </a:rPr>
              <a:t>ysorted</a:t>
            </a:r>
            <a:r>
              <a:rPr lang="en-GB" sz="1200" b="0" dirty="0">
                <a:solidFill>
                  <a:srgbClr val="000000"/>
                </a:solidFill>
                <a:latin typeface="Courier" pitchFamily="2" charset="0"/>
              </a:rPr>
              <a:t>)</a:t>
            </a:r>
          </a:p>
          <a:p>
            <a:r>
              <a:rPr lang="en-GB" sz="1200" b="0" dirty="0">
                <a:solidFill>
                  <a:srgbClr val="000000"/>
                </a:solidFill>
                <a:latin typeface="Courier" pitchFamily="2" charset="0"/>
              </a:rPr>
              <a:t>KS = max(abs(</a:t>
            </a:r>
            <a:r>
              <a:rPr lang="en-GB" sz="1200" b="0" dirty="0" err="1">
                <a:solidFill>
                  <a:srgbClr val="000000"/>
                </a:solidFill>
                <a:latin typeface="Courier" pitchFamily="2" charset="0"/>
              </a:rPr>
              <a:t>fexp</a:t>
            </a:r>
            <a:r>
              <a:rPr lang="en-GB" sz="1200" b="0" dirty="0">
                <a:solidFill>
                  <a:srgbClr val="000000"/>
                </a:solidFill>
                <a:latin typeface="Courier" pitchFamily="2" charset="0"/>
              </a:rPr>
              <a:t>-fobs))</a:t>
            </a:r>
          </a:p>
          <a:p>
            <a:r>
              <a:rPr lang="en-GB" sz="1200" b="0" dirty="0">
                <a:solidFill>
                  <a:srgbClr val="000000"/>
                </a:solidFill>
                <a:latin typeface="Courier" pitchFamily="2" charset="0"/>
              </a:rPr>
              <a:t>KS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err="1">
                <a:solidFill>
                  <a:srgbClr val="000000"/>
                </a:solidFill>
                <a:latin typeface="Courier" pitchFamily="2" charset="0"/>
              </a:rPr>
              <a:t>ks.test</a:t>
            </a:r>
            <a:r>
              <a:rPr lang="en-GB" sz="1200" b="0" dirty="0">
                <a:solidFill>
                  <a:srgbClr val="000000"/>
                </a:solidFill>
                <a:latin typeface="Courier" pitchFamily="2" charset="0"/>
              </a:rPr>
              <a:t>(</a:t>
            </a:r>
            <a:r>
              <a:rPr lang="en-GB" sz="1200" b="0" dirty="0" err="1">
                <a:solidFill>
                  <a:srgbClr val="000000"/>
                </a:solidFill>
                <a:latin typeface="Courier" pitchFamily="2" charset="0"/>
              </a:rPr>
              <a:t>X,y</a:t>
            </a:r>
            <a:r>
              <a:rPr lang="en-GB" sz="1200" b="0" dirty="0">
                <a:solidFill>
                  <a:srgbClr val="000000"/>
                </a:solidFill>
                <a:latin typeface="Courier" pitchFamily="2" charset="0"/>
              </a:rPr>
              <a:t>)</a:t>
            </a:r>
          </a:p>
          <a:p>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321</a:t>
            </a:fld>
            <a:endParaRPr lang="en-US"/>
          </a:p>
        </p:txBody>
      </p:sp>
    </p:spTree>
    <p:extLst>
      <p:ext uri="{BB962C8B-B14F-4D97-AF65-F5344CB8AC3E}">
        <p14:creationId xmlns:p14="http://schemas.microsoft.com/office/powerpoint/2010/main" val="364077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0086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347</a:t>
            </a:fld>
            <a:endParaRPr lang="en-US"/>
          </a:p>
        </p:txBody>
      </p:sp>
    </p:spTree>
    <p:extLst>
      <p:ext uri="{BB962C8B-B14F-4D97-AF65-F5344CB8AC3E}">
        <p14:creationId xmlns:p14="http://schemas.microsoft.com/office/powerpoint/2010/main" val="11616140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y1&lt;- c(</a:t>
            </a:r>
            <a:r>
              <a:rPr lang="en-US" b="0" dirty="0">
                <a:solidFill>
                  <a:srgbClr val="99CC00"/>
                </a:solidFill>
              </a:rPr>
              <a:t>9,9.50, 9.75, 10,13, 9.50</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y2&lt;- c(</a:t>
            </a:r>
            <a:r>
              <a:rPr lang="en-US" b="0" dirty="0">
                <a:solidFill>
                  <a:srgbClr val="FF9900"/>
                </a:solidFill>
              </a:rPr>
              <a:t>11.50	,12,9,11.50,13.25, 13</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err="1">
                <a:latin typeface="Courier" pitchFamily="2" charset="0"/>
                <a:cs typeface="Arial" pitchFamily="-112" charset="0"/>
              </a:rPr>
              <a:t>wilcox.test</a:t>
            </a:r>
            <a:r>
              <a:rPr lang="en-GB" sz="1200" b="0" dirty="0">
                <a:latin typeface="Courier" pitchFamily="2" charset="0"/>
                <a:cs typeface="Arial" pitchFamily="-112" charset="0"/>
              </a:rPr>
              <a:t>(y1,y2,paired=FALSE)</a:t>
            </a:r>
            <a:endParaRPr lang="en-US" dirty="0"/>
          </a:p>
          <a:p>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355</a:t>
            </a:fld>
            <a:endParaRPr lang="en-US"/>
          </a:p>
        </p:txBody>
      </p:sp>
    </p:spTree>
    <p:extLst>
      <p:ext uri="{BB962C8B-B14F-4D97-AF65-F5344CB8AC3E}">
        <p14:creationId xmlns:p14="http://schemas.microsoft.com/office/powerpoint/2010/main" val="19116453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Arial" pitchFamily="-112" charset="0"/>
                <a:ea typeface="ＭＳ Ｐゴシック" charset="0"/>
                <a:cs typeface="Arial" pitchFamily="-112" charset="0"/>
              </a:rPr>
              <a:t>kruskal.test</a:t>
            </a:r>
            <a:r>
              <a:rPr lang="en-GB" sz="1200" b="0" i="0" kern="1200" dirty="0">
                <a:solidFill>
                  <a:schemeClr val="tx1"/>
                </a:solidFill>
                <a:effectLst/>
                <a:latin typeface="Arial" pitchFamily="-112" charset="0"/>
                <a:ea typeface="ＭＳ Ｐゴシック" charset="0"/>
                <a:cs typeface="Arial" pitchFamily="-112" charset="0"/>
              </a:rPr>
              <a:t>(weight ~ group, data = </a:t>
            </a:r>
            <a:r>
              <a:rPr lang="en-GB" sz="1200" b="0" i="0" kern="1200" dirty="0" err="1">
                <a:solidFill>
                  <a:schemeClr val="tx1"/>
                </a:solidFill>
                <a:effectLst/>
                <a:latin typeface="Arial" pitchFamily="-112" charset="0"/>
                <a:ea typeface="ＭＳ Ｐゴシック" charset="0"/>
                <a:cs typeface="Arial" pitchFamily="-112" charset="0"/>
              </a:rPr>
              <a:t>my_data</a:t>
            </a:r>
            <a:r>
              <a:rPr lang="en-GB" sz="1200" b="0" i="0" kern="1200" dirty="0">
                <a:solidFill>
                  <a:schemeClr val="tx1"/>
                </a:solidFill>
                <a:effectLst/>
                <a:latin typeface="Arial" pitchFamily="-112" charset="0"/>
                <a:ea typeface="ＭＳ Ｐゴシック" charset="0"/>
                <a:cs typeface="Arial" pitchFamily="-112" charset="0"/>
              </a:rPr>
              <a:t>)</a:t>
            </a:r>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360</a:t>
            </a:fld>
            <a:endParaRPr lang="en-US"/>
          </a:p>
        </p:txBody>
      </p:sp>
    </p:spTree>
    <p:extLst>
      <p:ext uri="{BB962C8B-B14F-4D97-AF65-F5344CB8AC3E}">
        <p14:creationId xmlns:p14="http://schemas.microsoft.com/office/powerpoint/2010/main" val="8463746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Arial" pitchFamily="-112" charset="0"/>
                <a:ea typeface="ＭＳ Ｐゴシック" charset="0"/>
                <a:cs typeface="Arial" pitchFamily="-112" charset="0"/>
              </a:rPr>
              <a:t>kruskal.test</a:t>
            </a:r>
            <a:r>
              <a:rPr lang="en-GB" sz="1200" b="0" i="0" kern="1200" dirty="0">
                <a:solidFill>
                  <a:schemeClr val="tx1"/>
                </a:solidFill>
                <a:effectLst/>
                <a:latin typeface="Arial" pitchFamily="-112" charset="0"/>
                <a:ea typeface="ＭＳ Ｐゴシック" charset="0"/>
                <a:cs typeface="Arial" pitchFamily="-112" charset="0"/>
              </a:rPr>
              <a:t>(weight ~ group, data = </a:t>
            </a:r>
            <a:r>
              <a:rPr lang="en-GB" sz="1200" b="0" i="0" kern="1200" dirty="0" err="1">
                <a:solidFill>
                  <a:schemeClr val="tx1"/>
                </a:solidFill>
                <a:effectLst/>
                <a:latin typeface="Arial" pitchFamily="-112" charset="0"/>
                <a:ea typeface="ＭＳ Ｐゴシック" charset="0"/>
                <a:cs typeface="Arial" pitchFamily="-112" charset="0"/>
              </a:rPr>
              <a:t>my_data</a:t>
            </a:r>
            <a:r>
              <a:rPr lang="en-GB" sz="1200" b="0" i="0" kern="1200" dirty="0">
                <a:solidFill>
                  <a:schemeClr val="tx1"/>
                </a:solidFill>
                <a:effectLst/>
                <a:latin typeface="Arial" pitchFamily="-112" charset="0"/>
                <a:ea typeface="ＭＳ Ｐゴシック" charset="0"/>
                <a:cs typeface="Arial" pitchFamily="-112" charset="0"/>
              </a:rPr>
              <a:t>)</a:t>
            </a:r>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371</a:t>
            </a:fld>
            <a:endParaRPr lang="en-US"/>
          </a:p>
        </p:txBody>
      </p:sp>
    </p:spTree>
    <p:extLst>
      <p:ext uri="{BB962C8B-B14F-4D97-AF65-F5344CB8AC3E}">
        <p14:creationId xmlns:p14="http://schemas.microsoft.com/office/powerpoint/2010/main" val="1548036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373</a:t>
            </a:fld>
            <a:endParaRPr lang="en-US"/>
          </a:p>
        </p:txBody>
      </p:sp>
    </p:spTree>
    <p:extLst>
      <p:ext uri="{BB962C8B-B14F-4D97-AF65-F5344CB8AC3E}">
        <p14:creationId xmlns:p14="http://schemas.microsoft.com/office/powerpoint/2010/main" val="181413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375</a:t>
            </a:fld>
            <a:endParaRPr lang="en-US"/>
          </a:p>
        </p:txBody>
      </p:sp>
    </p:spTree>
    <p:extLst>
      <p:ext uri="{BB962C8B-B14F-4D97-AF65-F5344CB8AC3E}">
        <p14:creationId xmlns:p14="http://schemas.microsoft.com/office/powerpoint/2010/main" val="4247064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8253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0932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7063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3165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710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44958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17504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1288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2433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79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28072290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08075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06383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56398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chemeClr val="tx1"/>
              </a:solidFill>
              <a:effectLst/>
              <a:latin typeface="Arial" pitchFamily="-112" charset="0"/>
              <a:ea typeface="ＭＳ Ｐゴシック" charset="0"/>
              <a:cs typeface="Arial" pitchFamily="-112" charset="0"/>
            </a:endParaRPr>
          </a:p>
        </p:txBody>
      </p:sp>
    </p:spTree>
    <p:extLst>
      <p:ext uri="{BB962C8B-B14F-4D97-AF65-F5344CB8AC3E}">
        <p14:creationId xmlns:p14="http://schemas.microsoft.com/office/powerpoint/2010/main" val="3845077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66006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1" kern="1200" dirty="0" err="1">
                <a:solidFill>
                  <a:schemeClr val="tx1"/>
                </a:solidFill>
                <a:effectLst/>
                <a:latin typeface="Arial" pitchFamily="-112" charset="0"/>
                <a:ea typeface="ＭＳ Ｐゴシック" charset="0"/>
                <a:cs typeface="Arial" pitchFamily="-112" charset="0"/>
              </a:rPr>
              <a:t>pchisq</a:t>
            </a:r>
            <a:r>
              <a:rPr lang="en-GB" dirty="0"/>
              <a:t>(</a:t>
            </a:r>
            <a:r>
              <a:rPr lang="en-GB" sz="1200" kern="1200" dirty="0">
                <a:solidFill>
                  <a:schemeClr val="tx1"/>
                </a:solidFill>
                <a:effectLst/>
                <a:latin typeface="Arial" pitchFamily="-112" charset="0"/>
                <a:ea typeface="ＭＳ Ｐゴシック" charset="0"/>
                <a:cs typeface="Arial" pitchFamily="-112" charset="0"/>
              </a:rPr>
              <a:t>0.43</a:t>
            </a:r>
            <a:r>
              <a:rPr lang="en-GB" dirty="0"/>
              <a:t>, </a:t>
            </a:r>
            <a:r>
              <a:rPr lang="en-GB" sz="1200" kern="1200" dirty="0" err="1">
                <a:solidFill>
                  <a:schemeClr val="tx1"/>
                </a:solidFill>
                <a:effectLst/>
                <a:latin typeface="Arial" pitchFamily="-112" charset="0"/>
                <a:ea typeface="ＭＳ Ｐゴシック" charset="0"/>
                <a:cs typeface="Arial" pitchFamily="-112" charset="0"/>
              </a:rPr>
              <a:t>df</a:t>
            </a:r>
            <a:r>
              <a:rPr lang="en-GB" sz="1200" kern="1200" dirty="0">
                <a:solidFill>
                  <a:schemeClr val="tx1"/>
                </a:solidFill>
                <a:effectLst/>
                <a:latin typeface="Arial" pitchFamily="-112" charset="0"/>
                <a:ea typeface="ＭＳ Ｐゴシック" charset="0"/>
                <a:cs typeface="Arial" pitchFamily="-112" charset="0"/>
              </a:rPr>
              <a:t>=2</a:t>
            </a:r>
            <a:r>
              <a:rPr lang="en-GB" dirty="0"/>
              <a:t>, </a:t>
            </a:r>
            <a:r>
              <a:rPr lang="en-GB" sz="1200" kern="1200" dirty="0" err="1">
                <a:solidFill>
                  <a:schemeClr val="tx1"/>
                </a:solidFill>
                <a:effectLst/>
                <a:latin typeface="Arial" pitchFamily="-112" charset="0"/>
                <a:ea typeface="ＭＳ Ｐゴシック" charset="0"/>
                <a:cs typeface="Arial" pitchFamily="-112" charset="0"/>
              </a:rPr>
              <a:t>lower.tail</a:t>
            </a:r>
            <a:r>
              <a:rPr lang="en-GB" sz="1200" kern="1200" dirty="0">
                <a:solidFill>
                  <a:schemeClr val="tx1"/>
                </a:solidFill>
                <a:effectLst/>
                <a:latin typeface="Arial" pitchFamily="-112" charset="0"/>
                <a:ea typeface="ＭＳ Ｐゴシック" charset="0"/>
                <a:cs typeface="Arial" pitchFamily="-112" charset="0"/>
              </a:rPr>
              <a:t> =</a:t>
            </a:r>
            <a:r>
              <a:rPr lang="en-GB" dirty="0"/>
              <a:t> </a:t>
            </a:r>
            <a:r>
              <a:rPr lang="en-GB" sz="1200" kern="1200" dirty="0">
                <a:solidFill>
                  <a:schemeClr val="tx1"/>
                </a:solidFill>
                <a:effectLst/>
                <a:latin typeface="Arial" pitchFamily="-112" charset="0"/>
                <a:ea typeface="ＭＳ Ｐゴシック" charset="0"/>
                <a:cs typeface="Arial" pitchFamily="-112" charset="0"/>
              </a:rPr>
              <a:t>FALSE</a:t>
            </a:r>
            <a:r>
              <a:rPr lang="en-GB" dirty="0"/>
              <a:t>)</a:t>
            </a:r>
            <a:endParaRPr lang="en-GB" sz="1200" kern="1200" dirty="0">
              <a:solidFill>
                <a:schemeClr val="tx1"/>
              </a:solidFill>
              <a:effectLst/>
              <a:latin typeface="Arial" pitchFamily="-112" charset="0"/>
              <a:ea typeface="ＭＳ Ｐゴシック" charset="0"/>
              <a:cs typeface="Arial" pitchFamily="-112" charset="0"/>
            </a:endParaRPr>
          </a:p>
        </p:txBody>
      </p:sp>
    </p:spTree>
    <p:extLst>
      <p:ext uri="{BB962C8B-B14F-4D97-AF65-F5344CB8AC3E}">
        <p14:creationId xmlns:p14="http://schemas.microsoft.com/office/powerpoint/2010/main" val="40802147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35269494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02819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41366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Tree>
    <p:extLst>
      <p:ext uri="{BB962C8B-B14F-4D97-AF65-F5344CB8AC3E}">
        <p14:creationId xmlns:p14="http://schemas.microsoft.com/office/powerpoint/2010/main" val="29063450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Tree>
    <p:extLst>
      <p:ext uri="{BB962C8B-B14F-4D97-AF65-F5344CB8AC3E}">
        <p14:creationId xmlns:p14="http://schemas.microsoft.com/office/powerpoint/2010/main" val="25315643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50848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98953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1073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0912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97251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9644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41076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06327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68392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91227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head(cars) </a:t>
            </a:r>
            <a:r>
              <a:rPr lang="en-GB" sz="1200" b="0" i="1" kern="1200" dirty="0">
                <a:solidFill>
                  <a:schemeClr val="tx1"/>
                </a:solidFill>
                <a:effectLst/>
                <a:latin typeface="Arial" pitchFamily="-112" charset="0"/>
                <a:ea typeface="ＭＳ Ｐゴシック" charset="0"/>
                <a:cs typeface="Arial" pitchFamily="-112" charset="0"/>
              </a:rPr>
              <a:t>#</a:t>
            </a:r>
            <a:r>
              <a:rPr lang="en-US" b="0" dirty="0"/>
              <a:t> cars is a table that already comes with R and contain 50 observations of speed and distance in two rows</a:t>
            </a:r>
          </a:p>
          <a:p>
            <a:r>
              <a:rPr lang="en-GB" sz="1200" b="0" kern="1200" dirty="0" err="1">
                <a:solidFill>
                  <a:schemeClr val="tx1"/>
                </a:solidFill>
                <a:effectLst/>
                <a:latin typeface="Arial" pitchFamily="-112" charset="0"/>
                <a:ea typeface="ＭＳ Ｐゴシック" charset="0"/>
                <a:cs typeface="Arial" pitchFamily="-112" charset="0"/>
              </a:rPr>
              <a:t>scatter.smooth</a:t>
            </a:r>
            <a:r>
              <a:rPr lang="en-GB" b="0" dirty="0"/>
              <a:t>(</a:t>
            </a:r>
            <a:r>
              <a:rPr lang="en-GB" sz="1200" b="0" kern="1200" dirty="0">
                <a:solidFill>
                  <a:schemeClr val="tx1"/>
                </a:solidFill>
                <a:effectLst/>
                <a:latin typeface="Arial" pitchFamily="-112" charset="0"/>
                <a:ea typeface="ＭＳ Ｐゴシック" charset="0"/>
                <a:cs typeface="Arial" pitchFamily="-112" charset="0"/>
              </a:rPr>
              <a:t>x=</a:t>
            </a:r>
            <a:r>
              <a:rPr lang="en-GB" b="0" dirty="0" err="1"/>
              <a:t>cars$speed</a:t>
            </a:r>
            <a:r>
              <a:rPr lang="en-GB" b="0" dirty="0"/>
              <a:t>, </a:t>
            </a:r>
            <a:r>
              <a:rPr lang="en-GB" sz="1200" b="0" kern="1200" dirty="0">
                <a:solidFill>
                  <a:schemeClr val="tx1"/>
                </a:solidFill>
                <a:effectLst/>
                <a:latin typeface="Arial" pitchFamily="-112" charset="0"/>
                <a:ea typeface="ＭＳ Ｐゴシック" charset="0"/>
                <a:cs typeface="Arial" pitchFamily="-112" charset="0"/>
              </a:rPr>
              <a:t>y=</a:t>
            </a:r>
            <a:r>
              <a:rPr lang="en-GB" b="0" dirty="0" err="1"/>
              <a:t>cars$dist</a:t>
            </a:r>
            <a:r>
              <a:rPr lang="en-GB" b="0" dirty="0"/>
              <a:t>, </a:t>
            </a:r>
            <a:r>
              <a:rPr lang="en-GB" sz="1200" b="0" kern="1200" dirty="0">
                <a:solidFill>
                  <a:schemeClr val="tx1"/>
                </a:solidFill>
                <a:effectLst/>
                <a:latin typeface="Arial" pitchFamily="-112" charset="0"/>
                <a:ea typeface="ＭＳ Ｐゴシック" charset="0"/>
                <a:cs typeface="Arial" pitchFamily="-112" charset="0"/>
              </a:rPr>
              <a:t>main="</a:t>
            </a:r>
            <a:r>
              <a:rPr lang="en-GB" sz="1200" b="0" kern="1200" dirty="0" err="1">
                <a:solidFill>
                  <a:schemeClr val="tx1"/>
                </a:solidFill>
                <a:effectLst/>
                <a:latin typeface="Arial" pitchFamily="-112" charset="0"/>
                <a:ea typeface="ＭＳ Ｐゴシック" charset="0"/>
                <a:cs typeface="Arial" pitchFamily="-112" charset="0"/>
              </a:rPr>
              <a:t>Dist</a:t>
            </a:r>
            <a:r>
              <a:rPr lang="en-GB" sz="1200" b="0" kern="1200" dirty="0">
                <a:solidFill>
                  <a:schemeClr val="tx1"/>
                </a:solidFill>
                <a:effectLst/>
                <a:latin typeface="Arial" pitchFamily="-112" charset="0"/>
                <a:ea typeface="ＭＳ Ｐゴシック" charset="0"/>
                <a:cs typeface="Arial" pitchFamily="-112" charset="0"/>
              </a:rPr>
              <a:t> ~ Speed"</a:t>
            </a:r>
            <a:r>
              <a:rPr lang="en-GB" b="0" dirty="0"/>
              <a:t>) </a:t>
            </a:r>
            <a:r>
              <a:rPr lang="en-GB" sz="1200" b="0" i="1" kern="1200" dirty="0">
                <a:solidFill>
                  <a:schemeClr val="tx1"/>
                </a:solidFill>
                <a:effectLst/>
                <a:latin typeface="Arial" pitchFamily="-112" charset="0"/>
                <a:ea typeface="ＭＳ Ｐゴシック" charset="0"/>
                <a:cs typeface="Arial" pitchFamily="-112" charset="0"/>
              </a:rPr>
              <a:t># scatterplot</a:t>
            </a:r>
          </a:p>
          <a:p>
            <a:r>
              <a:rPr lang="en-GB" b="0" dirty="0" err="1"/>
              <a:t>linearMod</a:t>
            </a:r>
            <a:r>
              <a:rPr lang="en-GB" b="0" dirty="0"/>
              <a:t> &lt;-</a:t>
            </a:r>
            <a:r>
              <a:rPr lang="en-GB" sz="1200" b="0" kern="1200" dirty="0">
                <a:solidFill>
                  <a:schemeClr val="tx1"/>
                </a:solidFill>
                <a:effectLst/>
                <a:latin typeface="Arial" pitchFamily="-112" charset="0"/>
                <a:ea typeface="ＭＳ Ｐゴシック" charset="0"/>
                <a:cs typeface="Arial" pitchFamily="-112" charset="0"/>
              </a:rPr>
              <a:t> </a:t>
            </a:r>
            <a:r>
              <a:rPr lang="en-GB" sz="1200" b="0" kern="1200" dirty="0" err="1">
                <a:solidFill>
                  <a:schemeClr val="tx1"/>
                </a:solidFill>
                <a:effectLst/>
                <a:latin typeface="Arial" pitchFamily="-112" charset="0"/>
                <a:ea typeface="ＭＳ Ｐゴシック" charset="0"/>
                <a:cs typeface="Arial" pitchFamily="-112" charset="0"/>
              </a:rPr>
              <a:t>lm</a:t>
            </a:r>
            <a:r>
              <a:rPr lang="en-GB" b="0" dirty="0"/>
              <a:t>(</a:t>
            </a:r>
            <a:r>
              <a:rPr lang="en-GB" b="0" dirty="0" err="1"/>
              <a:t>dist</a:t>
            </a:r>
            <a:r>
              <a:rPr lang="en-GB" b="0" dirty="0"/>
              <a:t> ~</a:t>
            </a:r>
            <a:r>
              <a:rPr lang="en-GB" sz="1200" b="0" kern="1200" dirty="0">
                <a:solidFill>
                  <a:schemeClr val="tx1"/>
                </a:solidFill>
                <a:effectLst/>
                <a:latin typeface="Arial" pitchFamily="-112" charset="0"/>
                <a:ea typeface="ＭＳ Ｐゴシック" charset="0"/>
                <a:cs typeface="Arial" pitchFamily="-112" charset="0"/>
              </a:rPr>
              <a:t> </a:t>
            </a:r>
            <a:r>
              <a:rPr lang="en-GB" b="0" dirty="0"/>
              <a:t>speed, </a:t>
            </a:r>
            <a:r>
              <a:rPr lang="en-GB" sz="1200" b="0" kern="1200" dirty="0">
                <a:solidFill>
                  <a:schemeClr val="tx1"/>
                </a:solidFill>
                <a:effectLst/>
                <a:latin typeface="Arial" pitchFamily="-112" charset="0"/>
                <a:ea typeface="ＭＳ Ｐゴシック" charset="0"/>
                <a:cs typeface="Arial" pitchFamily="-112" charset="0"/>
              </a:rPr>
              <a:t>data=</a:t>
            </a:r>
            <a:r>
              <a:rPr lang="en-GB" b="0" dirty="0"/>
              <a:t>cars) </a:t>
            </a:r>
            <a:r>
              <a:rPr lang="en-GB" sz="1200" b="0" i="1" kern="1200" dirty="0">
                <a:solidFill>
                  <a:schemeClr val="tx1"/>
                </a:solidFill>
                <a:effectLst/>
                <a:latin typeface="Arial" pitchFamily="-112" charset="0"/>
                <a:ea typeface="ＭＳ Ｐゴシック" charset="0"/>
                <a:cs typeface="Arial" pitchFamily="-112" charset="0"/>
              </a:rPr>
              <a:t># build linear regression model on full data</a:t>
            </a:r>
          </a:p>
          <a:p>
            <a:r>
              <a:rPr lang="en-GB" sz="1200" b="0" kern="1200" dirty="0">
                <a:solidFill>
                  <a:schemeClr val="tx1"/>
                </a:solidFill>
                <a:effectLst/>
                <a:latin typeface="Arial" pitchFamily="-112" charset="0"/>
                <a:ea typeface="ＭＳ Ｐゴシック" charset="0"/>
                <a:cs typeface="Arial" pitchFamily="-112" charset="0"/>
              </a:rPr>
              <a:t>summary</a:t>
            </a:r>
            <a:r>
              <a:rPr lang="en-GB" b="0" dirty="0"/>
              <a:t>(</a:t>
            </a:r>
            <a:r>
              <a:rPr lang="en-GB" b="0" dirty="0" err="1"/>
              <a:t>linearMod</a:t>
            </a:r>
            <a:r>
              <a:rPr lang="en-GB" b="0" dirty="0"/>
              <a:t>) </a:t>
            </a:r>
            <a:r>
              <a:rPr lang="en-GB" sz="1200" b="0" i="1" kern="1200" dirty="0">
                <a:solidFill>
                  <a:schemeClr val="tx1"/>
                </a:solidFill>
                <a:effectLst/>
                <a:latin typeface="Arial" pitchFamily="-112" charset="0"/>
                <a:ea typeface="ＭＳ Ｐゴシック" charset="0"/>
                <a:cs typeface="Arial" pitchFamily="-112" charset="0"/>
              </a:rPr>
              <a:t>#</a:t>
            </a:r>
            <a:r>
              <a:rPr lang="en-GB" sz="1200" b="0" kern="1200" dirty="0">
                <a:solidFill>
                  <a:schemeClr val="tx1"/>
                </a:solidFill>
                <a:effectLst/>
                <a:latin typeface="Arial" pitchFamily="-112" charset="0"/>
                <a:ea typeface="ＭＳ Ｐゴシック" charset="0"/>
                <a:cs typeface="Arial" pitchFamily="-112" charset="0"/>
              </a:rPr>
              <a:t> summary(</a:t>
            </a:r>
            <a:r>
              <a:rPr lang="en-GB" sz="1200" b="0" kern="1200" dirty="0" err="1">
                <a:solidFill>
                  <a:schemeClr val="tx1"/>
                </a:solidFill>
                <a:effectLst/>
                <a:latin typeface="Arial" pitchFamily="-112" charset="0"/>
                <a:ea typeface="ＭＳ Ｐゴシック" charset="0"/>
                <a:cs typeface="Arial" pitchFamily="-112" charset="0"/>
              </a:rPr>
              <a:t>linearMod</a:t>
            </a:r>
            <a:r>
              <a:rPr lang="en-GB" sz="1200" b="0" kern="1200" dirty="0">
                <a:solidFill>
                  <a:schemeClr val="tx1"/>
                </a:solidFill>
                <a:effectLst/>
                <a:latin typeface="Arial" pitchFamily="-112" charset="0"/>
                <a:ea typeface="ＭＳ Ｐゴシック" charset="0"/>
                <a:cs typeface="Arial" pitchFamily="-112" charset="0"/>
              </a:rPr>
              <a:t>)$</a:t>
            </a:r>
            <a:r>
              <a:rPr lang="en-GB" sz="1200" b="0" kern="1200" dirty="0" err="1">
                <a:solidFill>
                  <a:schemeClr val="tx1"/>
                </a:solidFill>
                <a:effectLst/>
                <a:latin typeface="Arial" pitchFamily="-112" charset="0"/>
                <a:ea typeface="ＭＳ Ｐゴシック" charset="0"/>
                <a:cs typeface="Arial" pitchFamily="-112" charset="0"/>
              </a:rPr>
              <a:t>r.squared</a:t>
            </a:r>
            <a:endParaRPr lang="en-GB" sz="1200" b="0" kern="1200" dirty="0">
              <a:solidFill>
                <a:schemeClr val="tx1"/>
              </a:solidFill>
              <a:effectLst/>
              <a:latin typeface="Arial" pitchFamily="-112" charset="0"/>
              <a:ea typeface="ＭＳ Ｐゴシック" charset="0"/>
              <a:cs typeface="Arial" pitchFamily="-112" charset="0"/>
            </a:endParaRPr>
          </a:p>
          <a:p>
            <a:r>
              <a:rPr lang="en-GB" sz="1200" kern="1200" dirty="0" err="1">
                <a:solidFill>
                  <a:schemeClr val="tx1"/>
                </a:solidFill>
                <a:effectLst/>
                <a:latin typeface="Arial" pitchFamily="-112" charset="0"/>
                <a:ea typeface="ＭＳ Ｐゴシック" charset="0"/>
                <a:cs typeface="Arial" pitchFamily="-112" charset="0"/>
              </a:rPr>
              <a:t>abline</a:t>
            </a:r>
            <a:r>
              <a:rPr lang="en-GB" sz="1200" kern="1200" dirty="0">
                <a:solidFill>
                  <a:schemeClr val="tx1"/>
                </a:solidFill>
                <a:effectLst/>
                <a:latin typeface="Arial" pitchFamily="-112" charset="0"/>
                <a:ea typeface="ＭＳ Ｐゴシック" charset="0"/>
                <a:cs typeface="Arial" pitchFamily="-112" charset="0"/>
              </a:rPr>
              <a:t>(</a:t>
            </a:r>
            <a:r>
              <a:rPr lang="en-GB" sz="1200" kern="1200" dirty="0" err="1">
                <a:solidFill>
                  <a:schemeClr val="tx1"/>
                </a:solidFill>
                <a:effectLst/>
                <a:latin typeface="Arial" pitchFamily="-112" charset="0"/>
                <a:ea typeface="ＭＳ Ｐゴシック" charset="0"/>
                <a:cs typeface="Arial" pitchFamily="-112" charset="0"/>
              </a:rPr>
              <a:t>linearMod</a:t>
            </a:r>
            <a:r>
              <a:rPr lang="en-GB" sz="1200" kern="1200" dirty="0">
                <a:solidFill>
                  <a:schemeClr val="tx1"/>
                </a:solidFill>
                <a:effectLst/>
                <a:latin typeface="Arial" pitchFamily="-112" charset="0"/>
                <a:ea typeface="ＭＳ Ｐゴシック" charset="0"/>
                <a:cs typeface="Arial" pitchFamily="-112" charset="0"/>
              </a:rPr>
              <a:t>, col="blue")</a:t>
            </a:r>
          </a:p>
          <a:p>
            <a:endParaRPr lang="en-US" b="0" dirty="0"/>
          </a:p>
          <a:p>
            <a:endParaRPr lang="en-US" b="0" dirty="0"/>
          </a:p>
        </p:txBody>
      </p:sp>
      <p:sp>
        <p:nvSpPr>
          <p:cNvPr id="4" name="Slide Number Placeholder 3"/>
          <p:cNvSpPr>
            <a:spLocks noGrp="1"/>
          </p:cNvSpPr>
          <p:nvPr>
            <p:ph type="sldNum" sz="quarter" idx="5"/>
          </p:nvPr>
        </p:nvSpPr>
        <p:spPr/>
        <p:txBody>
          <a:bodyPr/>
          <a:lstStyle/>
          <a:p>
            <a:fld id="{E91DA07C-0371-AF49-92B1-98B16D460E6C}" type="slidenum">
              <a:rPr lang="en-US" smtClean="0"/>
              <a:pPr/>
              <a:t>433</a:t>
            </a:fld>
            <a:endParaRPr lang="en-US"/>
          </a:p>
        </p:txBody>
      </p:sp>
    </p:spTree>
    <p:extLst>
      <p:ext uri="{BB962C8B-B14F-4D97-AF65-F5344CB8AC3E}">
        <p14:creationId xmlns:p14="http://schemas.microsoft.com/office/powerpoint/2010/main" val="34082097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62B852-CC96-A045-8376-134EE2D60038}" type="slidenum">
              <a:rPr lang="en-US" smtClean="0"/>
              <a:pPr/>
              <a:t>437</a:t>
            </a:fld>
            <a:endParaRPr lang="en-US" dirty="0"/>
          </a:p>
        </p:txBody>
      </p:sp>
    </p:spTree>
    <p:extLst>
      <p:ext uri="{BB962C8B-B14F-4D97-AF65-F5344CB8AC3E}">
        <p14:creationId xmlns:p14="http://schemas.microsoft.com/office/powerpoint/2010/main" val="32834333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438</a:t>
            </a:fld>
            <a:endParaRPr lang="en-US"/>
          </a:p>
        </p:txBody>
      </p:sp>
    </p:spTree>
    <p:extLst>
      <p:ext uri="{BB962C8B-B14F-4D97-AF65-F5344CB8AC3E}">
        <p14:creationId xmlns:p14="http://schemas.microsoft.com/office/powerpoint/2010/main" val="11165878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 </a:t>
            </a:r>
          </a:p>
          <a:p>
            <a:endParaRPr lang="en-GB"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u="none" kern="1200" dirty="0">
                <a:solidFill>
                  <a:schemeClr val="tx1"/>
                </a:solidFill>
                <a:effectLst/>
                <a:ea typeface="+mn-ea"/>
                <a:cs typeface="+mn-cs"/>
              </a:rPr>
              <a:t>Since Collecting research information from the whole population is not possible and it is time consuming and expensive. Thus, we need an appropriate sample size so that we can make inferences about the population based on that sample.</a:t>
            </a:r>
          </a:p>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439</a:t>
            </a:fld>
            <a:endParaRPr lang="en-US"/>
          </a:p>
        </p:txBody>
      </p:sp>
    </p:spTree>
    <p:extLst>
      <p:ext uri="{BB962C8B-B14F-4D97-AF65-F5344CB8AC3E}">
        <p14:creationId xmlns:p14="http://schemas.microsoft.com/office/powerpoint/2010/main" val="32820448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dirty="0"/>
              <a:t>Factors such as time, cost, and how many subjects are actually available are constraints that often have to be taken account of when designing a study, but these should not dictate the sample size — there is no point in carrying out a study that is too small, only to come up with results that are inconclusive, since you will then need to carry out another study to confirm or refute your initial results</a:t>
            </a:r>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440</a:t>
            </a:fld>
            <a:endParaRPr lang="en-US"/>
          </a:p>
        </p:txBody>
      </p:sp>
    </p:spTree>
    <p:extLst>
      <p:ext uri="{BB962C8B-B14F-4D97-AF65-F5344CB8AC3E}">
        <p14:creationId xmlns:p14="http://schemas.microsoft.com/office/powerpoint/2010/main" val="3094360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cap="flat"/>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lIns="92536" rIns="92536"/>
          <a:lstStyle/>
          <a:p>
            <a:endParaRPr lang="en-US">
              <a:latin typeface="Arial" charset="0"/>
            </a:endParaRPr>
          </a:p>
        </p:txBody>
      </p:sp>
    </p:spTree>
    <p:extLst>
      <p:ext uri="{BB962C8B-B14F-4D97-AF65-F5344CB8AC3E}">
        <p14:creationId xmlns:p14="http://schemas.microsoft.com/office/powerpoint/2010/main" val="2787490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441</a:t>
            </a:fld>
            <a:endParaRPr lang="en-US"/>
          </a:p>
        </p:txBody>
      </p:sp>
    </p:spTree>
    <p:extLst>
      <p:ext uri="{BB962C8B-B14F-4D97-AF65-F5344CB8AC3E}">
        <p14:creationId xmlns:p14="http://schemas.microsoft.com/office/powerpoint/2010/main" val="37442356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442</a:t>
            </a:fld>
            <a:endParaRPr lang="en-US"/>
          </a:p>
        </p:txBody>
      </p:sp>
    </p:spTree>
    <p:extLst>
      <p:ext uri="{BB962C8B-B14F-4D97-AF65-F5344CB8AC3E}">
        <p14:creationId xmlns:p14="http://schemas.microsoft.com/office/powerpoint/2010/main" val="28896824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443</a:t>
            </a:fld>
            <a:endParaRPr lang="en-US"/>
          </a:p>
        </p:txBody>
      </p:sp>
    </p:spTree>
    <p:extLst>
      <p:ext uri="{BB962C8B-B14F-4D97-AF65-F5344CB8AC3E}">
        <p14:creationId xmlns:p14="http://schemas.microsoft.com/office/powerpoint/2010/main" val="11902614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The type 1 error is also known as p value which is the “level of significance” we set prior to starting a study. For example, a </a:t>
            </a:r>
            <a:r>
              <a:rPr lang="en-GB" sz="1200" i="1" dirty="0"/>
              <a:t>p value of </a:t>
            </a:r>
            <a:r>
              <a:rPr lang="en-GB" sz="1200" dirty="0"/>
              <a:t>0.05 as significant means that we are ready to accept that the probability that the result is observed due to chance (and NOT due to our intervention) is 5% (5 out of 100 times) when actually no difference exists.</a:t>
            </a:r>
            <a:endParaRPr lang="en-US" sz="1200" dirty="0"/>
          </a:p>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444</a:t>
            </a:fld>
            <a:endParaRPr lang="en-US"/>
          </a:p>
        </p:txBody>
      </p:sp>
    </p:spTree>
    <p:extLst>
      <p:ext uri="{BB962C8B-B14F-4D97-AF65-F5344CB8AC3E}">
        <p14:creationId xmlns:p14="http://schemas.microsoft.com/office/powerpoint/2010/main" val="33579020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62B852-CC96-A045-8376-134EE2D60038}" type="slidenum">
              <a:rPr lang="en-US" smtClean="0"/>
              <a:pPr/>
              <a:t>445</a:t>
            </a:fld>
            <a:endParaRPr lang="en-US" dirty="0"/>
          </a:p>
        </p:txBody>
      </p:sp>
    </p:spTree>
    <p:extLst>
      <p:ext uri="{BB962C8B-B14F-4D97-AF65-F5344CB8AC3E}">
        <p14:creationId xmlns:p14="http://schemas.microsoft.com/office/powerpoint/2010/main" val="31826621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A62B852-CC96-A045-8376-134EE2D60038}" type="slidenum">
              <a:rPr lang="en-US" smtClean="0"/>
              <a:pPr/>
              <a:t>447</a:t>
            </a:fld>
            <a:endParaRPr lang="en-US" dirty="0"/>
          </a:p>
        </p:txBody>
      </p:sp>
    </p:spTree>
    <p:extLst>
      <p:ext uri="{BB962C8B-B14F-4D97-AF65-F5344CB8AC3E}">
        <p14:creationId xmlns:p14="http://schemas.microsoft.com/office/powerpoint/2010/main" val="8459335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448</a:t>
            </a:fld>
            <a:endParaRPr lang="en-US"/>
          </a:p>
        </p:txBody>
      </p:sp>
    </p:spTree>
    <p:extLst>
      <p:ext uri="{BB962C8B-B14F-4D97-AF65-F5344CB8AC3E}">
        <p14:creationId xmlns:p14="http://schemas.microsoft.com/office/powerpoint/2010/main" val="2001365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In this example, there is really a difference in the population between recognition and recall, but you did not find a significant difference in your sample. Failing to reject a false null hypothesis is a Type II error.</a:t>
            </a:r>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449</a:t>
            </a:fld>
            <a:endParaRPr lang="en-US"/>
          </a:p>
        </p:txBody>
      </p:sp>
    </p:spTree>
    <p:extLst>
      <p:ext uri="{BB962C8B-B14F-4D97-AF65-F5344CB8AC3E}">
        <p14:creationId xmlns:p14="http://schemas.microsoft.com/office/powerpoint/2010/main" val="26008065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450</a:t>
            </a:fld>
            <a:endParaRPr lang="en-US"/>
          </a:p>
        </p:txBody>
      </p:sp>
    </p:spTree>
    <p:extLst>
      <p:ext uri="{BB962C8B-B14F-4D97-AF65-F5344CB8AC3E}">
        <p14:creationId xmlns:p14="http://schemas.microsoft.com/office/powerpoint/2010/main" val="39877633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ea typeface="+mn-ea"/>
                <a:cs typeface="+mn-cs"/>
              </a:rPr>
              <a:t>There is no difference in the population, but you found a difference in your sample. A Type I error occurs when a significance test results in the rejection of a true null hypothesis.</a:t>
            </a:r>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451</a:t>
            </a:fld>
            <a:endParaRPr lang="en-US"/>
          </a:p>
        </p:txBody>
      </p:sp>
    </p:spTree>
    <p:extLst>
      <p:ext uri="{BB962C8B-B14F-4D97-AF65-F5344CB8AC3E}">
        <p14:creationId xmlns:p14="http://schemas.microsoft.com/office/powerpoint/2010/main" val="163288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 + brainstorming</a:t>
            </a:r>
          </a:p>
        </p:txBody>
      </p:sp>
    </p:spTree>
    <p:extLst>
      <p:ext uri="{BB962C8B-B14F-4D97-AF65-F5344CB8AC3E}">
        <p14:creationId xmlns:p14="http://schemas.microsoft.com/office/powerpoint/2010/main" val="42592918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452</a:t>
            </a:fld>
            <a:endParaRPr lang="en-US"/>
          </a:p>
        </p:txBody>
      </p:sp>
    </p:spTree>
    <p:extLst>
      <p:ext uri="{BB962C8B-B14F-4D97-AF65-F5344CB8AC3E}">
        <p14:creationId xmlns:p14="http://schemas.microsoft.com/office/powerpoint/2010/main" val="33802889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453</a:t>
            </a:fld>
            <a:endParaRPr lang="en-US"/>
          </a:p>
        </p:txBody>
      </p:sp>
    </p:spTree>
    <p:extLst>
      <p:ext uri="{BB962C8B-B14F-4D97-AF65-F5344CB8AC3E}">
        <p14:creationId xmlns:p14="http://schemas.microsoft.com/office/powerpoint/2010/main" val="13667419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454</a:t>
            </a:fld>
            <a:endParaRPr lang="en-US"/>
          </a:p>
        </p:txBody>
      </p:sp>
    </p:spTree>
    <p:extLst>
      <p:ext uri="{BB962C8B-B14F-4D97-AF65-F5344CB8AC3E}">
        <p14:creationId xmlns:p14="http://schemas.microsoft.com/office/powerpoint/2010/main" val="14090189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pPr/>
              <a:t>456</a:t>
            </a:fld>
            <a:endParaRPr lang="en-US" dirty="0"/>
          </a:p>
        </p:txBody>
      </p:sp>
    </p:spTree>
    <p:extLst>
      <p:ext uri="{BB962C8B-B14F-4D97-AF65-F5344CB8AC3E}">
        <p14:creationId xmlns:p14="http://schemas.microsoft.com/office/powerpoint/2010/main" val="10321478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54A18A-8F41-A645-B80D-02B79644D9AD}" type="slidenum">
              <a:rPr lang="en-US" smtClean="0"/>
              <a:t>458</a:t>
            </a:fld>
            <a:endParaRPr lang="en-US"/>
          </a:p>
        </p:txBody>
      </p:sp>
    </p:spTree>
    <p:extLst>
      <p:ext uri="{BB962C8B-B14F-4D97-AF65-F5344CB8AC3E}">
        <p14:creationId xmlns:p14="http://schemas.microsoft.com/office/powerpoint/2010/main" val="10097245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fld id="{1154A18A-8F41-A645-B80D-02B79644D9AD}" type="slidenum">
              <a:rPr lang="en-US" smtClean="0"/>
              <a:t>459</a:t>
            </a:fld>
            <a:endParaRPr lang="en-US"/>
          </a:p>
        </p:txBody>
      </p:sp>
    </p:spTree>
    <p:extLst>
      <p:ext uri="{BB962C8B-B14F-4D97-AF65-F5344CB8AC3E}">
        <p14:creationId xmlns:p14="http://schemas.microsoft.com/office/powerpoint/2010/main" val="4233939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fld id="{1154A18A-8F41-A645-B80D-02B79644D9AD}" type="slidenum">
              <a:rPr lang="en-US" smtClean="0"/>
              <a:t>460</a:t>
            </a:fld>
            <a:endParaRPr lang="en-US"/>
          </a:p>
        </p:txBody>
      </p:sp>
    </p:spTree>
    <p:extLst>
      <p:ext uri="{BB962C8B-B14F-4D97-AF65-F5344CB8AC3E}">
        <p14:creationId xmlns:p14="http://schemas.microsoft.com/office/powerpoint/2010/main" val="7446202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461</a:t>
            </a:fld>
            <a:endParaRPr lang="en-US"/>
          </a:p>
        </p:txBody>
      </p:sp>
    </p:spTree>
    <p:extLst>
      <p:ext uri="{BB962C8B-B14F-4D97-AF65-F5344CB8AC3E}">
        <p14:creationId xmlns:p14="http://schemas.microsoft.com/office/powerpoint/2010/main" val="7495392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462</a:t>
            </a:fld>
            <a:endParaRPr lang="en-US"/>
          </a:p>
        </p:txBody>
      </p:sp>
    </p:spTree>
    <p:extLst>
      <p:ext uri="{BB962C8B-B14F-4D97-AF65-F5344CB8AC3E}">
        <p14:creationId xmlns:p14="http://schemas.microsoft.com/office/powerpoint/2010/main" val="15978327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4A18A-8F41-A645-B80D-02B79644D9AD}" type="slidenum">
              <a:rPr lang="en-US" smtClean="0"/>
              <a:t>463</a:t>
            </a:fld>
            <a:endParaRPr lang="en-US"/>
          </a:p>
        </p:txBody>
      </p:sp>
    </p:spTree>
    <p:extLst>
      <p:ext uri="{BB962C8B-B14F-4D97-AF65-F5344CB8AC3E}">
        <p14:creationId xmlns:p14="http://schemas.microsoft.com/office/powerpoint/2010/main" val="3816105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noChangeArrowheads="1"/>
          </p:cNvSpPr>
          <p:nvPr>
            <p:ph type="dt" sz="half" idx="10"/>
          </p:nvPr>
        </p:nvSpPr>
        <p:spPr>
          <a:xfrm>
            <a:off x="0" y="6381750"/>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5" name="Footer Placeholder 4"/>
          <p:cNvSpPr>
            <a:spLocks noGrp="1" noChangeArrowheads="1"/>
          </p:cNvSpPr>
          <p:nvPr>
            <p:ph type="ftr" sz="quarter" idx="11"/>
          </p:nvPr>
        </p:nvSpPr>
        <p:spPr>
          <a:xfrm>
            <a:off x="2590800" y="6381750"/>
            <a:ext cx="38862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6" name="Rectangle 5"/>
          <p:cNvSpPr>
            <a:spLocks noGrp="1" noChangeArrowheads="1"/>
          </p:cNvSpPr>
          <p:nvPr>
            <p:ph type="sldNum" sz="quarter" idx="12"/>
          </p:nvPr>
        </p:nvSpPr>
        <p:spPr/>
        <p:txBody>
          <a:bodyPr/>
          <a:lstStyle>
            <a:lvl1pPr>
              <a:defRPr/>
            </a:lvl1pPr>
          </a:lstStyle>
          <a:p>
            <a:fld id="{28893191-D65F-F149-BC40-48BA506CB529}" type="slidenum">
              <a:rPr lang="en-US"/>
              <a:pPr/>
              <a:t>‹#›</a:t>
            </a:fld>
            <a:endParaRPr lang="en-US"/>
          </a:p>
        </p:txBody>
      </p:sp>
    </p:spTree>
    <p:extLst>
      <p:ext uri="{BB962C8B-B14F-4D97-AF65-F5344CB8AC3E}">
        <p14:creationId xmlns:p14="http://schemas.microsoft.com/office/powerpoint/2010/main" val="1894251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a:t>
            </a:r>
          </a:p>
        </p:txBody>
      </p:sp>
      <p:sp>
        <p:nvSpPr>
          <p:cNvPr id="3" name="Content Placeholder 2"/>
          <p:cNvSpPr>
            <a:spLocks noGrp="1"/>
          </p:cNvSpPr>
          <p:nvPr>
            <p:ph idx="1"/>
          </p:nvPr>
        </p:nvSpPr>
        <p:spPr/>
        <p:txBody>
          <a:bodyPr/>
          <a:lstStyle>
            <a:lvl1pPr marL="0" inden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noChangeArrowheads="1"/>
          </p:cNvSpPr>
          <p:nvPr>
            <p:ph type="dt" sz="half" idx="10"/>
          </p:nvPr>
        </p:nvSpPr>
        <p:spPr>
          <a:xfrm>
            <a:off x="0" y="6381750"/>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5" name="Footer Placeholder 4"/>
          <p:cNvSpPr>
            <a:spLocks noGrp="1" noChangeArrowheads="1"/>
          </p:cNvSpPr>
          <p:nvPr>
            <p:ph type="ftr" sz="quarter" idx="11"/>
          </p:nvPr>
        </p:nvSpPr>
        <p:spPr>
          <a:xfrm>
            <a:off x="2590800" y="6381750"/>
            <a:ext cx="38862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6" name="Rectangle 5"/>
          <p:cNvSpPr>
            <a:spLocks noGrp="1" noChangeArrowheads="1"/>
          </p:cNvSpPr>
          <p:nvPr>
            <p:ph type="sldNum" sz="quarter" idx="12"/>
          </p:nvPr>
        </p:nvSpPr>
        <p:spPr/>
        <p:txBody>
          <a:bodyPr/>
          <a:lstStyle>
            <a:lvl1pPr>
              <a:defRPr/>
            </a:lvl1pPr>
          </a:lstStyle>
          <a:p>
            <a:fld id="{803C33BC-767D-8845-BB2C-A473FB4A7552}" type="slidenum">
              <a:rPr lang="en-US"/>
              <a:pPr/>
              <a:t>‹#›</a:t>
            </a:fld>
            <a:endParaRPr lang="en-US"/>
          </a:p>
        </p:txBody>
      </p:sp>
    </p:spTree>
    <p:extLst>
      <p:ext uri="{BB962C8B-B14F-4D97-AF65-F5344CB8AC3E}">
        <p14:creationId xmlns:p14="http://schemas.microsoft.com/office/powerpoint/2010/main" val="1274614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a:t>
            </a:r>
          </a:p>
        </p:txBody>
      </p:sp>
      <p:sp>
        <p:nvSpPr>
          <p:cNvPr id="3" name="Date Placeholder 2"/>
          <p:cNvSpPr>
            <a:spLocks noGrp="1" noChangeArrowheads="1"/>
          </p:cNvSpPr>
          <p:nvPr>
            <p:ph type="dt" sz="half" idx="10"/>
          </p:nvPr>
        </p:nvSpPr>
        <p:spPr>
          <a:xfrm>
            <a:off x="0" y="6381750"/>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4" name="Footer Placeholder 3"/>
          <p:cNvSpPr>
            <a:spLocks noGrp="1" noChangeArrowheads="1"/>
          </p:cNvSpPr>
          <p:nvPr>
            <p:ph type="ftr" sz="quarter" idx="11"/>
          </p:nvPr>
        </p:nvSpPr>
        <p:spPr>
          <a:xfrm>
            <a:off x="2590800" y="6381750"/>
            <a:ext cx="38862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5" name="Rectangle 4"/>
          <p:cNvSpPr>
            <a:spLocks noGrp="1" noChangeArrowheads="1"/>
          </p:cNvSpPr>
          <p:nvPr>
            <p:ph type="sldNum" sz="quarter" idx="12"/>
          </p:nvPr>
        </p:nvSpPr>
        <p:spPr/>
        <p:txBody>
          <a:bodyPr/>
          <a:lstStyle>
            <a:lvl1pPr>
              <a:defRPr/>
            </a:lvl1pPr>
          </a:lstStyle>
          <a:p>
            <a:fld id="{8C734804-006E-DC44-93A2-A63A0AD6AB16}" type="slidenum">
              <a:rPr lang="en-US"/>
              <a:pPr/>
              <a:t>‹#›</a:t>
            </a:fld>
            <a:endParaRPr lang="en-US"/>
          </a:p>
        </p:txBody>
      </p:sp>
    </p:spTree>
    <p:extLst>
      <p:ext uri="{BB962C8B-B14F-4D97-AF65-F5344CB8AC3E}">
        <p14:creationId xmlns:p14="http://schemas.microsoft.com/office/powerpoint/2010/main" val="2499887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iddle White">
    <p:spTree>
      <p:nvGrpSpPr>
        <p:cNvPr id="1" name=""/>
        <p:cNvGrpSpPr/>
        <p:nvPr/>
      </p:nvGrpSpPr>
      <p:grpSpPr>
        <a:xfrm>
          <a:off x="0" y="0"/>
          <a:ext cx="0" cy="0"/>
          <a:chOff x="0" y="0"/>
          <a:chExt cx="0" cy="0"/>
        </a:xfrm>
      </p:grpSpPr>
      <p:sp>
        <p:nvSpPr>
          <p:cNvPr id="2" name="Title 1"/>
          <p:cNvSpPr>
            <a:spLocks noGrp="1"/>
          </p:cNvSpPr>
          <p:nvPr>
            <p:ph type="title"/>
          </p:nvPr>
        </p:nvSpPr>
        <p:spPr>
          <a:xfrm>
            <a:off x="0" y="3019560"/>
            <a:ext cx="9144000" cy="818880"/>
          </a:xfrm>
          <a:solidFill>
            <a:schemeClr val="tx1">
              <a:alpha val="10000"/>
            </a:schemeClr>
          </a:solidFill>
        </p:spPr>
        <p:txBody>
          <a:bodyPr tIns="46800" bIns="93600"/>
          <a:lstStyle>
            <a:lvl1pPr algn="ctr">
              <a:defRPr lang="en-CA"/>
            </a:lvl1pPr>
          </a:lstStyle>
          <a:p>
            <a:pPr lvl="0"/>
            <a:r>
              <a:rPr lang="en-US"/>
              <a:t>Click to edit Master title style</a:t>
            </a:r>
            <a:endParaRPr lang="en-CA"/>
          </a:p>
        </p:txBody>
      </p:sp>
    </p:spTree>
    <p:extLst>
      <p:ext uri="{BB962C8B-B14F-4D97-AF65-F5344CB8AC3E}">
        <p14:creationId xmlns:p14="http://schemas.microsoft.com/office/powerpoint/2010/main" val="404884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5_Middle White">
    <p:spTree>
      <p:nvGrpSpPr>
        <p:cNvPr id="1" name=""/>
        <p:cNvGrpSpPr/>
        <p:nvPr/>
      </p:nvGrpSpPr>
      <p:grpSpPr>
        <a:xfrm>
          <a:off x="0" y="0"/>
          <a:ext cx="0" cy="0"/>
          <a:chOff x="0" y="0"/>
          <a:chExt cx="0" cy="0"/>
        </a:xfrm>
      </p:grpSpPr>
      <p:sp>
        <p:nvSpPr>
          <p:cNvPr id="5" name="Title 4"/>
          <p:cNvSpPr>
            <a:spLocks noGrp="1"/>
          </p:cNvSpPr>
          <p:nvPr>
            <p:ph type="title"/>
          </p:nvPr>
        </p:nvSpPr>
        <p:spPr>
          <a:xfrm>
            <a:off x="0" y="2937903"/>
            <a:ext cx="9144000" cy="1710297"/>
          </a:xfrm>
          <a:prstGeom prst="rect">
            <a:avLst/>
          </a:prstGeom>
        </p:spPr>
        <p:txBody>
          <a:bodyPr anchor="t" anchorCtr="0"/>
          <a:lstStyle>
            <a:lvl1pPr marL="0" indent="0" algn="r" rtl="0" eaLnBrk="0" fontAlgn="base" hangingPunct="0">
              <a:lnSpc>
                <a:spcPct val="65000"/>
              </a:lnSpc>
              <a:spcBef>
                <a:spcPct val="20000"/>
              </a:spcBef>
              <a:spcAft>
                <a:spcPct val="0"/>
              </a:spcAft>
              <a:defRPr kumimoji="0" lang="en-US" sz="8600" b="1" i="0" u="none" strike="noStrike" kern="0" cap="none" spc="0" normalizeH="0" baseline="0" noProof="0" dirty="0">
                <a:ln>
                  <a:noFill/>
                </a:ln>
                <a:solidFill>
                  <a:schemeClr val="accent3"/>
                </a:solidFill>
                <a:effectLst/>
                <a:uLnTx/>
                <a:uFillTx/>
                <a:latin typeface="+mj-lt"/>
                <a:ea typeface="+mj-ea"/>
                <a:cs typeface="+mj-cs"/>
              </a:defRPr>
            </a:lvl1pPr>
          </a:lstStyle>
          <a:p>
            <a:pPr marL="0" marR="0" lvl="0" indent="0" algn="r" defTabSz="914400" rtl="0" eaLnBrk="1" fontAlgn="base" latinLnBrk="0" hangingPunct="1">
              <a:lnSpc>
                <a:spcPts val="5900"/>
              </a:lnSpc>
              <a:spcBef>
                <a:spcPct val="0"/>
              </a:spcBef>
              <a:spcAft>
                <a:spcPct val="0"/>
              </a:spcAft>
              <a:buClrTx/>
              <a:buSzTx/>
              <a:buFontTx/>
              <a:buNone/>
              <a:tabLst/>
              <a:defRPr/>
            </a:pPr>
            <a:r>
              <a:rPr lang="en-US" dirty="0"/>
              <a:t>Click to edit Master title style</a:t>
            </a:r>
          </a:p>
        </p:txBody>
      </p:sp>
    </p:spTree>
    <p:extLst>
      <p:ext uri="{BB962C8B-B14F-4D97-AF65-F5344CB8AC3E}">
        <p14:creationId xmlns:p14="http://schemas.microsoft.com/office/powerpoint/2010/main" val="14239428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8275" y="-23813"/>
            <a:ext cx="9312275" cy="9017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as</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fld id="{220BC4A3-FD0C-0441-AC2B-0C5BB645784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Lst>
  <p:hf hdr="0" ftr="0" dt="0"/>
  <p:txStyles>
    <p:titleStyle>
      <a:lvl1pPr algn="l" rtl="0" eaLnBrk="0" fontAlgn="base" hangingPunct="0">
        <a:lnSpc>
          <a:spcPts val="5900"/>
        </a:lnSpc>
        <a:spcBef>
          <a:spcPct val="0"/>
        </a:spcBef>
        <a:spcAft>
          <a:spcPct val="0"/>
        </a:spcAft>
        <a:defRPr sz="7000" b="1">
          <a:solidFill>
            <a:srgbClr val="404040"/>
          </a:solidFill>
          <a:latin typeface="+mj-lt"/>
          <a:ea typeface="ＭＳ Ｐゴシック" charset="0"/>
          <a:cs typeface="+mj-cs"/>
        </a:defRPr>
      </a:lvl1pPr>
      <a:lvl2pPr algn="l" rtl="0" eaLnBrk="0" fontAlgn="base" hangingPunct="0">
        <a:lnSpc>
          <a:spcPts val="5900"/>
        </a:lnSpc>
        <a:spcBef>
          <a:spcPct val="0"/>
        </a:spcBef>
        <a:spcAft>
          <a:spcPct val="0"/>
        </a:spcAft>
        <a:defRPr sz="7000" b="1">
          <a:solidFill>
            <a:srgbClr val="404040"/>
          </a:solidFill>
          <a:latin typeface="Arial" pitchFamily="-112" charset="0"/>
          <a:ea typeface="ＭＳ Ｐゴシック" charset="0"/>
          <a:cs typeface="Arial" pitchFamily="-112" charset="0"/>
        </a:defRPr>
      </a:lvl2pPr>
      <a:lvl3pPr algn="l" rtl="0" eaLnBrk="0" fontAlgn="base" hangingPunct="0">
        <a:lnSpc>
          <a:spcPts val="5900"/>
        </a:lnSpc>
        <a:spcBef>
          <a:spcPct val="0"/>
        </a:spcBef>
        <a:spcAft>
          <a:spcPct val="0"/>
        </a:spcAft>
        <a:defRPr sz="7000" b="1">
          <a:solidFill>
            <a:srgbClr val="404040"/>
          </a:solidFill>
          <a:latin typeface="Arial" pitchFamily="-112" charset="0"/>
          <a:ea typeface="ＭＳ Ｐゴシック" charset="0"/>
          <a:cs typeface="Arial" pitchFamily="-112" charset="0"/>
        </a:defRPr>
      </a:lvl3pPr>
      <a:lvl4pPr algn="l" rtl="0" eaLnBrk="0" fontAlgn="base" hangingPunct="0">
        <a:lnSpc>
          <a:spcPts val="5900"/>
        </a:lnSpc>
        <a:spcBef>
          <a:spcPct val="0"/>
        </a:spcBef>
        <a:spcAft>
          <a:spcPct val="0"/>
        </a:spcAft>
        <a:defRPr sz="7000" b="1">
          <a:solidFill>
            <a:srgbClr val="404040"/>
          </a:solidFill>
          <a:latin typeface="Arial" pitchFamily="-112" charset="0"/>
          <a:ea typeface="ＭＳ Ｐゴシック" charset="0"/>
          <a:cs typeface="Arial" pitchFamily="-112" charset="0"/>
        </a:defRPr>
      </a:lvl4pPr>
      <a:lvl5pPr algn="l" rtl="0" eaLnBrk="0" fontAlgn="base" hangingPunct="0">
        <a:lnSpc>
          <a:spcPts val="5900"/>
        </a:lnSpc>
        <a:spcBef>
          <a:spcPct val="0"/>
        </a:spcBef>
        <a:spcAft>
          <a:spcPct val="0"/>
        </a:spcAft>
        <a:defRPr sz="7000" b="1">
          <a:solidFill>
            <a:srgbClr val="404040"/>
          </a:solidFill>
          <a:latin typeface="Arial" pitchFamily="-112" charset="0"/>
          <a:ea typeface="ＭＳ Ｐゴシック" charset="0"/>
          <a:cs typeface="Arial" pitchFamily="-112" charset="0"/>
        </a:defRPr>
      </a:lvl5pPr>
      <a:lvl6pPr marL="457200" algn="l" rtl="0" fontAlgn="base">
        <a:spcBef>
          <a:spcPct val="0"/>
        </a:spcBef>
        <a:spcAft>
          <a:spcPct val="0"/>
        </a:spcAft>
        <a:defRPr sz="4400">
          <a:solidFill>
            <a:schemeClr val="tx2"/>
          </a:solidFill>
          <a:latin typeface="Arial" pitchFamily="-112" charset="0"/>
          <a:ea typeface="Arial" pitchFamily="-112" charset="0"/>
          <a:cs typeface="Arial" pitchFamily="-112" charset="0"/>
        </a:defRPr>
      </a:lvl6pPr>
      <a:lvl7pPr marL="914400" algn="l" rtl="0" fontAlgn="base">
        <a:spcBef>
          <a:spcPct val="0"/>
        </a:spcBef>
        <a:spcAft>
          <a:spcPct val="0"/>
        </a:spcAft>
        <a:defRPr sz="4400">
          <a:solidFill>
            <a:schemeClr val="tx2"/>
          </a:solidFill>
          <a:latin typeface="Arial" pitchFamily="-112" charset="0"/>
          <a:ea typeface="Arial" pitchFamily="-112" charset="0"/>
          <a:cs typeface="Arial" pitchFamily="-112" charset="0"/>
        </a:defRPr>
      </a:lvl7pPr>
      <a:lvl8pPr marL="1371600" algn="l" rtl="0" fontAlgn="base">
        <a:spcBef>
          <a:spcPct val="0"/>
        </a:spcBef>
        <a:spcAft>
          <a:spcPct val="0"/>
        </a:spcAft>
        <a:defRPr sz="4400">
          <a:solidFill>
            <a:schemeClr val="tx2"/>
          </a:solidFill>
          <a:latin typeface="Arial" pitchFamily="-112" charset="0"/>
          <a:ea typeface="Arial" pitchFamily="-112" charset="0"/>
          <a:cs typeface="Arial" pitchFamily="-112" charset="0"/>
        </a:defRPr>
      </a:lvl8pPr>
      <a:lvl9pPr marL="1828800" algn="l" rtl="0" fontAlgn="base">
        <a:spcBef>
          <a:spcPct val="0"/>
        </a:spcBef>
        <a:spcAft>
          <a:spcPct val="0"/>
        </a:spcAft>
        <a:defRPr sz="4400">
          <a:solidFill>
            <a:schemeClr val="tx2"/>
          </a:solidFill>
          <a:latin typeface="Arial" pitchFamily="-112" charset="0"/>
          <a:ea typeface="Arial" pitchFamily="-112" charset="0"/>
          <a:cs typeface="Arial" pitchFamily="-112" charset="0"/>
        </a:defRPr>
      </a:lvl9pPr>
    </p:titleStyle>
    <p:body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0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0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emf"/><Relationship Id="rId1" Type="http://schemas.openxmlformats.org/officeDocument/2006/relationships/slideLayout" Target="../slideLayouts/slideLayout3.xml"/><Relationship Id="rId6" Type="http://schemas.openxmlformats.org/officeDocument/2006/relationships/image" Target="../media/image43.jpeg"/><Relationship Id="rId5" Type="http://schemas.openxmlformats.org/officeDocument/2006/relationships/image" Target="../media/image42.gif"/><Relationship Id="rId4" Type="http://schemas.openxmlformats.org/officeDocument/2006/relationships/image" Target="../media/image41.jpe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4.sv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hyperlink" Target="http://www.real-statistics.com/non-parametric-tests/mann-whitney-test/" TargetMode="Externa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NUL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hyperlink" Target="http://www.real-statistics.com/non-parametric-tests/wilcoxon-signed-ranks-test/" TargetMode="Externa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www.real-statistics.com/one-way-analysis-of-variance-anova/kruskal-wallis-test/" TargetMode="External"/><Relationship Id="rId1" Type="http://schemas.openxmlformats.org/officeDocument/2006/relationships/slideLayout" Target="../slideLayouts/slideLayout3.xml"/><Relationship Id="rId4" Type="http://schemas.openxmlformats.org/officeDocument/2006/relationships/image" Target="../media/image102.svg"/></Relationships>
</file>

<file path=ppt/slides/_rels/slide3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www.real-statistics.com/anova-repeated-measures/friedman-test/" TargetMode="External"/><Relationship Id="rId1" Type="http://schemas.openxmlformats.org/officeDocument/2006/relationships/slideLayout" Target="../slideLayouts/slideLayout3.xml"/><Relationship Id="rId4" Type="http://schemas.openxmlformats.org/officeDocument/2006/relationships/image" Target="../media/image104.sv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0.png"/></Relationships>
</file>

<file path=ppt/slides/_rels/slide404.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7.png"/></Relationships>
</file>

<file path=ppt/slides/_rels/slide407.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10.tiff"/></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4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4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4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133.tiff"/><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image" Target="../media/image135.tiff"/><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3" Type="http://schemas.openxmlformats.org/officeDocument/2006/relationships/hyperlink" Target="https://www.youtube.com/watch?v=42QuXLucH3Q&amp;t=420s" TargetMode="External"/><Relationship Id="rId2" Type="http://schemas.openxmlformats.org/officeDocument/2006/relationships/image" Target="../media/image139.tiff"/><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1.png"/></Relationships>
</file>

<file path=ppt/slides/_rels/slide518.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lmgtfy.com/?q=qt+wait+milliseconds" TargetMode="External"/><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527.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528.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529.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5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7.png"/></Relationships>
</file>

<file path=ppt/slides/_rels/slide5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8.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3.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lmgtfy.com/?q=qt+wait+millisecond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lmgtfy.com/?q=qt+wait+milliseconds"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lmgtfy.com/?q=qt+wait+millisecond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lmgtfy.com/?q=qt+wait+millisecond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lmgtfy.com/?q=qt+wait+millisecond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lmgtfy.com/?q=qt+wait+millisecond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3687901"/>
            <a:ext cx="9296400" cy="3170099"/>
          </a:xfrm>
          <a:prstGeom prst="rect">
            <a:avLst/>
          </a:prstGeom>
        </p:spPr>
        <p:txBody>
          <a:bodyPr wrap="square">
            <a:spAutoFit/>
          </a:bodyPr>
          <a:lstStyle/>
          <a:p>
            <a:pPr algn="r"/>
            <a:r>
              <a:rPr lang="en-US" sz="10000" dirty="0">
                <a:solidFill>
                  <a:srgbClr val="99CC00"/>
                </a:solidFill>
              </a:rPr>
              <a:t>Probability and Statistics</a:t>
            </a:r>
          </a:p>
        </p:txBody>
      </p:sp>
      <p:sp>
        <p:nvSpPr>
          <p:cNvPr id="2" name="Rectangle 1">
            <a:extLst>
              <a:ext uri="{FF2B5EF4-FFF2-40B4-BE49-F238E27FC236}">
                <a16:creationId xmlns:a16="http://schemas.microsoft.com/office/drawing/2014/main" id="{84999898-19DF-8843-A346-55997343C8A5}"/>
              </a:ext>
            </a:extLst>
          </p:cNvPr>
          <p:cNvSpPr/>
          <p:nvPr/>
        </p:nvSpPr>
        <p:spPr>
          <a:xfrm>
            <a:off x="3352800" y="1752600"/>
            <a:ext cx="5334000" cy="2092881"/>
          </a:xfrm>
          <a:prstGeom prst="rect">
            <a:avLst/>
          </a:prstGeom>
        </p:spPr>
        <p:txBody>
          <a:bodyPr wrap="square">
            <a:spAutoFit/>
          </a:bodyPr>
          <a:lstStyle/>
          <a:p>
            <a:pPr algn="r"/>
            <a:endParaRPr lang="en-US" sz="2600" b="0" dirty="0"/>
          </a:p>
          <a:p>
            <a:pPr algn="r"/>
            <a:r>
              <a:rPr lang="en-US" sz="2600" b="0" dirty="0">
                <a:latin typeface="Helvetica Neue Light"/>
                <a:cs typeface="Helvetica Neue Light"/>
              </a:rPr>
              <a:t>COMS10011 </a:t>
            </a:r>
          </a:p>
          <a:p>
            <a:pPr algn="r"/>
            <a:r>
              <a:rPr lang="en-US" sz="2600" b="0" dirty="0">
                <a:latin typeface="Helvetica Neue Light"/>
                <a:cs typeface="Helvetica Neue Light"/>
              </a:rPr>
              <a:t>Dr. Anne Roudaut</a:t>
            </a:r>
          </a:p>
          <a:p>
            <a:pPr algn="r"/>
            <a:r>
              <a:rPr lang="en-US" sz="2600" b="0" dirty="0" err="1">
                <a:latin typeface="Helvetica Neue Light"/>
                <a:cs typeface="Helvetica Neue Light"/>
              </a:rPr>
              <a:t>csxar@bristol.ac.uk</a:t>
            </a:r>
            <a:endParaRPr lang="en-US" sz="2600" b="0" dirty="0">
              <a:latin typeface="Helvetica Neue Light"/>
              <a:cs typeface="Helvetica Neue Light"/>
            </a:endParaRPr>
          </a:p>
          <a:p>
            <a:pPr algn="r"/>
            <a:r>
              <a:rPr lang="en-US" sz="2600" b="0" dirty="0">
                <a:latin typeface="Helvetica Neue Light"/>
                <a:cs typeface="Helvetica Neue Light"/>
              </a:rPr>
              <a:t>https://</a:t>
            </a:r>
            <a:r>
              <a:rPr lang="en-US" sz="2600" b="0" dirty="0" err="1">
                <a:latin typeface="Helvetica Neue Light"/>
                <a:cs typeface="Helvetica Neue Light"/>
              </a:rPr>
              <a:t>github.com</a:t>
            </a:r>
            <a:r>
              <a:rPr lang="en-US" sz="2600" b="0" dirty="0">
                <a:latin typeface="Helvetica Neue Light"/>
                <a:cs typeface="Helvetica Neue Light"/>
              </a:rPr>
              <a:t>/coms10011</a:t>
            </a:r>
          </a:p>
        </p:txBody>
      </p:sp>
    </p:spTree>
    <p:extLst>
      <p:ext uri="{BB962C8B-B14F-4D97-AF65-F5344CB8AC3E}">
        <p14:creationId xmlns:p14="http://schemas.microsoft.com/office/powerpoint/2010/main" val="4286177787"/>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FD958FF0-C5E7-AE4E-8491-BB4D35FBCF44}"/>
              </a:ext>
            </a:extLst>
          </p:cNvPr>
          <p:cNvSpPr txBox="1">
            <a:spLocks/>
          </p:cNvSpPr>
          <p:nvPr/>
        </p:nvSpPr>
        <p:spPr bwMode="auto">
          <a:xfrm>
            <a:off x="685800" y="2590800"/>
            <a:ext cx="7772400" cy="2286000"/>
          </a:xfrm>
          <a:prstGeom prst="rect">
            <a:avLst/>
          </a:prstGeom>
          <a:noFill/>
          <a:ln w="9525">
            <a:noFill/>
            <a:miter lim="800000"/>
            <a:headEnd/>
            <a:tailEnd/>
          </a:ln>
        </p:spPr>
        <p:txBody>
          <a:bodyPr/>
          <a:lstStyle/>
          <a:p>
            <a:pPr>
              <a:spcBef>
                <a:spcPct val="20000"/>
              </a:spcBef>
              <a:defRPr/>
            </a:pPr>
            <a:r>
              <a:rPr lang="en-US" sz="2400" b="0" kern="0" dirty="0">
                <a:latin typeface="Arial"/>
                <a:ea typeface="Arial"/>
                <a:cs typeface="Arial"/>
              </a:rPr>
              <a:t>imagine you are designing a graphical interface for a new application on a laptop</a:t>
            </a:r>
          </a:p>
          <a:p>
            <a:pPr>
              <a:spcBef>
                <a:spcPct val="20000"/>
              </a:spcBef>
              <a:defRPr/>
            </a:pPr>
            <a:endParaRPr lang="en-US" sz="2400" b="0" kern="0" dirty="0">
              <a:latin typeface="Arial"/>
              <a:ea typeface="Arial"/>
              <a:cs typeface="Arial"/>
            </a:endParaRPr>
          </a:p>
          <a:p>
            <a:pPr algn="r">
              <a:spcBef>
                <a:spcPct val="20000"/>
              </a:spcBef>
              <a:defRPr/>
            </a:pPr>
            <a:r>
              <a:rPr lang="en-US" sz="2400" b="0" kern="0" dirty="0">
                <a:latin typeface="Arial"/>
                <a:ea typeface="Arial"/>
                <a:cs typeface="Arial"/>
              </a:rPr>
              <a:t>how big should the buttons/icons be?</a:t>
            </a:r>
          </a:p>
        </p:txBody>
      </p:sp>
      <p:sp>
        <p:nvSpPr>
          <p:cNvPr id="2" name="Slide Number Placeholder 1">
            <a:extLst>
              <a:ext uri="{FF2B5EF4-FFF2-40B4-BE49-F238E27FC236}">
                <a16:creationId xmlns:a16="http://schemas.microsoft.com/office/drawing/2014/main" id="{E0B8A35B-5C08-F340-A776-22956C99F9D6}"/>
              </a:ext>
            </a:extLst>
          </p:cNvPr>
          <p:cNvSpPr>
            <a:spLocks noGrp="1"/>
          </p:cNvSpPr>
          <p:nvPr>
            <p:ph type="sldNum" sz="quarter" idx="12"/>
          </p:nvPr>
        </p:nvSpPr>
        <p:spPr/>
        <p:txBody>
          <a:bodyPr/>
          <a:lstStyle/>
          <a:p>
            <a:fld id="{8C734804-006E-DC44-93A2-A63A0AD6AB16}" type="slidenum">
              <a:rPr lang="en-US" smtClean="0"/>
              <a:pPr/>
              <a:t>10</a:t>
            </a:fld>
            <a:endParaRPr lang="en-US"/>
          </a:p>
        </p:txBody>
      </p:sp>
    </p:spTree>
    <p:extLst>
      <p:ext uri="{BB962C8B-B14F-4D97-AF65-F5344CB8AC3E}">
        <p14:creationId xmlns:p14="http://schemas.microsoft.com/office/powerpoint/2010/main" val="249099689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Content Placeholder 2"/>
          <p:cNvSpPr>
            <a:spLocks noGrp="1"/>
          </p:cNvSpPr>
          <p:nvPr>
            <p:ph idx="1"/>
          </p:nvPr>
        </p:nvSpPr>
        <p:spPr>
          <a:xfrm>
            <a:off x="1143000" y="2819400"/>
            <a:ext cx="7162800" cy="1389062"/>
          </a:xfrm>
        </p:spPr>
        <p:txBody>
          <a:bodyPr/>
          <a:lstStyle/>
          <a:p>
            <a:r>
              <a:rPr lang="en-US" dirty="0">
                <a:latin typeface="Arial" charset="0"/>
                <a:cs typeface="Arial" charset="0"/>
              </a:rPr>
              <a:t>(note: try to design your studies within-subject as it will increase the chance to reach a smaller p-value</a:t>
            </a:r>
          </a:p>
          <a:p>
            <a:pPr algn="r"/>
            <a:r>
              <a:rPr lang="en-US" dirty="0">
                <a:latin typeface="Arial" charset="0"/>
                <a:cs typeface="Arial" charset="0"/>
              </a:rPr>
              <a:t>… otherwise need twice more participants!)</a:t>
            </a:r>
          </a:p>
        </p:txBody>
      </p:sp>
      <p:sp>
        <p:nvSpPr>
          <p:cNvPr id="2" name="Slide Number Placeholder 1">
            <a:extLst>
              <a:ext uri="{FF2B5EF4-FFF2-40B4-BE49-F238E27FC236}">
                <a16:creationId xmlns:a16="http://schemas.microsoft.com/office/drawing/2014/main" id="{C2C9801E-E6B9-C842-923C-70610582830C}"/>
              </a:ext>
            </a:extLst>
          </p:cNvPr>
          <p:cNvSpPr>
            <a:spLocks noGrp="1"/>
          </p:cNvSpPr>
          <p:nvPr>
            <p:ph type="sldNum" sz="quarter" idx="12"/>
          </p:nvPr>
        </p:nvSpPr>
        <p:spPr/>
        <p:txBody>
          <a:bodyPr/>
          <a:lstStyle/>
          <a:p>
            <a:fld id="{803C33BC-767D-8845-BB2C-A473FB4A7552}" type="slidenum">
              <a:rPr lang="en-US" smtClean="0"/>
              <a:pPr/>
              <a:t>100</a:t>
            </a:fld>
            <a:endParaRPr lang="en-US"/>
          </a:p>
        </p:txBody>
      </p:sp>
    </p:spTree>
    <p:extLst>
      <p:ext uri="{BB962C8B-B14F-4D97-AF65-F5344CB8AC3E}">
        <p14:creationId xmlns:p14="http://schemas.microsoft.com/office/powerpoint/2010/main" val="31871977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58128"/>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1371600"/>
            <a:ext cx="8229600" cy="3970318"/>
          </a:xfrm>
          <a:prstGeom prst="rect">
            <a:avLst/>
          </a:prstGeom>
        </p:spPr>
        <p:txBody>
          <a:bodyPr wrap="square">
            <a:spAutoFit/>
          </a:bodyPr>
          <a:lstStyle/>
          <a:p>
            <a:r>
              <a:rPr lang="en-GB" dirty="0">
                <a:solidFill>
                  <a:srgbClr val="99CC00"/>
                </a:solidFill>
                <a:latin typeface="Courier" pitchFamily="2" charset="0"/>
              </a:rPr>
              <a:t>with(sleep, </a:t>
            </a:r>
            <a:r>
              <a:rPr lang="en-GB" dirty="0" err="1">
                <a:solidFill>
                  <a:srgbClr val="99CC00"/>
                </a:solidFill>
                <a:latin typeface="Courier" pitchFamily="2" charset="0"/>
              </a:rPr>
              <a:t>t.test</a:t>
            </a:r>
            <a:r>
              <a:rPr lang="en-GB" dirty="0">
                <a:solidFill>
                  <a:srgbClr val="99CC00"/>
                </a:solidFill>
                <a:latin typeface="Courier" pitchFamily="2" charset="0"/>
              </a:rPr>
              <a:t>(extra[group == 1], extra[group == 2], paired = TRUE,</a:t>
            </a:r>
            <a:r>
              <a:rPr lang="en-GB" dirty="0">
                <a:solidFill>
                  <a:srgbClr val="99CC00"/>
                </a:solidFill>
                <a:latin typeface="Courier" pitchFamily="2" charset="0"/>
                <a:cs typeface="Arial" pitchFamily="-112" charset="0"/>
              </a:rPr>
              <a:t> alternative=</a:t>
            </a:r>
            <a:r>
              <a:rPr lang="en-GB" dirty="0">
                <a:solidFill>
                  <a:srgbClr val="FF9900"/>
                </a:solidFill>
                <a:latin typeface="Courier" pitchFamily="2" charset="0"/>
                <a:cs typeface="Arial" pitchFamily="-112" charset="0"/>
              </a:rPr>
              <a:t>”less"</a:t>
            </a:r>
            <a:r>
              <a:rPr lang="en-GB" dirty="0">
                <a:solidFill>
                  <a:srgbClr val="99CC00"/>
                </a:solidFill>
                <a:latin typeface="Courier" pitchFamily="2" charset="0"/>
              </a:rPr>
              <a:t>)) </a:t>
            </a:r>
            <a:r>
              <a:rPr lang="en-GB" dirty="0">
                <a:solidFill>
                  <a:srgbClr val="99CC00"/>
                </a:solidFill>
                <a:latin typeface="Courier" pitchFamily="2" charset="0"/>
                <a:cs typeface="Arial" pitchFamily="-112" charset="0"/>
              </a:rPr>
              <a:t># or </a:t>
            </a:r>
            <a:r>
              <a:rPr lang="en-GB" dirty="0">
                <a:solidFill>
                  <a:srgbClr val="FF9900"/>
                </a:solidFill>
                <a:latin typeface="Courier" pitchFamily="2" charset="0"/>
                <a:cs typeface="Arial" pitchFamily="-112" charset="0"/>
              </a:rPr>
              <a:t>“greater”</a:t>
            </a:r>
            <a:endParaRPr lang="en-GB" b="0" dirty="0">
              <a:solidFill>
                <a:srgbClr val="FF9900"/>
              </a:solidFill>
              <a:latin typeface="Courier" pitchFamily="2" charset="0"/>
              <a:cs typeface="Arial" pitchFamily="-112" charset="0"/>
            </a:endParaRPr>
          </a:p>
          <a:p>
            <a:endParaRPr lang="en-GB" b="0" dirty="0">
              <a:latin typeface="Courier" pitchFamily="2" charset="0"/>
              <a:cs typeface="Arial" pitchFamily="-112" charset="0"/>
            </a:endParaRPr>
          </a:p>
          <a:p>
            <a:r>
              <a:rPr lang="en-GB" b="0" dirty="0">
                <a:latin typeface="Courier" pitchFamily="2" charset="0"/>
                <a:cs typeface="Arial" pitchFamily="-112" charset="0"/>
              </a:rPr>
              <a:t>Paired t-test</a:t>
            </a:r>
          </a:p>
          <a:p>
            <a:br>
              <a:rPr lang="en-GB" b="0" dirty="0">
                <a:latin typeface="Courier" pitchFamily="2" charset="0"/>
                <a:cs typeface="Arial" pitchFamily="-112" charset="0"/>
              </a:rPr>
            </a:br>
            <a:endParaRPr lang="en-GB" b="0" dirty="0">
              <a:latin typeface="Courier" pitchFamily="2" charset="0"/>
              <a:cs typeface="Arial" pitchFamily="-112" charset="0"/>
            </a:endParaRPr>
          </a:p>
          <a:p>
            <a:r>
              <a:rPr lang="en-GB" b="0" dirty="0">
                <a:latin typeface="Courier" pitchFamily="2" charset="0"/>
                <a:cs typeface="Arial" pitchFamily="-112" charset="0"/>
              </a:rPr>
              <a:t>data:  extra[group == 1] and extra[group == 2]</a:t>
            </a:r>
          </a:p>
          <a:p>
            <a:r>
              <a:rPr lang="en-GB" b="0" dirty="0">
                <a:latin typeface="Courier" pitchFamily="2" charset="0"/>
                <a:cs typeface="Arial" pitchFamily="-112" charset="0"/>
              </a:rPr>
              <a:t>t = -4.0621, </a:t>
            </a:r>
            <a:r>
              <a:rPr lang="en-GB" b="0" dirty="0" err="1">
                <a:latin typeface="Courier" pitchFamily="2" charset="0"/>
                <a:cs typeface="Arial" pitchFamily="-112" charset="0"/>
              </a:rPr>
              <a:t>df</a:t>
            </a:r>
            <a:r>
              <a:rPr lang="en-GB" b="0" dirty="0">
                <a:latin typeface="Courier" pitchFamily="2" charset="0"/>
                <a:cs typeface="Arial" pitchFamily="-112" charset="0"/>
              </a:rPr>
              <a:t> = 9, p-value = 0.001416</a:t>
            </a:r>
          </a:p>
          <a:p>
            <a:r>
              <a:rPr lang="en-GB" b="0" dirty="0">
                <a:latin typeface="Courier" pitchFamily="2" charset="0"/>
                <a:cs typeface="Arial" pitchFamily="-112" charset="0"/>
              </a:rPr>
              <a:t>alternative hypothesis: true difference in means is less than 0</a:t>
            </a:r>
          </a:p>
          <a:p>
            <a:r>
              <a:rPr lang="en-GB" b="0" dirty="0">
                <a:latin typeface="Courier" pitchFamily="2" charset="0"/>
                <a:cs typeface="Arial" pitchFamily="-112" charset="0"/>
              </a:rPr>
              <a:t>95 percent confidence interval: -</a:t>
            </a:r>
            <a:r>
              <a:rPr lang="en-GB" b="0" dirty="0" err="1">
                <a:latin typeface="Courier" pitchFamily="2" charset="0"/>
                <a:cs typeface="Arial" pitchFamily="-112" charset="0"/>
              </a:rPr>
              <a:t>Inf</a:t>
            </a:r>
            <a:r>
              <a:rPr lang="en-GB" b="0" dirty="0">
                <a:latin typeface="Courier" pitchFamily="2" charset="0"/>
                <a:cs typeface="Arial" pitchFamily="-112" charset="0"/>
              </a:rPr>
              <a:t> -0.8669947</a:t>
            </a:r>
          </a:p>
          <a:p>
            <a:r>
              <a:rPr lang="en-GB" b="0" dirty="0">
                <a:latin typeface="Courier" pitchFamily="2" charset="0"/>
                <a:cs typeface="Arial" pitchFamily="-112" charset="0"/>
              </a:rPr>
              <a:t>sample estimates: mean of the differences      -1.58</a:t>
            </a:r>
          </a:p>
          <a:p>
            <a:endParaRPr lang="en-GB" b="0" dirty="0">
              <a:latin typeface="Courier" pitchFamily="2" charset="0"/>
              <a:cs typeface="Arial" pitchFamily="-112" charset="0"/>
            </a:endParaRPr>
          </a:p>
          <a:p>
            <a:endParaRPr lang="en-GB" b="0" dirty="0">
              <a:latin typeface="Courier" pitchFamily="2" charset="0"/>
            </a:endParaRPr>
          </a:p>
        </p:txBody>
      </p:sp>
      <p:sp>
        <p:nvSpPr>
          <p:cNvPr id="9" name="Rectangle 8">
            <a:extLst>
              <a:ext uri="{FF2B5EF4-FFF2-40B4-BE49-F238E27FC236}">
                <a16:creationId xmlns:a16="http://schemas.microsoft.com/office/drawing/2014/main" id="{59CBFDD0-5D2B-E54F-9286-D6199A5FC1D6}"/>
              </a:ext>
            </a:extLst>
          </p:cNvPr>
          <p:cNvSpPr/>
          <p:nvPr/>
        </p:nvSpPr>
        <p:spPr>
          <a:xfrm>
            <a:off x="3429000" y="480536"/>
            <a:ext cx="1980029" cy="369332"/>
          </a:xfrm>
          <a:prstGeom prst="rect">
            <a:avLst/>
          </a:prstGeom>
        </p:spPr>
        <p:txBody>
          <a:bodyPr wrap="none">
            <a:spAutoFit/>
          </a:bodyPr>
          <a:lstStyle/>
          <a:p>
            <a:r>
              <a:rPr lang="en-US" dirty="0">
                <a:solidFill>
                  <a:srgbClr val="99CC00"/>
                </a:solidFill>
              </a:rPr>
              <a:t>one vs. two tail?</a:t>
            </a:r>
            <a:endParaRPr lang="en-US" dirty="0"/>
          </a:p>
        </p:txBody>
      </p:sp>
      <p:sp>
        <p:nvSpPr>
          <p:cNvPr id="11" name="Rounded Rectangle 10">
            <a:extLst>
              <a:ext uri="{FF2B5EF4-FFF2-40B4-BE49-F238E27FC236}">
                <a16:creationId xmlns:a16="http://schemas.microsoft.com/office/drawing/2014/main" id="{DF7F5CF3-AD4D-7747-84E4-21B1327B16FA}"/>
              </a:ext>
            </a:extLst>
          </p:cNvPr>
          <p:cNvSpPr/>
          <p:nvPr/>
        </p:nvSpPr>
        <p:spPr bwMode="auto">
          <a:xfrm>
            <a:off x="4686300" y="3276600"/>
            <a:ext cx="1219200" cy="304800"/>
          </a:xfrm>
          <a:prstGeom prst="roundRect">
            <a:avLst/>
          </a:prstGeom>
          <a:no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2" name="Rounded Rectangle 11">
            <a:extLst>
              <a:ext uri="{FF2B5EF4-FFF2-40B4-BE49-F238E27FC236}">
                <a16:creationId xmlns:a16="http://schemas.microsoft.com/office/drawing/2014/main" id="{45F97897-F2AC-4D48-BE88-E84CC7AEE71D}"/>
              </a:ext>
            </a:extLst>
          </p:cNvPr>
          <p:cNvSpPr/>
          <p:nvPr/>
        </p:nvSpPr>
        <p:spPr bwMode="auto">
          <a:xfrm>
            <a:off x="2286000" y="3276600"/>
            <a:ext cx="990600" cy="304800"/>
          </a:xfrm>
          <a:prstGeom prst="roundRect">
            <a:avLst/>
          </a:prstGeom>
          <a:no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3" name="Rounded Rectangle 12">
            <a:extLst>
              <a:ext uri="{FF2B5EF4-FFF2-40B4-BE49-F238E27FC236}">
                <a16:creationId xmlns:a16="http://schemas.microsoft.com/office/drawing/2014/main" id="{51EABFEB-20B1-3B41-8AB0-B19CF5CB8B7A}"/>
              </a:ext>
            </a:extLst>
          </p:cNvPr>
          <p:cNvSpPr/>
          <p:nvPr/>
        </p:nvSpPr>
        <p:spPr bwMode="auto">
          <a:xfrm>
            <a:off x="533400" y="3280117"/>
            <a:ext cx="1613095" cy="301283"/>
          </a:xfrm>
          <a:prstGeom prst="roundRect">
            <a:avLst/>
          </a:prstGeom>
          <a:no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5" name="Rectangle 14">
            <a:extLst>
              <a:ext uri="{FF2B5EF4-FFF2-40B4-BE49-F238E27FC236}">
                <a16:creationId xmlns:a16="http://schemas.microsoft.com/office/drawing/2014/main" id="{06185F23-7383-4B43-A819-99D61BB0F41E}"/>
              </a:ext>
            </a:extLst>
          </p:cNvPr>
          <p:cNvSpPr/>
          <p:nvPr/>
        </p:nvSpPr>
        <p:spPr>
          <a:xfrm>
            <a:off x="457200" y="5074446"/>
            <a:ext cx="2773516" cy="369332"/>
          </a:xfrm>
          <a:prstGeom prst="rect">
            <a:avLst/>
          </a:prstGeom>
        </p:spPr>
        <p:txBody>
          <a:bodyPr wrap="none">
            <a:spAutoFit/>
          </a:bodyPr>
          <a:lstStyle/>
          <a:p>
            <a:pPr lvl="0" algn="ctr" eaLnBrk="0" hangingPunct="0">
              <a:lnSpc>
                <a:spcPct val="90000"/>
              </a:lnSpc>
              <a:spcBef>
                <a:spcPct val="20000"/>
              </a:spcBef>
            </a:pPr>
            <a:r>
              <a:rPr lang="en-US" sz="2000" kern="0" dirty="0">
                <a:solidFill>
                  <a:srgbClr val="99CC00"/>
                </a:solidFill>
              </a:rPr>
              <a:t>what you would write</a:t>
            </a:r>
          </a:p>
        </p:txBody>
      </p:sp>
      <p:sp>
        <p:nvSpPr>
          <p:cNvPr id="16" name="Rectangle 15">
            <a:extLst>
              <a:ext uri="{FF2B5EF4-FFF2-40B4-BE49-F238E27FC236}">
                <a16:creationId xmlns:a16="http://schemas.microsoft.com/office/drawing/2014/main" id="{8DE61A1B-0AF1-5D4E-852E-3069656B840A}"/>
              </a:ext>
            </a:extLst>
          </p:cNvPr>
          <p:cNvSpPr/>
          <p:nvPr/>
        </p:nvSpPr>
        <p:spPr>
          <a:xfrm>
            <a:off x="457200" y="5693610"/>
            <a:ext cx="6172200" cy="759182"/>
          </a:xfrm>
          <a:prstGeom prst="rect">
            <a:avLst/>
          </a:prstGeom>
        </p:spPr>
        <p:txBody>
          <a:bodyPr wrap="square">
            <a:spAutoFit/>
          </a:bodyPr>
          <a:lstStyle/>
          <a:p>
            <a:r>
              <a:rPr lang="en-US" sz="2600" b="0" baseline="30000" dirty="0"/>
              <a:t>“A paired student t-test showed significant difference between the two drugs (</a:t>
            </a:r>
            <a:r>
              <a:rPr lang="en-US" sz="2600" b="0" baseline="30000" dirty="0">
                <a:solidFill>
                  <a:srgbClr val="99CC00"/>
                </a:solidFill>
              </a:rPr>
              <a:t>one-tailed</a:t>
            </a:r>
            <a:r>
              <a:rPr lang="en-US" sz="2600" b="0" baseline="30000" dirty="0"/>
              <a:t> t(9)=-4.0621, p &lt; 0.001).”</a:t>
            </a:r>
            <a:endParaRPr lang="en-US" sz="2600" b="0" dirty="0"/>
          </a:p>
        </p:txBody>
      </p:sp>
      <p:sp>
        <p:nvSpPr>
          <p:cNvPr id="2" name="Slide Number Placeholder 1">
            <a:extLst>
              <a:ext uri="{FF2B5EF4-FFF2-40B4-BE49-F238E27FC236}">
                <a16:creationId xmlns:a16="http://schemas.microsoft.com/office/drawing/2014/main" id="{155A72DF-2F68-CA4C-B8FA-73D9C87F4281}"/>
              </a:ext>
            </a:extLst>
          </p:cNvPr>
          <p:cNvSpPr>
            <a:spLocks noGrp="1"/>
          </p:cNvSpPr>
          <p:nvPr>
            <p:ph type="sldNum" sz="quarter" idx="12"/>
          </p:nvPr>
        </p:nvSpPr>
        <p:spPr/>
        <p:txBody>
          <a:bodyPr/>
          <a:lstStyle/>
          <a:p>
            <a:fld id="{803C33BC-767D-8845-BB2C-A473FB4A7552}" type="slidenum">
              <a:rPr lang="en-US" smtClean="0"/>
              <a:pPr/>
              <a:t>101</a:t>
            </a:fld>
            <a:endParaRPr lang="en-US"/>
          </a:p>
        </p:txBody>
      </p:sp>
    </p:spTree>
    <p:extLst>
      <p:ext uri="{BB962C8B-B14F-4D97-AF65-F5344CB8AC3E}">
        <p14:creationId xmlns:p14="http://schemas.microsoft.com/office/powerpoint/2010/main" val="40407212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D658EA4-E1E0-004A-B036-ADFB8C004556}"/>
              </a:ext>
            </a:extLst>
          </p:cNvPr>
          <p:cNvSpPr>
            <a:spLocks noGrp="1"/>
          </p:cNvSpPr>
          <p:nvPr>
            <p:ph idx="1"/>
          </p:nvPr>
        </p:nvSpPr>
        <p:spPr>
          <a:xfrm>
            <a:off x="1143000" y="2057400"/>
            <a:ext cx="7162800" cy="1389062"/>
          </a:xfrm>
        </p:spPr>
        <p:txBody>
          <a:bodyPr/>
          <a:lstStyle/>
          <a:p>
            <a:r>
              <a:rPr lang="en-US" dirty="0">
                <a:solidFill>
                  <a:srgbClr val="99CC00"/>
                </a:solidFill>
                <a:latin typeface="Arial" charset="0"/>
                <a:cs typeface="Arial" charset="0"/>
              </a:rPr>
              <a:t>two-tails</a:t>
            </a:r>
            <a:r>
              <a:rPr lang="en-US" dirty="0">
                <a:latin typeface="Arial" charset="0"/>
                <a:cs typeface="Arial" charset="0"/>
              </a:rPr>
              <a:t>: effect of drug 1 is &gt; and/or &lt; Drug 2</a:t>
            </a:r>
          </a:p>
          <a:p>
            <a:endParaRPr lang="en-US" dirty="0">
              <a:latin typeface="Arial" charset="0"/>
              <a:cs typeface="Arial" charset="0"/>
            </a:endParaRPr>
          </a:p>
          <a:p>
            <a:r>
              <a:rPr lang="en-US" dirty="0">
                <a:solidFill>
                  <a:srgbClr val="99CC00"/>
                </a:solidFill>
                <a:latin typeface="Arial" charset="0"/>
                <a:cs typeface="Arial" charset="0"/>
              </a:rPr>
              <a:t>one-tail</a:t>
            </a:r>
            <a:r>
              <a:rPr lang="en-US" dirty="0">
                <a:latin typeface="Arial" charset="0"/>
                <a:cs typeface="Arial" charset="0"/>
              </a:rPr>
              <a:t>: only one side of the effect, i.e. </a:t>
            </a:r>
          </a:p>
          <a:p>
            <a:r>
              <a:rPr lang="en-US" dirty="0">
                <a:latin typeface="Arial" charset="0"/>
                <a:cs typeface="Arial" charset="0"/>
              </a:rPr>
              <a:t>	effect of Drug 1 &gt; Drug 2 (less) </a:t>
            </a:r>
          </a:p>
          <a:p>
            <a:r>
              <a:rPr lang="en-US" dirty="0">
                <a:latin typeface="Arial" charset="0"/>
                <a:cs typeface="Arial" charset="0"/>
              </a:rPr>
              <a:t>	or </a:t>
            </a:r>
          </a:p>
          <a:p>
            <a:r>
              <a:rPr lang="en-US" dirty="0">
                <a:latin typeface="Arial" charset="0"/>
                <a:cs typeface="Arial" charset="0"/>
              </a:rPr>
              <a:t>	effect of Drug 1 &lt; Drug 2 (greater)</a:t>
            </a:r>
          </a:p>
        </p:txBody>
      </p:sp>
      <p:sp>
        <p:nvSpPr>
          <p:cNvPr id="7" name="Rectangle 6">
            <a:extLst>
              <a:ext uri="{FF2B5EF4-FFF2-40B4-BE49-F238E27FC236}">
                <a16:creationId xmlns:a16="http://schemas.microsoft.com/office/drawing/2014/main" id="{884EEF5A-B621-B045-9323-3B01B7200F80}"/>
              </a:ext>
            </a:extLst>
          </p:cNvPr>
          <p:cNvSpPr/>
          <p:nvPr/>
        </p:nvSpPr>
        <p:spPr>
          <a:xfrm>
            <a:off x="2590800" y="5029200"/>
            <a:ext cx="5917004" cy="830997"/>
          </a:xfrm>
          <a:prstGeom prst="rect">
            <a:avLst/>
          </a:prstGeom>
        </p:spPr>
        <p:txBody>
          <a:bodyPr wrap="none">
            <a:spAutoFit/>
          </a:bodyPr>
          <a:lstStyle/>
          <a:p>
            <a:r>
              <a:rPr lang="en-US" sz="2400" b="0" kern="0" dirty="0">
                <a:solidFill>
                  <a:srgbClr val="99CC00"/>
                </a:solidFill>
              </a:rPr>
              <a:t>e.g. created a shampoo for hair loss and </a:t>
            </a:r>
          </a:p>
          <a:p>
            <a:r>
              <a:rPr lang="en-US" sz="2400" b="0" kern="0" dirty="0">
                <a:solidFill>
                  <a:srgbClr val="99CC00"/>
                </a:solidFill>
              </a:rPr>
              <a:t>want to know if better than concurrent one</a:t>
            </a:r>
            <a:endParaRPr lang="en-US" dirty="0">
              <a:solidFill>
                <a:srgbClr val="99CC00"/>
              </a:solidFill>
            </a:endParaRPr>
          </a:p>
        </p:txBody>
      </p:sp>
      <p:sp>
        <p:nvSpPr>
          <p:cNvPr id="2" name="Slide Number Placeholder 1">
            <a:extLst>
              <a:ext uri="{FF2B5EF4-FFF2-40B4-BE49-F238E27FC236}">
                <a16:creationId xmlns:a16="http://schemas.microsoft.com/office/drawing/2014/main" id="{8D670E44-58DF-C744-9446-5ECEA6ECB6E3}"/>
              </a:ext>
            </a:extLst>
          </p:cNvPr>
          <p:cNvSpPr>
            <a:spLocks noGrp="1"/>
          </p:cNvSpPr>
          <p:nvPr>
            <p:ph type="sldNum" sz="quarter" idx="12"/>
          </p:nvPr>
        </p:nvSpPr>
        <p:spPr/>
        <p:txBody>
          <a:bodyPr/>
          <a:lstStyle/>
          <a:p>
            <a:fld id="{803C33BC-767D-8845-BB2C-A473FB4A7552}" type="slidenum">
              <a:rPr lang="en-US" smtClean="0"/>
              <a:pPr/>
              <a:t>102</a:t>
            </a:fld>
            <a:endParaRPr lang="en-US"/>
          </a:p>
        </p:txBody>
      </p:sp>
    </p:spTree>
    <p:extLst>
      <p:ext uri="{BB962C8B-B14F-4D97-AF65-F5344CB8AC3E}">
        <p14:creationId xmlns:p14="http://schemas.microsoft.com/office/powerpoint/2010/main" val="26626960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Content Placeholder 2"/>
          <p:cNvSpPr>
            <a:spLocks noGrp="1"/>
          </p:cNvSpPr>
          <p:nvPr>
            <p:ph idx="1"/>
          </p:nvPr>
        </p:nvSpPr>
        <p:spPr>
          <a:xfrm>
            <a:off x="1143000" y="2819400"/>
            <a:ext cx="7162800" cy="1389062"/>
          </a:xfrm>
        </p:spPr>
        <p:txBody>
          <a:bodyPr/>
          <a:lstStyle/>
          <a:p>
            <a:r>
              <a:rPr lang="en-US" dirty="0">
                <a:latin typeface="Arial" charset="0"/>
                <a:cs typeface="Arial" charset="0"/>
              </a:rPr>
              <a:t>(note: you will mostly use two-tails but if you can use a one-tail do it, it will increase the chance to reach a smaller p-value!)</a:t>
            </a:r>
          </a:p>
        </p:txBody>
      </p:sp>
      <p:sp>
        <p:nvSpPr>
          <p:cNvPr id="2" name="Slide Number Placeholder 1">
            <a:extLst>
              <a:ext uri="{FF2B5EF4-FFF2-40B4-BE49-F238E27FC236}">
                <a16:creationId xmlns:a16="http://schemas.microsoft.com/office/drawing/2014/main" id="{B1D022C2-1FC3-FE42-802A-43A9E7DC24B4}"/>
              </a:ext>
            </a:extLst>
          </p:cNvPr>
          <p:cNvSpPr>
            <a:spLocks noGrp="1"/>
          </p:cNvSpPr>
          <p:nvPr>
            <p:ph type="sldNum" sz="quarter" idx="12"/>
          </p:nvPr>
        </p:nvSpPr>
        <p:spPr/>
        <p:txBody>
          <a:bodyPr/>
          <a:lstStyle/>
          <a:p>
            <a:fld id="{803C33BC-767D-8845-BB2C-A473FB4A7552}" type="slidenum">
              <a:rPr lang="en-US" smtClean="0"/>
              <a:pPr/>
              <a:t>103</a:t>
            </a:fld>
            <a:endParaRPr lang="en-US"/>
          </a:p>
        </p:txBody>
      </p:sp>
    </p:spTree>
    <p:extLst>
      <p:ext uri="{BB962C8B-B14F-4D97-AF65-F5344CB8AC3E}">
        <p14:creationId xmlns:p14="http://schemas.microsoft.com/office/powerpoint/2010/main" val="4035766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Content Placeholder 2"/>
          <p:cNvSpPr>
            <a:spLocks noGrp="1"/>
          </p:cNvSpPr>
          <p:nvPr>
            <p:ph idx="1"/>
          </p:nvPr>
        </p:nvSpPr>
        <p:spPr/>
        <p:txBody>
          <a:bodyPr/>
          <a:lstStyle/>
          <a:p>
            <a:pPr algn="r">
              <a:lnSpc>
                <a:spcPct val="80000"/>
              </a:lnSpc>
            </a:pPr>
            <a:endParaRPr lang="en-US" sz="7000" dirty="0">
              <a:solidFill>
                <a:srgbClr val="A6A6A6"/>
              </a:solidFill>
              <a:latin typeface="Arial" charset="0"/>
              <a:cs typeface="Arial" charset="0"/>
            </a:endParaRPr>
          </a:p>
          <a:p>
            <a:pPr algn="r">
              <a:lnSpc>
                <a:spcPct val="80000"/>
              </a:lnSpc>
            </a:pPr>
            <a:endParaRPr lang="en-US" sz="7000" dirty="0">
              <a:solidFill>
                <a:srgbClr val="A6A6A6"/>
              </a:solidFill>
              <a:latin typeface="Arial" charset="0"/>
              <a:cs typeface="Arial" charset="0"/>
            </a:endParaRPr>
          </a:p>
          <a:p>
            <a:pPr algn="r">
              <a:lnSpc>
                <a:spcPct val="80000"/>
              </a:lnSpc>
            </a:pPr>
            <a:r>
              <a:rPr lang="en-US" sz="7000" b="1" dirty="0">
                <a:solidFill>
                  <a:srgbClr val="A6A6A6"/>
                </a:solidFill>
                <a:latin typeface="Arial" charset="0"/>
                <a:cs typeface="Arial" charset="0"/>
              </a:rPr>
              <a:t>multiple </a:t>
            </a:r>
          </a:p>
          <a:p>
            <a:pPr algn="r">
              <a:lnSpc>
                <a:spcPct val="80000"/>
              </a:lnSpc>
            </a:pPr>
            <a:r>
              <a:rPr lang="en-US" sz="7000" b="1" dirty="0">
                <a:solidFill>
                  <a:srgbClr val="A6A6A6"/>
                </a:solidFill>
                <a:latin typeface="Arial" charset="0"/>
                <a:cs typeface="Arial" charset="0"/>
              </a:rPr>
              <a:t>variables</a:t>
            </a:r>
          </a:p>
        </p:txBody>
      </p:sp>
      <p:sp>
        <p:nvSpPr>
          <p:cNvPr id="2" name="Slide Number Placeholder 1">
            <a:extLst>
              <a:ext uri="{FF2B5EF4-FFF2-40B4-BE49-F238E27FC236}">
                <a16:creationId xmlns:a16="http://schemas.microsoft.com/office/drawing/2014/main" id="{13B95ED9-68BB-6A4E-94BD-1F0346F526B5}"/>
              </a:ext>
            </a:extLst>
          </p:cNvPr>
          <p:cNvSpPr>
            <a:spLocks noGrp="1"/>
          </p:cNvSpPr>
          <p:nvPr>
            <p:ph type="sldNum" sz="quarter" idx="12"/>
          </p:nvPr>
        </p:nvSpPr>
        <p:spPr/>
        <p:txBody>
          <a:bodyPr/>
          <a:lstStyle/>
          <a:p>
            <a:fld id="{803C33BC-767D-8845-BB2C-A473FB4A7552}" type="slidenum">
              <a:rPr lang="en-US" smtClean="0"/>
              <a:pPr/>
              <a:t>104</a:t>
            </a:fld>
            <a:endParaRPr lang="en-US"/>
          </a:p>
        </p:txBody>
      </p:sp>
    </p:spTree>
    <p:extLst>
      <p:ext uri="{BB962C8B-B14F-4D97-AF65-F5344CB8AC3E}">
        <p14:creationId xmlns:p14="http://schemas.microsoft.com/office/powerpoint/2010/main" val="33563024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what if we have more than two variables?</a:t>
            </a:r>
          </a:p>
          <a:p>
            <a:endParaRPr lang="en-US" dirty="0">
              <a:latin typeface="Arial" charset="0"/>
              <a:cs typeface="Arial" charset="0"/>
            </a:endParaRPr>
          </a:p>
        </p:txBody>
      </p:sp>
      <p:sp>
        <p:nvSpPr>
          <p:cNvPr id="2" name="Slide Number Placeholder 1">
            <a:extLst>
              <a:ext uri="{FF2B5EF4-FFF2-40B4-BE49-F238E27FC236}">
                <a16:creationId xmlns:a16="http://schemas.microsoft.com/office/drawing/2014/main" id="{C5433158-9431-444E-89FC-3462BB12FADE}"/>
              </a:ext>
            </a:extLst>
          </p:cNvPr>
          <p:cNvSpPr>
            <a:spLocks noGrp="1"/>
          </p:cNvSpPr>
          <p:nvPr>
            <p:ph type="sldNum" sz="quarter" idx="12"/>
          </p:nvPr>
        </p:nvSpPr>
        <p:spPr/>
        <p:txBody>
          <a:bodyPr/>
          <a:lstStyle/>
          <a:p>
            <a:fld id="{803C33BC-767D-8845-BB2C-A473FB4A7552}" type="slidenum">
              <a:rPr lang="en-US" smtClean="0"/>
              <a:pPr/>
              <a:t>105</a:t>
            </a:fld>
            <a:endParaRPr lang="en-US"/>
          </a:p>
        </p:txBody>
      </p:sp>
    </p:spTree>
    <p:extLst>
      <p:ext uri="{BB962C8B-B14F-4D97-AF65-F5344CB8AC3E}">
        <p14:creationId xmlns:p14="http://schemas.microsoft.com/office/powerpoint/2010/main" val="442537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Content Placeholder 2"/>
          <p:cNvSpPr>
            <a:spLocks noGrp="1"/>
          </p:cNvSpPr>
          <p:nvPr>
            <p:ph idx="1"/>
          </p:nvPr>
        </p:nvSpPr>
        <p:spPr>
          <a:xfrm>
            <a:off x="457200" y="1219200"/>
            <a:ext cx="84582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you are making two new input devices, a track pad and a stylus. You want to know which one is better and if they are also better than a mouse.</a:t>
            </a:r>
            <a:endParaRPr lang="en-US" b="1" dirty="0">
              <a:solidFill>
                <a:srgbClr val="99CC00"/>
              </a:solidFill>
              <a:latin typeface="Arial" charset="0"/>
              <a:cs typeface="Arial" charset="0"/>
            </a:endParaRPr>
          </a:p>
          <a:p>
            <a:endParaRPr lang="en-US" dirty="0">
              <a:latin typeface="Arial" charset="0"/>
              <a:cs typeface="Arial" charset="0"/>
            </a:endParaRPr>
          </a:p>
          <a:p>
            <a:r>
              <a:rPr lang="en-US" dirty="0">
                <a:latin typeface="Arial" charset="0"/>
                <a:cs typeface="Arial" charset="0"/>
              </a:rPr>
              <a:t>how do we proceed? </a:t>
            </a:r>
          </a:p>
        </p:txBody>
      </p:sp>
      <p:pic>
        <p:nvPicPr>
          <p:cNvPr id="7" name="Picture 4" descr="ms_mouse_groov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575" y="660516"/>
            <a:ext cx="1774825" cy="1473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bits-appletrackmagic-blogSpan.jpg"/>
          <p:cNvPicPr>
            <a:picLocks noChangeAspect="1"/>
          </p:cNvPicPr>
          <p:nvPr/>
        </p:nvPicPr>
        <p:blipFill rotWithShape="1">
          <a:blip r:embed="rId3">
            <a:extLst>
              <a:ext uri="{28A0092B-C50C-407E-A947-70E740481C1C}">
                <a14:useLocalDpi xmlns:a14="http://schemas.microsoft.com/office/drawing/2010/main" val="0"/>
              </a:ext>
            </a:extLst>
          </a:blip>
          <a:srcRect r="501" b="48848"/>
          <a:stretch/>
        </p:blipFill>
        <p:spPr>
          <a:xfrm>
            <a:off x="511175" y="914399"/>
            <a:ext cx="2807958" cy="1067651"/>
          </a:xfrm>
          <a:prstGeom prst="rect">
            <a:avLst/>
          </a:prstGeom>
        </p:spPr>
      </p:pic>
      <p:pic>
        <p:nvPicPr>
          <p:cNvPr id="9" name="Picture 8" descr="htz12pfhh0giqef8vakq.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900000">
            <a:off x="3448887" y="806299"/>
            <a:ext cx="2857069" cy="871496"/>
          </a:xfrm>
          <a:prstGeom prst="rect">
            <a:avLst/>
          </a:prstGeom>
        </p:spPr>
      </p:pic>
      <p:sp>
        <p:nvSpPr>
          <p:cNvPr id="12" name="TextBox 11"/>
          <p:cNvSpPr txBox="1"/>
          <p:nvPr/>
        </p:nvSpPr>
        <p:spPr>
          <a:xfrm>
            <a:off x="-1002540" y="-167115"/>
            <a:ext cx="184666" cy="369332"/>
          </a:xfrm>
          <a:prstGeom prst="rect">
            <a:avLst/>
          </a:prstGeom>
          <a:noFill/>
        </p:spPr>
        <p:txBody>
          <a:bodyPr wrap="none" rtlCol="0">
            <a:spAutoFit/>
          </a:bodyPr>
          <a:lstStyle/>
          <a:p>
            <a:endParaRPr lang="en-US" dirty="0"/>
          </a:p>
        </p:txBody>
      </p:sp>
      <p:sp>
        <p:nvSpPr>
          <p:cNvPr id="10" name="TextBox 2"/>
          <p:cNvSpPr txBox="1">
            <a:spLocks noChangeArrowheads="1"/>
          </p:cNvSpPr>
          <p:nvPr/>
        </p:nvSpPr>
        <p:spPr bwMode="auto">
          <a:xfrm>
            <a:off x="838200" y="5334000"/>
            <a:ext cx="7205663" cy="86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5000" dirty="0">
                <a:solidFill>
                  <a:srgbClr val="99CC00"/>
                </a:solidFill>
              </a:rPr>
              <a:t>&lt;30sec brainstorming&gt;</a:t>
            </a:r>
          </a:p>
        </p:txBody>
      </p:sp>
      <p:sp>
        <p:nvSpPr>
          <p:cNvPr id="2" name="Slide Number Placeholder 1">
            <a:extLst>
              <a:ext uri="{FF2B5EF4-FFF2-40B4-BE49-F238E27FC236}">
                <a16:creationId xmlns:a16="http://schemas.microsoft.com/office/drawing/2014/main" id="{350A98D6-9655-1F4C-90AA-3D1A2E222390}"/>
              </a:ext>
            </a:extLst>
          </p:cNvPr>
          <p:cNvSpPr>
            <a:spLocks noGrp="1"/>
          </p:cNvSpPr>
          <p:nvPr>
            <p:ph type="sldNum" sz="quarter" idx="12"/>
          </p:nvPr>
        </p:nvSpPr>
        <p:spPr/>
        <p:txBody>
          <a:bodyPr/>
          <a:lstStyle/>
          <a:p>
            <a:fld id="{803C33BC-767D-8845-BB2C-A473FB4A7552}" type="slidenum">
              <a:rPr lang="en-US" smtClean="0"/>
              <a:pPr/>
              <a:t>106</a:t>
            </a:fld>
            <a:endParaRPr lang="en-US"/>
          </a:p>
        </p:txBody>
      </p:sp>
    </p:spTree>
    <p:extLst>
      <p:ext uri="{BB962C8B-B14F-4D97-AF65-F5344CB8AC3E}">
        <p14:creationId xmlns:p14="http://schemas.microsoft.com/office/powerpoint/2010/main" val="12799373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s_mouse_groov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575" y="660516"/>
            <a:ext cx="1774825" cy="1473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bits-appletrackmagic-blogSpan.jpg"/>
          <p:cNvPicPr>
            <a:picLocks noChangeAspect="1"/>
          </p:cNvPicPr>
          <p:nvPr/>
        </p:nvPicPr>
        <p:blipFill rotWithShape="1">
          <a:blip r:embed="rId3">
            <a:extLst>
              <a:ext uri="{28A0092B-C50C-407E-A947-70E740481C1C}">
                <a14:useLocalDpi xmlns:a14="http://schemas.microsoft.com/office/drawing/2010/main" val="0"/>
              </a:ext>
            </a:extLst>
          </a:blip>
          <a:srcRect r="501" b="48848"/>
          <a:stretch/>
        </p:blipFill>
        <p:spPr>
          <a:xfrm>
            <a:off x="511175" y="914399"/>
            <a:ext cx="2807958" cy="1067651"/>
          </a:xfrm>
          <a:prstGeom prst="rect">
            <a:avLst/>
          </a:prstGeom>
        </p:spPr>
      </p:pic>
      <p:pic>
        <p:nvPicPr>
          <p:cNvPr id="6" name="Picture 5" descr="htz12pfhh0giqef8vakq.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900000">
            <a:off x="3448887" y="806299"/>
            <a:ext cx="2857069" cy="871496"/>
          </a:xfrm>
          <a:prstGeom prst="rect">
            <a:avLst/>
          </a:prstGeom>
        </p:spPr>
      </p:pic>
      <p:sp>
        <p:nvSpPr>
          <p:cNvPr id="9" name="Right Brace 8"/>
          <p:cNvSpPr/>
          <p:nvPr/>
        </p:nvSpPr>
        <p:spPr bwMode="auto">
          <a:xfrm rot="5400000">
            <a:off x="2797175" y="1219199"/>
            <a:ext cx="381000" cy="28194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Right Brace 9"/>
          <p:cNvSpPr/>
          <p:nvPr/>
        </p:nvSpPr>
        <p:spPr bwMode="auto">
          <a:xfrm rot="5400000">
            <a:off x="5768975" y="1219199"/>
            <a:ext cx="381000" cy="28194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1" name="Right Brace 10"/>
          <p:cNvSpPr/>
          <p:nvPr/>
        </p:nvSpPr>
        <p:spPr bwMode="auto">
          <a:xfrm rot="5400000">
            <a:off x="4168775" y="990599"/>
            <a:ext cx="457200" cy="56388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2" name="Rectangle 11"/>
          <p:cNvSpPr/>
          <p:nvPr/>
        </p:nvSpPr>
        <p:spPr>
          <a:xfrm>
            <a:off x="2568575" y="2819399"/>
            <a:ext cx="937426" cy="461665"/>
          </a:xfrm>
          <a:prstGeom prst="rect">
            <a:avLst/>
          </a:prstGeom>
        </p:spPr>
        <p:txBody>
          <a:bodyPr wrap="none">
            <a:spAutoFit/>
          </a:bodyPr>
          <a:lstStyle/>
          <a:p>
            <a:r>
              <a:rPr lang="en-US" sz="2400" b="0" kern="0" dirty="0">
                <a:solidFill>
                  <a:srgbClr val="404040"/>
                </a:solidFill>
              </a:rPr>
              <a:t>ttest1</a:t>
            </a:r>
            <a:endParaRPr lang="en-US" dirty="0"/>
          </a:p>
        </p:txBody>
      </p:sp>
      <p:sp>
        <p:nvSpPr>
          <p:cNvPr id="13" name="Rectangle 12"/>
          <p:cNvSpPr/>
          <p:nvPr/>
        </p:nvSpPr>
        <p:spPr>
          <a:xfrm>
            <a:off x="5387975" y="2819399"/>
            <a:ext cx="937426" cy="461665"/>
          </a:xfrm>
          <a:prstGeom prst="rect">
            <a:avLst/>
          </a:prstGeom>
        </p:spPr>
        <p:txBody>
          <a:bodyPr wrap="none">
            <a:spAutoFit/>
          </a:bodyPr>
          <a:lstStyle/>
          <a:p>
            <a:r>
              <a:rPr lang="en-US" sz="2400" b="0" kern="0" dirty="0">
                <a:solidFill>
                  <a:srgbClr val="404040"/>
                </a:solidFill>
              </a:rPr>
              <a:t>ttest2</a:t>
            </a:r>
            <a:endParaRPr lang="en-US" dirty="0"/>
          </a:p>
        </p:txBody>
      </p:sp>
      <p:sp>
        <p:nvSpPr>
          <p:cNvPr id="14" name="Rectangle 13"/>
          <p:cNvSpPr/>
          <p:nvPr/>
        </p:nvSpPr>
        <p:spPr>
          <a:xfrm>
            <a:off x="3940175" y="4038599"/>
            <a:ext cx="937426" cy="461665"/>
          </a:xfrm>
          <a:prstGeom prst="rect">
            <a:avLst/>
          </a:prstGeom>
        </p:spPr>
        <p:txBody>
          <a:bodyPr wrap="none">
            <a:spAutoFit/>
          </a:bodyPr>
          <a:lstStyle/>
          <a:p>
            <a:r>
              <a:rPr lang="en-US" sz="2400" b="0" kern="0" dirty="0">
                <a:solidFill>
                  <a:srgbClr val="404040"/>
                </a:solidFill>
              </a:rPr>
              <a:t>ttest3</a:t>
            </a:r>
            <a:endParaRPr lang="en-US" dirty="0"/>
          </a:p>
        </p:txBody>
      </p:sp>
      <p:sp>
        <p:nvSpPr>
          <p:cNvPr id="15" name="Content Placeholder 2"/>
          <p:cNvSpPr>
            <a:spLocks noGrp="1"/>
          </p:cNvSpPr>
          <p:nvPr>
            <p:ph idx="1"/>
          </p:nvPr>
        </p:nvSpPr>
        <p:spPr>
          <a:xfrm>
            <a:off x="457200" y="579437"/>
            <a:ext cx="84582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a simple solution would be to do this …</a:t>
            </a:r>
          </a:p>
        </p:txBody>
      </p:sp>
      <p:sp>
        <p:nvSpPr>
          <p:cNvPr id="2" name="Slide Number Placeholder 1">
            <a:extLst>
              <a:ext uri="{FF2B5EF4-FFF2-40B4-BE49-F238E27FC236}">
                <a16:creationId xmlns:a16="http://schemas.microsoft.com/office/drawing/2014/main" id="{0952078E-0C41-4249-B666-22D8D2AA0B2C}"/>
              </a:ext>
            </a:extLst>
          </p:cNvPr>
          <p:cNvSpPr>
            <a:spLocks noGrp="1"/>
          </p:cNvSpPr>
          <p:nvPr>
            <p:ph type="sldNum" sz="quarter" idx="12"/>
          </p:nvPr>
        </p:nvSpPr>
        <p:spPr/>
        <p:txBody>
          <a:bodyPr/>
          <a:lstStyle/>
          <a:p>
            <a:fld id="{803C33BC-767D-8845-BB2C-A473FB4A7552}" type="slidenum">
              <a:rPr lang="en-US" smtClean="0"/>
              <a:pPr/>
              <a:t>107</a:t>
            </a:fld>
            <a:endParaRPr lang="en-US"/>
          </a:p>
        </p:txBody>
      </p:sp>
    </p:spTree>
    <p:extLst>
      <p:ext uri="{BB962C8B-B14F-4D97-AF65-F5344CB8AC3E}">
        <p14:creationId xmlns:p14="http://schemas.microsoft.com/office/powerpoint/2010/main" val="20305696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s_mouse_groov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575" y="660516"/>
            <a:ext cx="1774825" cy="1473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bits-appletrackmagic-blogSpan.jpg"/>
          <p:cNvPicPr>
            <a:picLocks noChangeAspect="1"/>
          </p:cNvPicPr>
          <p:nvPr/>
        </p:nvPicPr>
        <p:blipFill rotWithShape="1">
          <a:blip r:embed="rId3">
            <a:extLst>
              <a:ext uri="{28A0092B-C50C-407E-A947-70E740481C1C}">
                <a14:useLocalDpi xmlns:a14="http://schemas.microsoft.com/office/drawing/2010/main" val="0"/>
              </a:ext>
            </a:extLst>
          </a:blip>
          <a:srcRect r="501" b="48848"/>
          <a:stretch/>
        </p:blipFill>
        <p:spPr>
          <a:xfrm>
            <a:off x="511175" y="914399"/>
            <a:ext cx="2807958" cy="1067651"/>
          </a:xfrm>
          <a:prstGeom prst="rect">
            <a:avLst/>
          </a:prstGeom>
        </p:spPr>
      </p:pic>
      <p:pic>
        <p:nvPicPr>
          <p:cNvPr id="6" name="Picture 5" descr="htz12pfhh0giqef8vakq.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900000">
            <a:off x="3448887" y="806299"/>
            <a:ext cx="2857069" cy="871496"/>
          </a:xfrm>
          <a:prstGeom prst="rect">
            <a:avLst/>
          </a:prstGeom>
        </p:spPr>
      </p:pic>
      <p:sp>
        <p:nvSpPr>
          <p:cNvPr id="9" name="Right Brace 8"/>
          <p:cNvSpPr/>
          <p:nvPr/>
        </p:nvSpPr>
        <p:spPr bwMode="auto">
          <a:xfrm rot="5400000">
            <a:off x="2797175" y="1219199"/>
            <a:ext cx="381000" cy="28194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Right Brace 9"/>
          <p:cNvSpPr/>
          <p:nvPr/>
        </p:nvSpPr>
        <p:spPr bwMode="auto">
          <a:xfrm rot="5400000">
            <a:off x="5768975" y="1219199"/>
            <a:ext cx="381000" cy="28194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1" name="Right Brace 10"/>
          <p:cNvSpPr/>
          <p:nvPr/>
        </p:nvSpPr>
        <p:spPr bwMode="auto">
          <a:xfrm rot="5400000">
            <a:off x="4168775" y="990599"/>
            <a:ext cx="457200" cy="56388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2" name="Rectangle 11"/>
          <p:cNvSpPr/>
          <p:nvPr/>
        </p:nvSpPr>
        <p:spPr>
          <a:xfrm>
            <a:off x="2568575" y="2819399"/>
            <a:ext cx="937426" cy="461665"/>
          </a:xfrm>
          <a:prstGeom prst="rect">
            <a:avLst/>
          </a:prstGeom>
        </p:spPr>
        <p:txBody>
          <a:bodyPr wrap="none">
            <a:spAutoFit/>
          </a:bodyPr>
          <a:lstStyle/>
          <a:p>
            <a:r>
              <a:rPr lang="en-US" sz="2400" b="0" kern="0" dirty="0">
                <a:solidFill>
                  <a:srgbClr val="404040"/>
                </a:solidFill>
              </a:rPr>
              <a:t>ttest1</a:t>
            </a:r>
            <a:endParaRPr lang="en-US" dirty="0"/>
          </a:p>
        </p:txBody>
      </p:sp>
      <p:sp>
        <p:nvSpPr>
          <p:cNvPr id="13" name="Rectangle 12"/>
          <p:cNvSpPr/>
          <p:nvPr/>
        </p:nvSpPr>
        <p:spPr>
          <a:xfrm>
            <a:off x="5387975" y="2819399"/>
            <a:ext cx="937426" cy="461665"/>
          </a:xfrm>
          <a:prstGeom prst="rect">
            <a:avLst/>
          </a:prstGeom>
        </p:spPr>
        <p:txBody>
          <a:bodyPr wrap="none">
            <a:spAutoFit/>
          </a:bodyPr>
          <a:lstStyle/>
          <a:p>
            <a:r>
              <a:rPr lang="en-US" sz="2400" b="0" kern="0" dirty="0">
                <a:solidFill>
                  <a:srgbClr val="404040"/>
                </a:solidFill>
              </a:rPr>
              <a:t>ttest2</a:t>
            </a:r>
            <a:endParaRPr lang="en-US" dirty="0"/>
          </a:p>
        </p:txBody>
      </p:sp>
      <p:sp>
        <p:nvSpPr>
          <p:cNvPr id="14" name="Rectangle 13"/>
          <p:cNvSpPr/>
          <p:nvPr/>
        </p:nvSpPr>
        <p:spPr>
          <a:xfrm>
            <a:off x="3940175" y="4038599"/>
            <a:ext cx="937426" cy="461665"/>
          </a:xfrm>
          <a:prstGeom prst="rect">
            <a:avLst/>
          </a:prstGeom>
        </p:spPr>
        <p:txBody>
          <a:bodyPr wrap="none">
            <a:spAutoFit/>
          </a:bodyPr>
          <a:lstStyle/>
          <a:p>
            <a:r>
              <a:rPr lang="en-US" sz="2400" b="0" kern="0" dirty="0">
                <a:solidFill>
                  <a:srgbClr val="404040"/>
                </a:solidFill>
              </a:rPr>
              <a:t>ttest3</a:t>
            </a:r>
            <a:endParaRPr lang="en-US" dirty="0"/>
          </a:p>
        </p:txBody>
      </p:sp>
      <p:sp>
        <p:nvSpPr>
          <p:cNvPr id="15" name="Content Placeholder 2"/>
          <p:cNvSpPr>
            <a:spLocks noGrp="1"/>
          </p:cNvSpPr>
          <p:nvPr>
            <p:ph idx="1"/>
          </p:nvPr>
        </p:nvSpPr>
        <p:spPr>
          <a:xfrm>
            <a:off x="457200" y="579437"/>
            <a:ext cx="84582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a simple solution would be to do this …</a:t>
            </a:r>
          </a:p>
        </p:txBody>
      </p:sp>
      <p:sp>
        <p:nvSpPr>
          <p:cNvPr id="17" name="Content Placeholder 2"/>
          <p:cNvSpPr txBox="1">
            <a:spLocks/>
          </p:cNvSpPr>
          <p:nvPr/>
        </p:nvSpPr>
        <p:spPr bwMode="auto">
          <a:xfrm>
            <a:off x="457200" y="1112837"/>
            <a:ext cx="84582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r>
              <a:rPr lang="en-US" dirty="0">
                <a:solidFill>
                  <a:srgbClr val="FF9900"/>
                </a:solidFill>
                <a:latin typeface="Arial" charset="0"/>
                <a:cs typeface="Arial" charset="0"/>
              </a:rPr>
              <a:t>problem</a:t>
            </a:r>
            <a:r>
              <a:rPr lang="en-US" b="0" dirty="0">
                <a:latin typeface="Arial" charset="0"/>
                <a:cs typeface="Arial" charset="0"/>
              </a:rPr>
              <a:t>: any given test has a 5% chance of lying to you so when you use them multiple time you increase your risk of having errors (statisticians call this a “type I error”) </a:t>
            </a:r>
          </a:p>
          <a:p>
            <a:r>
              <a:rPr lang="en-US" b="0" dirty="0">
                <a:latin typeface="Arial" charset="0"/>
                <a:cs typeface="Arial" charset="0"/>
              </a:rPr>
              <a:t>  </a:t>
            </a:r>
          </a:p>
        </p:txBody>
      </p:sp>
      <p:sp>
        <p:nvSpPr>
          <p:cNvPr id="2" name="Rectangle 1"/>
          <p:cNvSpPr/>
          <p:nvPr/>
        </p:nvSpPr>
        <p:spPr bwMode="auto">
          <a:xfrm>
            <a:off x="6096000" y="2590800"/>
            <a:ext cx="533400" cy="381000"/>
          </a:xfrm>
          <a:prstGeom prst="rect">
            <a:avLst/>
          </a:prstGeom>
          <a:solidFill>
            <a:schemeClr val="bg1"/>
          </a:solidFill>
          <a:ln w="635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9900"/>
                </a:solidFill>
                <a:effectLst/>
                <a:latin typeface="Arial" pitchFamily="-112" charset="0"/>
                <a:ea typeface="Arial" pitchFamily="-112" charset="0"/>
                <a:cs typeface="Arial" pitchFamily="-112" charset="0"/>
              </a:rPr>
              <a:t>5%</a:t>
            </a:r>
          </a:p>
        </p:txBody>
      </p:sp>
      <p:sp>
        <p:nvSpPr>
          <p:cNvPr id="18" name="Rectangle 17"/>
          <p:cNvSpPr/>
          <p:nvPr/>
        </p:nvSpPr>
        <p:spPr bwMode="auto">
          <a:xfrm>
            <a:off x="3352800" y="2590800"/>
            <a:ext cx="533400" cy="381000"/>
          </a:xfrm>
          <a:prstGeom prst="rect">
            <a:avLst/>
          </a:prstGeom>
          <a:solidFill>
            <a:schemeClr val="bg1"/>
          </a:solidFill>
          <a:ln w="635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9900"/>
                </a:solidFill>
                <a:effectLst/>
                <a:latin typeface="Arial" pitchFamily="-112" charset="0"/>
                <a:ea typeface="Arial" pitchFamily="-112" charset="0"/>
                <a:cs typeface="Arial" pitchFamily="-112" charset="0"/>
              </a:rPr>
              <a:t>5%</a:t>
            </a:r>
          </a:p>
        </p:txBody>
      </p:sp>
      <p:sp>
        <p:nvSpPr>
          <p:cNvPr id="19" name="Rectangle 18"/>
          <p:cNvSpPr/>
          <p:nvPr/>
        </p:nvSpPr>
        <p:spPr bwMode="auto">
          <a:xfrm>
            <a:off x="4495800" y="3733800"/>
            <a:ext cx="533400" cy="381000"/>
          </a:xfrm>
          <a:prstGeom prst="rect">
            <a:avLst/>
          </a:prstGeom>
          <a:solidFill>
            <a:schemeClr val="bg1"/>
          </a:solidFill>
          <a:ln w="635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9900"/>
                </a:solidFill>
                <a:effectLst/>
                <a:latin typeface="Arial" pitchFamily="-112" charset="0"/>
                <a:ea typeface="Arial" pitchFamily="-112" charset="0"/>
                <a:cs typeface="Arial" pitchFamily="-112" charset="0"/>
              </a:rPr>
              <a:t>5%</a:t>
            </a:r>
          </a:p>
        </p:txBody>
      </p:sp>
      <p:sp>
        <p:nvSpPr>
          <p:cNvPr id="3" name="Slide Number Placeholder 2">
            <a:extLst>
              <a:ext uri="{FF2B5EF4-FFF2-40B4-BE49-F238E27FC236}">
                <a16:creationId xmlns:a16="http://schemas.microsoft.com/office/drawing/2014/main" id="{EF7A39D9-8AE2-4A4A-BB09-D43258D22805}"/>
              </a:ext>
            </a:extLst>
          </p:cNvPr>
          <p:cNvSpPr>
            <a:spLocks noGrp="1"/>
          </p:cNvSpPr>
          <p:nvPr>
            <p:ph type="sldNum" sz="quarter" idx="12"/>
          </p:nvPr>
        </p:nvSpPr>
        <p:spPr/>
        <p:txBody>
          <a:bodyPr/>
          <a:lstStyle/>
          <a:p>
            <a:fld id="{803C33BC-767D-8845-BB2C-A473FB4A7552}" type="slidenum">
              <a:rPr lang="en-US" smtClean="0"/>
              <a:pPr/>
              <a:t>108</a:t>
            </a:fld>
            <a:endParaRPr lang="en-US"/>
          </a:p>
        </p:txBody>
      </p:sp>
    </p:spTree>
    <p:extLst>
      <p:ext uri="{BB962C8B-B14F-4D97-AF65-F5344CB8AC3E}">
        <p14:creationId xmlns:p14="http://schemas.microsoft.com/office/powerpoint/2010/main" val="27517028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2800" y="4038600"/>
            <a:ext cx="4718359" cy="461665"/>
          </a:xfrm>
          <a:prstGeom prst="rect">
            <a:avLst/>
          </a:prstGeom>
        </p:spPr>
        <p:txBody>
          <a:bodyPr wrap="none">
            <a:spAutoFit/>
          </a:bodyPr>
          <a:lstStyle/>
          <a:p>
            <a:pPr lvl="0" eaLnBrk="0" hangingPunct="0">
              <a:spcBef>
                <a:spcPct val="20000"/>
              </a:spcBef>
            </a:pPr>
            <a:r>
              <a:rPr lang="en-US" sz="2400" b="0" kern="0" dirty="0">
                <a:solidFill>
                  <a:srgbClr val="404040"/>
                </a:solidFill>
              </a:rPr>
              <a:t>so there are two solutions to that:</a:t>
            </a:r>
          </a:p>
        </p:txBody>
      </p:sp>
      <p:sp>
        <p:nvSpPr>
          <p:cNvPr id="2" name="Slide Number Placeholder 1">
            <a:extLst>
              <a:ext uri="{FF2B5EF4-FFF2-40B4-BE49-F238E27FC236}">
                <a16:creationId xmlns:a16="http://schemas.microsoft.com/office/drawing/2014/main" id="{03D86331-1025-CE48-AB62-BFB9E4B6D4C6}"/>
              </a:ext>
            </a:extLst>
          </p:cNvPr>
          <p:cNvSpPr>
            <a:spLocks noGrp="1"/>
          </p:cNvSpPr>
          <p:nvPr>
            <p:ph type="sldNum" sz="quarter" idx="12"/>
          </p:nvPr>
        </p:nvSpPr>
        <p:spPr/>
        <p:txBody>
          <a:bodyPr/>
          <a:lstStyle/>
          <a:p>
            <a:fld id="{803C33BC-767D-8845-BB2C-A473FB4A7552}" type="slidenum">
              <a:rPr lang="en-US" smtClean="0"/>
              <a:pPr/>
              <a:t>109</a:t>
            </a:fld>
            <a:endParaRPr lang="en-US"/>
          </a:p>
        </p:txBody>
      </p:sp>
    </p:spTree>
    <p:extLst>
      <p:ext uri="{BB962C8B-B14F-4D97-AF65-F5344CB8AC3E}">
        <p14:creationId xmlns:p14="http://schemas.microsoft.com/office/powerpoint/2010/main" val="2869480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p:cNvSpPr>
            <a:spLocks noGrp="1"/>
          </p:cNvSpPr>
          <p:nvPr>
            <p:ph idx="1"/>
          </p:nvPr>
        </p:nvSpPr>
        <p:spPr/>
        <p:txBody>
          <a:bodyPr/>
          <a:lstStyle/>
          <a:p>
            <a:r>
              <a:rPr lang="en-US" sz="5600" b="1" dirty="0">
                <a:solidFill>
                  <a:schemeClr val="tx1"/>
                </a:solidFill>
                <a:latin typeface="Arial" charset="0"/>
                <a:cs typeface="Arial" charset="0"/>
              </a:rPr>
              <a:t>Fitts</a:t>
            </a:r>
            <a:r>
              <a:rPr lang="ja-JP" altLang="en-US" sz="5600" b="1">
                <a:solidFill>
                  <a:schemeClr val="tx1"/>
                </a:solidFill>
                <a:latin typeface="Arial" charset="0"/>
                <a:cs typeface="Arial" charset="0"/>
              </a:rPr>
              <a:t>’</a:t>
            </a:r>
            <a:r>
              <a:rPr lang="en-US" sz="5600" b="1" dirty="0">
                <a:solidFill>
                  <a:schemeClr val="tx1"/>
                </a:solidFill>
                <a:latin typeface="Arial" charset="0"/>
                <a:cs typeface="Arial" charset="0"/>
              </a:rPr>
              <a:t>law ::</a:t>
            </a:r>
          </a:p>
          <a:p>
            <a:pPr>
              <a:lnSpc>
                <a:spcPct val="90000"/>
              </a:lnSpc>
            </a:pPr>
            <a:r>
              <a:rPr lang="en-US" dirty="0">
                <a:latin typeface="Arial" charset="0"/>
                <a:cs typeface="Arial" charset="0"/>
              </a:rPr>
              <a:t>the time required to </a:t>
            </a:r>
            <a:r>
              <a:rPr lang="en-US" b="1" dirty="0">
                <a:solidFill>
                  <a:srgbClr val="99CC00"/>
                </a:solidFill>
                <a:latin typeface="Arial" charset="0"/>
                <a:cs typeface="Arial" charset="0"/>
              </a:rPr>
              <a:t>acquire a target </a:t>
            </a:r>
            <a:r>
              <a:rPr lang="en-US" dirty="0">
                <a:latin typeface="Arial" charset="0"/>
                <a:cs typeface="Arial" charset="0"/>
              </a:rPr>
              <a:t>of size </a:t>
            </a:r>
            <a:r>
              <a:rPr lang="en-US" i="1" dirty="0">
                <a:latin typeface="Arial" charset="0"/>
                <a:cs typeface="Arial" charset="0"/>
              </a:rPr>
              <a:t>w</a:t>
            </a:r>
            <a:r>
              <a:rPr lang="en-US" dirty="0">
                <a:latin typeface="Arial" charset="0"/>
                <a:cs typeface="Arial" charset="0"/>
              </a:rPr>
              <a:t> at distance </a:t>
            </a:r>
            <a:r>
              <a:rPr lang="en-US" i="1" dirty="0">
                <a:latin typeface="Arial" charset="0"/>
                <a:cs typeface="Arial" charset="0"/>
              </a:rPr>
              <a:t>d </a:t>
            </a:r>
            <a:r>
              <a:rPr lang="en-US" dirty="0">
                <a:latin typeface="Arial" charset="0"/>
                <a:cs typeface="Arial" charset="0"/>
              </a:rPr>
              <a:t>can be described as T = a + b log (1 + d/w)</a:t>
            </a:r>
          </a:p>
          <a:p>
            <a:pPr>
              <a:lnSpc>
                <a:spcPct val="90000"/>
              </a:lnSpc>
            </a:pPr>
            <a:endParaRPr lang="en-US" dirty="0">
              <a:latin typeface="Arial" charset="0"/>
              <a:cs typeface="Arial" charset="0"/>
            </a:endParaRPr>
          </a:p>
          <a:p>
            <a:pPr algn="ctr">
              <a:lnSpc>
                <a:spcPct val="90000"/>
              </a:lnSpc>
            </a:pPr>
            <a:endParaRPr lang="en-US" dirty="0">
              <a:latin typeface="Arial" charset="0"/>
              <a:cs typeface="Arial" charset="0"/>
            </a:endParaRPr>
          </a:p>
          <a:p>
            <a:endParaRPr lang="en-US" b="1"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3345108E-61BE-D941-AB01-A9B86CA76128}"/>
              </a:ext>
            </a:extLst>
          </p:cNvPr>
          <p:cNvSpPr>
            <a:spLocks noGrp="1"/>
          </p:cNvSpPr>
          <p:nvPr>
            <p:ph type="sldNum" sz="quarter" idx="12"/>
          </p:nvPr>
        </p:nvSpPr>
        <p:spPr/>
        <p:txBody>
          <a:bodyPr/>
          <a:lstStyle/>
          <a:p>
            <a:fld id="{803C33BC-767D-8845-BB2C-A473FB4A7552}" type="slidenum">
              <a:rPr lang="en-US" smtClean="0"/>
              <a:pPr/>
              <a:t>11</a:t>
            </a:fld>
            <a:endParaRPr lang="en-US"/>
          </a:p>
        </p:txBody>
      </p:sp>
    </p:spTree>
    <p:extLst>
      <p:ext uri="{BB962C8B-B14F-4D97-AF65-F5344CB8AC3E}">
        <p14:creationId xmlns:p14="http://schemas.microsoft.com/office/powerpoint/2010/main" val="371184799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p:txBody>
          <a:bodyPr/>
          <a:lstStyle/>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r>
              <a:rPr lang="en-US" sz="5600" b="1">
                <a:solidFill>
                  <a:schemeClr val="tx1"/>
                </a:solidFill>
                <a:latin typeface="Arial" charset="0"/>
                <a:cs typeface="Arial" charset="0"/>
              </a:rPr>
              <a:t>bonferroni correction ::</a:t>
            </a:r>
          </a:p>
          <a:p>
            <a:r>
              <a:rPr lang="en-US">
                <a:solidFill>
                  <a:schemeClr val="tx1"/>
                </a:solidFill>
                <a:latin typeface="Arial" charset="0"/>
                <a:cs typeface="Arial" charset="0"/>
              </a:rPr>
              <a:t>when testing </a:t>
            </a:r>
            <a:r>
              <a:rPr lang="en-US" i="1">
                <a:solidFill>
                  <a:schemeClr val="tx1"/>
                </a:solidFill>
                <a:latin typeface="Arial" charset="0"/>
                <a:cs typeface="Arial" charset="0"/>
              </a:rPr>
              <a:t>n </a:t>
            </a:r>
            <a:r>
              <a:rPr lang="en-US">
                <a:solidFill>
                  <a:schemeClr val="tx1"/>
                </a:solidFill>
                <a:latin typeface="Arial" charset="0"/>
                <a:cs typeface="Arial" charset="0"/>
              </a:rPr>
              <a:t>hypotheses, test each one </a:t>
            </a:r>
            <a:r>
              <a:rPr lang="en-US" b="1">
                <a:solidFill>
                  <a:srgbClr val="99CC00"/>
                </a:solidFill>
                <a:latin typeface="Arial" charset="0"/>
                <a:cs typeface="Arial" charset="0"/>
              </a:rPr>
              <a:t>against 0.05/n</a:t>
            </a:r>
          </a:p>
        </p:txBody>
      </p:sp>
      <p:sp>
        <p:nvSpPr>
          <p:cNvPr id="2" name="Slide Number Placeholder 1">
            <a:extLst>
              <a:ext uri="{FF2B5EF4-FFF2-40B4-BE49-F238E27FC236}">
                <a16:creationId xmlns:a16="http://schemas.microsoft.com/office/drawing/2014/main" id="{A86175FA-D660-A64C-B0F3-262FD28171FC}"/>
              </a:ext>
            </a:extLst>
          </p:cNvPr>
          <p:cNvSpPr>
            <a:spLocks noGrp="1"/>
          </p:cNvSpPr>
          <p:nvPr>
            <p:ph type="sldNum" sz="quarter" idx="12"/>
          </p:nvPr>
        </p:nvSpPr>
        <p:spPr/>
        <p:txBody>
          <a:bodyPr/>
          <a:lstStyle/>
          <a:p>
            <a:fld id="{803C33BC-767D-8845-BB2C-A473FB4A7552}" type="slidenum">
              <a:rPr lang="en-US" smtClean="0"/>
              <a:pPr/>
              <a:t>110</a:t>
            </a:fld>
            <a:endParaRPr lang="en-US"/>
          </a:p>
        </p:txBody>
      </p:sp>
    </p:spTree>
    <p:extLst>
      <p:ext uri="{BB962C8B-B14F-4D97-AF65-F5344CB8AC3E}">
        <p14:creationId xmlns:p14="http://schemas.microsoft.com/office/powerpoint/2010/main" val="24696603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600" b="1" dirty="0" err="1">
                <a:solidFill>
                  <a:schemeClr val="tx1"/>
                </a:solidFill>
                <a:latin typeface="Arial" charset="0"/>
                <a:cs typeface="Arial" charset="0"/>
              </a:rPr>
              <a:t>bonferroni</a:t>
            </a:r>
            <a:r>
              <a:rPr lang="en-US" sz="5600" b="1" dirty="0">
                <a:solidFill>
                  <a:schemeClr val="tx1"/>
                </a:solidFill>
                <a:latin typeface="Arial" charset="0"/>
                <a:cs typeface="Arial" charset="0"/>
              </a:rPr>
              <a:t> correction ::</a:t>
            </a:r>
          </a:p>
          <a:p>
            <a:r>
              <a:rPr lang="en-US" dirty="0">
                <a:solidFill>
                  <a:schemeClr val="tx1"/>
                </a:solidFill>
                <a:latin typeface="Arial" charset="0"/>
                <a:cs typeface="Arial" charset="0"/>
              </a:rPr>
              <a:t>when testing </a:t>
            </a:r>
            <a:r>
              <a:rPr lang="en-US" i="1" dirty="0">
                <a:solidFill>
                  <a:schemeClr val="tx1"/>
                </a:solidFill>
                <a:latin typeface="Arial" charset="0"/>
                <a:cs typeface="Arial" charset="0"/>
              </a:rPr>
              <a:t>n </a:t>
            </a:r>
            <a:r>
              <a:rPr lang="en-US" dirty="0">
                <a:solidFill>
                  <a:schemeClr val="tx1"/>
                </a:solidFill>
                <a:latin typeface="Arial" charset="0"/>
                <a:cs typeface="Arial" charset="0"/>
              </a:rPr>
              <a:t>hypotheses, test each one </a:t>
            </a:r>
            <a:r>
              <a:rPr lang="en-US" b="1" dirty="0">
                <a:solidFill>
                  <a:srgbClr val="99CC00"/>
                </a:solidFill>
                <a:latin typeface="Arial" charset="0"/>
                <a:cs typeface="Arial" charset="0"/>
              </a:rPr>
              <a:t>against 0.05/n</a:t>
            </a:r>
          </a:p>
        </p:txBody>
      </p:sp>
      <p:sp>
        <p:nvSpPr>
          <p:cNvPr id="2" name="Rectangle 1"/>
          <p:cNvSpPr/>
          <p:nvPr/>
        </p:nvSpPr>
        <p:spPr>
          <a:xfrm>
            <a:off x="533400" y="5181600"/>
            <a:ext cx="8153400" cy="830997"/>
          </a:xfrm>
          <a:prstGeom prst="rect">
            <a:avLst/>
          </a:prstGeom>
        </p:spPr>
        <p:txBody>
          <a:bodyPr wrap="square">
            <a:spAutoFit/>
          </a:bodyPr>
          <a:lstStyle/>
          <a:p>
            <a:r>
              <a:rPr lang="en-US" sz="2400" b="0" dirty="0"/>
              <a:t>in our example we would need to use </a:t>
            </a:r>
            <a:r>
              <a:rPr lang="en-US" sz="2400" dirty="0">
                <a:solidFill>
                  <a:srgbClr val="FF9900"/>
                </a:solidFill>
              </a:rPr>
              <a:t>0.05/3</a:t>
            </a:r>
            <a:r>
              <a:rPr lang="en-US" sz="2400" b="0" dirty="0"/>
              <a:t> as a significant threshold instead of 0.05 </a:t>
            </a:r>
            <a:endParaRPr lang="en-US" sz="2400" dirty="0"/>
          </a:p>
        </p:txBody>
      </p:sp>
      <p:sp>
        <p:nvSpPr>
          <p:cNvPr id="3" name="Slide Number Placeholder 2">
            <a:extLst>
              <a:ext uri="{FF2B5EF4-FFF2-40B4-BE49-F238E27FC236}">
                <a16:creationId xmlns:a16="http://schemas.microsoft.com/office/drawing/2014/main" id="{7428FA8F-B9DD-4D49-9F4F-CA316CE0C36E}"/>
              </a:ext>
            </a:extLst>
          </p:cNvPr>
          <p:cNvSpPr>
            <a:spLocks noGrp="1"/>
          </p:cNvSpPr>
          <p:nvPr>
            <p:ph type="sldNum" sz="quarter" idx="12"/>
          </p:nvPr>
        </p:nvSpPr>
        <p:spPr/>
        <p:txBody>
          <a:bodyPr/>
          <a:lstStyle/>
          <a:p>
            <a:fld id="{803C33BC-767D-8845-BB2C-A473FB4A7552}" type="slidenum">
              <a:rPr lang="en-US" smtClean="0"/>
              <a:pPr/>
              <a:t>111</a:t>
            </a:fld>
            <a:endParaRPr lang="en-US"/>
          </a:p>
        </p:txBody>
      </p:sp>
    </p:spTree>
    <p:extLst>
      <p:ext uri="{BB962C8B-B14F-4D97-AF65-F5344CB8AC3E}">
        <p14:creationId xmlns:p14="http://schemas.microsoft.com/office/powerpoint/2010/main" val="9134643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600" b="1" dirty="0" err="1">
                <a:solidFill>
                  <a:schemeClr val="tx1"/>
                </a:solidFill>
                <a:latin typeface="Arial" charset="0"/>
                <a:cs typeface="Arial" charset="0"/>
              </a:rPr>
              <a:t>anova</a:t>
            </a:r>
            <a:r>
              <a:rPr lang="en-US" sz="5600" b="1" dirty="0">
                <a:solidFill>
                  <a:schemeClr val="tx1"/>
                </a:solidFill>
                <a:latin typeface="Arial" charset="0"/>
                <a:cs typeface="Arial" charset="0"/>
              </a:rPr>
              <a:t>::</a:t>
            </a:r>
          </a:p>
          <a:p>
            <a:r>
              <a:rPr lang="en-US" dirty="0">
                <a:solidFill>
                  <a:schemeClr val="tx1"/>
                </a:solidFill>
                <a:latin typeface="Arial" charset="0"/>
                <a:cs typeface="Arial" charset="0"/>
              </a:rPr>
              <a:t>analyze of variance to compare multiple variables </a:t>
            </a:r>
          </a:p>
          <a:p>
            <a:r>
              <a:rPr lang="en-US" b="1" dirty="0">
                <a:solidFill>
                  <a:srgbClr val="99CC00"/>
                </a:solidFill>
                <a:latin typeface="Arial" charset="0"/>
                <a:cs typeface="Arial" charset="0"/>
              </a:rPr>
              <a:t>one-way </a:t>
            </a:r>
            <a:r>
              <a:rPr lang="en-US" b="1" dirty="0" err="1">
                <a:solidFill>
                  <a:srgbClr val="99CC00"/>
                </a:solidFill>
                <a:latin typeface="Arial" charset="0"/>
                <a:cs typeface="Arial" charset="0"/>
              </a:rPr>
              <a:t>anova</a:t>
            </a:r>
            <a:r>
              <a:rPr lang="en-US" b="1" dirty="0">
                <a:solidFill>
                  <a:srgbClr val="99CC00"/>
                </a:solidFill>
                <a:latin typeface="Arial" charset="0"/>
                <a:cs typeface="Arial" charset="0"/>
              </a:rPr>
              <a:t> = one variable with multiple levels</a:t>
            </a:r>
          </a:p>
          <a:p>
            <a:r>
              <a:rPr lang="en-US" dirty="0">
                <a:solidFill>
                  <a:schemeClr val="tx1"/>
                </a:solidFill>
                <a:latin typeface="Arial" charset="0"/>
                <a:cs typeface="Arial" charset="0"/>
              </a:rPr>
              <a:t>two-way </a:t>
            </a:r>
            <a:r>
              <a:rPr lang="en-US" dirty="0" err="1">
                <a:solidFill>
                  <a:schemeClr val="tx1"/>
                </a:solidFill>
                <a:latin typeface="Arial" charset="0"/>
                <a:cs typeface="Arial" charset="0"/>
              </a:rPr>
              <a:t>anova</a:t>
            </a:r>
            <a:r>
              <a:rPr lang="en-US" dirty="0">
                <a:solidFill>
                  <a:schemeClr val="tx1"/>
                </a:solidFill>
                <a:latin typeface="Arial" charset="0"/>
                <a:cs typeface="Arial" charset="0"/>
              </a:rPr>
              <a:t> = two variables with multiple levels</a:t>
            </a:r>
            <a:endParaRPr lang="en-US" b="1" dirty="0">
              <a:solidFill>
                <a:srgbClr val="99CC00"/>
              </a:solidFill>
              <a:latin typeface="Arial" charset="0"/>
              <a:cs typeface="Arial" charset="0"/>
            </a:endParaRPr>
          </a:p>
        </p:txBody>
      </p:sp>
      <p:sp>
        <p:nvSpPr>
          <p:cNvPr id="2" name="Rectangle 1"/>
          <p:cNvSpPr/>
          <p:nvPr/>
        </p:nvSpPr>
        <p:spPr>
          <a:xfrm>
            <a:off x="508240" y="3226713"/>
            <a:ext cx="3246402" cy="430887"/>
          </a:xfrm>
          <a:prstGeom prst="rect">
            <a:avLst/>
          </a:prstGeom>
        </p:spPr>
        <p:txBody>
          <a:bodyPr wrap="none">
            <a:spAutoFit/>
          </a:bodyPr>
          <a:lstStyle/>
          <a:p>
            <a:r>
              <a:rPr lang="en-US" sz="2200" b="0" dirty="0"/>
              <a:t>or you could also use an</a:t>
            </a:r>
            <a:endParaRPr lang="en-US" sz="2200" dirty="0"/>
          </a:p>
        </p:txBody>
      </p:sp>
      <p:sp>
        <p:nvSpPr>
          <p:cNvPr id="3" name="Slide Number Placeholder 2">
            <a:extLst>
              <a:ext uri="{FF2B5EF4-FFF2-40B4-BE49-F238E27FC236}">
                <a16:creationId xmlns:a16="http://schemas.microsoft.com/office/drawing/2014/main" id="{B86B01E0-0C26-9441-B5A8-DDF1BBABFD3F}"/>
              </a:ext>
            </a:extLst>
          </p:cNvPr>
          <p:cNvSpPr>
            <a:spLocks noGrp="1"/>
          </p:cNvSpPr>
          <p:nvPr>
            <p:ph type="sldNum" sz="quarter" idx="12"/>
          </p:nvPr>
        </p:nvSpPr>
        <p:spPr/>
        <p:txBody>
          <a:bodyPr/>
          <a:lstStyle/>
          <a:p>
            <a:fld id="{803C33BC-767D-8845-BB2C-A473FB4A7552}" type="slidenum">
              <a:rPr lang="en-US" smtClean="0"/>
              <a:pPr/>
              <a:t>112</a:t>
            </a:fld>
            <a:endParaRPr lang="en-US"/>
          </a:p>
        </p:txBody>
      </p:sp>
    </p:spTree>
    <p:extLst>
      <p:ext uri="{BB962C8B-B14F-4D97-AF65-F5344CB8AC3E}">
        <p14:creationId xmlns:p14="http://schemas.microsoft.com/office/powerpoint/2010/main" val="31018174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4038600"/>
            <a:ext cx="6309741" cy="461665"/>
          </a:xfrm>
          <a:prstGeom prst="rect">
            <a:avLst/>
          </a:prstGeom>
        </p:spPr>
        <p:txBody>
          <a:bodyPr wrap="none">
            <a:spAutoFit/>
          </a:bodyPr>
          <a:lstStyle/>
          <a:p>
            <a:pPr lvl="0" eaLnBrk="0" hangingPunct="0">
              <a:spcBef>
                <a:spcPct val="20000"/>
              </a:spcBef>
            </a:pPr>
            <a:r>
              <a:rPr lang="is-IS" sz="2400" b="0" kern="0" dirty="0">
                <a:solidFill>
                  <a:srgbClr val="404040"/>
                </a:solidFill>
              </a:rPr>
              <a:t>… </a:t>
            </a:r>
            <a:r>
              <a:rPr lang="en-US" sz="2400" b="0" kern="0" dirty="0">
                <a:solidFill>
                  <a:srgbClr val="404040"/>
                </a:solidFill>
              </a:rPr>
              <a:t>we will look at ANOVA in the next lectures</a:t>
            </a:r>
          </a:p>
        </p:txBody>
      </p:sp>
      <p:sp>
        <p:nvSpPr>
          <p:cNvPr id="2" name="Slide Number Placeholder 1">
            <a:extLst>
              <a:ext uri="{FF2B5EF4-FFF2-40B4-BE49-F238E27FC236}">
                <a16:creationId xmlns:a16="http://schemas.microsoft.com/office/drawing/2014/main" id="{92E9669F-72C0-A644-B1E3-174C53FA8017}"/>
              </a:ext>
            </a:extLst>
          </p:cNvPr>
          <p:cNvSpPr>
            <a:spLocks noGrp="1"/>
          </p:cNvSpPr>
          <p:nvPr>
            <p:ph type="sldNum" sz="quarter" idx="12"/>
          </p:nvPr>
        </p:nvSpPr>
        <p:spPr/>
        <p:txBody>
          <a:bodyPr/>
          <a:lstStyle/>
          <a:p>
            <a:fld id="{803C33BC-767D-8845-BB2C-A473FB4A7552}" type="slidenum">
              <a:rPr lang="en-US" smtClean="0"/>
              <a:pPr/>
              <a:t>113</a:t>
            </a:fld>
            <a:endParaRPr lang="en-US"/>
          </a:p>
        </p:txBody>
      </p:sp>
    </p:spTree>
    <p:extLst>
      <p:ext uri="{BB962C8B-B14F-4D97-AF65-F5344CB8AC3E}">
        <p14:creationId xmlns:p14="http://schemas.microsoft.com/office/powerpoint/2010/main" val="488293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1447800" y="1219200"/>
            <a:ext cx="6525986" cy="4154984"/>
          </a:xfrm>
          <a:prstGeom prst="rect">
            <a:avLst/>
          </a:prstGeom>
        </p:spPr>
        <p:txBody>
          <a:bodyPr wrap="square">
            <a:spAutoFit/>
          </a:bodyPr>
          <a:lstStyle/>
          <a:p>
            <a:pPr marL="457200" lvl="0" indent="-457200">
              <a:buAutoNum type="arabicPeriod"/>
            </a:pPr>
            <a:r>
              <a:rPr lang="en-US" sz="2400" b="0" dirty="0"/>
              <a:t>Explain what is hypothesis testing</a:t>
            </a:r>
          </a:p>
          <a:p>
            <a:pPr marL="457200" lvl="0" indent="-457200">
              <a:buAutoNum type="arabicPeriod"/>
            </a:pPr>
            <a:r>
              <a:rPr lang="en-US" sz="2400" b="0" dirty="0"/>
              <a:t>Identify the limit of hypothesis testing (we cannot prove that things are similar)</a:t>
            </a:r>
          </a:p>
          <a:p>
            <a:pPr marL="457200" lvl="0" indent="-457200">
              <a:buAutoNum type="arabicPeriod"/>
            </a:pPr>
            <a:r>
              <a:rPr lang="en-US" sz="2400" b="0" dirty="0"/>
              <a:t>Explain what is a p value and a significance value</a:t>
            </a:r>
          </a:p>
          <a:p>
            <a:pPr marL="457200" lvl="0" indent="-457200">
              <a:buAutoNum type="arabicPeriod"/>
            </a:pPr>
            <a:r>
              <a:rPr lang="en-US" sz="2400" b="0" dirty="0"/>
              <a:t>Explain what is a t-test and when to use it</a:t>
            </a:r>
          </a:p>
          <a:p>
            <a:pPr marL="457200" lvl="0" indent="-457200">
              <a:buAutoNum type="arabicPeriod"/>
            </a:pPr>
            <a:r>
              <a:rPr lang="en-US" sz="2400" b="0" dirty="0"/>
              <a:t>Explain the difference between within and between subject studies</a:t>
            </a:r>
          </a:p>
          <a:p>
            <a:pPr marL="457200" lvl="0" indent="-457200">
              <a:buAutoNum type="arabicPeriod"/>
            </a:pPr>
            <a:r>
              <a:rPr lang="en-US" sz="2400" b="0" dirty="0"/>
              <a:t>Explain what is a Bonferroni correction and find the new significance level given an experimental design</a:t>
            </a:r>
          </a:p>
        </p:txBody>
      </p:sp>
      <p:sp>
        <p:nvSpPr>
          <p:cNvPr id="5" name="Title 7">
            <a:extLst>
              <a:ext uri="{FF2B5EF4-FFF2-40B4-BE49-F238E27FC236}">
                <a16:creationId xmlns:a16="http://schemas.microsoft.com/office/drawing/2014/main" id="{FDCA8A4D-195B-B644-99BC-E4A5D2AE4C9C}"/>
              </a:ext>
            </a:extLst>
          </p:cNvPr>
          <p:cNvSpPr>
            <a:spLocks noGrp="1"/>
          </p:cNvSpPr>
          <p:nvPr>
            <p:ph type="title"/>
          </p:nvPr>
        </p:nvSpPr>
        <p:spPr>
          <a:xfrm>
            <a:off x="2133600" y="5867400"/>
            <a:ext cx="6754586" cy="685800"/>
          </a:xfrm>
        </p:spPr>
        <p:txBody>
          <a:bodyPr/>
          <a:lstStyle/>
          <a:p>
            <a:pPr algn="r" eaLnBrk="1" hangingPunct="1"/>
            <a:r>
              <a:rPr lang="en-US" sz="8600" dirty="0">
                <a:solidFill>
                  <a:srgbClr val="A6A6A6"/>
                </a:solidFill>
                <a:latin typeface="Arial" charset="0"/>
                <a:cs typeface="Arial" charset="0"/>
              </a:rPr>
              <a:t>take away</a:t>
            </a:r>
          </a:p>
        </p:txBody>
      </p:sp>
      <p:sp>
        <p:nvSpPr>
          <p:cNvPr id="2" name="Slide Number Placeholder 1">
            <a:extLst>
              <a:ext uri="{FF2B5EF4-FFF2-40B4-BE49-F238E27FC236}">
                <a16:creationId xmlns:a16="http://schemas.microsoft.com/office/drawing/2014/main" id="{1B198E3C-2A8D-7B49-9F8E-9A2FDA03E194}"/>
              </a:ext>
            </a:extLst>
          </p:cNvPr>
          <p:cNvSpPr>
            <a:spLocks noGrp="1"/>
          </p:cNvSpPr>
          <p:nvPr>
            <p:ph type="sldNum" sz="quarter" idx="12"/>
          </p:nvPr>
        </p:nvSpPr>
        <p:spPr/>
        <p:txBody>
          <a:bodyPr/>
          <a:lstStyle/>
          <a:p>
            <a:fld id="{803C33BC-767D-8845-BB2C-A473FB4A7552}" type="slidenum">
              <a:rPr lang="en-US" smtClean="0"/>
              <a:pPr/>
              <a:t>114</a:t>
            </a:fld>
            <a:endParaRPr lang="en-US"/>
          </a:p>
        </p:txBody>
      </p:sp>
    </p:spTree>
    <p:extLst>
      <p:ext uri="{BB962C8B-B14F-4D97-AF65-F5344CB8AC3E}">
        <p14:creationId xmlns:p14="http://schemas.microsoft.com/office/powerpoint/2010/main" val="33097564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99CC00"/>
        </a:solidFill>
        <a:effectLst/>
      </p:bgPr>
    </p:bg>
    <p:spTree>
      <p:nvGrpSpPr>
        <p:cNvPr id="1" name=""/>
        <p:cNvGrpSpPr/>
        <p:nvPr/>
      </p:nvGrpSpPr>
      <p:grpSpPr>
        <a:xfrm>
          <a:off x="0" y="0"/>
          <a:ext cx="0" cy="0"/>
          <a:chOff x="0" y="0"/>
          <a:chExt cx="0" cy="0"/>
        </a:xfrm>
      </p:grpSpPr>
      <p:sp>
        <p:nvSpPr>
          <p:cNvPr id="6146" name="Title 3"/>
          <p:cNvSpPr txBox="1">
            <a:spLocks/>
          </p:cNvSpPr>
          <p:nvPr/>
        </p:nvSpPr>
        <p:spPr bwMode="auto">
          <a:xfrm>
            <a:off x="-1828800" y="1219736"/>
            <a:ext cx="9144000" cy="6247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0" dirty="0">
                <a:solidFill>
                  <a:srgbClr val="FFFFFF"/>
                </a:solidFill>
              </a:rPr>
              <a:t>3</a:t>
            </a:r>
            <a:endParaRPr kumimoji="0" lang="en-US" sz="40000" b="1" i="0" u="none" strike="noStrike" kern="120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3" name="Rectangle 2"/>
          <p:cNvSpPr/>
          <p:nvPr/>
        </p:nvSpPr>
        <p:spPr>
          <a:xfrm>
            <a:off x="4114800" y="4572000"/>
            <a:ext cx="5029200" cy="163121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5000" dirty="0">
                <a:solidFill>
                  <a:srgbClr val="FFFFFF"/>
                </a:solidFill>
              </a:rPr>
              <a:t>e</a:t>
            </a:r>
            <a:r>
              <a:rPr kumimoji="0" lang="en-US" sz="5000" b="1" i="0" u="none" strike="noStrike" kern="1200" cap="none" spc="0" normalizeH="0" baseline="0" noProof="0" dirty="0" err="1">
                <a:ln>
                  <a:noFill/>
                </a:ln>
                <a:solidFill>
                  <a:srgbClr val="FFFFFF"/>
                </a:solidFill>
                <a:effectLst/>
                <a:uLnTx/>
                <a:uFillTx/>
                <a:latin typeface="Arial" charset="0"/>
                <a:ea typeface="ＭＳ Ｐゴシック" charset="0"/>
                <a:cs typeface="Arial" charset="0"/>
              </a:rPr>
              <a:t>xperimental</a:t>
            </a:r>
            <a:r>
              <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rPr>
              <a:t> design</a:t>
            </a:r>
          </a:p>
        </p:txBody>
      </p:sp>
    </p:spTree>
    <p:extLst>
      <p:ext uri="{BB962C8B-B14F-4D97-AF65-F5344CB8AC3E}">
        <p14:creationId xmlns:p14="http://schemas.microsoft.com/office/powerpoint/2010/main" val="261266370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a:extLst>
              <a:ext uri="{FF2B5EF4-FFF2-40B4-BE49-F238E27FC236}">
                <a16:creationId xmlns:a16="http://schemas.microsoft.com/office/drawing/2014/main" id="{03CB6837-12A9-8343-8CD9-D202B314FFFF}"/>
              </a:ext>
            </a:extLst>
          </p:cNvPr>
          <p:cNvSpPr/>
          <p:nvPr/>
        </p:nvSpPr>
        <p:spPr bwMode="auto">
          <a:xfrm>
            <a:off x="3622764" y="353839"/>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0" name="Rounded Rectangle 79">
            <a:extLst>
              <a:ext uri="{FF2B5EF4-FFF2-40B4-BE49-F238E27FC236}">
                <a16:creationId xmlns:a16="http://schemas.microsoft.com/office/drawing/2014/main" id="{42DA4080-D02B-204D-A266-0045FF8AF1B0}"/>
              </a:ext>
            </a:extLst>
          </p:cNvPr>
          <p:cNvSpPr/>
          <p:nvPr/>
        </p:nvSpPr>
        <p:spPr bwMode="auto">
          <a:xfrm>
            <a:off x="727164" y="382727"/>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1" name="Rounded Rectangle 80">
            <a:extLst>
              <a:ext uri="{FF2B5EF4-FFF2-40B4-BE49-F238E27FC236}">
                <a16:creationId xmlns:a16="http://schemas.microsoft.com/office/drawing/2014/main" id="{1CAE4124-8AA3-224D-9E2A-7C6A9264C263}"/>
              </a:ext>
            </a:extLst>
          </p:cNvPr>
          <p:cNvSpPr/>
          <p:nvPr/>
        </p:nvSpPr>
        <p:spPr bwMode="auto">
          <a:xfrm>
            <a:off x="252034" y="1231612"/>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3" name="Rounded Rectangle 82">
            <a:extLst>
              <a:ext uri="{FF2B5EF4-FFF2-40B4-BE49-F238E27FC236}">
                <a16:creationId xmlns:a16="http://schemas.microsoft.com/office/drawing/2014/main" id="{81CF759C-9024-4641-B223-BD11ED869F6D}"/>
              </a:ext>
            </a:extLst>
          </p:cNvPr>
          <p:cNvSpPr/>
          <p:nvPr/>
        </p:nvSpPr>
        <p:spPr bwMode="auto">
          <a:xfrm>
            <a:off x="6529889" y="353839"/>
            <a:ext cx="2033980" cy="56863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4" name="Rounded Rectangle 83">
            <a:extLst>
              <a:ext uri="{FF2B5EF4-FFF2-40B4-BE49-F238E27FC236}">
                <a16:creationId xmlns:a16="http://schemas.microsoft.com/office/drawing/2014/main" id="{8AD751A1-96BE-CE43-BBA7-66EFADDD52BD}"/>
              </a:ext>
            </a:extLst>
          </p:cNvPr>
          <p:cNvSpPr/>
          <p:nvPr/>
        </p:nvSpPr>
        <p:spPr bwMode="auto">
          <a:xfrm>
            <a:off x="1771678" y="1248473"/>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5" name="Rounded Rectangle 84">
            <a:extLst>
              <a:ext uri="{FF2B5EF4-FFF2-40B4-BE49-F238E27FC236}">
                <a16:creationId xmlns:a16="http://schemas.microsoft.com/office/drawing/2014/main" id="{45E48AB1-AF65-9245-8FC2-25F08C9EDBA7}"/>
              </a:ext>
            </a:extLst>
          </p:cNvPr>
          <p:cNvSpPr/>
          <p:nvPr/>
        </p:nvSpPr>
        <p:spPr bwMode="auto">
          <a:xfrm>
            <a:off x="252035" y="2209335"/>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7" name="Rounded Rectangle 86">
            <a:extLst>
              <a:ext uri="{FF2B5EF4-FFF2-40B4-BE49-F238E27FC236}">
                <a16:creationId xmlns:a16="http://schemas.microsoft.com/office/drawing/2014/main" id="{1A5A0A97-CEF8-B542-9FF9-BB93A44BCA01}"/>
              </a:ext>
            </a:extLst>
          </p:cNvPr>
          <p:cNvSpPr/>
          <p:nvPr/>
        </p:nvSpPr>
        <p:spPr bwMode="auto">
          <a:xfrm>
            <a:off x="1793964" y="2163247"/>
            <a:ext cx="1080955" cy="50374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8" name="Rounded Rectangle 87">
            <a:extLst>
              <a:ext uri="{FF2B5EF4-FFF2-40B4-BE49-F238E27FC236}">
                <a16:creationId xmlns:a16="http://schemas.microsoft.com/office/drawing/2014/main" id="{B35E4A72-8263-F944-9538-B2FBB2BCAB58}"/>
              </a:ext>
            </a:extLst>
          </p:cNvPr>
          <p:cNvSpPr/>
          <p:nvPr/>
        </p:nvSpPr>
        <p:spPr bwMode="auto">
          <a:xfrm>
            <a:off x="4001800" y="2171560"/>
            <a:ext cx="1004756" cy="46531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normally distributed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0" name="Rounded Rectangle 89">
            <a:extLst>
              <a:ext uri="{FF2B5EF4-FFF2-40B4-BE49-F238E27FC236}">
                <a16:creationId xmlns:a16="http://schemas.microsoft.com/office/drawing/2014/main" id="{61212872-C640-E64C-BD4D-05977FED9FE6}"/>
              </a:ext>
            </a:extLst>
          </p:cNvPr>
          <p:cNvSpPr/>
          <p:nvPr/>
        </p:nvSpPr>
        <p:spPr bwMode="auto">
          <a:xfrm>
            <a:off x="5157342" y="2174746"/>
            <a:ext cx="769227" cy="44192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skewed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1" name="Rounded Rectangle 90">
            <a:extLst>
              <a:ext uri="{FF2B5EF4-FFF2-40B4-BE49-F238E27FC236}">
                <a16:creationId xmlns:a16="http://schemas.microsoft.com/office/drawing/2014/main" id="{A3A7BDD3-9441-5C4A-87D0-859673EBC30E}"/>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3" name="Rounded Rectangle 92">
            <a:extLst>
              <a:ext uri="{FF2B5EF4-FFF2-40B4-BE49-F238E27FC236}">
                <a16:creationId xmlns:a16="http://schemas.microsoft.com/office/drawing/2014/main" id="{4E75A8A9-E727-8A45-866D-1A873DF78736}"/>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4" name="Rounded Rectangle 93">
            <a:extLst>
              <a:ext uri="{FF2B5EF4-FFF2-40B4-BE49-F238E27FC236}">
                <a16:creationId xmlns:a16="http://schemas.microsoft.com/office/drawing/2014/main" id="{6BA13E10-8888-6945-B6F8-7399A5AC0081}"/>
              </a:ext>
            </a:extLst>
          </p:cNvPr>
          <p:cNvSpPr/>
          <p:nvPr/>
        </p:nvSpPr>
        <p:spPr bwMode="auto">
          <a:xfrm>
            <a:off x="120425" y="3658115"/>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5" name="Rounded Rectangle 94">
            <a:extLst>
              <a:ext uri="{FF2B5EF4-FFF2-40B4-BE49-F238E27FC236}">
                <a16:creationId xmlns:a16="http://schemas.microsoft.com/office/drawing/2014/main" id="{0534A7E7-35B7-5F4A-86CD-1EBA1985D61A}"/>
              </a:ext>
            </a:extLst>
          </p:cNvPr>
          <p:cNvSpPr/>
          <p:nvPr/>
        </p:nvSpPr>
        <p:spPr bwMode="auto">
          <a:xfrm>
            <a:off x="1031964" y="3664706"/>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6" name="Rounded Rectangle 95">
            <a:extLst>
              <a:ext uri="{FF2B5EF4-FFF2-40B4-BE49-F238E27FC236}">
                <a16:creationId xmlns:a16="http://schemas.microsoft.com/office/drawing/2014/main" id="{32F6286A-EFF7-C447-BBC3-2D85C2C5259C}"/>
              </a:ext>
            </a:extLst>
          </p:cNvPr>
          <p:cNvSpPr/>
          <p:nvPr/>
        </p:nvSpPr>
        <p:spPr bwMode="auto">
          <a:xfrm rot="16200000">
            <a:off x="126026" y="5101240"/>
            <a:ext cx="880945" cy="28227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7" name="Rounded Rectangle 96">
            <a:extLst>
              <a:ext uri="{FF2B5EF4-FFF2-40B4-BE49-F238E27FC236}">
                <a16:creationId xmlns:a16="http://schemas.microsoft.com/office/drawing/2014/main" id="{6E7E2795-9B69-564C-8E07-FF561077167D}"/>
              </a:ext>
            </a:extLst>
          </p:cNvPr>
          <p:cNvSpPr/>
          <p:nvPr/>
        </p:nvSpPr>
        <p:spPr bwMode="auto">
          <a:xfrm rot="16200000">
            <a:off x="826638" y="5180065"/>
            <a:ext cx="1049082" cy="292764"/>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9" name="Rounded Rectangle 98">
            <a:extLst>
              <a:ext uri="{FF2B5EF4-FFF2-40B4-BE49-F238E27FC236}">
                <a16:creationId xmlns:a16="http://schemas.microsoft.com/office/drawing/2014/main" id="{E72C6E99-880B-A94B-98E0-6A66DD2DA615}"/>
              </a:ext>
            </a:extLst>
          </p:cNvPr>
          <p:cNvSpPr/>
          <p:nvPr/>
        </p:nvSpPr>
        <p:spPr bwMode="auto">
          <a:xfrm rot="16200000">
            <a:off x="1623952" y="5038658"/>
            <a:ext cx="819785" cy="3273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ANOVA</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0" name="Rounded Rectangle 99">
            <a:extLst>
              <a:ext uri="{FF2B5EF4-FFF2-40B4-BE49-F238E27FC236}">
                <a16:creationId xmlns:a16="http://schemas.microsoft.com/office/drawing/2014/main" id="{7C05E936-7BE1-E04B-BA84-E0064C3BA998}"/>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1" name="Rounded Rectangle 100">
            <a:extLst>
              <a:ext uri="{FF2B5EF4-FFF2-40B4-BE49-F238E27FC236}">
                <a16:creationId xmlns:a16="http://schemas.microsoft.com/office/drawing/2014/main" id="{19D02F85-502C-4A4E-86F8-8F68F90CF29C}"/>
              </a:ext>
            </a:extLst>
          </p:cNvPr>
          <p:cNvSpPr/>
          <p:nvPr/>
        </p:nvSpPr>
        <p:spPr bwMode="auto">
          <a:xfrm rot="16200000">
            <a:off x="2801817" y="5260379"/>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3" name="Rounded Rectangle 102">
            <a:extLst>
              <a:ext uri="{FF2B5EF4-FFF2-40B4-BE49-F238E27FC236}">
                <a16:creationId xmlns:a16="http://schemas.microsoft.com/office/drawing/2014/main" id="{A08D7EDE-D19B-D14B-8CE4-7079CD7A6986}"/>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4" name="Rounded Rectangle 103">
            <a:extLst>
              <a:ext uri="{FF2B5EF4-FFF2-40B4-BE49-F238E27FC236}">
                <a16:creationId xmlns:a16="http://schemas.microsoft.com/office/drawing/2014/main" id="{AC4ADA45-53A0-B348-A615-49835DE74FEF}"/>
              </a:ext>
            </a:extLst>
          </p:cNvPr>
          <p:cNvSpPr/>
          <p:nvPr/>
        </p:nvSpPr>
        <p:spPr bwMode="auto">
          <a:xfrm>
            <a:off x="5791200" y="1207930"/>
            <a:ext cx="1549403"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6" name="Rounded Rectangle 105">
            <a:extLst>
              <a:ext uri="{FF2B5EF4-FFF2-40B4-BE49-F238E27FC236}">
                <a16:creationId xmlns:a16="http://schemas.microsoft.com/office/drawing/2014/main" id="{2B09BA56-FD2F-404A-9B0E-C41700938119}"/>
              </a:ext>
            </a:extLst>
          </p:cNvPr>
          <p:cNvSpPr/>
          <p:nvPr/>
        </p:nvSpPr>
        <p:spPr bwMode="auto">
          <a:xfrm>
            <a:off x="7437992" y="1202122"/>
            <a:ext cx="1553607"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Discrete/categorical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7" name="Rounded Rectangle 106">
            <a:extLst>
              <a:ext uri="{FF2B5EF4-FFF2-40B4-BE49-F238E27FC236}">
                <a16:creationId xmlns:a16="http://schemas.microsoft.com/office/drawing/2014/main" id="{D8C0A7F4-BB52-4243-BF74-714FAD369817}"/>
              </a:ext>
            </a:extLst>
          </p:cNvPr>
          <p:cNvSpPr/>
          <p:nvPr/>
        </p:nvSpPr>
        <p:spPr bwMode="auto">
          <a:xfrm>
            <a:off x="739552"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9" name="Rounded Rectangle 108">
            <a:extLst>
              <a:ext uri="{FF2B5EF4-FFF2-40B4-BE49-F238E27FC236}">
                <a16:creationId xmlns:a16="http://schemas.microsoft.com/office/drawing/2014/main" id="{24CD26B4-21E9-AE4A-A016-E2575F453BB6}"/>
              </a:ext>
            </a:extLst>
          </p:cNvPr>
          <p:cNvSpPr/>
          <p:nvPr/>
        </p:nvSpPr>
        <p:spPr bwMode="auto">
          <a:xfrm>
            <a:off x="16415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0" name="Rounded Rectangle 109">
            <a:extLst>
              <a:ext uri="{FF2B5EF4-FFF2-40B4-BE49-F238E27FC236}">
                <a16:creationId xmlns:a16="http://schemas.microsoft.com/office/drawing/2014/main" id="{29B9B031-1AF8-704A-BEC4-6CA87AB8F3E9}"/>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2" name="Rounded Rectangle 111">
            <a:extLst>
              <a:ext uri="{FF2B5EF4-FFF2-40B4-BE49-F238E27FC236}">
                <a16:creationId xmlns:a16="http://schemas.microsoft.com/office/drawing/2014/main" id="{23BD3D27-53E9-C44E-8586-F962BA4807B4}"/>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3" name="Rounded Rectangle 112">
            <a:extLst>
              <a:ext uri="{FF2B5EF4-FFF2-40B4-BE49-F238E27FC236}">
                <a16:creationId xmlns:a16="http://schemas.microsoft.com/office/drawing/2014/main" id="{50D3B979-0E6E-D245-B130-E3E9B565B3D8}"/>
              </a:ext>
            </a:extLst>
          </p:cNvPr>
          <p:cNvSpPr/>
          <p:nvPr/>
        </p:nvSpPr>
        <p:spPr bwMode="auto">
          <a:xfrm>
            <a:off x="7437992" y="2199505"/>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5" name="Rounded Rectangle 114">
            <a:extLst>
              <a:ext uri="{FF2B5EF4-FFF2-40B4-BE49-F238E27FC236}">
                <a16:creationId xmlns:a16="http://schemas.microsoft.com/office/drawing/2014/main" id="{734FA1F8-C189-5D40-9B7B-5046E24DE7BC}"/>
              </a:ext>
            </a:extLst>
          </p:cNvPr>
          <p:cNvSpPr/>
          <p:nvPr/>
        </p:nvSpPr>
        <p:spPr bwMode="auto">
          <a:xfrm>
            <a:off x="8234796" y="2187782"/>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6" name="Rounded Rectangle 115">
            <a:extLst>
              <a:ext uri="{FF2B5EF4-FFF2-40B4-BE49-F238E27FC236}">
                <a16:creationId xmlns:a16="http://schemas.microsoft.com/office/drawing/2014/main" id="{72BCA403-4C5D-5146-BAE0-9434412A47CC}"/>
              </a:ext>
            </a:extLst>
          </p:cNvPr>
          <p:cNvSpPr/>
          <p:nvPr/>
        </p:nvSpPr>
        <p:spPr bwMode="auto">
          <a:xfrm>
            <a:off x="6347838" y="298349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8" name="Rounded Rectangle 117">
            <a:extLst>
              <a:ext uri="{FF2B5EF4-FFF2-40B4-BE49-F238E27FC236}">
                <a16:creationId xmlns:a16="http://schemas.microsoft.com/office/drawing/2014/main" id="{A210756A-6F1C-D749-B685-A044325D065C}"/>
              </a:ext>
            </a:extLst>
          </p:cNvPr>
          <p:cNvSpPr/>
          <p:nvPr/>
        </p:nvSpPr>
        <p:spPr bwMode="auto">
          <a:xfrm>
            <a:off x="7707953" y="299008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9" name="Rounded Rectangle 118">
            <a:extLst>
              <a:ext uri="{FF2B5EF4-FFF2-40B4-BE49-F238E27FC236}">
                <a16:creationId xmlns:a16="http://schemas.microsoft.com/office/drawing/2014/main" id="{2FE3F337-A982-B741-A12C-6056092EDD3C}"/>
              </a:ext>
            </a:extLst>
          </p:cNvPr>
          <p:cNvSpPr/>
          <p:nvPr/>
        </p:nvSpPr>
        <p:spPr bwMode="auto">
          <a:xfrm>
            <a:off x="5886340" y="3669297"/>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0" name="Rounded Rectangle 119">
            <a:extLst>
              <a:ext uri="{FF2B5EF4-FFF2-40B4-BE49-F238E27FC236}">
                <a16:creationId xmlns:a16="http://schemas.microsoft.com/office/drawing/2014/main" id="{CA5F7A95-3CE0-6644-A2EC-4822665FD27D}"/>
              </a:ext>
            </a:extLst>
          </p:cNvPr>
          <p:cNvSpPr/>
          <p:nvPr/>
        </p:nvSpPr>
        <p:spPr bwMode="auto">
          <a:xfrm>
            <a:off x="6746964" y="3669297"/>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2" name="Rounded Rectangle 121">
            <a:extLst>
              <a:ext uri="{FF2B5EF4-FFF2-40B4-BE49-F238E27FC236}">
                <a16:creationId xmlns:a16="http://schemas.microsoft.com/office/drawing/2014/main" id="{83F965FD-97DE-044E-8294-3F317AE99AC7}"/>
              </a:ext>
            </a:extLst>
          </p:cNvPr>
          <p:cNvSpPr/>
          <p:nvPr/>
        </p:nvSpPr>
        <p:spPr bwMode="auto">
          <a:xfrm rot="16200000">
            <a:off x="5606260" y="5317000"/>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3" name="Rounded Rectangle 122">
            <a:extLst>
              <a:ext uri="{FF2B5EF4-FFF2-40B4-BE49-F238E27FC236}">
                <a16:creationId xmlns:a16="http://schemas.microsoft.com/office/drawing/2014/main" id="{501A5EA3-C1BC-EA4F-B55B-43D61B3C8E84}"/>
              </a:ext>
            </a:extLst>
          </p:cNvPr>
          <p:cNvSpPr/>
          <p:nvPr/>
        </p:nvSpPr>
        <p:spPr bwMode="auto">
          <a:xfrm rot="16200000">
            <a:off x="6467117" y="5257358"/>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4" name="Rounded Rectangle 123">
            <a:extLst>
              <a:ext uri="{FF2B5EF4-FFF2-40B4-BE49-F238E27FC236}">
                <a16:creationId xmlns:a16="http://schemas.microsoft.com/office/drawing/2014/main" id="{FEA9BA02-572C-BD43-B5DF-1C439A18718C}"/>
              </a:ext>
            </a:extLst>
          </p:cNvPr>
          <p:cNvSpPr/>
          <p:nvPr/>
        </p:nvSpPr>
        <p:spPr bwMode="auto">
          <a:xfrm rot="16200000">
            <a:off x="7372481" y="5385352"/>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6" name="Rounded Rectangle 125">
            <a:extLst>
              <a:ext uri="{FF2B5EF4-FFF2-40B4-BE49-F238E27FC236}">
                <a16:creationId xmlns:a16="http://schemas.microsoft.com/office/drawing/2014/main" id="{987BE687-AC69-F540-AFAC-DA3B5C8B2E73}"/>
              </a:ext>
            </a:extLst>
          </p:cNvPr>
          <p:cNvSpPr/>
          <p:nvPr/>
        </p:nvSpPr>
        <p:spPr bwMode="auto">
          <a:xfrm rot="16200000">
            <a:off x="7941517" y="5358746"/>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27" name="Straight Connector 126">
            <a:extLst>
              <a:ext uri="{FF2B5EF4-FFF2-40B4-BE49-F238E27FC236}">
                <a16:creationId xmlns:a16="http://schemas.microsoft.com/office/drawing/2014/main" id="{E4C52A06-4A7D-A54C-A3C7-18DFC5807DBA}"/>
              </a:ext>
            </a:extLst>
          </p:cNvPr>
          <p:cNvCxnSpPr>
            <a:stCxn id="79" idx="1"/>
            <a:endCxn id="80" idx="3"/>
          </p:cNvCxnSpPr>
          <p:nvPr/>
        </p:nvCxnSpPr>
        <p:spPr bwMode="auto">
          <a:xfrm flipH="1">
            <a:off x="2736073" y="544339"/>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4891C468-60BF-C84D-827A-2B3175CC03E2}"/>
              </a:ext>
            </a:extLst>
          </p:cNvPr>
          <p:cNvCxnSpPr>
            <a:stCxn id="79" idx="3"/>
            <a:endCxn id="83" idx="1"/>
          </p:cNvCxnSpPr>
          <p:nvPr/>
        </p:nvCxnSpPr>
        <p:spPr bwMode="auto">
          <a:xfrm>
            <a:off x="5908764" y="544339"/>
            <a:ext cx="621125" cy="93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C72B2153-31F0-BE44-92C8-96405375DE40}"/>
              </a:ext>
            </a:extLst>
          </p:cNvPr>
          <p:cNvCxnSpPr>
            <a:cxnSpLocks/>
            <a:endCxn id="81" idx="0"/>
          </p:cNvCxnSpPr>
          <p:nvPr/>
        </p:nvCxnSpPr>
        <p:spPr bwMode="auto">
          <a:xfrm flipH="1">
            <a:off x="853654" y="1028745"/>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8B8E7889-B6CC-F64F-9353-99A47E565B25}"/>
              </a:ext>
            </a:extLst>
          </p:cNvPr>
          <p:cNvCxnSpPr>
            <a:cxnSpLocks/>
            <a:stCxn id="80" idx="2"/>
            <a:endCxn id="84" idx="0"/>
          </p:cNvCxnSpPr>
          <p:nvPr/>
        </p:nvCxnSpPr>
        <p:spPr bwMode="auto">
          <a:xfrm>
            <a:off x="1731619" y="1028745"/>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3CB44E5F-E467-6843-9942-74B54E9E78A4}"/>
              </a:ext>
            </a:extLst>
          </p:cNvPr>
          <p:cNvCxnSpPr>
            <a:cxnSpLocks/>
            <a:stCxn id="85" idx="0"/>
            <a:endCxn id="81" idx="2"/>
          </p:cNvCxnSpPr>
          <p:nvPr/>
        </p:nvCxnSpPr>
        <p:spPr bwMode="auto">
          <a:xfrm flipV="1">
            <a:off x="853654" y="1976037"/>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C9520B73-6A19-144B-8386-191447218CED}"/>
              </a:ext>
            </a:extLst>
          </p:cNvPr>
          <p:cNvCxnSpPr>
            <a:cxnSpLocks/>
            <a:stCxn id="87" idx="0"/>
            <a:endCxn id="84" idx="2"/>
          </p:cNvCxnSpPr>
          <p:nvPr/>
        </p:nvCxnSpPr>
        <p:spPr bwMode="auto">
          <a:xfrm flipH="1" flipV="1">
            <a:off x="2332940" y="1976037"/>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2CB583E3-C23B-B944-986A-56A89C676EC3}"/>
              </a:ext>
            </a:extLst>
          </p:cNvPr>
          <p:cNvCxnSpPr>
            <a:cxnSpLocks/>
            <a:stCxn id="83" idx="2"/>
            <a:endCxn id="104" idx="0"/>
          </p:cNvCxnSpPr>
          <p:nvPr/>
        </p:nvCxnSpPr>
        <p:spPr bwMode="auto">
          <a:xfrm flipH="1">
            <a:off x="6565902" y="922474"/>
            <a:ext cx="980977" cy="285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6C244FE1-D8F6-9047-A9C7-9FA6EFCA08C8}"/>
              </a:ext>
            </a:extLst>
          </p:cNvPr>
          <p:cNvCxnSpPr>
            <a:cxnSpLocks/>
            <a:stCxn id="83" idx="2"/>
            <a:endCxn id="106" idx="0"/>
          </p:cNvCxnSpPr>
          <p:nvPr/>
        </p:nvCxnSpPr>
        <p:spPr bwMode="auto">
          <a:xfrm>
            <a:off x="7546879" y="922474"/>
            <a:ext cx="667917" cy="279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B1D34941-2B04-D648-919A-7D13D739AEC8}"/>
              </a:ext>
            </a:extLst>
          </p:cNvPr>
          <p:cNvCxnSpPr>
            <a:cxnSpLocks/>
            <a:stCxn id="104" idx="2"/>
            <a:endCxn id="88" idx="0"/>
          </p:cNvCxnSpPr>
          <p:nvPr/>
        </p:nvCxnSpPr>
        <p:spPr bwMode="auto">
          <a:xfrm flipH="1">
            <a:off x="4504178" y="1952355"/>
            <a:ext cx="2061724" cy="219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39AA1131-A03E-094D-AE65-58C9E859784C}"/>
              </a:ext>
            </a:extLst>
          </p:cNvPr>
          <p:cNvCxnSpPr>
            <a:cxnSpLocks/>
            <a:stCxn id="104" idx="2"/>
            <a:endCxn id="90" idx="0"/>
          </p:cNvCxnSpPr>
          <p:nvPr/>
        </p:nvCxnSpPr>
        <p:spPr bwMode="auto">
          <a:xfrm flipH="1">
            <a:off x="5541956" y="1952355"/>
            <a:ext cx="1023946" cy="2223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590D3CB8-CEE8-5749-B2F2-973481C65655}"/>
              </a:ext>
            </a:extLst>
          </p:cNvPr>
          <p:cNvCxnSpPr>
            <a:cxnSpLocks/>
            <a:stCxn id="106" idx="2"/>
            <a:endCxn id="113" idx="0"/>
          </p:cNvCxnSpPr>
          <p:nvPr/>
        </p:nvCxnSpPr>
        <p:spPr bwMode="auto">
          <a:xfrm flipH="1">
            <a:off x="7774698" y="1929686"/>
            <a:ext cx="440098" cy="2698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FD3EA2ED-5285-884D-B22A-22674D89A138}"/>
              </a:ext>
            </a:extLst>
          </p:cNvPr>
          <p:cNvCxnSpPr>
            <a:cxnSpLocks/>
            <a:stCxn id="106" idx="2"/>
            <a:endCxn id="115" idx="0"/>
          </p:cNvCxnSpPr>
          <p:nvPr/>
        </p:nvCxnSpPr>
        <p:spPr bwMode="auto">
          <a:xfrm>
            <a:off x="8214796" y="1929686"/>
            <a:ext cx="398402" cy="258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C1D4AB6-DA35-2243-8627-095665715338}"/>
              </a:ext>
            </a:extLst>
          </p:cNvPr>
          <p:cNvCxnSpPr>
            <a:cxnSpLocks/>
            <a:stCxn id="88" idx="2"/>
            <a:endCxn id="107" idx="0"/>
          </p:cNvCxnSpPr>
          <p:nvPr/>
        </p:nvCxnSpPr>
        <p:spPr bwMode="auto">
          <a:xfrm flipH="1">
            <a:off x="1076258" y="2636877"/>
            <a:ext cx="3427920" cy="457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995F1C85-373A-8D45-982E-FF8DE4481123}"/>
              </a:ext>
            </a:extLst>
          </p:cNvPr>
          <p:cNvCxnSpPr>
            <a:cxnSpLocks/>
            <a:stCxn id="88" idx="2"/>
            <a:endCxn id="109" idx="0"/>
          </p:cNvCxnSpPr>
          <p:nvPr/>
        </p:nvCxnSpPr>
        <p:spPr bwMode="auto">
          <a:xfrm flipH="1">
            <a:off x="2019966" y="2636877"/>
            <a:ext cx="2484212" cy="451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F88C2DD6-9951-F84A-98B6-C9E80D5EF918}"/>
              </a:ext>
            </a:extLst>
          </p:cNvPr>
          <p:cNvCxnSpPr>
            <a:cxnSpLocks/>
            <a:stCxn id="90" idx="2"/>
            <a:endCxn id="91" idx="0"/>
          </p:cNvCxnSpPr>
          <p:nvPr/>
        </p:nvCxnSpPr>
        <p:spPr bwMode="auto">
          <a:xfrm flipH="1">
            <a:off x="3121270" y="2616674"/>
            <a:ext cx="2420686" cy="4776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1A150493-CC8A-B648-A867-95080959EE1A}"/>
              </a:ext>
            </a:extLst>
          </p:cNvPr>
          <p:cNvCxnSpPr>
            <a:cxnSpLocks/>
            <a:stCxn id="90" idx="2"/>
            <a:endCxn id="93" idx="0"/>
          </p:cNvCxnSpPr>
          <p:nvPr/>
        </p:nvCxnSpPr>
        <p:spPr bwMode="auto">
          <a:xfrm flipH="1">
            <a:off x="4915566" y="2616674"/>
            <a:ext cx="626390" cy="4719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B8AE0C1E-0265-E445-AE3C-4CC909750152}"/>
              </a:ext>
            </a:extLst>
          </p:cNvPr>
          <p:cNvCxnSpPr>
            <a:cxnSpLocks/>
            <a:stCxn id="107" idx="2"/>
            <a:endCxn id="94" idx="0"/>
          </p:cNvCxnSpPr>
          <p:nvPr/>
        </p:nvCxnSpPr>
        <p:spPr bwMode="auto">
          <a:xfrm flipH="1">
            <a:off x="560323" y="3464869"/>
            <a:ext cx="515935" cy="1932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4362C013-AF00-584B-9DB4-4CB0D9F50BA4}"/>
              </a:ext>
            </a:extLst>
          </p:cNvPr>
          <p:cNvCxnSpPr>
            <a:cxnSpLocks/>
            <a:stCxn id="107" idx="2"/>
            <a:endCxn id="95" idx="0"/>
          </p:cNvCxnSpPr>
          <p:nvPr/>
        </p:nvCxnSpPr>
        <p:spPr bwMode="auto">
          <a:xfrm>
            <a:off x="1076258" y="3464869"/>
            <a:ext cx="281888" cy="199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3C9DEE13-D7B8-4E4C-B085-AF98327199A3}"/>
              </a:ext>
            </a:extLst>
          </p:cNvPr>
          <p:cNvCxnSpPr>
            <a:cxnSpLocks/>
            <a:stCxn id="94" idx="2"/>
            <a:endCxn id="96" idx="3"/>
          </p:cNvCxnSpPr>
          <p:nvPr/>
        </p:nvCxnSpPr>
        <p:spPr bwMode="auto">
          <a:xfrm>
            <a:off x="560323" y="4102305"/>
            <a:ext cx="6176"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34E0EB94-3518-6146-8B3F-6AFD729E9E6F}"/>
              </a:ext>
            </a:extLst>
          </p:cNvPr>
          <p:cNvCxnSpPr>
            <a:cxnSpLocks/>
            <a:stCxn id="95" idx="2"/>
            <a:endCxn id="97" idx="3"/>
          </p:cNvCxnSpPr>
          <p:nvPr/>
        </p:nvCxnSpPr>
        <p:spPr bwMode="auto">
          <a:xfrm flipH="1">
            <a:off x="1351179" y="4102305"/>
            <a:ext cx="6967"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5FDB9137-F940-8C48-A9F2-02139563DD4F}"/>
              </a:ext>
            </a:extLst>
          </p:cNvPr>
          <p:cNvCxnSpPr>
            <a:cxnSpLocks/>
            <a:stCxn id="109" idx="2"/>
            <a:endCxn id="99" idx="3"/>
          </p:cNvCxnSpPr>
          <p:nvPr/>
        </p:nvCxnSpPr>
        <p:spPr bwMode="auto">
          <a:xfrm>
            <a:off x="2019966" y="3464869"/>
            <a:ext cx="13879" cy="1327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F1DDE823-8966-F845-AE3E-32ECA00C173C}"/>
              </a:ext>
            </a:extLst>
          </p:cNvPr>
          <p:cNvCxnSpPr>
            <a:cxnSpLocks/>
            <a:stCxn id="91" idx="2"/>
            <a:endCxn id="110"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914971DA-03A9-164C-A6CF-513ABE74AABC}"/>
              </a:ext>
            </a:extLst>
          </p:cNvPr>
          <p:cNvCxnSpPr>
            <a:cxnSpLocks/>
            <a:stCxn id="91" idx="2"/>
            <a:endCxn id="112"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182EB666-90F8-044C-9B61-E2BA422C095E}"/>
              </a:ext>
            </a:extLst>
          </p:cNvPr>
          <p:cNvCxnSpPr>
            <a:cxnSpLocks/>
            <a:stCxn id="110" idx="2"/>
            <a:endCxn id="100"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0E32304E-223E-344F-938A-B02331C008C9}"/>
              </a:ext>
            </a:extLst>
          </p:cNvPr>
          <p:cNvCxnSpPr>
            <a:cxnSpLocks/>
            <a:stCxn id="112" idx="2"/>
            <a:endCxn id="101"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81D76688-A00F-D84B-B01A-21EAAEE7B5AF}"/>
              </a:ext>
            </a:extLst>
          </p:cNvPr>
          <p:cNvCxnSpPr>
            <a:cxnSpLocks/>
            <a:stCxn id="113" idx="2"/>
            <a:endCxn id="116" idx="0"/>
          </p:cNvCxnSpPr>
          <p:nvPr/>
        </p:nvCxnSpPr>
        <p:spPr bwMode="auto">
          <a:xfrm flipH="1">
            <a:off x="6787736" y="2570092"/>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DBAA4B8-447B-3C40-86B7-A57C400CBFE3}"/>
              </a:ext>
            </a:extLst>
          </p:cNvPr>
          <p:cNvCxnSpPr>
            <a:cxnSpLocks/>
            <a:stCxn id="113" idx="2"/>
            <a:endCxn id="118" idx="0"/>
          </p:cNvCxnSpPr>
          <p:nvPr/>
        </p:nvCxnSpPr>
        <p:spPr bwMode="auto">
          <a:xfrm>
            <a:off x="7774698" y="2570092"/>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E593F909-132A-844D-9A30-03F6A1875CF3}"/>
              </a:ext>
            </a:extLst>
          </p:cNvPr>
          <p:cNvCxnSpPr>
            <a:cxnSpLocks/>
            <a:stCxn id="116" idx="2"/>
            <a:endCxn id="119" idx="0"/>
          </p:cNvCxnSpPr>
          <p:nvPr/>
        </p:nvCxnSpPr>
        <p:spPr bwMode="auto">
          <a:xfrm flipH="1">
            <a:off x="6283836" y="3427687"/>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7CFF1E60-9450-B44B-A6A1-6C064C9EDFA5}"/>
              </a:ext>
            </a:extLst>
          </p:cNvPr>
          <p:cNvCxnSpPr>
            <a:cxnSpLocks/>
            <a:stCxn id="116" idx="2"/>
            <a:endCxn id="120" idx="0"/>
          </p:cNvCxnSpPr>
          <p:nvPr/>
        </p:nvCxnSpPr>
        <p:spPr bwMode="auto">
          <a:xfrm>
            <a:off x="6787736" y="3427687"/>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1321961C-2A24-DA41-A44F-DCCAD246FEBC}"/>
              </a:ext>
            </a:extLst>
          </p:cNvPr>
          <p:cNvCxnSpPr>
            <a:cxnSpLocks/>
            <a:stCxn id="119" idx="2"/>
            <a:endCxn id="122" idx="3"/>
          </p:cNvCxnSpPr>
          <p:nvPr/>
        </p:nvCxnSpPr>
        <p:spPr bwMode="auto">
          <a:xfrm flipH="1">
            <a:off x="6277941" y="4474467"/>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95798AAA-1C5C-9C47-9A27-8F15C832CDBF}"/>
              </a:ext>
            </a:extLst>
          </p:cNvPr>
          <p:cNvCxnSpPr>
            <a:cxnSpLocks/>
            <a:stCxn id="120" idx="2"/>
            <a:endCxn id="123" idx="3"/>
          </p:cNvCxnSpPr>
          <p:nvPr/>
        </p:nvCxnSpPr>
        <p:spPr bwMode="auto">
          <a:xfrm>
            <a:off x="7138798" y="4563394"/>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1FA11428-BE0B-DC42-AE0C-5908B5E24BA5}"/>
              </a:ext>
            </a:extLst>
          </p:cNvPr>
          <p:cNvCxnSpPr>
            <a:cxnSpLocks/>
            <a:stCxn id="118" idx="2"/>
            <a:endCxn id="124" idx="3"/>
          </p:cNvCxnSpPr>
          <p:nvPr/>
        </p:nvCxnSpPr>
        <p:spPr bwMode="auto">
          <a:xfrm>
            <a:off x="8034135" y="3427687"/>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15A322A9-A037-D240-B30B-DD75FF6DFC79}"/>
              </a:ext>
            </a:extLst>
          </p:cNvPr>
          <p:cNvCxnSpPr>
            <a:cxnSpLocks/>
            <a:stCxn id="115" idx="2"/>
            <a:endCxn id="126" idx="3"/>
          </p:cNvCxnSpPr>
          <p:nvPr/>
        </p:nvCxnSpPr>
        <p:spPr bwMode="auto">
          <a:xfrm>
            <a:off x="8613198" y="2564036"/>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0" name="Rounded Rectangle 169">
            <a:extLst>
              <a:ext uri="{FF2B5EF4-FFF2-40B4-BE49-F238E27FC236}">
                <a16:creationId xmlns:a16="http://schemas.microsoft.com/office/drawing/2014/main" id="{57134805-1AE6-9740-A2BD-39E717013C8F}"/>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72" name="Rounded Rectangle 171">
            <a:extLst>
              <a:ext uri="{FF2B5EF4-FFF2-40B4-BE49-F238E27FC236}">
                <a16:creationId xmlns:a16="http://schemas.microsoft.com/office/drawing/2014/main" id="{60C5700D-DBE5-CF44-8F67-16EF6513BE0E}"/>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73" name="Straight Connector 172">
            <a:extLst>
              <a:ext uri="{FF2B5EF4-FFF2-40B4-BE49-F238E27FC236}">
                <a16:creationId xmlns:a16="http://schemas.microsoft.com/office/drawing/2014/main" id="{C5F32051-A05C-F14F-B6CA-5E042E4850D0}"/>
              </a:ext>
            </a:extLst>
          </p:cNvPr>
          <p:cNvCxnSpPr>
            <a:cxnSpLocks/>
            <a:stCxn id="93" idx="2"/>
            <a:endCxn id="170"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AEDF2DF5-AFEE-AE43-9C66-083D6D3B7665}"/>
              </a:ext>
            </a:extLst>
          </p:cNvPr>
          <p:cNvCxnSpPr>
            <a:cxnSpLocks/>
            <a:stCxn id="93" idx="2"/>
            <a:endCxn id="172"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6" name="Rounded Rectangle 175">
            <a:extLst>
              <a:ext uri="{FF2B5EF4-FFF2-40B4-BE49-F238E27FC236}">
                <a16:creationId xmlns:a16="http://schemas.microsoft.com/office/drawing/2014/main" id="{A13683CC-9AE9-9C4F-B344-AAE8CE7D2BF8}"/>
              </a:ext>
            </a:extLst>
          </p:cNvPr>
          <p:cNvSpPr/>
          <p:nvPr/>
        </p:nvSpPr>
        <p:spPr bwMode="auto">
          <a:xfrm rot="16200000">
            <a:off x="4641910" y="5423223"/>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177" name="Straight Connector 176">
            <a:extLst>
              <a:ext uri="{FF2B5EF4-FFF2-40B4-BE49-F238E27FC236}">
                <a16:creationId xmlns:a16="http://schemas.microsoft.com/office/drawing/2014/main" id="{64059220-A7CC-B44F-919A-2C251E6B4C1E}"/>
              </a:ext>
            </a:extLst>
          </p:cNvPr>
          <p:cNvCxnSpPr>
            <a:cxnSpLocks/>
            <a:stCxn id="170" idx="2"/>
            <a:endCxn id="103"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056B65C7-9708-1140-B594-6DBB267C6AFE}"/>
              </a:ext>
            </a:extLst>
          </p:cNvPr>
          <p:cNvCxnSpPr>
            <a:cxnSpLocks/>
            <a:stCxn id="172" idx="2"/>
            <a:endCxn id="176"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9" name="Freeform 178">
            <a:extLst>
              <a:ext uri="{FF2B5EF4-FFF2-40B4-BE49-F238E27FC236}">
                <a16:creationId xmlns:a16="http://schemas.microsoft.com/office/drawing/2014/main" id="{DAB3E8F8-1CA0-584D-9F50-E0FF640AEFFB}"/>
              </a:ext>
            </a:extLst>
          </p:cNvPr>
          <p:cNvSpPr/>
          <p:nvPr/>
        </p:nvSpPr>
        <p:spPr bwMode="auto">
          <a:xfrm>
            <a:off x="-304800" y="-457200"/>
            <a:ext cx="9897979" cy="7347284"/>
          </a:xfrm>
          <a:custGeom>
            <a:avLst/>
            <a:gdLst>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16253 w 9897979"/>
              <a:gd name="connsiteY13" fmla="*/ 2534652 h 7347284"/>
              <a:gd name="connsiteX14" fmla="*/ 6801853 w 9897979"/>
              <a:gd name="connsiteY14" fmla="*/ 2695074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3416968 w 9897979"/>
              <a:gd name="connsiteY19" fmla="*/ 33528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16253 w 9897979"/>
              <a:gd name="connsiteY13" fmla="*/ 2534652 h 7347284"/>
              <a:gd name="connsiteX14" fmla="*/ 6801853 w 9897979"/>
              <a:gd name="connsiteY14" fmla="*/ 2695074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16253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779509 w 9897979"/>
              <a:gd name="connsiteY8" fmla="*/ 1298838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149642 w 9897979"/>
              <a:gd name="connsiteY20" fmla="*/ 3529263 h 7347284"/>
              <a:gd name="connsiteX21" fmla="*/ 2879928 w 9897979"/>
              <a:gd name="connsiteY21" fmla="*/ 4017437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467276 w 9897979"/>
              <a:gd name="connsiteY23" fmla="*/ 4723536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467276 w 9897979"/>
              <a:gd name="connsiteY23" fmla="*/ 4723536 h 7347284"/>
              <a:gd name="connsiteX24" fmla="*/ 2622020 w 9897979"/>
              <a:gd name="connsiteY24" fmla="*/ 6766313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467276 w 9897979"/>
              <a:gd name="connsiteY23" fmla="*/ 4723536 h 7347284"/>
              <a:gd name="connsiteX24" fmla="*/ 2622020 w 9897979"/>
              <a:gd name="connsiteY24" fmla="*/ 6766313 h 7347284"/>
              <a:gd name="connsiteX25" fmla="*/ 2226398 w 9897979"/>
              <a:gd name="connsiteY25" fmla="*/ 7215492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607953 w 9897979"/>
              <a:gd name="connsiteY23" fmla="*/ 5215906 h 7347284"/>
              <a:gd name="connsiteX24" fmla="*/ 2622020 w 9897979"/>
              <a:gd name="connsiteY24" fmla="*/ 6766313 h 7347284"/>
              <a:gd name="connsiteX25" fmla="*/ 2226398 w 9897979"/>
              <a:gd name="connsiteY25" fmla="*/ 7215492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744814 w 9897979"/>
              <a:gd name="connsiteY12" fmla="*/ 1600086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607953 w 9897979"/>
              <a:gd name="connsiteY23" fmla="*/ 5215906 h 7347284"/>
              <a:gd name="connsiteX24" fmla="*/ 2622020 w 9897979"/>
              <a:gd name="connsiteY24" fmla="*/ 6766313 h 7347284"/>
              <a:gd name="connsiteX25" fmla="*/ 2226398 w 9897979"/>
              <a:gd name="connsiteY25" fmla="*/ 7215492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897979" h="7347284">
                <a:moveTo>
                  <a:pt x="0" y="240631"/>
                </a:moveTo>
                <a:lnTo>
                  <a:pt x="0" y="3673642"/>
                </a:lnTo>
                <a:lnTo>
                  <a:pt x="737937" y="3721768"/>
                </a:lnTo>
                <a:lnTo>
                  <a:pt x="994611" y="3577389"/>
                </a:lnTo>
                <a:lnTo>
                  <a:pt x="1379621" y="3497179"/>
                </a:lnTo>
                <a:lnTo>
                  <a:pt x="3641558" y="3176337"/>
                </a:lnTo>
                <a:lnTo>
                  <a:pt x="4229959" y="2294021"/>
                </a:lnTo>
                <a:lnTo>
                  <a:pt x="3869585" y="1371027"/>
                </a:lnTo>
                <a:lnTo>
                  <a:pt x="3927452" y="700123"/>
                </a:lnTo>
                <a:lnTo>
                  <a:pt x="6737684" y="673768"/>
                </a:lnTo>
                <a:lnTo>
                  <a:pt x="9256295" y="705852"/>
                </a:lnTo>
                <a:lnTo>
                  <a:pt x="9192126" y="1491916"/>
                </a:lnTo>
                <a:lnTo>
                  <a:pt x="7744814" y="1600086"/>
                </a:lnTo>
                <a:cubicBezTo>
                  <a:pt x="7696688" y="1966572"/>
                  <a:pt x="7753493" y="2168166"/>
                  <a:pt x="7705367" y="2534652"/>
                </a:cubicBezTo>
                <a:cubicBezTo>
                  <a:pt x="7509424" y="2504669"/>
                  <a:pt x="7497011" y="2425032"/>
                  <a:pt x="7117539" y="2444703"/>
                </a:cubicBezTo>
                <a:cubicBezTo>
                  <a:pt x="6738067" y="2464374"/>
                  <a:pt x="5908079" y="2590609"/>
                  <a:pt x="5428534" y="2652676"/>
                </a:cubicBezTo>
                <a:lnTo>
                  <a:pt x="5390147" y="2711116"/>
                </a:lnTo>
                <a:lnTo>
                  <a:pt x="5374105" y="3080084"/>
                </a:lnTo>
                <a:lnTo>
                  <a:pt x="5261811" y="3192379"/>
                </a:lnTo>
                <a:lnTo>
                  <a:pt x="4549083" y="3178629"/>
                </a:lnTo>
                <a:lnTo>
                  <a:pt x="2810823" y="3515195"/>
                </a:lnTo>
                <a:lnTo>
                  <a:pt x="2879928" y="4017437"/>
                </a:lnTo>
                <a:lnTo>
                  <a:pt x="2471966" y="4076916"/>
                </a:lnTo>
                <a:cubicBezTo>
                  <a:pt x="2470403" y="4292456"/>
                  <a:pt x="2609516" y="5000366"/>
                  <a:pt x="2607953" y="5215906"/>
                </a:cubicBezTo>
                <a:lnTo>
                  <a:pt x="2622020" y="6766313"/>
                </a:lnTo>
                <a:lnTo>
                  <a:pt x="2226398" y="7215492"/>
                </a:lnTo>
                <a:lnTo>
                  <a:pt x="1941095" y="7347284"/>
                </a:lnTo>
                <a:lnTo>
                  <a:pt x="9897979" y="7331242"/>
                </a:lnTo>
                <a:lnTo>
                  <a:pt x="9593179" y="0"/>
                </a:lnTo>
                <a:lnTo>
                  <a:pt x="0" y="240631"/>
                </a:lnTo>
                <a:close/>
              </a:path>
            </a:pathLst>
          </a:custGeom>
          <a:solidFill>
            <a:schemeClr val="bg1">
              <a:alpha val="8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8" name="TextBox 9">
            <a:extLst>
              <a:ext uri="{FF2B5EF4-FFF2-40B4-BE49-F238E27FC236}">
                <a16:creationId xmlns:a16="http://schemas.microsoft.com/office/drawing/2014/main" id="{E9074D45-D559-3D47-8CB5-320853C94DB2}"/>
              </a:ext>
            </a:extLst>
          </p:cNvPr>
          <p:cNvSpPr txBox="1">
            <a:spLocks noChangeArrowheads="1"/>
          </p:cNvSpPr>
          <p:nvPr/>
        </p:nvSpPr>
        <p:spPr bwMode="auto">
          <a:xfrm>
            <a:off x="0" y="6047601"/>
            <a:ext cx="9144000" cy="553998"/>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000" b="0" dirty="0">
                <a:solidFill>
                  <a:schemeClr val="bg1"/>
                </a:solidFill>
              </a:rPr>
              <a:t>we are still at this part of the graph</a:t>
            </a:r>
          </a:p>
        </p:txBody>
      </p:sp>
      <p:sp>
        <p:nvSpPr>
          <p:cNvPr id="2" name="Slide Number Placeholder 1">
            <a:extLst>
              <a:ext uri="{FF2B5EF4-FFF2-40B4-BE49-F238E27FC236}">
                <a16:creationId xmlns:a16="http://schemas.microsoft.com/office/drawing/2014/main" id="{5C0C68D2-B440-7B42-8A5D-35D07C768D5E}"/>
              </a:ext>
            </a:extLst>
          </p:cNvPr>
          <p:cNvSpPr>
            <a:spLocks noGrp="1"/>
          </p:cNvSpPr>
          <p:nvPr>
            <p:ph type="sldNum" sz="quarter" idx="12"/>
          </p:nvPr>
        </p:nvSpPr>
        <p:spPr/>
        <p:txBody>
          <a:bodyPr/>
          <a:lstStyle/>
          <a:p>
            <a:fld id="{803C33BC-767D-8845-BB2C-A473FB4A7552}" type="slidenum">
              <a:rPr lang="en-US" smtClean="0"/>
              <a:pPr/>
              <a:t>116</a:t>
            </a:fld>
            <a:endParaRPr lang="en-US"/>
          </a:p>
        </p:txBody>
      </p:sp>
    </p:spTree>
    <p:extLst>
      <p:ext uri="{BB962C8B-B14F-4D97-AF65-F5344CB8AC3E}">
        <p14:creationId xmlns:p14="http://schemas.microsoft.com/office/powerpoint/2010/main" val="1067119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2606675"/>
            <a:ext cx="8839200" cy="1508125"/>
          </a:xfrm>
        </p:spPr>
        <p:txBody>
          <a:bodyPr/>
          <a:lstStyle/>
          <a:p>
            <a:pPr algn="r" eaLnBrk="1" hangingPunct="1"/>
            <a:r>
              <a:rPr lang="en-US" dirty="0">
                <a:solidFill>
                  <a:srgbClr val="A6A6A6"/>
                </a:solidFill>
                <a:latin typeface="Arial" charset="0"/>
                <a:cs typeface="Arial" charset="0"/>
              </a:rPr>
              <a:t>let’s do an experiment!</a:t>
            </a:r>
          </a:p>
        </p:txBody>
      </p:sp>
      <p:sp>
        <p:nvSpPr>
          <p:cNvPr id="2" name="TextBox 1"/>
          <p:cNvSpPr txBox="1"/>
          <p:nvPr/>
        </p:nvSpPr>
        <p:spPr>
          <a:xfrm>
            <a:off x="-965200" y="3962400"/>
            <a:ext cx="184666" cy="369332"/>
          </a:xfrm>
          <a:prstGeom prst="rect">
            <a:avLst/>
          </a:prstGeom>
          <a:noFill/>
        </p:spPr>
        <p:txBody>
          <a:bodyPr wrap="none" rtlCol="0">
            <a:spAutoFit/>
          </a:bodyPr>
          <a:lstStyle/>
          <a:p>
            <a:endParaRPr lang="en-US" dirty="0"/>
          </a:p>
        </p:txBody>
      </p:sp>
      <p:sp>
        <p:nvSpPr>
          <p:cNvPr id="3" name="Slide Number Placeholder 2">
            <a:extLst>
              <a:ext uri="{FF2B5EF4-FFF2-40B4-BE49-F238E27FC236}">
                <a16:creationId xmlns:a16="http://schemas.microsoft.com/office/drawing/2014/main" id="{DA31A54D-6614-464C-874E-BF5693F3AA13}"/>
              </a:ext>
            </a:extLst>
          </p:cNvPr>
          <p:cNvSpPr>
            <a:spLocks noGrp="1"/>
          </p:cNvSpPr>
          <p:nvPr>
            <p:ph type="sldNum" sz="quarter" idx="12"/>
          </p:nvPr>
        </p:nvSpPr>
        <p:spPr/>
        <p:txBody>
          <a:bodyPr/>
          <a:lstStyle/>
          <a:p>
            <a:fld id="{8C734804-006E-DC44-93A2-A63A0AD6AB16}" type="slidenum">
              <a:rPr lang="en-US" smtClean="0"/>
              <a:pPr/>
              <a:t>117</a:t>
            </a:fld>
            <a:endParaRPr lang="en-US"/>
          </a:p>
        </p:txBody>
      </p:sp>
    </p:spTree>
    <p:extLst>
      <p:ext uri="{BB962C8B-B14F-4D97-AF65-F5344CB8AC3E}">
        <p14:creationId xmlns:p14="http://schemas.microsoft.com/office/powerpoint/2010/main" val="420140098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3230940"/>
            <a:ext cx="3581400" cy="1569660"/>
          </a:xfrm>
          <a:prstGeom prst="rect">
            <a:avLst/>
          </a:prstGeom>
        </p:spPr>
        <p:txBody>
          <a:bodyPr wrap="square">
            <a:spAutoFit/>
          </a:bodyPr>
          <a:lstStyle/>
          <a:p>
            <a:pPr algn="ctr"/>
            <a:r>
              <a:rPr lang="en-US" sz="2400" b="0" kern="0" dirty="0">
                <a:solidFill>
                  <a:srgbClr val="000000"/>
                </a:solidFill>
              </a:rPr>
              <a:t>group 1</a:t>
            </a:r>
          </a:p>
          <a:p>
            <a:pPr algn="ctr"/>
            <a:endParaRPr lang="en-US" sz="2400" b="0" kern="0" dirty="0">
              <a:solidFill>
                <a:srgbClr val="000000"/>
              </a:solidFill>
            </a:endParaRPr>
          </a:p>
          <a:p>
            <a:pPr algn="ctr"/>
            <a:r>
              <a:rPr lang="en-US" sz="2400" b="0" kern="0" dirty="0">
                <a:solidFill>
                  <a:srgbClr val="000000"/>
                </a:solidFill>
              </a:rPr>
              <a:t>memorize as much </a:t>
            </a:r>
          </a:p>
          <a:p>
            <a:pPr algn="ctr"/>
            <a:r>
              <a:rPr lang="en-US" sz="2400" b="0" kern="0" dirty="0">
                <a:solidFill>
                  <a:srgbClr val="000000"/>
                </a:solidFill>
              </a:rPr>
              <a:t>as you can</a:t>
            </a:r>
          </a:p>
        </p:txBody>
      </p:sp>
      <p:sp>
        <p:nvSpPr>
          <p:cNvPr id="5" name="Rectangle 4"/>
          <p:cNvSpPr/>
          <p:nvPr/>
        </p:nvSpPr>
        <p:spPr>
          <a:xfrm>
            <a:off x="4876800" y="3200400"/>
            <a:ext cx="3581400" cy="1569660"/>
          </a:xfrm>
          <a:prstGeom prst="rect">
            <a:avLst/>
          </a:prstGeom>
        </p:spPr>
        <p:txBody>
          <a:bodyPr wrap="square">
            <a:spAutoFit/>
          </a:bodyPr>
          <a:lstStyle/>
          <a:p>
            <a:pPr algn="ctr"/>
            <a:r>
              <a:rPr lang="en-US" sz="2400" b="0" kern="0" dirty="0">
                <a:solidFill>
                  <a:srgbClr val="000000"/>
                </a:solidFill>
              </a:rPr>
              <a:t>group 2</a:t>
            </a:r>
          </a:p>
          <a:p>
            <a:pPr algn="ctr"/>
            <a:endParaRPr lang="en-US" sz="2400" b="0" kern="0" dirty="0">
              <a:solidFill>
                <a:srgbClr val="000000"/>
              </a:solidFill>
            </a:endParaRPr>
          </a:p>
          <a:p>
            <a:pPr algn="ctr"/>
            <a:r>
              <a:rPr lang="en-US" sz="2400" b="0" kern="0" dirty="0">
                <a:solidFill>
                  <a:srgbClr val="000000"/>
                </a:solidFill>
              </a:rPr>
              <a:t>if you beat group 1 = chocolate!</a:t>
            </a:r>
          </a:p>
        </p:txBody>
      </p:sp>
      <p:sp>
        <p:nvSpPr>
          <p:cNvPr id="6" name="Right Triangle 5"/>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7"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8" name="Rectangle 7"/>
          <p:cNvSpPr/>
          <p:nvPr/>
        </p:nvSpPr>
        <p:spPr>
          <a:xfrm>
            <a:off x="1524000" y="2057400"/>
            <a:ext cx="6248400" cy="461665"/>
          </a:xfrm>
          <a:prstGeom prst="rect">
            <a:avLst/>
          </a:prstGeom>
        </p:spPr>
        <p:txBody>
          <a:bodyPr wrap="square">
            <a:spAutoFit/>
          </a:bodyPr>
          <a:lstStyle/>
          <a:p>
            <a:pPr algn="ctr"/>
            <a:r>
              <a:rPr lang="en-US" sz="2400" b="0" kern="0" dirty="0">
                <a:solidFill>
                  <a:srgbClr val="000000"/>
                </a:solidFill>
              </a:rPr>
              <a:t>memorization game</a:t>
            </a:r>
          </a:p>
        </p:txBody>
      </p:sp>
      <p:sp>
        <p:nvSpPr>
          <p:cNvPr id="2" name="Slide Number Placeholder 1">
            <a:extLst>
              <a:ext uri="{FF2B5EF4-FFF2-40B4-BE49-F238E27FC236}">
                <a16:creationId xmlns:a16="http://schemas.microsoft.com/office/drawing/2014/main" id="{2FEF9F50-41BE-8543-8CC1-0030FB81BC9C}"/>
              </a:ext>
            </a:extLst>
          </p:cNvPr>
          <p:cNvSpPr>
            <a:spLocks noGrp="1"/>
          </p:cNvSpPr>
          <p:nvPr>
            <p:ph type="sldNum" sz="quarter" idx="12"/>
          </p:nvPr>
        </p:nvSpPr>
        <p:spPr/>
        <p:txBody>
          <a:bodyPr/>
          <a:lstStyle/>
          <a:p>
            <a:fld id="{803C33BC-767D-8845-BB2C-A473FB4A7552}" type="slidenum">
              <a:rPr lang="en-US" smtClean="0"/>
              <a:pPr/>
              <a:t>118</a:t>
            </a:fld>
            <a:endParaRPr lang="en-US"/>
          </a:p>
        </p:txBody>
      </p:sp>
    </p:spTree>
    <p:extLst>
      <p:ext uri="{BB962C8B-B14F-4D97-AF65-F5344CB8AC3E}">
        <p14:creationId xmlns:p14="http://schemas.microsoft.com/office/powerpoint/2010/main" val="346264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2438400" y="3048000"/>
            <a:ext cx="4515980" cy="461665"/>
          </a:xfrm>
          <a:prstGeom prst="rect">
            <a:avLst/>
          </a:prstGeom>
        </p:spPr>
        <p:txBody>
          <a:bodyPr wrap="none">
            <a:spAutoFit/>
          </a:bodyPr>
          <a:lstStyle/>
          <a:p>
            <a:pPr algn="ctr"/>
            <a:r>
              <a:rPr lang="en-US" sz="2400" b="0" kern="0" dirty="0">
                <a:solidFill>
                  <a:srgbClr val="000000"/>
                </a:solidFill>
              </a:rPr>
              <a:t>take a piece of paper and a pen</a:t>
            </a:r>
          </a:p>
        </p:txBody>
      </p:sp>
      <p:sp>
        <p:nvSpPr>
          <p:cNvPr id="2" name="Slide Number Placeholder 1">
            <a:extLst>
              <a:ext uri="{FF2B5EF4-FFF2-40B4-BE49-F238E27FC236}">
                <a16:creationId xmlns:a16="http://schemas.microsoft.com/office/drawing/2014/main" id="{82E25949-03D2-D14C-90D9-FE085C01F876}"/>
              </a:ext>
            </a:extLst>
          </p:cNvPr>
          <p:cNvSpPr>
            <a:spLocks noGrp="1"/>
          </p:cNvSpPr>
          <p:nvPr>
            <p:ph type="sldNum" sz="quarter" idx="12"/>
          </p:nvPr>
        </p:nvSpPr>
        <p:spPr/>
        <p:txBody>
          <a:bodyPr/>
          <a:lstStyle/>
          <a:p>
            <a:fld id="{803C33BC-767D-8845-BB2C-A473FB4A7552}" type="slidenum">
              <a:rPr lang="en-US" smtClean="0"/>
              <a:pPr/>
              <a:t>119</a:t>
            </a:fld>
            <a:endParaRPr lang="en-US"/>
          </a:p>
        </p:txBody>
      </p:sp>
    </p:spTree>
    <p:extLst>
      <p:ext uri="{BB962C8B-B14F-4D97-AF65-F5344CB8AC3E}">
        <p14:creationId xmlns:p14="http://schemas.microsoft.com/office/powerpoint/2010/main" val="220851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throwing paper bin">
            <a:extLst>
              <a:ext uri="{FF2B5EF4-FFF2-40B4-BE49-F238E27FC236}">
                <a16:creationId xmlns:a16="http://schemas.microsoft.com/office/drawing/2014/main" id="{DD2C1E16-6460-DA40-887F-8D9BBC59A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
            <a:extLst>
              <a:ext uri="{FF2B5EF4-FFF2-40B4-BE49-F238E27FC236}">
                <a16:creationId xmlns:a16="http://schemas.microsoft.com/office/drawing/2014/main" id="{5E359D7C-5AD6-DE48-9046-B381C96F046A}"/>
              </a:ext>
            </a:extLst>
          </p:cNvPr>
          <p:cNvSpPr txBox="1">
            <a:spLocks noChangeArrowheads="1"/>
          </p:cNvSpPr>
          <p:nvPr/>
        </p:nvSpPr>
        <p:spPr bwMode="auto">
          <a:xfrm>
            <a:off x="0" y="762000"/>
            <a:ext cx="9144000" cy="61555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smaller bin = harder and further = harder</a:t>
            </a:r>
            <a:endParaRPr lang="en-US" sz="3400" dirty="0">
              <a:solidFill>
                <a:srgbClr val="FF9900"/>
              </a:solidFill>
            </a:endParaRPr>
          </a:p>
        </p:txBody>
      </p:sp>
      <p:sp>
        <p:nvSpPr>
          <p:cNvPr id="2" name="Slide Number Placeholder 1">
            <a:extLst>
              <a:ext uri="{FF2B5EF4-FFF2-40B4-BE49-F238E27FC236}">
                <a16:creationId xmlns:a16="http://schemas.microsoft.com/office/drawing/2014/main" id="{5FFD9470-28BD-5F4B-A8B4-E8BADD8F9921}"/>
              </a:ext>
            </a:extLst>
          </p:cNvPr>
          <p:cNvSpPr>
            <a:spLocks noGrp="1"/>
          </p:cNvSpPr>
          <p:nvPr>
            <p:ph type="sldNum" sz="quarter" idx="12"/>
          </p:nvPr>
        </p:nvSpPr>
        <p:spPr/>
        <p:txBody>
          <a:bodyPr/>
          <a:lstStyle/>
          <a:p>
            <a:fld id="{803C33BC-767D-8845-BB2C-A473FB4A7552}" type="slidenum">
              <a:rPr lang="en-US" smtClean="0"/>
              <a:pPr/>
              <a:t>12</a:t>
            </a:fld>
            <a:endParaRPr lang="en-US"/>
          </a:p>
        </p:txBody>
      </p:sp>
    </p:spTree>
    <p:extLst>
      <p:ext uri="{BB962C8B-B14F-4D97-AF65-F5344CB8AC3E}">
        <p14:creationId xmlns:p14="http://schemas.microsoft.com/office/powerpoint/2010/main" val="42085998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950671" y="1066800"/>
            <a:ext cx="7543800" cy="4524315"/>
          </a:xfrm>
          <a:prstGeom prst="rect">
            <a:avLst/>
          </a:prstGeom>
        </p:spPr>
        <p:txBody>
          <a:bodyPr wrap="square">
            <a:spAutoFit/>
          </a:bodyPr>
          <a:lstStyle/>
          <a:p>
            <a:pPr algn="ctr"/>
            <a:r>
              <a:rPr lang="en-US" sz="2400" b="0" kern="0" dirty="0">
                <a:solidFill>
                  <a:srgbClr val="000000"/>
                </a:solidFill>
              </a:rPr>
              <a:t>I will tell a list of numbers</a:t>
            </a:r>
          </a:p>
          <a:p>
            <a:pPr algn="ctr"/>
            <a:r>
              <a:rPr lang="en-US" sz="2400" b="0" kern="0" dirty="0">
                <a:solidFill>
                  <a:srgbClr val="000000"/>
                </a:solidFill>
              </a:rPr>
              <a:t>      “1,2,3,6,write”</a:t>
            </a:r>
          </a:p>
          <a:p>
            <a:pPr algn="ctr"/>
            <a:endParaRPr lang="en-US" sz="2400" b="0" kern="0" dirty="0">
              <a:solidFill>
                <a:srgbClr val="000000"/>
              </a:solidFill>
            </a:endParaRPr>
          </a:p>
          <a:p>
            <a:pPr algn="ctr"/>
            <a:endParaRPr lang="en-US" sz="2400" kern="0" dirty="0">
              <a:solidFill>
                <a:srgbClr val="FF9900"/>
              </a:solidFill>
            </a:endParaRPr>
          </a:p>
          <a:p>
            <a:pPr algn="ctr"/>
            <a:r>
              <a:rPr lang="en-US" sz="2400" kern="0" dirty="0">
                <a:solidFill>
                  <a:srgbClr val="FF9900"/>
                </a:solidFill>
              </a:rPr>
              <a:t>only when “write” </a:t>
            </a:r>
            <a:r>
              <a:rPr lang="en-US" sz="2400" b="0" kern="0" dirty="0">
                <a:solidFill>
                  <a:srgbClr val="000000"/>
                </a:solidFill>
              </a:rPr>
              <a:t>-&gt; write the list on paper</a:t>
            </a:r>
          </a:p>
          <a:p>
            <a:pPr algn="ctr"/>
            <a:endParaRPr lang="en-US" sz="2400" b="0" kern="0" dirty="0">
              <a:solidFill>
                <a:srgbClr val="000000"/>
              </a:solidFill>
            </a:endParaRPr>
          </a:p>
          <a:p>
            <a:pPr algn="ctr"/>
            <a:r>
              <a:rPr lang="en-US" sz="2400" b="0" kern="0" dirty="0">
                <a:solidFill>
                  <a:srgbClr val="000000"/>
                </a:solidFill>
              </a:rPr>
              <a:t>I will show the list</a:t>
            </a:r>
          </a:p>
          <a:p>
            <a:pPr algn="ctr"/>
            <a:r>
              <a:rPr lang="en-US" sz="2400" b="0" kern="0" dirty="0">
                <a:solidFill>
                  <a:srgbClr val="000000"/>
                </a:solidFill>
              </a:rPr>
              <a:t>1, 2, 3, 6</a:t>
            </a:r>
          </a:p>
          <a:p>
            <a:pPr algn="ctr"/>
            <a:endParaRPr lang="en-US" sz="2400" b="0" kern="0" dirty="0">
              <a:solidFill>
                <a:srgbClr val="000000"/>
              </a:solidFill>
            </a:endParaRPr>
          </a:p>
          <a:p>
            <a:pPr algn="ctr"/>
            <a:r>
              <a:rPr lang="en-US" sz="2400" b="0" kern="0" dirty="0">
                <a:solidFill>
                  <a:srgbClr val="000000"/>
                </a:solidFill>
              </a:rPr>
              <a:t>if you are </a:t>
            </a:r>
            <a:r>
              <a:rPr lang="en-US" sz="2400" kern="0" dirty="0">
                <a:solidFill>
                  <a:srgbClr val="99CC00"/>
                </a:solidFill>
              </a:rPr>
              <a:t>correct</a:t>
            </a:r>
            <a:r>
              <a:rPr lang="en-US" sz="2400" b="0" kern="0" dirty="0">
                <a:solidFill>
                  <a:srgbClr val="000000"/>
                </a:solidFill>
              </a:rPr>
              <a:t> continue the game</a:t>
            </a:r>
          </a:p>
          <a:p>
            <a:pPr algn="ctr"/>
            <a:endParaRPr lang="en-US" sz="2400" b="0" kern="0" dirty="0">
              <a:solidFill>
                <a:srgbClr val="000000"/>
              </a:solidFill>
            </a:endParaRPr>
          </a:p>
          <a:p>
            <a:pPr algn="ctr"/>
            <a:r>
              <a:rPr lang="en-US" sz="2400" b="0" kern="0" dirty="0">
                <a:solidFill>
                  <a:srgbClr val="000000"/>
                </a:solidFill>
              </a:rPr>
              <a:t>if you </a:t>
            </a:r>
            <a:r>
              <a:rPr lang="en-US" sz="2400" b="0" kern="0" dirty="0">
                <a:solidFill>
                  <a:srgbClr val="FF9900"/>
                </a:solidFill>
              </a:rPr>
              <a:t>wrong</a:t>
            </a:r>
            <a:r>
              <a:rPr lang="en-US" sz="2400" b="0" kern="0" dirty="0">
                <a:solidFill>
                  <a:srgbClr val="000000"/>
                </a:solidFill>
              </a:rPr>
              <a:t> stop the game, remember </a:t>
            </a:r>
            <a:r>
              <a:rPr lang="en-US" sz="2400" b="0" i="1" kern="0" dirty="0">
                <a:solidFill>
                  <a:srgbClr val="000000"/>
                </a:solidFill>
              </a:rPr>
              <a:t>best score</a:t>
            </a:r>
          </a:p>
        </p:txBody>
      </p:sp>
      <p:pic>
        <p:nvPicPr>
          <p:cNvPr id="2" name="Picture 1" descr="s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5271" y="1485900"/>
            <a:ext cx="457200" cy="457200"/>
          </a:xfrm>
          <a:prstGeom prst="rect">
            <a:avLst/>
          </a:prstGeom>
        </p:spPr>
      </p:pic>
      <p:sp>
        <p:nvSpPr>
          <p:cNvPr id="3" name="Slide Number Placeholder 2">
            <a:extLst>
              <a:ext uri="{FF2B5EF4-FFF2-40B4-BE49-F238E27FC236}">
                <a16:creationId xmlns:a16="http://schemas.microsoft.com/office/drawing/2014/main" id="{291A3A2A-2E46-C846-BFBA-70BA9DDD49DC}"/>
              </a:ext>
            </a:extLst>
          </p:cNvPr>
          <p:cNvSpPr>
            <a:spLocks noGrp="1"/>
          </p:cNvSpPr>
          <p:nvPr>
            <p:ph type="sldNum" sz="quarter" idx="12"/>
          </p:nvPr>
        </p:nvSpPr>
        <p:spPr/>
        <p:txBody>
          <a:bodyPr/>
          <a:lstStyle/>
          <a:p>
            <a:fld id="{803C33BC-767D-8845-BB2C-A473FB4A7552}" type="slidenum">
              <a:rPr lang="en-US" smtClean="0"/>
              <a:pPr/>
              <a:t>120</a:t>
            </a:fld>
            <a:endParaRPr lang="en-US"/>
          </a:p>
        </p:txBody>
      </p:sp>
    </p:spTree>
    <p:extLst>
      <p:ext uri="{BB962C8B-B14F-4D97-AF65-F5344CB8AC3E}">
        <p14:creationId xmlns:p14="http://schemas.microsoft.com/office/powerpoint/2010/main" val="422351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187476"/>
            <a:ext cx="6248400" cy="1200328"/>
          </a:xfrm>
          <a:prstGeom prst="rect">
            <a:avLst/>
          </a:prstGeom>
        </p:spPr>
        <p:txBody>
          <a:bodyPr wrap="square">
            <a:spAutoFit/>
          </a:bodyPr>
          <a:lstStyle/>
          <a:p>
            <a:pPr algn="ctr"/>
            <a:r>
              <a:rPr lang="en-US" sz="2400" b="0" kern="0" dirty="0">
                <a:solidFill>
                  <a:srgbClr val="000000"/>
                </a:solidFill>
              </a:rPr>
              <a:t>practice trials </a:t>
            </a:r>
          </a:p>
          <a:p>
            <a:pPr algn="ctr"/>
            <a:endParaRPr lang="en-US" sz="2400" b="0" kern="0" dirty="0">
              <a:solidFill>
                <a:srgbClr val="000000"/>
              </a:solidFill>
            </a:endParaRPr>
          </a:p>
          <a:p>
            <a:pPr algn="ctr"/>
            <a:r>
              <a:rPr lang="en-US" sz="2400" b="0" kern="0" dirty="0">
                <a:solidFill>
                  <a:srgbClr val="000000"/>
                </a:solidFill>
              </a:rPr>
              <a:t>1, 4, 9 (size=3) </a:t>
            </a:r>
          </a:p>
        </p:txBody>
      </p:sp>
      <p:sp>
        <p:nvSpPr>
          <p:cNvPr id="2" name="Slide Number Placeholder 1">
            <a:extLst>
              <a:ext uri="{FF2B5EF4-FFF2-40B4-BE49-F238E27FC236}">
                <a16:creationId xmlns:a16="http://schemas.microsoft.com/office/drawing/2014/main" id="{36EC9849-5804-AA40-B240-3D59B35AD1F3}"/>
              </a:ext>
            </a:extLst>
          </p:cNvPr>
          <p:cNvSpPr>
            <a:spLocks noGrp="1"/>
          </p:cNvSpPr>
          <p:nvPr>
            <p:ph type="sldNum" sz="quarter" idx="12"/>
          </p:nvPr>
        </p:nvSpPr>
        <p:spPr/>
        <p:txBody>
          <a:bodyPr/>
          <a:lstStyle/>
          <a:p>
            <a:fld id="{803C33BC-767D-8845-BB2C-A473FB4A7552}" type="slidenum">
              <a:rPr lang="en-US" smtClean="0"/>
              <a:pPr/>
              <a:t>121</a:t>
            </a:fld>
            <a:endParaRPr lang="en-US"/>
          </a:p>
        </p:txBody>
      </p:sp>
    </p:spTree>
    <p:extLst>
      <p:ext uri="{BB962C8B-B14F-4D97-AF65-F5344CB8AC3E}">
        <p14:creationId xmlns:p14="http://schemas.microsoft.com/office/powerpoint/2010/main" val="238256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187476"/>
            <a:ext cx="6248400" cy="1200328"/>
          </a:xfrm>
          <a:prstGeom prst="rect">
            <a:avLst/>
          </a:prstGeom>
        </p:spPr>
        <p:txBody>
          <a:bodyPr wrap="square">
            <a:spAutoFit/>
          </a:bodyPr>
          <a:lstStyle/>
          <a:p>
            <a:pPr algn="ctr"/>
            <a:r>
              <a:rPr lang="en-US" sz="2400" b="0" kern="0" dirty="0">
                <a:solidFill>
                  <a:srgbClr val="000000"/>
                </a:solidFill>
              </a:rPr>
              <a:t>practice trials </a:t>
            </a:r>
          </a:p>
          <a:p>
            <a:pPr algn="ctr"/>
            <a:endParaRPr lang="en-US" sz="2400" b="0" kern="0" dirty="0">
              <a:solidFill>
                <a:srgbClr val="000000"/>
              </a:solidFill>
            </a:endParaRPr>
          </a:p>
          <a:p>
            <a:pPr algn="ctr"/>
            <a:r>
              <a:rPr lang="en-US" sz="2400" b="0" kern="0" dirty="0">
                <a:solidFill>
                  <a:srgbClr val="000000"/>
                </a:solidFill>
              </a:rPr>
              <a:t>8, 7, 3, 5, 6, 1 ,2 (size=7)</a:t>
            </a:r>
          </a:p>
        </p:txBody>
      </p:sp>
      <p:sp>
        <p:nvSpPr>
          <p:cNvPr id="2" name="Slide Number Placeholder 1">
            <a:extLst>
              <a:ext uri="{FF2B5EF4-FFF2-40B4-BE49-F238E27FC236}">
                <a16:creationId xmlns:a16="http://schemas.microsoft.com/office/drawing/2014/main" id="{F7E947AB-9E49-C740-A2E9-817DE5432188}"/>
              </a:ext>
            </a:extLst>
          </p:cNvPr>
          <p:cNvSpPr>
            <a:spLocks noGrp="1"/>
          </p:cNvSpPr>
          <p:nvPr>
            <p:ph type="sldNum" sz="quarter" idx="12"/>
          </p:nvPr>
        </p:nvSpPr>
        <p:spPr/>
        <p:txBody>
          <a:bodyPr/>
          <a:lstStyle/>
          <a:p>
            <a:fld id="{803C33BC-767D-8845-BB2C-A473FB4A7552}" type="slidenum">
              <a:rPr lang="en-US" smtClean="0"/>
              <a:pPr/>
              <a:t>122</a:t>
            </a:fld>
            <a:endParaRPr lang="en-US"/>
          </a:p>
        </p:txBody>
      </p:sp>
    </p:spTree>
    <p:extLst>
      <p:ext uri="{BB962C8B-B14F-4D97-AF65-F5344CB8AC3E}">
        <p14:creationId xmlns:p14="http://schemas.microsoft.com/office/powerpoint/2010/main" val="196863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814935"/>
            <a:ext cx="6248400" cy="461665"/>
          </a:xfrm>
          <a:prstGeom prst="rect">
            <a:avLst/>
          </a:prstGeom>
        </p:spPr>
        <p:txBody>
          <a:bodyPr wrap="square">
            <a:spAutoFit/>
          </a:bodyPr>
          <a:lstStyle/>
          <a:p>
            <a:pPr algn="ctr"/>
            <a:r>
              <a:rPr lang="en-US" sz="2400" b="0" kern="0" dirty="0">
                <a:solidFill>
                  <a:srgbClr val="000000"/>
                </a:solidFill>
              </a:rPr>
              <a:t>let’s start the real experiment!</a:t>
            </a:r>
          </a:p>
        </p:txBody>
      </p:sp>
      <p:sp>
        <p:nvSpPr>
          <p:cNvPr id="2" name="Slide Number Placeholder 1">
            <a:extLst>
              <a:ext uri="{FF2B5EF4-FFF2-40B4-BE49-F238E27FC236}">
                <a16:creationId xmlns:a16="http://schemas.microsoft.com/office/drawing/2014/main" id="{CA376A46-10AB-8946-BC9D-4364127634FE}"/>
              </a:ext>
            </a:extLst>
          </p:cNvPr>
          <p:cNvSpPr>
            <a:spLocks noGrp="1"/>
          </p:cNvSpPr>
          <p:nvPr>
            <p:ph type="sldNum" sz="quarter" idx="12"/>
          </p:nvPr>
        </p:nvSpPr>
        <p:spPr/>
        <p:txBody>
          <a:bodyPr/>
          <a:lstStyle/>
          <a:p>
            <a:fld id="{803C33BC-767D-8845-BB2C-A473FB4A7552}" type="slidenum">
              <a:rPr lang="en-US" smtClean="0"/>
              <a:pPr/>
              <a:t>123</a:t>
            </a:fld>
            <a:endParaRPr lang="en-US"/>
          </a:p>
        </p:txBody>
      </p:sp>
    </p:spTree>
    <p:extLst>
      <p:ext uri="{BB962C8B-B14F-4D97-AF65-F5344CB8AC3E}">
        <p14:creationId xmlns:p14="http://schemas.microsoft.com/office/powerpoint/2010/main" val="3296586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187476"/>
            <a:ext cx="6248400" cy="1200328"/>
          </a:xfrm>
          <a:prstGeom prst="rect">
            <a:avLst/>
          </a:prstGeom>
        </p:spPr>
        <p:txBody>
          <a:bodyPr wrap="square">
            <a:spAutoFit/>
          </a:bodyPr>
          <a:lstStyle/>
          <a:p>
            <a:pPr algn="ctr"/>
            <a:r>
              <a:rPr lang="en-US" sz="2400" b="0" kern="0" dirty="0">
                <a:solidFill>
                  <a:srgbClr val="000000"/>
                </a:solidFill>
              </a:rPr>
              <a:t>trial </a:t>
            </a:r>
          </a:p>
          <a:p>
            <a:pPr algn="ctr"/>
            <a:endParaRPr lang="en-US" sz="2400" b="0" kern="0" dirty="0">
              <a:solidFill>
                <a:srgbClr val="000000"/>
              </a:solidFill>
            </a:endParaRPr>
          </a:p>
          <a:p>
            <a:pPr algn="ctr"/>
            <a:r>
              <a:rPr lang="en-US" sz="2400" b="0" kern="0" dirty="0">
                <a:solidFill>
                  <a:srgbClr val="000000"/>
                </a:solidFill>
              </a:rPr>
              <a:t>3, 2, 8 (size=3)</a:t>
            </a:r>
          </a:p>
        </p:txBody>
      </p:sp>
      <p:sp>
        <p:nvSpPr>
          <p:cNvPr id="2" name="Slide Number Placeholder 1">
            <a:extLst>
              <a:ext uri="{FF2B5EF4-FFF2-40B4-BE49-F238E27FC236}">
                <a16:creationId xmlns:a16="http://schemas.microsoft.com/office/drawing/2014/main" id="{A89D66F9-0A25-6749-94CE-EB62A0A3A453}"/>
              </a:ext>
            </a:extLst>
          </p:cNvPr>
          <p:cNvSpPr>
            <a:spLocks noGrp="1"/>
          </p:cNvSpPr>
          <p:nvPr>
            <p:ph type="sldNum" sz="quarter" idx="12"/>
          </p:nvPr>
        </p:nvSpPr>
        <p:spPr/>
        <p:txBody>
          <a:bodyPr/>
          <a:lstStyle/>
          <a:p>
            <a:fld id="{803C33BC-767D-8845-BB2C-A473FB4A7552}" type="slidenum">
              <a:rPr lang="en-US" smtClean="0"/>
              <a:pPr/>
              <a:t>124</a:t>
            </a:fld>
            <a:endParaRPr lang="en-US"/>
          </a:p>
        </p:txBody>
      </p:sp>
    </p:spTree>
    <p:extLst>
      <p:ext uri="{BB962C8B-B14F-4D97-AF65-F5344CB8AC3E}">
        <p14:creationId xmlns:p14="http://schemas.microsoft.com/office/powerpoint/2010/main" val="106259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187476"/>
            <a:ext cx="6248400" cy="1200328"/>
          </a:xfrm>
          <a:prstGeom prst="rect">
            <a:avLst/>
          </a:prstGeom>
        </p:spPr>
        <p:txBody>
          <a:bodyPr wrap="square">
            <a:spAutoFit/>
          </a:bodyPr>
          <a:lstStyle/>
          <a:p>
            <a:pPr algn="ctr"/>
            <a:r>
              <a:rPr lang="en-US" sz="2400" b="0" kern="0" dirty="0">
                <a:solidFill>
                  <a:srgbClr val="000000"/>
                </a:solidFill>
              </a:rPr>
              <a:t>trial </a:t>
            </a:r>
          </a:p>
          <a:p>
            <a:pPr algn="ctr"/>
            <a:endParaRPr lang="en-US" sz="2400" b="0" kern="0" dirty="0">
              <a:solidFill>
                <a:srgbClr val="000000"/>
              </a:solidFill>
            </a:endParaRPr>
          </a:p>
          <a:p>
            <a:pPr algn="ctr"/>
            <a:r>
              <a:rPr lang="en-US" sz="2400" b="0" kern="0" dirty="0">
                <a:solidFill>
                  <a:srgbClr val="000000"/>
                </a:solidFill>
              </a:rPr>
              <a:t>4, 2, 5, 1 (size=4)</a:t>
            </a:r>
          </a:p>
        </p:txBody>
      </p:sp>
      <p:sp>
        <p:nvSpPr>
          <p:cNvPr id="2" name="Slide Number Placeholder 1">
            <a:extLst>
              <a:ext uri="{FF2B5EF4-FFF2-40B4-BE49-F238E27FC236}">
                <a16:creationId xmlns:a16="http://schemas.microsoft.com/office/drawing/2014/main" id="{037E6992-E129-F844-9A3D-CB586853459A}"/>
              </a:ext>
            </a:extLst>
          </p:cNvPr>
          <p:cNvSpPr>
            <a:spLocks noGrp="1"/>
          </p:cNvSpPr>
          <p:nvPr>
            <p:ph type="sldNum" sz="quarter" idx="12"/>
          </p:nvPr>
        </p:nvSpPr>
        <p:spPr/>
        <p:txBody>
          <a:bodyPr/>
          <a:lstStyle/>
          <a:p>
            <a:fld id="{803C33BC-767D-8845-BB2C-A473FB4A7552}" type="slidenum">
              <a:rPr lang="en-US" smtClean="0"/>
              <a:pPr/>
              <a:t>125</a:t>
            </a:fld>
            <a:endParaRPr lang="en-US"/>
          </a:p>
        </p:txBody>
      </p:sp>
    </p:spTree>
    <p:extLst>
      <p:ext uri="{BB962C8B-B14F-4D97-AF65-F5344CB8AC3E}">
        <p14:creationId xmlns:p14="http://schemas.microsoft.com/office/powerpoint/2010/main" val="316135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187476"/>
            <a:ext cx="6248400" cy="1200328"/>
          </a:xfrm>
          <a:prstGeom prst="rect">
            <a:avLst/>
          </a:prstGeom>
        </p:spPr>
        <p:txBody>
          <a:bodyPr wrap="square">
            <a:spAutoFit/>
          </a:bodyPr>
          <a:lstStyle/>
          <a:p>
            <a:pPr algn="ctr"/>
            <a:r>
              <a:rPr lang="en-US" sz="2400" b="0" kern="0" dirty="0">
                <a:solidFill>
                  <a:srgbClr val="000000"/>
                </a:solidFill>
              </a:rPr>
              <a:t>trial </a:t>
            </a:r>
          </a:p>
          <a:p>
            <a:pPr algn="ctr"/>
            <a:endParaRPr lang="en-US" sz="2400" b="0" kern="0" dirty="0">
              <a:solidFill>
                <a:srgbClr val="000000"/>
              </a:solidFill>
            </a:endParaRPr>
          </a:p>
          <a:p>
            <a:pPr algn="ctr"/>
            <a:r>
              <a:rPr lang="en-US" sz="2400" b="0" kern="0" dirty="0">
                <a:solidFill>
                  <a:srgbClr val="000000"/>
                </a:solidFill>
              </a:rPr>
              <a:t>7, 2, 5, 3</a:t>
            </a:r>
            <a:r>
              <a:rPr lang="en-US" sz="2400" b="0" kern="0">
                <a:solidFill>
                  <a:srgbClr val="000000"/>
                </a:solidFill>
              </a:rPr>
              <a:t>, 1 (size=5)</a:t>
            </a:r>
            <a:endParaRPr lang="en-US" sz="2400" b="0" kern="0" dirty="0">
              <a:solidFill>
                <a:srgbClr val="000000"/>
              </a:solidFill>
            </a:endParaRPr>
          </a:p>
        </p:txBody>
      </p:sp>
      <p:sp>
        <p:nvSpPr>
          <p:cNvPr id="2" name="Slide Number Placeholder 1">
            <a:extLst>
              <a:ext uri="{FF2B5EF4-FFF2-40B4-BE49-F238E27FC236}">
                <a16:creationId xmlns:a16="http://schemas.microsoft.com/office/drawing/2014/main" id="{B0EBC245-677B-444F-90DE-28EB8BE5A1B1}"/>
              </a:ext>
            </a:extLst>
          </p:cNvPr>
          <p:cNvSpPr>
            <a:spLocks noGrp="1"/>
          </p:cNvSpPr>
          <p:nvPr>
            <p:ph type="sldNum" sz="quarter" idx="12"/>
          </p:nvPr>
        </p:nvSpPr>
        <p:spPr/>
        <p:txBody>
          <a:bodyPr/>
          <a:lstStyle/>
          <a:p>
            <a:fld id="{803C33BC-767D-8845-BB2C-A473FB4A7552}" type="slidenum">
              <a:rPr lang="en-US" smtClean="0"/>
              <a:pPr/>
              <a:t>126</a:t>
            </a:fld>
            <a:endParaRPr lang="en-US"/>
          </a:p>
        </p:txBody>
      </p:sp>
    </p:spTree>
    <p:extLst>
      <p:ext uri="{BB962C8B-B14F-4D97-AF65-F5344CB8AC3E}">
        <p14:creationId xmlns:p14="http://schemas.microsoft.com/office/powerpoint/2010/main" val="58270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187476"/>
            <a:ext cx="6248400" cy="1200328"/>
          </a:xfrm>
          <a:prstGeom prst="rect">
            <a:avLst/>
          </a:prstGeom>
        </p:spPr>
        <p:txBody>
          <a:bodyPr wrap="square">
            <a:spAutoFit/>
          </a:bodyPr>
          <a:lstStyle/>
          <a:p>
            <a:pPr algn="ctr"/>
            <a:r>
              <a:rPr lang="en-US" sz="2400" b="0" kern="0" dirty="0">
                <a:solidFill>
                  <a:srgbClr val="000000"/>
                </a:solidFill>
              </a:rPr>
              <a:t>trial </a:t>
            </a:r>
          </a:p>
          <a:p>
            <a:pPr algn="ctr"/>
            <a:endParaRPr lang="en-US" sz="2400" b="0" kern="0" dirty="0">
              <a:solidFill>
                <a:srgbClr val="000000"/>
              </a:solidFill>
            </a:endParaRPr>
          </a:p>
          <a:p>
            <a:pPr algn="ctr"/>
            <a:r>
              <a:rPr lang="en-US" sz="2400" b="0" kern="0" dirty="0">
                <a:solidFill>
                  <a:srgbClr val="000000"/>
                </a:solidFill>
              </a:rPr>
              <a:t>6, 2, 9, 8, 5, 1 (size=6)</a:t>
            </a:r>
          </a:p>
        </p:txBody>
      </p:sp>
      <p:sp>
        <p:nvSpPr>
          <p:cNvPr id="2" name="Slide Number Placeholder 1">
            <a:extLst>
              <a:ext uri="{FF2B5EF4-FFF2-40B4-BE49-F238E27FC236}">
                <a16:creationId xmlns:a16="http://schemas.microsoft.com/office/drawing/2014/main" id="{CEA10ABF-A94A-0F4C-9726-BA9A96A84A6D}"/>
              </a:ext>
            </a:extLst>
          </p:cNvPr>
          <p:cNvSpPr>
            <a:spLocks noGrp="1"/>
          </p:cNvSpPr>
          <p:nvPr>
            <p:ph type="sldNum" sz="quarter" idx="12"/>
          </p:nvPr>
        </p:nvSpPr>
        <p:spPr/>
        <p:txBody>
          <a:bodyPr/>
          <a:lstStyle/>
          <a:p>
            <a:fld id="{803C33BC-767D-8845-BB2C-A473FB4A7552}" type="slidenum">
              <a:rPr lang="en-US" smtClean="0"/>
              <a:pPr/>
              <a:t>127</a:t>
            </a:fld>
            <a:endParaRPr lang="en-US"/>
          </a:p>
        </p:txBody>
      </p:sp>
    </p:spTree>
    <p:extLst>
      <p:ext uri="{BB962C8B-B14F-4D97-AF65-F5344CB8AC3E}">
        <p14:creationId xmlns:p14="http://schemas.microsoft.com/office/powerpoint/2010/main" val="179337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187476"/>
            <a:ext cx="6248400" cy="1200328"/>
          </a:xfrm>
          <a:prstGeom prst="rect">
            <a:avLst/>
          </a:prstGeom>
        </p:spPr>
        <p:txBody>
          <a:bodyPr wrap="square">
            <a:spAutoFit/>
          </a:bodyPr>
          <a:lstStyle/>
          <a:p>
            <a:pPr algn="ctr"/>
            <a:r>
              <a:rPr lang="en-US" sz="2400" b="0" kern="0" dirty="0">
                <a:solidFill>
                  <a:srgbClr val="000000"/>
                </a:solidFill>
              </a:rPr>
              <a:t>trial </a:t>
            </a:r>
          </a:p>
          <a:p>
            <a:pPr algn="ctr"/>
            <a:endParaRPr lang="en-US" sz="2400" b="0" kern="0" dirty="0">
              <a:solidFill>
                <a:srgbClr val="000000"/>
              </a:solidFill>
            </a:endParaRPr>
          </a:p>
          <a:p>
            <a:pPr algn="ctr"/>
            <a:r>
              <a:rPr lang="en-US" sz="2400" b="0" kern="0" dirty="0">
                <a:solidFill>
                  <a:srgbClr val="000000"/>
                </a:solidFill>
              </a:rPr>
              <a:t>7, 4, 1, 8, 6, 3, 2 (size=7)</a:t>
            </a:r>
          </a:p>
        </p:txBody>
      </p:sp>
      <p:sp>
        <p:nvSpPr>
          <p:cNvPr id="2" name="Slide Number Placeholder 1">
            <a:extLst>
              <a:ext uri="{FF2B5EF4-FFF2-40B4-BE49-F238E27FC236}">
                <a16:creationId xmlns:a16="http://schemas.microsoft.com/office/drawing/2014/main" id="{14A2FDC8-99EA-9540-8A53-46A76188A3DD}"/>
              </a:ext>
            </a:extLst>
          </p:cNvPr>
          <p:cNvSpPr>
            <a:spLocks noGrp="1"/>
          </p:cNvSpPr>
          <p:nvPr>
            <p:ph type="sldNum" sz="quarter" idx="12"/>
          </p:nvPr>
        </p:nvSpPr>
        <p:spPr/>
        <p:txBody>
          <a:bodyPr/>
          <a:lstStyle/>
          <a:p>
            <a:fld id="{803C33BC-767D-8845-BB2C-A473FB4A7552}" type="slidenum">
              <a:rPr lang="en-US" smtClean="0"/>
              <a:pPr/>
              <a:t>128</a:t>
            </a:fld>
            <a:endParaRPr lang="en-US"/>
          </a:p>
        </p:txBody>
      </p:sp>
    </p:spTree>
    <p:extLst>
      <p:ext uri="{BB962C8B-B14F-4D97-AF65-F5344CB8AC3E}">
        <p14:creationId xmlns:p14="http://schemas.microsoft.com/office/powerpoint/2010/main" val="175128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187476"/>
            <a:ext cx="6248400" cy="1200328"/>
          </a:xfrm>
          <a:prstGeom prst="rect">
            <a:avLst/>
          </a:prstGeom>
        </p:spPr>
        <p:txBody>
          <a:bodyPr wrap="square">
            <a:spAutoFit/>
          </a:bodyPr>
          <a:lstStyle/>
          <a:p>
            <a:pPr algn="ctr"/>
            <a:r>
              <a:rPr lang="en-US" sz="2400" b="0" kern="0" dirty="0">
                <a:solidFill>
                  <a:srgbClr val="000000"/>
                </a:solidFill>
              </a:rPr>
              <a:t>trial </a:t>
            </a:r>
          </a:p>
          <a:p>
            <a:pPr algn="ctr"/>
            <a:endParaRPr lang="en-US" sz="2400" b="0" kern="0" dirty="0">
              <a:solidFill>
                <a:srgbClr val="000000"/>
              </a:solidFill>
            </a:endParaRPr>
          </a:p>
          <a:p>
            <a:pPr algn="ctr"/>
            <a:r>
              <a:rPr lang="en-US" sz="2400" b="0" kern="0" dirty="0">
                <a:solidFill>
                  <a:srgbClr val="000000"/>
                </a:solidFill>
              </a:rPr>
              <a:t>2, 7, 4, 9, 3, 1, 5, 9 (size=8)</a:t>
            </a:r>
          </a:p>
        </p:txBody>
      </p:sp>
      <p:sp>
        <p:nvSpPr>
          <p:cNvPr id="2" name="Slide Number Placeholder 1">
            <a:extLst>
              <a:ext uri="{FF2B5EF4-FFF2-40B4-BE49-F238E27FC236}">
                <a16:creationId xmlns:a16="http://schemas.microsoft.com/office/drawing/2014/main" id="{DBCF8FA8-68CB-2543-B14A-0C1114BF41FF}"/>
              </a:ext>
            </a:extLst>
          </p:cNvPr>
          <p:cNvSpPr>
            <a:spLocks noGrp="1"/>
          </p:cNvSpPr>
          <p:nvPr>
            <p:ph type="sldNum" sz="quarter" idx="12"/>
          </p:nvPr>
        </p:nvSpPr>
        <p:spPr/>
        <p:txBody>
          <a:bodyPr/>
          <a:lstStyle/>
          <a:p>
            <a:fld id="{803C33BC-767D-8845-BB2C-A473FB4A7552}" type="slidenum">
              <a:rPr lang="en-US" smtClean="0"/>
              <a:pPr/>
              <a:t>129</a:t>
            </a:fld>
            <a:endParaRPr lang="en-US"/>
          </a:p>
        </p:txBody>
      </p:sp>
    </p:spTree>
    <p:extLst>
      <p:ext uri="{BB962C8B-B14F-4D97-AF65-F5344CB8AC3E}">
        <p14:creationId xmlns:p14="http://schemas.microsoft.com/office/powerpoint/2010/main" val="322404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p:cNvSpPr>
            <a:spLocks noGrp="1"/>
          </p:cNvSpPr>
          <p:nvPr>
            <p:ph idx="1"/>
          </p:nvPr>
        </p:nvSpPr>
        <p:spPr/>
        <p:txBody>
          <a:bodyPr/>
          <a:lstStyle/>
          <a:p>
            <a:r>
              <a:rPr lang="en-US" sz="5600" b="1" dirty="0">
                <a:solidFill>
                  <a:schemeClr val="tx1"/>
                </a:solidFill>
                <a:latin typeface="Arial" charset="0"/>
                <a:cs typeface="Arial" charset="0"/>
              </a:rPr>
              <a:t>Fitts</a:t>
            </a:r>
            <a:r>
              <a:rPr lang="ja-JP" altLang="en-US" sz="5600" b="1">
                <a:solidFill>
                  <a:schemeClr val="tx1"/>
                </a:solidFill>
                <a:latin typeface="Arial" charset="0"/>
                <a:cs typeface="Arial" charset="0"/>
              </a:rPr>
              <a:t>’</a:t>
            </a:r>
            <a:r>
              <a:rPr lang="en-US" sz="5600" b="1" dirty="0">
                <a:solidFill>
                  <a:schemeClr val="tx1"/>
                </a:solidFill>
                <a:latin typeface="Arial" charset="0"/>
                <a:cs typeface="Arial" charset="0"/>
              </a:rPr>
              <a:t>law ::</a:t>
            </a:r>
          </a:p>
          <a:p>
            <a:pPr>
              <a:lnSpc>
                <a:spcPct val="90000"/>
              </a:lnSpc>
            </a:pPr>
            <a:r>
              <a:rPr lang="en-US" dirty="0">
                <a:latin typeface="Arial" charset="0"/>
                <a:cs typeface="Arial" charset="0"/>
              </a:rPr>
              <a:t>the time required to </a:t>
            </a:r>
            <a:r>
              <a:rPr lang="en-US" b="1" dirty="0">
                <a:solidFill>
                  <a:srgbClr val="99CC00"/>
                </a:solidFill>
                <a:latin typeface="Arial" charset="0"/>
                <a:cs typeface="Arial" charset="0"/>
              </a:rPr>
              <a:t>acquire a target </a:t>
            </a:r>
            <a:r>
              <a:rPr lang="en-US" dirty="0">
                <a:latin typeface="Arial" charset="0"/>
                <a:cs typeface="Arial" charset="0"/>
              </a:rPr>
              <a:t>of size </a:t>
            </a:r>
            <a:r>
              <a:rPr lang="en-US" i="1" dirty="0">
                <a:latin typeface="Arial" charset="0"/>
                <a:cs typeface="Arial" charset="0"/>
              </a:rPr>
              <a:t>w</a:t>
            </a:r>
            <a:r>
              <a:rPr lang="en-US" dirty="0">
                <a:latin typeface="Arial" charset="0"/>
                <a:cs typeface="Arial" charset="0"/>
              </a:rPr>
              <a:t> at distance </a:t>
            </a:r>
            <a:r>
              <a:rPr lang="en-US" i="1" dirty="0">
                <a:latin typeface="Arial" charset="0"/>
                <a:cs typeface="Arial" charset="0"/>
              </a:rPr>
              <a:t>d </a:t>
            </a:r>
            <a:r>
              <a:rPr lang="en-US" dirty="0">
                <a:latin typeface="Arial" charset="0"/>
                <a:cs typeface="Arial" charset="0"/>
              </a:rPr>
              <a:t>can be described as T = a + b log (1 + d/w)</a:t>
            </a:r>
          </a:p>
          <a:p>
            <a:pPr>
              <a:lnSpc>
                <a:spcPct val="90000"/>
              </a:lnSpc>
            </a:pPr>
            <a:endParaRPr lang="en-US" dirty="0">
              <a:latin typeface="Arial" charset="0"/>
              <a:cs typeface="Arial" charset="0"/>
            </a:endParaRPr>
          </a:p>
          <a:p>
            <a:pPr algn="ctr">
              <a:lnSpc>
                <a:spcPct val="90000"/>
              </a:lnSpc>
            </a:pPr>
            <a:endParaRPr lang="en-US" dirty="0">
              <a:latin typeface="Arial" charset="0"/>
              <a:cs typeface="Arial" charset="0"/>
            </a:endParaRPr>
          </a:p>
          <a:p>
            <a:pPr algn="ctr">
              <a:lnSpc>
                <a:spcPct val="90000"/>
              </a:lnSpc>
            </a:pPr>
            <a:r>
              <a:rPr lang="en-US" dirty="0">
                <a:latin typeface="Arial" charset="0"/>
                <a:cs typeface="Arial" charset="0"/>
              </a:rPr>
              <a:t>T = </a:t>
            </a:r>
            <a:r>
              <a:rPr lang="en-US" dirty="0">
                <a:solidFill>
                  <a:srgbClr val="FF9900"/>
                </a:solidFill>
                <a:latin typeface="Arial" charset="0"/>
                <a:cs typeface="Arial" charset="0"/>
              </a:rPr>
              <a:t>a + b </a:t>
            </a:r>
            <a:r>
              <a:rPr lang="en-US" dirty="0" err="1">
                <a:solidFill>
                  <a:srgbClr val="99CC00"/>
                </a:solidFill>
                <a:latin typeface="Arial" charset="0"/>
                <a:cs typeface="Arial" charset="0"/>
              </a:rPr>
              <a:t>I</a:t>
            </a:r>
            <a:r>
              <a:rPr lang="en-US" sz="1200" dirty="0" err="1">
                <a:solidFill>
                  <a:srgbClr val="99CC00"/>
                </a:solidFill>
                <a:latin typeface="Arial" charset="0"/>
                <a:cs typeface="Arial" charset="0"/>
              </a:rPr>
              <a:t>ndex</a:t>
            </a:r>
            <a:r>
              <a:rPr lang="en-US" dirty="0" err="1">
                <a:solidFill>
                  <a:srgbClr val="99CC00"/>
                </a:solidFill>
                <a:latin typeface="Arial" charset="0"/>
                <a:cs typeface="Arial" charset="0"/>
              </a:rPr>
              <a:t>D</a:t>
            </a:r>
            <a:r>
              <a:rPr lang="en-US" sz="1000" dirty="0" err="1">
                <a:solidFill>
                  <a:srgbClr val="99CC00"/>
                </a:solidFill>
                <a:latin typeface="Arial" charset="0"/>
                <a:cs typeface="Arial" charset="0"/>
              </a:rPr>
              <a:t>ifficulty</a:t>
            </a:r>
            <a:endParaRPr lang="en-US" sz="1000" dirty="0">
              <a:solidFill>
                <a:srgbClr val="99CC00"/>
              </a:solidFill>
              <a:latin typeface="Arial" charset="0"/>
              <a:cs typeface="Arial" charset="0"/>
            </a:endParaRPr>
          </a:p>
          <a:p>
            <a:endParaRPr lang="en-US" b="1" dirty="0">
              <a:solidFill>
                <a:srgbClr val="99CC00"/>
              </a:solidFill>
              <a:latin typeface="Arial" charset="0"/>
              <a:cs typeface="Arial" charset="0"/>
            </a:endParaRPr>
          </a:p>
        </p:txBody>
      </p:sp>
      <p:cxnSp>
        <p:nvCxnSpPr>
          <p:cNvPr id="3" name="Straight Connector 2">
            <a:extLst>
              <a:ext uri="{FF2B5EF4-FFF2-40B4-BE49-F238E27FC236}">
                <a16:creationId xmlns:a16="http://schemas.microsoft.com/office/drawing/2014/main" id="{A8EB1E29-390B-844C-A479-AE767CAF38C6}"/>
              </a:ext>
            </a:extLst>
          </p:cNvPr>
          <p:cNvCxnSpPr>
            <a:cxnSpLocks/>
          </p:cNvCxnSpPr>
          <p:nvPr/>
        </p:nvCxnSpPr>
        <p:spPr bwMode="auto">
          <a:xfrm>
            <a:off x="4953000" y="3276600"/>
            <a:ext cx="1676400" cy="0"/>
          </a:xfrm>
          <a:prstGeom prst="line">
            <a:avLst/>
          </a:prstGeom>
          <a:solidFill>
            <a:schemeClr val="accent1"/>
          </a:solidFill>
          <a:ln w="38100" cap="flat" cmpd="sng" algn="ctr">
            <a:solidFill>
              <a:srgbClr val="99CC00"/>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DD1A7B2D-92A4-7143-B9AB-BF107C84916F}"/>
              </a:ext>
            </a:extLst>
          </p:cNvPr>
          <p:cNvCxnSpPr>
            <a:cxnSpLocks/>
          </p:cNvCxnSpPr>
          <p:nvPr/>
        </p:nvCxnSpPr>
        <p:spPr bwMode="auto">
          <a:xfrm flipH="1">
            <a:off x="4991100" y="3276600"/>
            <a:ext cx="190500" cy="838200"/>
          </a:xfrm>
          <a:prstGeom prst="line">
            <a:avLst/>
          </a:prstGeom>
          <a:solidFill>
            <a:schemeClr val="accent1"/>
          </a:solidFill>
          <a:ln w="38100" cap="flat" cmpd="sng" algn="ctr">
            <a:solidFill>
              <a:srgbClr val="99CC00"/>
            </a:solidFill>
            <a:prstDash val="solid"/>
            <a:round/>
            <a:headEnd type="none" w="med" len="med"/>
            <a:tailEnd type="none" w="med" len="med"/>
          </a:ln>
          <a:effectLst/>
        </p:spPr>
      </p:cxnSp>
      <p:pic>
        <p:nvPicPr>
          <p:cNvPr id="10" name="Picture 9">
            <a:extLst>
              <a:ext uri="{FF2B5EF4-FFF2-40B4-BE49-F238E27FC236}">
                <a16:creationId xmlns:a16="http://schemas.microsoft.com/office/drawing/2014/main" id="{DB88BE88-61A7-A243-9CEB-806FD892E3EF}"/>
              </a:ext>
            </a:extLst>
          </p:cNvPr>
          <p:cNvPicPr>
            <a:picLocks noChangeAspect="1"/>
          </p:cNvPicPr>
          <p:nvPr/>
        </p:nvPicPr>
        <p:blipFill>
          <a:blip r:embed="rId2"/>
          <a:stretch>
            <a:fillRect/>
          </a:stretch>
        </p:blipFill>
        <p:spPr>
          <a:xfrm flipH="1">
            <a:off x="3429000" y="4419600"/>
            <a:ext cx="1562100" cy="1435100"/>
          </a:xfrm>
          <a:prstGeom prst="rect">
            <a:avLst/>
          </a:prstGeom>
        </p:spPr>
      </p:pic>
      <p:cxnSp>
        <p:nvCxnSpPr>
          <p:cNvPr id="12" name="Straight Connector 11">
            <a:extLst>
              <a:ext uri="{FF2B5EF4-FFF2-40B4-BE49-F238E27FC236}">
                <a16:creationId xmlns:a16="http://schemas.microsoft.com/office/drawing/2014/main" id="{E34E321F-A37D-7C4A-A6AF-7163997790BD}"/>
              </a:ext>
            </a:extLst>
          </p:cNvPr>
          <p:cNvCxnSpPr>
            <a:cxnSpLocks/>
          </p:cNvCxnSpPr>
          <p:nvPr/>
        </p:nvCxnSpPr>
        <p:spPr bwMode="auto">
          <a:xfrm>
            <a:off x="4000500" y="4419600"/>
            <a:ext cx="647700" cy="0"/>
          </a:xfrm>
          <a:prstGeom prst="line">
            <a:avLst/>
          </a:prstGeom>
          <a:solidFill>
            <a:schemeClr val="accent1"/>
          </a:solidFill>
          <a:ln w="38100" cap="flat" cmpd="sng" algn="ctr">
            <a:solidFill>
              <a:srgbClr val="FF9900"/>
            </a:solidFill>
            <a:prstDash val="solid"/>
            <a:round/>
            <a:headEnd type="none" w="med" len="med"/>
            <a:tailEnd type="none" w="med" len="med"/>
          </a:ln>
          <a:effectLst/>
        </p:spPr>
      </p:cxnSp>
      <p:sp>
        <p:nvSpPr>
          <p:cNvPr id="16" name="Rectangle 15">
            <a:extLst>
              <a:ext uri="{FF2B5EF4-FFF2-40B4-BE49-F238E27FC236}">
                <a16:creationId xmlns:a16="http://schemas.microsoft.com/office/drawing/2014/main" id="{C97B4689-E5A7-034A-B5D4-810C7F6110AE}"/>
              </a:ext>
            </a:extLst>
          </p:cNvPr>
          <p:cNvSpPr/>
          <p:nvPr/>
        </p:nvSpPr>
        <p:spPr>
          <a:xfrm>
            <a:off x="4229100" y="5297934"/>
            <a:ext cx="4476750" cy="461665"/>
          </a:xfrm>
          <a:prstGeom prst="rect">
            <a:avLst/>
          </a:prstGeom>
        </p:spPr>
        <p:txBody>
          <a:bodyPr wrap="square">
            <a:spAutoFit/>
          </a:bodyPr>
          <a:lstStyle/>
          <a:p>
            <a:r>
              <a:rPr lang="en-US" sz="2400" b="0" kern="0" dirty="0">
                <a:solidFill>
                  <a:srgbClr val="404040"/>
                </a:solidFill>
              </a:rPr>
              <a:t>(depends on input device)</a:t>
            </a:r>
            <a:endParaRPr lang="en-US" dirty="0"/>
          </a:p>
        </p:txBody>
      </p:sp>
      <p:sp>
        <p:nvSpPr>
          <p:cNvPr id="2" name="Slide Number Placeholder 1">
            <a:extLst>
              <a:ext uri="{FF2B5EF4-FFF2-40B4-BE49-F238E27FC236}">
                <a16:creationId xmlns:a16="http://schemas.microsoft.com/office/drawing/2014/main" id="{CF6D633D-1617-5B4A-8931-BFCD806137DA}"/>
              </a:ext>
            </a:extLst>
          </p:cNvPr>
          <p:cNvSpPr>
            <a:spLocks noGrp="1"/>
          </p:cNvSpPr>
          <p:nvPr>
            <p:ph type="sldNum" sz="quarter" idx="12"/>
          </p:nvPr>
        </p:nvSpPr>
        <p:spPr/>
        <p:txBody>
          <a:bodyPr/>
          <a:lstStyle/>
          <a:p>
            <a:fld id="{803C33BC-767D-8845-BB2C-A473FB4A7552}" type="slidenum">
              <a:rPr lang="en-US" smtClean="0"/>
              <a:pPr/>
              <a:t>13</a:t>
            </a:fld>
            <a:endParaRPr lang="en-US"/>
          </a:p>
        </p:txBody>
      </p:sp>
    </p:spTree>
    <p:extLst>
      <p:ext uri="{BB962C8B-B14F-4D97-AF65-F5344CB8AC3E}">
        <p14:creationId xmlns:p14="http://schemas.microsoft.com/office/powerpoint/2010/main" val="98839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187476"/>
            <a:ext cx="6248400" cy="1200328"/>
          </a:xfrm>
          <a:prstGeom prst="rect">
            <a:avLst/>
          </a:prstGeom>
        </p:spPr>
        <p:txBody>
          <a:bodyPr wrap="square">
            <a:spAutoFit/>
          </a:bodyPr>
          <a:lstStyle/>
          <a:p>
            <a:pPr algn="ctr"/>
            <a:r>
              <a:rPr lang="en-US" sz="2400" b="0" kern="0" dirty="0">
                <a:solidFill>
                  <a:srgbClr val="000000"/>
                </a:solidFill>
              </a:rPr>
              <a:t>trial </a:t>
            </a:r>
          </a:p>
          <a:p>
            <a:pPr algn="ctr"/>
            <a:endParaRPr lang="en-US" sz="2400" b="0" kern="0" dirty="0">
              <a:solidFill>
                <a:srgbClr val="000000"/>
              </a:solidFill>
            </a:endParaRPr>
          </a:p>
          <a:p>
            <a:pPr algn="ctr"/>
            <a:r>
              <a:rPr lang="en-US" sz="2400" b="0" kern="0" dirty="0">
                <a:solidFill>
                  <a:srgbClr val="000000"/>
                </a:solidFill>
              </a:rPr>
              <a:t>1, 6, 7, 8, 5, 3, 1, 4, 6 (size=9) </a:t>
            </a:r>
          </a:p>
        </p:txBody>
      </p:sp>
      <p:sp>
        <p:nvSpPr>
          <p:cNvPr id="2" name="Slide Number Placeholder 1">
            <a:extLst>
              <a:ext uri="{FF2B5EF4-FFF2-40B4-BE49-F238E27FC236}">
                <a16:creationId xmlns:a16="http://schemas.microsoft.com/office/drawing/2014/main" id="{14010C29-8D63-0C4E-A267-18DBAA8E7CB4}"/>
              </a:ext>
            </a:extLst>
          </p:cNvPr>
          <p:cNvSpPr>
            <a:spLocks noGrp="1"/>
          </p:cNvSpPr>
          <p:nvPr>
            <p:ph type="sldNum" sz="quarter" idx="12"/>
          </p:nvPr>
        </p:nvSpPr>
        <p:spPr/>
        <p:txBody>
          <a:bodyPr/>
          <a:lstStyle/>
          <a:p>
            <a:fld id="{803C33BC-767D-8845-BB2C-A473FB4A7552}" type="slidenum">
              <a:rPr lang="en-US" smtClean="0"/>
              <a:pPr/>
              <a:t>130</a:t>
            </a:fld>
            <a:endParaRPr lang="en-US"/>
          </a:p>
        </p:txBody>
      </p:sp>
    </p:spTree>
    <p:extLst>
      <p:ext uri="{BB962C8B-B14F-4D97-AF65-F5344CB8AC3E}">
        <p14:creationId xmlns:p14="http://schemas.microsoft.com/office/powerpoint/2010/main" val="78094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187476"/>
            <a:ext cx="6248400" cy="1200328"/>
          </a:xfrm>
          <a:prstGeom prst="rect">
            <a:avLst/>
          </a:prstGeom>
        </p:spPr>
        <p:txBody>
          <a:bodyPr wrap="square">
            <a:spAutoFit/>
          </a:bodyPr>
          <a:lstStyle/>
          <a:p>
            <a:pPr algn="ctr"/>
            <a:r>
              <a:rPr lang="en-US" sz="2400" b="0" kern="0" dirty="0">
                <a:solidFill>
                  <a:srgbClr val="000000"/>
                </a:solidFill>
              </a:rPr>
              <a:t>trial </a:t>
            </a:r>
          </a:p>
          <a:p>
            <a:pPr algn="ctr"/>
            <a:endParaRPr lang="en-US" sz="2400" b="0" kern="0" dirty="0">
              <a:solidFill>
                <a:srgbClr val="000000"/>
              </a:solidFill>
            </a:endParaRPr>
          </a:p>
          <a:p>
            <a:pPr algn="ctr"/>
            <a:r>
              <a:rPr lang="en-US" sz="2400" b="0" kern="0" dirty="0">
                <a:solidFill>
                  <a:srgbClr val="000000"/>
                </a:solidFill>
              </a:rPr>
              <a:t>6, 4, 1, 9, 3, 8, 2, 1, 7, 9 (size=10)</a:t>
            </a:r>
          </a:p>
        </p:txBody>
      </p:sp>
      <p:sp>
        <p:nvSpPr>
          <p:cNvPr id="2" name="Slide Number Placeholder 1">
            <a:extLst>
              <a:ext uri="{FF2B5EF4-FFF2-40B4-BE49-F238E27FC236}">
                <a16:creationId xmlns:a16="http://schemas.microsoft.com/office/drawing/2014/main" id="{B0EEC0D7-751E-5246-8D15-0ACBD2596B58}"/>
              </a:ext>
            </a:extLst>
          </p:cNvPr>
          <p:cNvSpPr>
            <a:spLocks noGrp="1"/>
          </p:cNvSpPr>
          <p:nvPr>
            <p:ph type="sldNum" sz="quarter" idx="12"/>
          </p:nvPr>
        </p:nvSpPr>
        <p:spPr/>
        <p:txBody>
          <a:bodyPr/>
          <a:lstStyle/>
          <a:p>
            <a:fld id="{803C33BC-767D-8845-BB2C-A473FB4A7552}" type="slidenum">
              <a:rPr lang="en-US" smtClean="0"/>
              <a:pPr/>
              <a:t>131</a:t>
            </a:fld>
            <a:endParaRPr lang="en-US"/>
          </a:p>
        </p:txBody>
      </p:sp>
    </p:spTree>
    <p:extLst>
      <p:ext uri="{BB962C8B-B14F-4D97-AF65-F5344CB8AC3E}">
        <p14:creationId xmlns:p14="http://schemas.microsoft.com/office/powerpoint/2010/main" val="50613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p:cNvSpPr>
            <a:spLocks noChangeArrowheads="1"/>
          </p:cNvSpPr>
          <p:nvPr/>
        </p:nvSpPr>
        <p:spPr bwMode="auto">
          <a:xfrm>
            <a:off x="0" y="5638800"/>
            <a:ext cx="1219200" cy="1219200"/>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5" name="Right Triangle 6"/>
          <p:cNvSpPr>
            <a:spLocks noChangeArrowheads="1"/>
          </p:cNvSpPr>
          <p:nvPr/>
        </p:nvSpPr>
        <p:spPr bwMode="auto">
          <a:xfrm flipH="1" flipV="1">
            <a:off x="7818438" y="7938"/>
            <a:ext cx="1325562" cy="1325562"/>
          </a:xfrm>
          <a:prstGeom prst="rtTriangle">
            <a:avLst/>
          </a:prstGeom>
          <a:solidFill>
            <a:srgbClr val="99CC00"/>
          </a:solidFill>
          <a:ln w="9525">
            <a:solidFill>
              <a:srgbClr val="99CC00"/>
            </a:solidFill>
            <a:round/>
            <a:headEnd/>
            <a:tailEnd/>
          </a:ln>
        </p:spPr>
        <p:txBody>
          <a:bodyPr/>
          <a:lstStyle/>
          <a:p>
            <a:endParaRPr lang="en-US">
              <a:cs typeface="Arial" charset="0"/>
            </a:endParaRPr>
          </a:p>
        </p:txBody>
      </p:sp>
      <p:sp>
        <p:nvSpPr>
          <p:cNvPr id="6" name="Rectangle 5"/>
          <p:cNvSpPr/>
          <p:nvPr/>
        </p:nvSpPr>
        <p:spPr>
          <a:xfrm>
            <a:off x="1524000" y="2187476"/>
            <a:ext cx="6248400" cy="1200328"/>
          </a:xfrm>
          <a:prstGeom prst="rect">
            <a:avLst/>
          </a:prstGeom>
        </p:spPr>
        <p:txBody>
          <a:bodyPr wrap="square">
            <a:spAutoFit/>
          </a:bodyPr>
          <a:lstStyle/>
          <a:p>
            <a:pPr algn="ctr"/>
            <a:r>
              <a:rPr lang="en-US" sz="2400" b="0" kern="0" dirty="0">
                <a:solidFill>
                  <a:srgbClr val="000000"/>
                </a:solidFill>
              </a:rPr>
              <a:t>trial </a:t>
            </a:r>
          </a:p>
          <a:p>
            <a:pPr algn="ctr"/>
            <a:endParaRPr lang="en-US" sz="2400" b="0" kern="0" dirty="0">
              <a:solidFill>
                <a:srgbClr val="000000"/>
              </a:solidFill>
            </a:endParaRPr>
          </a:p>
          <a:p>
            <a:pPr algn="ctr"/>
            <a:r>
              <a:rPr lang="en-US" sz="2400" b="0" kern="0" dirty="0">
                <a:solidFill>
                  <a:srgbClr val="000000"/>
                </a:solidFill>
              </a:rPr>
              <a:t>2, 7, 4, 1, 5, 7, 3, 8, 6, 4, 7 (size=11)</a:t>
            </a:r>
          </a:p>
        </p:txBody>
      </p:sp>
      <p:sp>
        <p:nvSpPr>
          <p:cNvPr id="2" name="Slide Number Placeholder 1">
            <a:extLst>
              <a:ext uri="{FF2B5EF4-FFF2-40B4-BE49-F238E27FC236}">
                <a16:creationId xmlns:a16="http://schemas.microsoft.com/office/drawing/2014/main" id="{53B2D14B-D46B-B54C-A27B-C6D86359C7B7}"/>
              </a:ext>
            </a:extLst>
          </p:cNvPr>
          <p:cNvSpPr>
            <a:spLocks noGrp="1"/>
          </p:cNvSpPr>
          <p:nvPr>
            <p:ph type="sldNum" sz="quarter" idx="12"/>
          </p:nvPr>
        </p:nvSpPr>
        <p:spPr/>
        <p:txBody>
          <a:bodyPr/>
          <a:lstStyle/>
          <a:p>
            <a:fld id="{803C33BC-767D-8845-BB2C-A473FB4A7552}" type="slidenum">
              <a:rPr lang="en-US" smtClean="0"/>
              <a:pPr/>
              <a:t>132</a:t>
            </a:fld>
            <a:endParaRPr lang="en-US"/>
          </a:p>
        </p:txBody>
      </p:sp>
    </p:spTree>
    <p:extLst>
      <p:ext uri="{BB962C8B-B14F-4D97-AF65-F5344CB8AC3E}">
        <p14:creationId xmlns:p14="http://schemas.microsoft.com/office/powerpoint/2010/main" val="422781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60438" y="1447800"/>
            <a:ext cx="6858000" cy="2677656"/>
          </a:xfrm>
          <a:prstGeom prst="rect">
            <a:avLst/>
          </a:prstGeom>
        </p:spPr>
        <p:txBody>
          <a:bodyPr wrap="square">
            <a:spAutoFit/>
          </a:bodyPr>
          <a:lstStyle/>
          <a:p>
            <a:pPr algn="ctr"/>
            <a:r>
              <a:rPr lang="en-US" sz="2400" b="0" kern="0" dirty="0">
                <a:solidFill>
                  <a:srgbClr val="000000"/>
                </a:solidFill>
              </a:rPr>
              <a:t>what is your best score (size of the list)?</a:t>
            </a:r>
          </a:p>
          <a:p>
            <a:pPr algn="ctr"/>
            <a:endParaRPr lang="en-US" sz="2400" b="0" kern="0" dirty="0">
              <a:solidFill>
                <a:srgbClr val="000000"/>
              </a:solidFill>
            </a:endParaRPr>
          </a:p>
          <a:p>
            <a:pPr algn="ctr"/>
            <a:endParaRPr lang="en-US" sz="2400" b="0" kern="0" dirty="0">
              <a:solidFill>
                <a:srgbClr val="000000"/>
              </a:solidFill>
            </a:endParaRPr>
          </a:p>
          <a:p>
            <a:pPr algn="ctr"/>
            <a:r>
              <a:rPr lang="en-US" sz="2400" b="0" kern="0" dirty="0">
                <a:solidFill>
                  <a:srgbClr val="000000"/>
                </a:solidFill>
              </a:rPr>
              <a:t>enter it at </a:t>
            </a:r>
          </a:p>
          <a:p>
            <a:pPr algn="ctr"/>
            <a:endParaRPr lang="en-US" sz="2400" b="0" kern="0" dirty="0">
              <a:solidFill>
                <a:srgbClr val="000000"/>
              </a:solidFill>
            </a:endParaRPr>
          </a:p>
          <a:p>
            <a:pPr algn="ctr"/>
            <a:r>
              <a:rPr lang="en-GB" sz="2400" dirty="0">
                <a:solidFill>
                  <a:srgbClr val="000000"/>
                </a:solidFill>
                <a:latin typeface="Verdana" panose="020B0604030504040204" pitchFamily="34" charset="0"/>
              </a:rPr>
              <a:t>https://</a:t>
            </a:r>
            <a:r>
              <a:rPr lang="en-GB" sz="2400" dirty="0" err="1">
                <a:solidFill>
                  <a:srgbClr val="000000"/>
                </a:solidFill>
                <a:latin typeface="Verdana" panose="020B0604030504040204" pitchFamily="34" charset="0"/>
              </a:rPr>
              <a:t>tinyurl.com</a:t>
            </a:r>
            <a:r>
              <a:rPr lang="en-GB" sz="2400" dirty="0">
                <a:solidFill>
                  <a:srgbClr val="000000"/>
                </a:solidFill>
                <a:latin typeface="Verdana" panose="020B0604030504040204" pitchFamily="34" charset="0"/>
              </a:rPr>
              <a:t>/COMS10011</a:t>
            </a:r>
            <a:endParaRPr lang="en-US" sz="2400" dirty="0"/>
          </a:p>
          <a:p>
            <a:pPr algn="ctr"/>
            <a:endParaRPr lang="en-US" sz="2400" b="0" kern="0" dirty="0">
              <a:solidFill>
                <a:srgbClr val="000000"/>
              </a:solidFill>
            </a:endParaRPr>
          </a:p>
        </p:txBody>
      </p:sp>
      <p:sp>
        <p:nvSpPr>
          <p:cNvPr id="2" name="Slide Number Placeholder 1">
            <a:extLst>
              <a:ext uri="{FF2B5EF4-FFF2-40B4-BE49-F238E27FC236}">
                <a16:creationId xmlns:a16="http://schemas.microsoft.com/office/drawing/2014/main" id="{1242D3AE-D1CF-D54F-B070-081CFF8EA8AE}"/>
              </a:ext>
            </a:extLst>
          </p:cNvPr>
          <p:cNvSpPr>
            <a:spLocks noGrp="1"/>
          </p:cNvSpPr>
          <p:nvPr>
            <p:ph type="sldNum" sz="quarter" idx="12"/>
          </p:nvPr>
        </p:nvSpPr>
        <p:spPr/>
        <p:txBody>
          <a:bodyPr/>
          <a:lstStyle/>
          <a:p>
            <a:fld id="{803C33BC-767D-8845-BB2C-A473FB4A7552}" type="slidenum">
              <a:rPr lang="en-US" smtClean="0"/>
              <a:pPr/>
              <a:t>133</a:t>
            </a:fld>
            <a:endParaRPr lang="en-US"/>
          </a:p>
        </p:txBody>
      </p:sp>
    </p:spTree>
    <p:extLst>
      <p:ext uri="{BB962C8B-B14F-4D97-AF65-F5344CB8AC3E}">
        <p14:creationId xmlns:p14="http://schemas.microsoft.com/office/powerpoint/2010/main" val="651255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4953000"/>
            <a:ext cx="8839200" cy="1508125"/>
          </a:xfrm>
        </p:spPr>
        <p:txBody>
          <a:bodyPr/>
          <a:lstStyle/>
          <a:p>
            <a:pPr algn="r" eaLnBrk="1" hangingPunct="1"/>
            <a:r>
              <a:rPr lang="en-US" dirty="0">
                <a:solidFill>
                  <a:srgbClr val="A6A6A6"/>
                </a:solidFill>
                <a:latin typeface="Arial" charset="0"/>
                <a:cs typeface="Arial" charset="0"/>
              </a:rPr>
              <a:t>let’s first </a:t>
            </a:r>
            <a:br>
              <a:rPr lang="en-US" dirty="0">
                <a:solidFill>
                  <a:srgbClr val="A6A6A6"/>
                </a:solidFill>
                <a:latin typeface="Arial" charset="0"/>
                <a:cs typeface="Arial" charset="0"/>
              </a:rPr>
            </a:br>
            <a:r>
              <a:rPr lang="en-US" dirty="0">
                <a:solidFill>
                  <a:srgbClr val="A6A6A6"/>
                </a:solidFill>
                <a:latin typeface="Arial" charset="0"/>
                <a:cs typeface="Arial" charset="0"/>
              </a:rPr>
              <a:t>look at the results</a:t>
            </a:r>
          </a:p>
        </p:txBody>
      </p:sp>
      <p:sp>
        <p:nvSpPr>
          <p:cNvPr id="2" name="Slide Number Placeholder 1">
            <a:extLst>
              <a:ext uri="{FF2B5EF4-FFF2-40B4-BE49-F238E27FC236}">
                <a16:creationId xmlns:a16="http://schemas.microsoft.com/office/drawing/2014/main" id="{4AE8A930-1ECC-E643-AAB4-6E3554087AC7}"/>
              </a:ext>
            </a:extLst>
          </p:cNvPr>
          <p:cNvSpPr>
            <a:spLocks noGrp="1"/>
          </p:cNvSpPr>
          <p:nvPr>
            <p:ph type="sldNum" sz="quarter" idx="12"/>
          </p:nvPr>
        </p:nvSpPr>
        <p:spPr/>
        <p:txBody>
          <a:bodyPr/>
          <a:lstStyle/>
          <a:p>
            <a:fld id="{8C734804-006E-DC44-93A2-A63A0AD6AB16}" type="slidenum">
              <a:rPr lang="en-US" smtClean="0"/>
              <a:pPr/>
              <a:t>134</a:t>
            </a:fld>
            <a:endParaRPr lang="en-US"/>
          </a:p>
        </p:txBody>
      </p:sp>
    </p:spTree>
    <p:extLst>
      <p:ext uri="{BB962C8B-B14F-4D97-AF65-F5344CB8AC3E}">
        <p14:creationId xmlns:p14="http://schemas.microsoft.com/office/powerpoint/2010/main" val="292419992"/>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228600" y="533400"/>
            <a:ext cx="880533" cy="838200"/>
            <a:chOff x="6324600" y="990600"/>
            <a:chExt cx="24384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1</a:t>
              </a:r>
            </a:p>
          </p:txBody>
        </p:sp>
      </p:grpSp>
      <p:sp>
        <p:nvSpPr>
          <p:cNvPr id="6" name="Rectangle 5"/>
          <p:cNvSpPr/>
          <p:nvPr/>
        </p:nvSpPr>
        <p:spPr>
          <a:xfrm>
            <a:off x="1219200" y="685800"/>
            <a:ext cx="3806075" cy="400110"/>
          </a:xfrm>
          <a:prstGeom prst="rect">
            <a:avLst/>
          </a:prstGeom>
        </p:spPr>
        <p:txBody>
          <a:bodyPr wrap="none">
            <a:spAutoFit/>
          </a:bodyPr>
          <a:lstStyle/>
          <a:p>
            <a:r>
              <a:rPr lang="en-US" sz="2000" b="0" kern="0" dirty="0">
                <a:solidFill>
                  <a:srgbClr val="000000"/>
                </a:solidFill>
              </a:rPr>
              <a:t>research question / hypothesis?</a:t>
            </a:r>
            <a:endParaRPr lang="en-US" sz="2000" dirty="0"/>
          </a:p>
        </p:txBody>
      </p:sp>
      <p:grpSp>
        <p:nvGrpSpPr>
          <p:cNvPr id="7" name="Group 9"/>
          <p:cNvGrpSpPr>
            <a:grpSpLocks/>
          </p:cNvGrpSpPr>
          <p:nvPr/>
        </p:nvGrpSpPr>
        <p:grpSpPr bwMode="auto">
          <a:xfrm>
            <a:off x="228600" y="1752600"/>
            <a:ext cx="880533" cy="838200"/>
            <a:chOff x="6324600" y="990600"/>
            <a:chExt cx="2438400" cy="2438400"/>
          </a:xfrm>
        </p:grpSpPr>
        <p:sp>
          <p:nvSpPr>
            <p:cNvPr id="8"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9"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2</a:t>
              </a:r>
            </a:p>
          </p:txBody>
        </p:sp>
      </p:grpSp>
      <p:sp>
        <p:nvSpPr>
          <p:cNvPr id="10" name="Rectangle 9"/>
          <p:cNvSpPr/>
          <p:nvPr/>
        </p:nvSpPr>
        <p:spPr>
          <a:xfrm>
            <a:off x="1219200" y="1905000"/>
            <a:ext cx="3007830" cy="400110"/>
          </a:xfrm>
          <a:prstGeom prst="rect">
            <a:avLst/>
          </a:prstGeom>
        </p:spPr>
        <p:txBody>
          <a:bodyPr wrap="none">
            <a:spAutoFit/>
          </a:bodyPr>
          <a:lstStyle/>
          <a:p>
            <a:r>
              <a:rPr lang="en-US" sz="2000" b="0" kern="0" dirty="0">
                <a:solidFill>
                  <a:srgbClr val="000000"/>
                </a:solidFill>
              </a:rPr>
              <a:t>in(</a:t>
            </a:r>
            <a:r>
              <a:rPr lang="en-US" sz="2000" b="0" kern="0" dirty="0" err="1">
                <a:solidFill>
                  <a:srgbClr val="000000"/>
                </a:solidFill>
              </a:rPr>
              <a:t>dependant</a:t>
            </a:r>
            <a:r>
              <a:rPr lang="en-US" sz="2000" b="0" kern="0" dirty="0">
                <a:solidFill>
                  <a:srgbClr val="000000"/>
                </a:solidFill>
              </a:rPr>
              <a:t>) variables?</a:t>
            </a:r>
            <a:endParaRPr lang="en-US" sz="2000" dirty="0"/>
          </a:p>
        </p:txBody>
      </p:sp>
      <p:grpSp>
        <p:nvGrpSpPr>
          <p:cNvPr id="11" name="Group 9"/>
          <p:cNvGrpSpPr>
            <a:grpSpLocks/>
          </p:cNvGrpSpPr>
          <p:nvPr/>
        </p:nvGrpSpPr>
        <p:grpSpPr bwMode="auto">
          <a:xfrm>
            <a:off x="-152400" y="2971800"/>
            <a:ext cx="1447800" cy="838200"/>
            <a:chOff x="5240234" y="990600"/>
            <a:chExt cx="4009293" cy="2438400"/>
          </a:xfrm>
        </p:grpSpPr>
        <p:sp>
          <p:nvSpPr>
            <p:cNvPr id="12"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3"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3</a:t>
              </a:r>
              <a:r>
                <a:rPr lang="en-US" sz="2800" dirty="0">
                  <a:solidFill>
                    <a:schemeClr val="bg1"/>
                  </a:solidFill>
                </a:rPr>
                <a:t>a</a:t>
              </a:r>
              <a:endParaRPr lang="en-US" sz="10000" dirty="0">
                <a:solidFill>
                  <a:schemeClr val="bg1"/>
                </a:solidFill>
              </a:endParaRPr>
            </a:p>
          </p:txBody>
        </p:sp>
      </p:grpSp>
      <p:sp>
        <p:nvSpPr>
          <p:cNvPr id="14" name="Rectangle 13"/>
          <p:cNvSpPr/>
          <p:nvPr/>
        </p:nvSpPr>
        <p:spPr>
          <a:xfrm>
            <a:off x="1229776" y="3124200"/>
            <a:ext cx="3348267" cy="400110"/>
          </a:xfrm>
          <a:prstGeom prst="rect">
            <a:avLst/>
          </a:prstGeom>
        </p:spPr>
        <p:txBody>
          <a:bodyPr wrap="none">
            <a:spAutoFit/>
          </a:bodyPr>
          <a:lstStyle/>
          <a:p>
            <a:r>
              <a:rPr lang="en-US" sz="2000" b="0" kern="0" dirty="0">
                <a:solidFill>
                  <a:srgbClr val="000000"/>
                </a:solidFill>
              </a:rPr>
              <a:t>within or between subjects?</a:t>
            </a:r>
            <a:endParaRPr lang="en-US" sz="2000" dirty="0"/>
          </a:p>
        </p:txBody>
      </p:sp>
      <p:grpSp>
        <p:nvGrpSpPr>
          <p:cNvPr id="15" name="Group 9"/>
          <p:cNvGrpSpPr>
            <a:grpSpLocks/>
          </p:cNvGrpSpPr>
          <p:nvPr/>
        </p:nvGrpSpPr>
        <p:grpSpPr bwMode="auto">
          <a:xfrm>
            <a:off x="838200" y="4191000"/>
            <a:ext cx="1447800" cy="838200"/>
            <a:chOff x="5240234" y="990600"/>
            <a:chExt cx="4009293" cy="2438400"/>
          </a:xfrm>
        </p:grpSpPr>
        <p:sp>
          <p:nvSpPr>
            <p:cNvPr id="16"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7"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3</a:t>
              </a:r>
              <a:r>
                <a:rPr lang="en-US" sz="2800" dirty="0">
                  <a:solidFill>
                    <a:schemeClr val="bg1"/>
                  </a:solidFill>
                </a:rPr>
                <a:t>b</a:t>
              </a:r>
              <a:endParaRPr lang="en-US" sz="10000" dirty="0">
                <a:solidFill>
                  <a:schemeClr val="bg1"/>
                </a:solidFill>
              </a:endParaRPr>
            </a:p>
          </p:txBody>
        </p:sp>
      </p:grpSp>
      <p:sp>
        <p:nvSpPr>
          <p:cNvPr id="18" name="Rectangle 17"/>
          <p:cNvSpPr/>
          <p:nvPr/>
        </p:nvSpPr>
        <p:spPr>
          <a:xfrm>
            <a:off x="2220376" y="4343400"/>
            <a:ext cx="2280843" cy="400110"/>
          </a:xfrm>
          <a:prstGeom prst="rect">
            <a:avLst/>
          </a:prstGeom>
        </p:spPr>
        <p:txBody>
          <a:bodyPr wrap="none">
            <a:spAutoFit/>
          </a:bodyPr>
          <a:lstStyle/>
          <a:p>
            <a:r>
              <a:rPr lang="en-US" sz="2000" b="0" kern="0" dirty="0">
                <a:solidFill>
                  <a:srgbClr val="000000"/>
                </a:solidFill>
              </a:rPr>
              <a:t>counterbalancing?</a:t>
            </a:r>
            <a:endParaRPr lang="en-US" sz="2000" dirty="0"/>
          </a:p>
        </p:txBody>
      </p:sp>
      <p:cxnSp>
        <p:nvCxnSpPr>
          <p:cNvPr id="19" name="Straight Connector 18"/>
          <p:cNvCxnSpPr>
            <a:cxnSpLocks noChangeShapeType="1"/>
          </p:cNvCxnSpPr>
          <p:nvPr/>
        </p:nvCxnSpPr>
        <p:spPr bwMode="auto">
          <a:xfrm flipV="1">
            <a:off x="1676400" y="3657600"/>
            <a:ext cx="0" cy="381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nvGrpSpPr>
          <p:cNvPr id="21" name="Group 9"/>
          <p:cNvGrpSpPr>
            <a:grpSpLocks/>
          </p:cNvGrpSpPr>
          <p:nvPr/>
        </p:nvGrpSpPr>
        <p:grpSpPr bwMode="auto">
          <a:xfrm>
            <a:off x="304800" y="5410200"/>
            <a:ext cx="880533" cy="838200"/>
            <a:chOff x="6324600" y="990600"/>
            <a:chExt cx="2438400" cy="2438400"/>
          </a:xfrm>
        </p:grpSpPr>
        <p:sp>
          <p:nvSpPr>
            <p:cNvPr id="22"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23"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4</a:t>
              </a:r>
            </a:p>
          </p:txBody>
        </p:sp>
      </p:grpSp>
      <p:sp>
        <p:nvSpPr>
          <p:cNvPr id="24" name="Rectangle 23"/>
          <p:cNvSpPr/>
          <p:nvPr/>
        </p:nvSpPr>
        <p:spPr>
          <a:xfrm>
            <a:off x="1295400" y="5562600"/>
            <a:ext cx="3363621" cy="400110"/>
          </a:xfrm>
          <a:prstGeom prst="rect">
            <a:avLst/>
          </a:prstGeom>
        </p:spPr>
        <p:txBody>
          <a:bodyPr wrap="none">
            <a:spAutoFit/>
          </a:bodyPr>
          <a:lstStyle/>
          <a:p>
            <a:r>
              <a:rPr lang="en-US" sz="2000" b="0" kern="0" dirty="0">
                <a:solidFill>
                  <a:srgbClr val="000000"/>
                </a:solidFill>
              </a:rPr>
              <a:t>how many repetitions/trials?</a:t>
            </a:r>
            <a:endParaRPr lang="en-US" sz="2000" dirty="0"/>
          </a:p>
        </p:txBody>
      </p:sp>
      <p:grpSp>
        <p:nvGrpSpPr>
          <p:cNvPr id="25" name="Group 9"/>
          <p:cNvGrpSpPr>
            <a:grpSpLocks/>
          </p:cNvGrpSpPr>
          <p:nvPr/>
        </p:nvGrpSpPr>
        <p:grpSpPr bwMode="auto">
          <a:xfrm>
            <a:off x="5209332" y="609600"/>
            <a:ext cx="880533" cy="838200"/>
            <a:chOff x="6324600" y="990600"/>
            <a:chExt cx="2438400" cy="2438400"/>
          </a:xfrm>
        </p:grpSpPr>
        <p:sp>
          <p:nvSpPr>
            <p:cNvPr id="26"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27"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5</a:t>
              </a:r>
            </a:p>
          </p:txBody>
        </p:sp>
      </p:grpSp>
      <p:sp>
        <p:nvSpPr>
          <p:cNvPr id="28" name="Rectangle 27"/>
          <p:cNvSpPr/>
          <p:nvPr/>
        </p:nvSpPr>
        <p:spPr>
          <a:xfrm>
            <a:off x="6199932" y="762000"/>
            <a:ext cx="1995308" cy="400110"/>
          </a:xfrm>
          <a:prstGeom prst="rect">
            <a:avLst/>
          </a:prstGeom>
        </p:spPr>
        <p:txBody>
          <a:bodyPr wrap="none">
            <a:spAutoFit/>
          </a:bodyPr>
          <a:lstStyle/>
          <a:p>
            <a:r>
              <a:rPr lang="en-US" sz="2000" b="0" kern="0" dirty="0">
                <a:solidFill>
                  <a:srgbClr val="000000"/>
                </a:solidFill>
              </a:rPr>
              <a:t>look at raw data</a:t>
            </a:r>
            <a:endParaRPr lang="en-US" sz="2000" dirty="0"/>
          </a:p>
        </p:txBody>
      </p:sp>
      <p:grpSp>
        <p:nvGrpSpPr>
          <p:cNvPr id="29" name="Group 9"/>
          <p:cNvGrpSpPr>
            <a:grpSpLocks/>
          </p:cNvGrpSpPr>
          <p:nvPr/>
        </p:nvGrpSpPr>
        <p:grpSpPr bwMode="auto">
          <a:xfrm>
            <a:off x="5209332" y="1828800"/>
            <a:ext cx="880533" cy="838200"/>
            <a:chOff x="6324600" y="990600"/>
            <a:chExt cx="2438400" cy="2438400"/>
          </a:xfrm>
        </p:grpSpPr>
        <p:sp>
          <p:nvSpPr>
            <p:cNvPr id="30"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1"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6</a:t>
              </a:r>
            </a:p>
          </p:txBody>
        </p:sp>
      </p:grpSp>
      <p:sp>
        <p:nvSpPr>
          <p:cNvPr id="32" name="Rectangle 31"/>
          <p:cNvSpPr/>
          <p:nvPr/>
        </p:nvSpPr>
        <p:spPr>
          <a:xfrm>
            <a:off x="6199932" y="1981200"/>
            <a:ext cx="2380154" cy="400110"/>
          </a:xfrm>
          <a:prstGeom prst="rect">
            <a:avLst/>
          </a:prstGeom>
        </p:spPr>
        <p:txBody>
          <a:bodyPr wrap="none">
            <a:spAutoFit/>
          </a:bodyPr>
          <a:lstStyle/>
          <a:p>
            <a:r>
              <a:rPr lang="en-US" sz="2000" b="0" kern="0" dirty="0">
                <a:solidFill>
                  <a:srgbClr val="000000"/>
                </a:solidFill>
              </a:rPr>
              <a:t>look at distributions</a:t>
            </a:r>
            <a:endParaRPr lang="en-US" sz="2000" dirty="0"/>
          </a:p>
        </p:txBody>
      </p:sp>
      <p:grpSp>
        <p:nvGrpSpPr>
          <p:cNvPr id="33" name="Group 9"/>
          <p:cNvGrpSpPr>
            <a:grpSpLocks/>
          </p:cNvGrpSpPr>
          <p:nvPr/>
        </p:nvGrpSpPr>
        <p:grpSpPr bwMode="auto">
          <a:xfrm>
            <a:off x="4828332" y="3048000"/>
            <a:ext cx="1447800" cy="838200"/>
            <a:chOff x="5240234" y="990599"/>
            <a:chExt cx="4009293" cy="2438401"/>
          </a:xfrm>
        </p:grpSpPr>
        <p:sp>
          <p:nvSpPr>
            <p:cNvPr id="34" name="Oval 10"/>
            <p:cNvSpPr>
              <a:spLocks noChangeArrowheads="1"/>
            </p:cNvSpPr>
            <p:nvPr/>
          </p:nvSpPr>
          <p:spPr bwMode="auto">
            <a:xfrm>
              <a:off x="6324601" y="990599"/>
              <a:ext cx="2438399" cy="2438401"/>
            </a:xfrm>
            <a:prstGeom prst="ellipse">
              <a:avLst/>
            </a:prstGeom>
            <a:solidFill>
              <a:srgbClr val="99CC00">
                <a:alpha val="27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5" name="Oval 11"/>
            <p:cNvSpPr>
              <a:spLocks noChangeArrowheads="1"/>
            </p:cNvSpPr>
            <p:nvPr/>
          </p:nvSpPr>
          <p:spPr bwMode="auto">
            <a:xfrm>
              <a:off x="5240234" y="1163781"/>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7</a:t>
              </a:r>
              <a:r>
                <a:rPr lang="en-US" sz="2800" dirty="0">
                  <a:solidFill>
                    <a:schemeClr val="bg1"/>
                  </a:solidFill>
                </a:rPr>
                <a:t>a</a:t>
              </a:r>
              <a:endParaRPr lang="en-US" sz="10000" dirty="0">
                <a:solidFill>
                  <a:schemeClr val="bg1"/>
                </a:solidFill>
              </a:endParaRPr>
            </a:p>
          </p:txBody>
        </p:sp>
      </p:grpSp>
      <p:sp>
        <p:nvSpPr>
          <p:cNvPr id="36" name="Rectangle 35"/>
          <p:cNvSpPr/>
          <p:nvPr/>
        </p:nvSpPr>
        <p:spPr>
          <a:xfrm>
            <a:off x="6210508" y="3200400"/>
            <a:ext cx="2339102" cy="400110"/>
          </a:xfrm>
          <a:prstGeom prst="rect">
            <a:avLst/>
          </a:prstGeom>
        </p:spPr>
        <p:txBody>
          <a:bodyPr wrap="none">
            <a:spAutoFit/>
          </a:bodyPr>
          <a:lstStyle/>
          <a:p>
            <a:r>
              <a:rPr lang="en-US" sz="2000" b="0" kern="0" dirty="0">
                <a:solidFill>
                  <a:schemeClr val="bg1">
                    <a:lumMod val="75000"/>
                  </a:schemeClr>
                </a:solidFill>
              </a:rPr>
              <a:t>check for normality</a:t>
            </a:r>
            <a:endParaRPr lang="en-US" sz="2000" dirty="0">
              <a:solidFill>
                <a:schemeClr val="bg1">
                  <a:lumMod val="75000"/>
                </a:schemeClr>
              </a:solidFill>
            </a:endParaRPr>
          </a:p>
        </p:txBody>
      </p:sp>
      <p:grpSp>
        <p:nvGrpSpPr>
          <p:cNvPr id="37" name="Group 9"/>
          <p:cNvGrpSpPr>
            <a:grpSpLocks/>
          </p:cNvGrpSpPr>
          <p:nvPr/>
        </p:nvGrpSpPr>
        <p:grpSpPr bwMode="auto">
          <a:xfrm>
            <a:off x="5742732" y="4267200"/>
            <a:ext cx="1447800" cy="838200"/>
            <a:chOff x="5240234" y="990600"/>
            <a:chExt cx="4009293" cy="2438400"/>
          </a:xfrm>
        </p:grpSpPr>
        <p:sp>
          <p:nvSpPr>
            <p:cNvPr id="38"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9"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7</a:t>
              </a:r>
              <a:r>
                <a:rPr lang="en-US" sz="2800" dirty="0">
                  <a:solidFill>
                    <a:schemeClr val="bg1"/>
                  </a:solidFill>
                </a:rPr>
                <a:t>b</a:t>
              </a:r>
              <a:endParaRPr lang="en-US" sz="10000" dirty="0">
                <a:solidFill>
                  <a:schemeClr val="bg1"/>
                </a:solidFill>
              </a:endParaRPr>
            </a:p>
          </p:txBody>
        </p:sp>
      </p:grpSp>
      <p:sp>
        <p:nvSpPr>
          <p:cNvPr id="40" name="Rectangle 39"/>
          <p:cNvSpPr/>
          <p:nvPr/>
        </p:nvSpPr>
        <p:spPr>
          <a:xfrm>
            <a:off x="7124908" y="4419600"/>
            <a:ext cx="1866692" cy="400110"/>
          </a:xfrm>
          <a:prstGeom prst="rect">
            <a:avLst/>
          </a:prstGeom>
        </p:spPr>
        <p:txBody>
          <a:bodyPr wrap="none">
            <a:spAutoFit/>
          </a:bodyPr>
          <a:lstStyle/>
          <a:p>
            <a:r>
              <a:rPr lang="en-US" sz="2000" b="0" kern="0" dirty="0">
                <a:solidFill>
                  <a:srgbClr val="000000"/>
                </a:solidFill>
              </a:rPr>
              <a:t>run some stats</a:t>
            </a:r>
            <a:endParaRPr lang="en-US" sz="2000" dirty="0"/>
          </a:p>
        </p:txBody>
      </p:sp>
      <p:cxnSp>
        <p:nvCxnSpPr>
          <p:cNvPr id="41" name="Straight Connector 40"/>
          <p:cNvCxnSpPr>
            <a:cxnSpLocks noChangeShapeType="1"/>
          </p:cNvCxnSpPr>
          <p:nvPr/>
        </p:nvCxnSpPr>
        <p:spPr bwMode="auto">
          <a:xfrm flipV="1">
            <a:off x="6580932" y="3657600"/>
            <a:ext cx="0" cy="457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nvGrpSpPr>
          <p:cNvPr id="42" name="Group 9"/>
          <p:cNvGrpSpPr>
            <a:grpSpLocks/>
          </p:cNvGrpSpPr>
          <p:nvPr/>
        </p:nvGrpSpPr>
        <p:grpSpPr bwMode="auto">
          <a:xfrm>
            <a:off x="5285532" y="5486400"/>
            <a:ext cx="880533" cy="838200"/>
            <a:chOff x="6324600" y="990600"/>
            <a:chExt cx="2438400" cy="2438400"/>
          </a:xfrm>
        </p:grpSpPr>
        <p:sp>
          <p:nvSpPr>
            <p:cNvPr id="43"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44"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8</a:t>
              </a:r>
            </a:p>
          </p:txBody>
        </p:sp>
      </p:grpSp>
      <p:sp>
        <p:nvSpPr>
          <p:cNvPr id="45" name="Rectangle 44"/>
          <p:cNvSpPr/>
          <p:nvPr/>
        </p:nvSpPr>
        <p:spPr>
          <a:xfrm>
            <a:off x="6276132" y="5638800"/>
            <a:ext cx="1211339" cy="400110"/>
          </a:xfrm>
          <a:prstGeom prst="rect">
            <a:avLst/>
          </a:prstGeom>
        </p:spPr>
        <p:txBody>
          <a:bodyPr wrap="none">
            <a:spAutoFit/>
          </a:bodyPr>
          <a:lstStyle/>
          <a:p>
            <a:r>
              <a:rPr lang="en-US" sz="2000" b="0" kern="0" dirty="0">
                <a:solidFill>
                  <a:srgbClr val="000000"/>
                </a:solidFill>
              </a:rPr>
              <a:t>conclude</a:t>
            </a:r>
            <a:endParaRPr lang="en-US" sz="2000" dirty="0"/>
          </a:p>
        </p:txBody>
      </p:sp>
      <p:sp>
        <p:nvSpPr>
          <p:cNvPr id="46" name="Rounded Rectangle 45"/>
          <p:cNvSpPr/>
          <p:nvPr/>
        </p:nvSpPr>
        <p:spPr bwMode="auto">
          <a:xfrm>
            <a:off x="5029200" y="457200"/>
            <a:ext cx="3962400" cy="6019800"/>
          </a:xfrm>
          <a:prstGeom prst="roundRect">
            <a:avLst/>
          </a:prstGeom>
          <a:noFill/>
          <a:ln w="76200" cap="flat" cmpd="sng" algn="ctr">
            <a:solidFill>
              <a:srgbClr val="99CC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7B1836D5-ADE9-0A4D-8C2F-87E3B14921CA}"/>
              </a:ext>
            </a:extLst>
          </p:cNvPr>
          <p:cNvSpPr>
            <a:spLocks noGrp="1"/>
          </p:cNvSpPr>
          <p:nvPr>
            <p:ph type="sldNum" sz="quarter" idx="12"/>
          </p:nvPr>
        </p:nvSpPr>
        <p:spPr/>
        <p:txBody>
          <a:bodyPr/>
          <a:lstStyle/>
          <a:p>
            <a:fld id="{8C734804-006E-DC44-93A2-A63A0AD6AB16}" type="slidenum">
              <a:rPr lang="en-US" smtClean="0"/>
              <a:pPr/>
              <a:t>135</a:t>
            </a:fld>
            <a:endParaRPr lang="en-US"/>
          </a:p>
        </p:txBody>
      </p:sp>
    </p:spTree>
    <p:extLst>
      <p:ext uri="{BB962C8B-B14F-4D97-AF65-F5344CB8AC3E}">
        <p14:creationId xmlns:p14="http://schemas.microsoft.com/office/powerpoint/2010/main" val="24494529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457200" y="1600200"/>
            <a:ext cx="85344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400" b="1" dirty="0">
                <a:solidFill>
                  <a:schemeClr val="tx1"/>
                </a:solidFill>
                <a:latin typeface="Arial" charset="0"/>
                <a:cs typeface="Arial" charset="0"/>
              </a:rPr>
              <a:t>look at raw data</a:t>
            </a:r>
          </a:p>
        </p:txBody>
      </p:sp>
      <p:grpSp>
        <p:nvGrpSpPr>
          <p:cNvPr id="3" name="Group 9"/>
          <p:cNvGrpSpPr>
            <a:grpSpLocks/>
          </p:cNvGrpSpPr>
          <p:nvPr/>
        </p:nvGrpSpPr>
        <p:grpSpPr bwMode="auto">
          <a:xfrm>
            <a:off x="5562600" y="-76200"/>
            <a:ext cx="4038600" cy="2438400"/>
            <a:chOff x="5029200" y="990600"/>
            <a:chExt cx="40386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30000" dirty="0">
                  <a:solidFill>
                    <a:schemeClr val="bg1"/>
                  </a:solidFill>
                </a:rPr>
                <a:t>5</a:t>
              </a:r>
            </a:p>
          </p:txBody>
        </p:sp>
      </p:grpSp>
      <p:sp>
        <p:nvSpPr>
          <p:cNvPr id="2" name="Slide Number Placeholder 1">
            <a:extLst>
              <a:ext uri="{FF2B5EF4-FFF2-40B4-BE49-F238E27FC236}">
                <a16:creationId xmlns:a16="http://schemas.microsoft.com/office/drawing/2014/main" id="{9441032B-32F1-DD4E-867E-3D73BCDE04C2}"/>
              </a:ext>
            </a:extLst>
          </p:cNvPr>
          <p:cNvSpPr>
            <a:spLocks noGrp="1"/>
          </p:cNvSpPr>
          <p:nvPr>
            <p:ph type="sldNum" sz="quarter" idx="12"/>
          </p:nvPr>
        </p:nvSpPr>
        <p:spPr/>
        <p:txBody>
          <a:bodyPr/>
          <a:lstStyle/>
          <a:p>
            <a:fld id="{803C33BC-767D-8845-BB2C-A473FB4A7552}" type="slidenum">
              <a:rPr lang="en-US" smtClean="0"/>
              <a:pPr/>
              <a:t>136</a:t>
            </a:fld>
            <a:endParaRPr lang="en-US"/>
          </a:p>
        </p:txBody>
      </p:sp>
    </p:spTree>
    <p:extLst>
      <p:ext uri="{BB962C8B-B14F-4D97-AF65-F5344CB8AC3E}">
        <p14:creationId xmlns:p14="http://schemas.microsoft.com/office/powerpoint/2010/main" val="10050975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48AD95-CF09-C54C-BCA3-8F291E35A72A}"/>
              </a:ext>
            </a:extLst>
          </p:cNvPr>
          <p:cNvPicPr>
            <a:picLocks noChangeAspect="1"/>
          </p:cNvPicPr>
          <p:nvPr/>
        </p:nvPicPr>
        <p:blipFill>
          <a:blip r:embed="rId2"/>
          <a:stretch>
            <a:fillRect/>
          </a:stretch>
        </p:blipFill>
        <p:spPr>
          <a:xfrm>
            <a:off x="2362200" y="2057400"/>
            <a:ext cx="4432300" cy="3949700"/>
          </a:xfrm>
          <a:prstGeom prst="rect">
            <a:avLst/>
          </a:prstGeom>
        </p:spPr>
      </p:pic>
      <p:sp>
        <p:nvSpPr>
          <p:cNvPr id="6" name="Rectangle 5">
            <a:extLst>
              <a:ext uri="{FF2B5EF4-FFF2-40B4-BE49-F238E27FC236}">
                <a16:creationId xmlns:a16="http://schemas.microsoft.com/office/drawing/2014/main" id="{F49CBC25-AC06-8F4D-92C1-BBDD73424842}"/>
              </a:ext>
            </a:extLst>
          </p:cNvPr>
          <p:cNvSpPr/>
          <p:nvPr/>
        </p:nvSpPr>
        <p:spPr>
          <a:xfrm>
            <a:off x="533400" y="914400"/>
            <a:ext cx="7315200" cy="461665"/>
          </a:xfrm>
          <a:prstGeom prst="rect">
            <a:avLst/>
          </a:prstGeom>
        </p:spPr>
        <p:txBody>
          <a:bodyPr wrap="square">
            <a:spAutoFit/>
          </a:bodyPr>
          <a:lstStyle/>
          <a:p>
            <a:pPr algn="ctr"/>
            <a:r>
              <a:rPr lang="en-US" sz="2400" b="0" kern="0" dirty="0">
                <a:solidFill>
                  <a:srgbClr val="000000"/>
                </a:solidFill>
              </a:rPr>
              <a:t>let’s put everything in a table (excel is great for that)</a:t>
            </a:r>
            <a:endParaRPr lang="en-US" sz="2400" dirty="0"/>
          </a:p>
        </p:txBody>
      </p:sp>
      <p:sp>
        <p:nvSpPr>
          <p:cNvPr id="2" name="Slide Number Placeholder 1">
            <a:extLst>
              <a:ext uri="{FF2B5EF4-FFF2-40B4-BE49-F238E27FC236}">
                <a16:creationId xmlns:a16="http://schemas.microsoft.com/office/drawing/2014/main" id="{12EDC60F-F0F9-A649-8090-54F0122D4D16}"/>
              </a:ext>
            </a:extLst>
          </p:cNvPr>
          <p:cNvSpPr>
            <a:spLocks noGrp="1"/>
          </p:cNvSpPr>
          <p:nvPr>
            <p:ph type="sldNum" sz="quarter" idx="12"/>
          </p:nvPr>
        </p:nvSpPr>
        <p:spPr/>
        <p:txBody>
          <a:bodyPr/>
          <a:lstStyle/>
          <a:p>
            <a:fld id="{803C33BC-767D-8845-BB2C-A473FB4A7552}" type="slidenum">
              <a:rPr lang="en-US" smtClean="0"/>
              <a:pPr/>
              <a:t>137</a:t>
            </a:fld>
            <a:endParaRPr lang="en-US"/>
          </a:p>
        </p:txBody>
      </p:sp>
    </p:spTree>
    <p:extLst>
      <p:ext uri="{BB962C8B-B14F-4D97-AF65-F5344CB8AC3E}">
        <p14:creationId xmlns:p14="http://schemas.microsoft.com/office/powerpoint/2010/main" val="35635109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251EF7-DBE6-A346-8944-D523D6693FF6}"/>
              </a:ext>
            </a:extLst>
          </p:cNvPr>
          <p:cNvSpPr/>
          <p:nvPr/>
        </p:nvSpPr>
        <p:spPr>
          <a:xfrm>
            <a:off x="533400" y="685800"/>
            <a:ext cx="8077200" cy="2308324"/>
          </a:xfrm>
          <a:prstGeom prst="rect">
            <a:avLst/>
          </a:prstGeom>
        </p:spPr>
        <p:txBody>
          <a:bodyPr wrap="square">
            <a:spAutoFit/>
          </a:bodyPr>
          <a:lstStyle/>
          <a:p>
            <a:r>
              <a:rPr lang="en-US" sz="2400" b="0" kern="0" dirty="0">
                <a:solidFill>
                  <a:srgbClr val="000000"/>
                </a:solidFill>
              </a:rPr>
              <a:t>save your file as a .csv (comma separated virgule is a format to store tables as text files)</a:t>
            </a:r>
          </a:p>
          <a:p>
            <a:endParaRPr lang="en-US" sz="2400" b="0" kern="0" dirty="0">
              <a:solidFill>
                <a:srgbClr val="000000"/>
              </a:solidFill>
            </a:endParaRPr>
          </a:p>
          <a:p>
            <a:r>
              <a:rPr lang="en-US" sz="2400" b="0" kern="0" dirty="0">
                <a:solidFill>
                  <a:srgbClr val="000000"/>
                </a:solidFill>
              </a:rPr>
              <a:t>you can open csv with excel, text file an many other software</a:t>
            </a:r>
          </a:p>
          <a:p>
            <a:endParaRPr lang="en-US" sz="2400" b="0" kern="0" dirty="0">
              <a:solidFill>
                <a:srgbClr val="000000"/>
              </a:solidFill>
            </a:endParaRPr>
          </a:p>
        </p:txBody>
      </p:sp>
      <p:pic>
        <p:nvPicPr>
          <p:cNvPr id="6" name="Picture 5">
            <a:extLst>
              <a:ext uri="{FF2B5EF4-FFF2-40B4-BE49-F238E27FC236}">
                <a16:creationId xmlns:a16="http://schemas.microsoft.com/office/drawing/2014/main" id="{D2A389CD-768F-8741-A797-E8BBD6E3BE85}"/>
              </a:ext>
            </a:extLst>
          </p:cNvPr>
          <p:cNvPicPr>
            <a:picLocks noChangeAspect="1"/>
          </p:cNvPicPr>
          <p:nvPr/>
        </p:nvPicPr>
        <p:blipFill>
          <a:blip r:embed="rId2"/>
          <a:stretch>
            <a:fillRect/>
          </a:stretch>
        </p:blipFill>
        <p:spPr>
          <a:xfrm>
            <a:off x="2667000" y="3124200"/>
            <a:ext cx="4628896" cy="2590800"/>
          </a:xfrm>
          <a:prstGeom prst="rect">
            <a:avLst/>
          </a:prstGeom>
        </p:spPr>
      </p:pic>
      <p:sp>
        <p:nvSpPr>
          <p:cNvPr id="2" name="Slide Number Placeholder 1">
            <a:extLst>
              <a:ext uri="{FF2B5EF4-FFF2-40B4-BE49-F238E27FC236}">
                <a16:creationId xmlns:a16="http://schemas.microsoft.com/office/drawing/2014/main" id="{64706F0D-5F61-4C4A-A41C-08BC2909E813}"/>
              </a:ext>
            </a:extLst>
          </p:cNvPr>
          <p:cNvSpPr>
            <a:spLocks noGrp="1"/>
          </p:cNvSpPr>
          <p:nvPr>
            <p:ph type="sldNum" sz="quarter" idx="12"/>
          </p:nvPr>
        </p:nvSpPr>
        <p:spPr/>
        <p:txBody>
          <a:bodyPr/>
          <a:lstStyle/>
          <a:p>
            <a:fld id="{803C33BC-767D-8845-BB2C-A473FB4A7552}" type="slidenum">
              <a:rPr lang="en-US" smtClean="0"/>
              <a:pPr/>
              <a:t>138</a:t>
            </a:fld>
            <a:endParaRPr lang="en-US"/>
          </a:p>
        </p:txBody>
      </p:sp>
    </p:spTree>
    <p:extLst>
      <p:ext uri="{BB962C8B-B14F-4D97-AF65-F5344CB8AC3E}">
        <p14:creationId xmlns:p14="http://schemas.microsoft.com/office/powerpoint/2010/main" val="26918408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953796"/>
            <a:ext cx="8229600" cy="1477328"/>
          </a:xfrm>
          <a:prstGeom prst="rect">
            <a:avLst/>
          </a:prstGeom>
        </p:spPr>
        <p:txBody>
          <a:bodyPr wrap="square">
            <a:spAutoFit/>
          </a:bodyPr>
          <a:lstStyle/>
          <a:p>
            <a:r>
              <a:rPr lang="en-US" b="0" dirty="0" err="1">
                <a:latin typeface="Courier" pitchFamily="2" charset="0"/>
              </a:rPr>
              <a:t>dat</a:t>
            </a:r>
            <a:r>
              <a:rPr lang="en-US" b="0" dirty="0">
                <a:latin typeface="Courier" pitchFamily="2" charset="0"/>
              </a:rPr>
              <a:t> = </a:t>
            </a:r>
            <a:r>
              <a:rPr lang="en-US" b="0" dirty="0" err="1">
                <a:latin typeface="Courier" pitchFamily="2" charset="0"/>
              </a:rPr>
              <a:t>read.csv</a:t>
            </a:r>
            <a:r>
              <a:rPr lang="en-US" b="0" dirty="0">
                <a:latin typeface="Courier" pitchFamily="2" charset="0"/>
              </a:rPr>
              <a:t>("</a:t>
            </a:r>
            <a:r>
              <a:rPr lang="en-US" b="0" dirty="0" err="1">
                <a:latin typeface="Courier" pitchFamily="2" charset="0"/>
              </a:rPr>
              <a:t>HCIXP.csv</a:t>
            </a:r>
            <a:r>
              <a:rPr lang="en-US" b="0" dirty="0">
                <a:latin typeface="Courier" pitchFamily="2" charset="0"/>
              </a:rPr>
              <a:t>", header = TRUE)</a:t>
            </a:r>
          </a:p>
          <a:p>
            <a:r>
              <a:rPr lang="en-US" b="0" dirty="0">
                <a:latin typeface="Courier" pitchFamily="2" charset="0"/>
                <a:cs typeface="Arial" pitchFamily="-112" charset="0"/>
              </a:rPr>
              <a:t>print(</a:t>
            </a:r>
            <a:r>
              <a:rPr lang="en-US" b="0" dirty="0" err="1">
                <a:latin typeface="Courier" pitchFamily="2" charset="0"/>
                <a:cs typeface="Arial" pitchFamily="-112" charset="0"/>
              </a:rPr>
              <a:t>dat</a:t>
            </a:r>
            <a:r>
              <a:rPr lang="en-US" b="0" dirty="0">
                <a:latin typeface="Courier" pitchFamily="2" charset="0"/>
                <a:cs typeface="Arial" pitchFamily="-112" charset="0"/>
              </a:rPr>
              <a:t>) # look at the file in R</a:t>
            </a: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sp>
        <p:nvSpPr>
          <p:cNvPr id="2" name="Slide Number Placeholder 1">
            <a:extLst>
              <a:ext uri="{FF2B5EF4-FFF2-40B4-BE49-F238E27FC236}">
                <a16:creationId xmlns:a16="http://schemas.microsoft.com/office/drawing/2014/main" id="{36D76D01-91CF-594D-AC37-17C16C0759F5}"/>
              </a:ext>
            </a:extLst>
          </p:cNvPr>
          <p:cNvSpPr>
            <a:spLocks noGrp="1"/>
          </p:cNvSpPr>
          <p:nvPr>
            <p:ph type="sldNum" sz="quarter" idx="12"/>
          </p:nvPr>
        </p:nvSpPr>
        <p:spPr/>
        <p:txBody>
          <a:bodyPr/>
          <a:lstStyle/>
          <a:p>
            <a:fld id="{803C33BC-767D-8845-BB2C-A473FB4A7552}" type="slidenum">
              <a:rPr lang="en-US" smtClean="0"/>
              <a:pPr/>
              <a:t>139</a:t>
            </a:fld>
            <a:endParaRPr lang="en-US"/>
          </a:p>
        </p:txBody>
      </p:sp>
    </p:spTree>
    <p:extLst>
      <p:ext uri="{BB962C8B-B14F-4D97-AF65-F5344CB8AC3E}">
        <p14:creationId xmlns:p14="http://schemas.microsoft.com/office/powerpoint/2010/main" val="1655036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crosoft-office-ribbon-1.gif"/>
          <p:cNvPicPr>
            <a:picLocks noChangeAspect="1"/>
          </p:cNvPicPr>
          <p:nvPr/>
        </p:nvPicPr>
        <p:blipFill rotWithShape="1">
          <a:blip r:embed="rId3">
            <a:extLst>
              <a:ext uri="{28A0092B-C50C-407E-A947-70E740481C1C}">
                <a14:useLocalDpi xmlns:a14="http://schemas.microsoft.com/office/drawing/2010/main" val="0"/>
              </a:ext>
            </a:extLst>
          </a:blip>
          <a:srcRect b="7628"/>
          <a:stretch/>
        </p:blipFill>
        <p:spPr>
          <a:xfrm>
            <a:off x="413349" y="2438400"/>
            <a:ext cx="8317302" cy="2287602"/>
          </a:xfrm>
          <a:prstGeom prst="rect">
            <a:avLst/>
          </a:prstGeom>
        </p:spPr>
      </p:pic>
      <p:sp>
        <p:nvSpPr>
          <p:cNvPr id="5" name="TextBox 9"/>
          <p:cNvSpPr txBox="1">
            <a:spLocks noChangeArrowheads="1"/>
          </p:cNvSpPr>
          <p:nvPr/>
        </p:nvSpPr>
        <p:spPr bwMode="auto">
          <a:xfrm>
            <a:off x="0" y="5257800"/>
            <a:ext cx="9144000" cy="113877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e.g. one reason why we have ribbons in Word now</a:t>
            </a:r>
            <a:endParaRPr lang="en-US" sz="3400" dirty="0">
              <a:solidFill>
                <a:srgbClr val="FF9900"/>
              </a:solidFill>
            </a:endParaRPr>
          </a:p>
        </p:txBody>
      </p:sp>
      <p:pic>
        <p:nvPicPr>
          <p:cNvPr id="6" name="Picture 5">
            <a:extLst>
              <a:ext uri="{FF2B5EF4-FFF2-40B4-BE49-F238E27FC236}">
                <a16:creationId xmlns:a16="http://schemas.microsoft.com/office/drawing/2014/main" id="{9BBF6C4F-BEFA-314A-9E4B-68DC62680C72}"/>
              </a:ext>
            </a:extLst>
          </p:cNvPr>
          <p:cNvPicPr>
            <a:picLocks noChangeAspect="1"/>
          </p:cNvPicPr>
          <p:nvPr/>
        </p:nvPicPr>
        <p:blipFill rotWithShape="1">
          <a:blip r:embed="rId4"/>
          <a:srcRect b="82833"/>
          <a:stretch/>
        </p:blipFill>
        <p:spPr>
          <a:xfrm>
            <a:off x="413349" y="533400"/>
            <a:ext cx="8294696" cy="1066800"/>
          </a:xfrm>
          <a:prstGeom prst="rect">
            <a:avLst/>
          </a:prstGeom>
        </p:spPr>
      </p:pic>
      <p:sp>
        <p:nvSpPr>
          <p:cNvPr id="7" name="Rectangle 6">
            <a:extLst>
              <a:ext uri="{FF2B5EF4-FFF2-40B4-BE49-F238E27FC236}">
                <a16:creationId xmlns:a16="http://schemas.microsoft.com/office/drawing/2014/main" id="{9B9CB1AE-1F94-5642-A06D-C5D8EA09BFFD}"/>
              </a:ext>
            </a:extLst>
          </p:cNvPr>
          <p:cNvSpPr/>
          <p:nvPr/>
        </p:nvSpPr>
        <p:spPr>
          <a:xfrm rot="16200000">
            <a:off x="-222029" y="984030"/>
            <a:ext cx="1056636" cy="307777"/>
          </a:xfrm>
          <a:prstGeom prst="rect">
            <a:avLst/>
          </a:prstGeom>
        </p:spPr>
        <p:txBody>
          <a:bodyPr wrap="none">
            <a:spAutoFit/>
          </a:bodyPr>
          <a:lstStyle/>
          <a:p>
            <a:r>
              <a:rPr lang="en-US" sz="1400" b="0" dirty="0"/>
              <a:t>Word 2000</a:t>
            </a:r>
          </a:p>
        </p:txBody>
      </p:sp>
      <p:sp>
        <p:nvSpPr>
          <p:cNvPr id="9" name="Rectangle 8">
            <a:extLst>
              <a:ext uri="{FF2B5EF4-FFF2-40B4-BE49-F238E27FC236}">
                <a16:creationId xmlns:a16="http://schemas.microsoft.com/office/drawing/2014/main" id="{178AEB72-32CE-CD46-8FB5-99F265645486}"/>
              </a:ext>
            </a:extLst>
          </p:cNvPr>
          <p:cNvSpPr/>
          <p:nvPr/>
        </p:nvSpPr>
        <p:spPr>
          <a:xfrm rot="16200000">
            <a:off x="-242065" y="3428312"/>
            <a:ext cx="1096710" cy="307777"/>
          </a:xfrm>
          <a:prstGeom prst="rect">
            <a:avLst/>
          </a:prstGeom>
        </p:spPr>
        <p:txBody>
          <a:bodyPr wrap="none">
            <a:spAutoFit/>
          </a:bodyPr>
          <a:lstStyle/>
          <a:p>
            <a:r>
              <a:rPr lang="en-US" sz="1400" b="0" dirty="0"/>
              <a:t>Word today</a:t>
            </a:r>
          </a:p>
        </p:txBody>
      </p:sp>
      <p:sp>
        <p:nvSpPr>
          <p:cNvPr id="2" name="Slide Number Placeholder 1">
            <a:extLst>
              <a:ext uri="{FF2B5EF4-FFF2-40B4-BE49-F238E27FC236}">
                <a16:creationId xmlns:a16="http://schemas.microsoft.com/office/drawing/2014/main" id="{C327EDF1-74AB-0E46-89BE-F38F74F6EC9A}"/>
              </a:ext>
            </a:extLst>
          </p:cNvPr>
          <p:cNvSpPr>
            <a:spLocks noGrp="1"/>
          </p:cNvSpPr>
          <p:nvPr>
            <p:ph type="sldNum" sz="quarter" idx="12"/>
          </p:nvPr>
        </p:nvSpPr>
        <p:spPr/>
        <p:txBody>
          <a:bodyPr/>
          <a:lstStyle/>
          <a:p>
            <a:fld id="{803C33BC-767D-8845-BB2C-A473FB4A7552}" type="slidenum">
              <a:rPr lang="en-US" smtClean="0"/>
              <a:pPr/>
              <a:t>14</a:t>
            </a:fld>
            <a:endParaRPr lang="en-US"/>
          </a:p>
        </p:txBody>
      </p:sp>
    </p:spTree>
    <p:extLst>
      <p:ext uri="{BB962C8B-B14F-4D97-AF65-F5344CB8AC3E}">
        <p14:creationId xmlns:p14="http://schemas.microsoft.com/office/powerpoint/2010/main" val="10203652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953796"/>
            <a:ext cx="8229600" cy="3139321"/>
          </a:xfrm>
          <a:prstGeom prst="rect">
            <a:avLst/>
          </a:prstGeom>
        </p:spPr>
        <p:txBody>
          <a:bodyPr wrap="square">
            <a:spAutoFit/>
          </a:bodyPr>
          <a:lstStyle/>
          <a:p>
            <a:r>
              <a:rPr lang="en-US" b="0" dirty="0" err="1">
                <a:latin typeface="Courier" pitchFamily="2" charset="0"/>
              </a:rPr>
              <a:t>dat</a:t>
            </a:r>
            <a:r>
              <a:rPr lang="en-US" b="0" dirty="0">
                <a:latin typeface="Courier" pitchFamily="2" charset="0"/>
              </a:rPr>
              <a:t> = </a:t>
            </a:r>
            <a:r>
              <a:rPr lang="en-US" b="0" dirty="0" err="1">
                <a:latin typeface="Courier" pitchFamily="2" charset="0"/>
              </a:rPr>
              <a:t>read.csv</a:t>
            </a:r>
            <a:r>
              <a:rPr lang="en-US" b="0" dirty="0">
                <a:latin typeface="Courier" pitchFamily="2" charset="0"/>
              </a:rPr>
              <a:t>("</a:t>
            </a:r>
            <a:r>
              <a:rPr lang="en-US" b="0" dirty="0" err="1">
                <a:latin typeface="Courier" pitchFamily="2" charset="0"/>
              </a:rPr>
              <a:t>HCIXP.csv</a:t>
            </a:r>
            <a:r>
              <a:rPr lang="en-US" b="0" dirty="0">
                <a:latin typeface="Courier" pitchFamily="2" charset="0"/>
              </a:rPr>
              <a:t>", header = TRUE)</a:t>
            </a:r>
          </a:p>
          <a:p>
            <a:r>
              <a:rPr lang="en-US" b="0" dirty="0">
                <a:latin typeface="Courier" pitchFamily="2" charset="0"/>
                <a:cs typeface="Arial" pitchFamily="-112" charset="0"/>
              </a:rPr>
              <a:t>print(</a:t>
            </a:r>
            <a:r>
              <a:rPr lang="en-US" b="0" dirty="0" err="1">
                <a:latin typeface="Courier" pitchFamily="2" charset="0"/>
                <a:cs typeface="Arial" pitchFamily="-112" charset="0"/>
              </a:rPr>
              <a:t>dat</a:t>
            </a:r>
            <a:r>
              <a:rPr lang="en-US" b="0" dirty="0">
                <a:latin typeface="Courier" pitchFamily="2" charset="0"/>
                <a:cs typeface="Arial" pitchFamily="-112" charset="0"/>
              </a:rPr>
              <a:t>) # look at the file in R</a:t>
            </a:r>
          </a:p>
          <a:p>
            <a:endParaRPr lang="en-US" b="0" dirty="0">
              <a:latin typeface="Courier" pitchFamily="2" charset="0"/>
              <a:cs typeface="Arial" pitchFamily="-112" charset="0"/>
            </a:endParaRPr>
          </a:p>
          <a:p>
            <a:r>
              <a:rPr lang="en-US" b="0" dirty="0">
                <a:latin typeface="Courier" pitchFamily="2" charset="0"/>
                <a:cs typeface="Arial" pitchFamily="-112" charset="0"/>
              </a:rPr>
              <a:t>library(ggplot2)</a:t>
            </a:r>
          </a:p>
          <a:p>
            <a:endParaRPr lang="en-US" b="0" dirty="0">
              <a:latin typeface="Courier" pitchFamily="2" charset="0"/>
              <a:cs typeface="Arial" pitchFamily="-112" charset="0"/>
            </a:endParaRPr>
          </a:p>
          <a:p>
            <a:r>
              <a:rPr lang="en-US" b="0" dirty="0" err="1">
                <a:latin typeface="Courier" pitchFamily="2" charset="0"/>
                <a:cs typeface="Arial" pitchFamily="-112" charset="0"/>
              </a:rPr>
              <a:t>ggplot</a:t>
            </a:r>
            <a:r>
              <a:rPr lang="en-US" b="0" dirty="0">
                <a:latin typeface="Courier" pitchFamily="2" charset="0"/>
                <a:cs typeface="Arial" pitchFamily="-112" charset="0"/>
              </a:rPr>
              <a:t>(</a:t>
            </a:r>
            <a:r>
              <a:rPr lang="en-US" b="0" dirty="0" err="1">
                <a:latin typeface="Courier" pitchFamily="2" charset="0"/>
                <a:cs typeface="Arial" pitchFamily="-112" charset="0"/>
              </a:rPr>
              <a:t>dat</a:t>
            </a:r>
            <a:r>
              <a:rPr lang="en-US" b="0" dirty="0">
                <a:latin typeface="Courier" pitchFamily="2" charset="0"/>
                <a:cs typeface="Arial" pitchFamily="-112" charset="0"/>
              </a:rPr>
              <a:t>, </a:t>
            </a:r>
            <a:r>
              <a:rPr lang="en-US" b="0" dirty="0" err="1">
                <a:latin typeface="Courier" pitchFamily="2" charset="0"/>
                <a:cs typeface="Arial" pitchFamily="-112" charset="0"/>
              </a:rPr>
              <a:t>aes</a:t>
            </a:r>
            <a:r>
              <a:rPr lang="en-US" b="0" dirty="0">
                <a:latin typeface="Courier" pitchFamily="2" charset="0"/>
                <a:cs typeface="Arial" pitchFamily="-112" charset="0"/>
              </a:rPr>
              <a:t>(x = </a:t>
            </a:r>
            <a:r>
              <a:rPr lang="en-US" b="0" dirty="0" err="1">
                <a:latin typeface="Courier" pitchFamily="2" charset="0"/>
                <a:cs typeface="Arial" pitchFamily="-112" charset="0"/>
              </a:rPr>
              <a:t>dat$id</a:t>
            </a:r>
            <a:r>
              <a:rPr lang="en-US" b="0" dirty="0">
                <a:latin typeface="Courier" pitchFamily="2" charset="0"/>
                <a:cs typeface="Arial" pitchFamily="-112" charset="0"/>
              </a:rPr>
              <a:t>, y = </a:t>
            </a:r>
            <a:r>
              <a:rPr lang="en-US" b="0" dirty="0" err="1">
                <a:latin typeface="Courier" pitchFamily="2" charset="0"/>
                <a:cs typeface="Arial" pitchFamily="-112" charset="0"/>
              </a:rPr>
              <a:t>dat$score</a:t>
            </a:r>
            <a:r>
              <a:rPr lang="en-US" b="0" dirty="0">
                <a:latin typeface="Courier" pitchFamily="2" charset="0"/>
                <a:cs typeface="Arial" pitchFamily="-112" charset="0"/>
              </a:rPr>
              <a:t>)) + </a:t>
            </a:r>
            <a:r>
              <a:rPr lang="en-US" b="0" dirty="0" err="1">
                <a:latin typeface="Courier" pitchFamily="2" charset="0"/>
                <a:cs typeface="Arial" pitchFamily="-112" charset="0"/>
              </a:rPr>
              <a:t>geom_bar</a:t>
            </a:r>
            <a:r>
              <a:rPr lang="en-US" b="0" dirty="0">
                <a:latin typeface="Courier" pitchFamily="2" charset="0"/>
                <a:cs typeface="Arial" pitchFamily="-112" charset="0"/>
              </a:rPr>
              <a:t>(stat = 'identity', position = 'dodge')</a:t>
            </a: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sp>
        <p:nvSpPr>
          <p:cNvPr id="2" name="Slide Number Placeholder 1">
            <a:extLst>
              <a:ext uri="{FF2B5EF4-FFF2-40B4-BE49-F238E27FC236}">
                <a16:creationId xmlns:a16="http://schemas.microsoft.com/office/drawing/2014/main" id="{389F274F-2D49-4B42-BF84-8BAAA807FDA2}"/>
              </a:ext>
            </a:extLst>
          </p:cNvPr>
          <p:cNvSpPr>
            <a:spLocks noGrp="1"/>
          </p:cNvSpPr>
          <p:nvPr>
            <p:ph type="sldNum" sz="quarter" idx="12"/>
          </p:nvPr>
        </p:nvSpPr>
        <p:spPr/>
        <p:txBody>
          <a:bodyPr/>
          <a:lstStyle/>
          <a:p>
            <a:fld id="{803C33BC-767D-8845-BB2C-A473FB4A7552}" type="slidenum">
              <a:rPr lang="en-US" smtClean="0"/>
              <a:pPr/>
              <a:t>140</a:t>
            </a:fld>
            <a:endParaRPr lang="en-US"/>
          </a:p>
        </p:txBody>
      </p:sp>
    </p:spTree>
    <p:extLst>
      <p:ext uri="{BB962C8B-B14F-4D97-AF65-F5344CB8AC3E}">
        <p14:creationId xmlns:p14="http://schemas.microsoft.com/office/powerpoint/2010/main" val="1801421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70FE89-772D-8140-94F6-4CF7C3D631A9}"/>
              </a:ext>
            </a:extLst>
          </p:cNvPr>
          <p:cNvSpPr txBox="1">
            <a:spLocks/>
          </p:cNvSpPr>
          <p:nvPr/>
        </p:nvSpPr>
        <p:spPr bwMode="auto">
          <a:xfrm>
            <a:off x="1447800" y="4572000"/>
            <a:ext cx="6324600"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first: does the data look ok? </a:t>
            </a:r>
          </a:p>
          <a:p>
            <a:endParaRPr lang="en-US" b="0" dirty="0">
              <a:latin typeface="Arial" charset="0"/>
              <a:cs typeface="Arial" charset="0"/>
            </a:endParaRPr>
          </a:p>
          <a:p>
            <a:r>
              <a:rPr lang="en-US" b="0" dirty="0">
                <a:latin typeface="Arial" charset="0"/>
                <a:cs typeface="Arial" charset="0"/>
              </a:rPr>
              <a:t>search for bugs, fatigue effect, learning effect or outliers (&gt;3 times </a:t>
            </a:r>
            <a:r>
              <a:rPr lang="en-US" b="0" dirty="0" err="1">
                <a:latin typeface="Arial" charset="0"/>
                <a:cs typeface="Arial" charset="0"/>
              </a:rPr>
              <a:t>std</a:t>
            </a:r>
            <a:r>
              <a:rPr lang="en-US" b="0" dirty="0">
                <a:latin typeface="Arial" charset="0"/>
                <a:cs typeface="Arial" charset="0"/>
              </a:rPr>
              <a:t>) = remove / redo </a:t>
            </a:r>
            <a:r>
              <a:rPr lang="en-US" b="0" dirty="0" err="1">
                <a:latin typeface="Arial" charset="0"/>
                <a:cs typeface="Arial" charset="0"/>
              </a:rPr>
              <a:t>xp</a:t>
            </a:r>
            <a:endParaRPr lang="en-US" b="0" dirty="0">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p:txBody>
      </p:sp>
      <p:pic>
        <p:nvPicPr>
          <p:cNvPr id="11" name="Picture 10">
            <a:extLst>
              <a:ext uri="{FF2B5EF4-FFF2-40B4-BE49-F238E27FC236}">
                <a16:creationId xmlns:a16="http://schemas.microsoft.com/office/drawing/2014/main" id="{CDE24726-A72F-EF43-8A23-CE8C3FA26A85}"/>
              </a:ext>
            </a:extLst>
          </p:cNvPr>
          <p:cNvPicPr>
            <a:picLocks noChangeAspect="1"/>
          </p:cNvPicPr>
          <p:nvPr/>
        </p:nvPicPr>
        <p:blipFill>
          <a:blip r:embed="rId2"/>
          <a:stretch>
            <a:fillRect/>
          </a:stretch>
        </p:blipFill>
        <p:spPr>
          <a:xfrm>
            <a:off x="1295400" y="104067"/>
            <a:ext cx="5334000" cy="4467933"/>
          </a:xfrm>
          <a:prstGeom prst="rect">
            <a:avLst/>
          </a:prstGeom>
        </p:spPr>
      </p:pic>
      <p:sp>
        <p:nvSpPr>
          <p:cNvPr id="2" name="Slide Number Placeholder 1">
            <a:extLst>
              <a:ext uri="{FF2B5EF4-FFF2-40B4-BE49-F238E27FC236}">
                <a16:creationId xmlns:a16="http://schemas.microsoft.com/office/drawing/2014/main" id="{FA799A56-E368-F54A-98E3-DD1573C49166}"/>
              </a:ext>
            </a:extLst>
          </p:cNvPr>
          <p:cNvSpPr>
            <a:spLocks noGrp="1"/>
          </p:cNvSpPr>
          <p:nvPr>
            <p:ph type="sldNum" sz="quarter" idx="12"/>
          </p:nvPr>
        </p:nvSpPr>
        <p:spPr/>
        <p:txBody>
          <a:bodyPr/>
          <a:lstStyle/>
          <a:p>
            <a:fld id="{803C33BC-767D-8845-BB2C-A473FB4A7552}" type="slidenum">
              <a:rPr lang="en-US" smtClean="0"/>
              <a:pPr/>
              <a:t>141</a:t>
            </a:fld>
            <a:endParaRPr lang="en-US"/>
          </a:p>
        </p:txBody>
      </p:sp>
    </p:spTree>
    <p:extLst>
      <p:ext uri="{BB962C8B-B14F-4D97-AF65-F5344CB8AC3E}">
        <p14:creationId xmlns:p14="http://schemas.microsoft.com/office/powerpoint/2010/main" val="40787754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477310"/>
            <a:ext cx="8229600" cy="1754326"/>
          </a:xfrm>
          <a:prstGeom prst="rect">
            <a:avLst/>
          </a:prstGeom>
        </p:spPr>
        <p:txBody>
          <a:bodyPr wrap="square">
            <a:spAutoFit/>
          </a:bodyPr>
          <a:lstStyle/>
          <a:p>
            <a:r>
              <a:rPr lang="en-US" b="0" dirty="0">
                <a:latin typeface="Courier" pitchFamily="2" charset="0"/>
                <a:cs typeface="Arial" pitchFamily="-112" charset="0"/>
              </a:rPr>
              <a:t>plot(score ~ group, data = </a:t>
            </a:r>
            <a:r>
              <a:rPr lang="en-US" b="0" dirty="0" err="1">
                <a:latin typeface="Courier" pitchFamily="2" charset="0"/>
                <a:cs typeface="Arial" pitchFamily="-112" charset="0"/>
              </a:rPr>
              <a:t>dat</a:t>
            </a:r>
            <a:r>
              <a:rPr lang="en-US" b="0" dirty="0">
                <a:latin typeface="Courier" pitchFamily="2" charset="0"/>
                <a:cs typeface="Arial" pitchFamily="-112" charset="0"/>
              </a:rPr>
              <a:t>)</a:t>
            </a:r>
          </a:p>
          <a:p>
            <a:endParaRPr lang="en-US" b="0" dirty="0">
              <a:latin typeface="Courier" pitchFamily="2" charset="0"/>
              <a:cs typeface="Arial" pitchFamily="-11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pic>
        <p:nvPicPr>
          <p:cNvPr id="3" name="Picture 2">
            <a:extLst>
              <a:ext uri="{FF2B5EF4-FFF2-40B4-BE49-F238E27FC236}">
                <a16:creationId xmlns:a16="http://schemas.microsoft.com/office/drawing/2014/main" id="{45A42B15-F6A3-4B4A-8600-BE99FFD511F5}"/>
              </a:ext>
            </a:extLst>
          </p:cNvPr>
          <p:cNvPicPr>
            <a:picLocks noChangeAspect="1"/>
          </p:cNvPicPr>
          <p:nvPr/>
        </p:nvPicPr>
        <p:blipFill>
          <a:blip r:embed="rId3"/>
          <a:stretch>
            <a:fillRect/>
          </a:stretch>
        </p:blipFill>
        <p:spPr>
          <a:xfrm>
            <a:off x="1501998" y="1215974"/>
            <a:ext cx="5255777" cy="4639866"/>
          </a:xfrm>
          <a:prstGeom prst="rect">
            <a:avLst/>
          </a:prstGeom>
        </p:spPr>
      </p:pic>
      <p:sp>
        <p:nvSpPr>
          <p:cNvPr id="2" name="Slide Number Placeholder 1">
            <a:extLst>
              <a:ext uri="{FF2B5EF4-FFF2-40B4-BE49-F238E27FC236}">
                <a16:creationId xmlns:a16="http://schemas.microsoft.com/office/drawing/2014/main" id="{D1BBC11F-D974-7542-9BDE-2B150701ABC6}"/>
              </a:ext>
            </a:extLst>
          </p:cNvPr>
          <p:cNvSpPr>
            <a:spLocks noGrp="1"/>
          </p:cNvSpPr>
          <p:nvPr>
            <p:ph type="sldNum" sz="quarter" idx="12"/>
          </p:nvPr>
        </p:nvSpPr>
        <p:spPr/>
        <p:txBody>
          <a:bodyPr/>
          <a:lstStyle/>
          <a:p>
            <a:fld id="{803C33BC-767D-8845-BB2C-A473FB4A7552}" type="slidenum">
              <a:rPr lang="en-US" smtClean="0"/>
              <a:pPr/>
              <a:t>142</a:t>
            </a:fld>
            <a:endParaRPr lang="en-US"/>
          </a:p>
        </p:txBody>
      </p:sp>
    </p:spTree>
    <p:extLst>
      <p:ext uri="{BB962C8B-B14F-4D97-AF65-F5344CB8AC3E}">
        <p14:creationId xmlns:p14="http://schemas.microsoft.com/office/powerpoint/2010/main" val="29295206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457200" y="1600200"/>
            <a:ext cx="85344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400" b="1" dirty="0">
                <a:solidFill>
                  <a:schemeClr val="tx1"/>
                </a:solidFill>
                <a:latin typeface="Arial" charset="0"/>
                <a:cs typeface="Arial" charset="0"/>
              </a:rPr>
              <a:t>look at histograms</a:t>
            </a:r>
          </a:p>
        </p:txBody>
      </p:sp>
      <p:grpSp>
        <p:nvGrpSpPr>
          <p:cNvPr id="3" name="Group 9"/>
          <p:cNvGrpSpPr>
            <a:grpSpLocks/>
          </p:cNvGrpSpPr>
          <p:nvPr/>
        </p:nvGrpSpPr>
        <p:grpSpPr bwMode="auto">
          <a:xfrm>
            <a:off x="5562600" y="-76200"/>
            <a:ext cx="4038600" cy="2438400"/>
            <a:chOff x="5029200" y="990600"/>
            <a:chExt cx="40386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30000" dirty="0">
                  <a:solidFill>
                    <a:schemeClr val="bg1"/>
                  </a:solidFill>
                </a:rPr>
                <a:t>6</a:t>
              </a:r>
            </a:p>
          </p:txBody>
        </p:sp>
      </p:grpSp>
      <p:sp>
        <p:nvSpPr>
          <p:cNvPr id="2" name="Slide Number Placeholder 1">
            <a:extLst>
              <a:ext uri="{FF2B5EF4-FFF2-40B4-BE49-F238E27FC236}">
                <a16:creationId xmlns:a16="http://schemas.microsoft.com/office/drawing/2014/main" id="{2B260EAF-ADEF-8748-AEEF-259A000AC996}"/>
              </a:ext>
            </a:extLst>
          </p:cNvPr>
          <p:cNvSpPr>
            <a:spLocks noGrp="1"/>
          </p:cNvSpPr>
          <p:nvPr>
            <p:ph type="sldNum" sz="quarter" idx="12"/>
          </p:nvPr>
        </p:nvSpPr>
        <p:spPr/>
        <p:txBody>
          <a:bodyPr/>
          <a:lstStyle/>
          <a:p>
            <a:fld id="{803C33BC-767D-8845-BB2C-A473FB4A7552}" type="slidenum">
              <a:rPr lang="en-US" smtClean="0"/>
              <a:pPr/>
              <a:t>143</a:t>
            </a:fld>
            <a:endParaRPr lang="en-US"/>
          </a:p>
        </p:txBody>
      </p:sp>
    </p:spTree>
    <p:extLst>
      <p:ext uri="{BB962C8B-B14F-4D97-AF65-F5344CB8AC3E}">
        <p14:creationId xmlns:p14="http://schemas.microsoft.com/office/powerpoint/2010/main" val="26641775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477310"/>
            <a:ext cx="8229600" cy="5909310"/>
          </a:xfrm>
          <a:prstGeom prst="rect">
            <a:avLst/>
          </a:prstGeom>
        </p:spPr>
        <p:txBody>
          <a:bodyPr wrap="square">
            <a:spAutoFit/>
          </a:bodyPr>
          <a:lstStyle/>
          <a:p>
            <a:r>
              <a:rPr lang="en-US" b="0" dirty="0">
                <a:latin typeface="Courier" pitchFamily="2" charset="0"/>
              </a:rPr>
              <a:t># Find the mean of each group </a:t>
            </a:r>
          </a:p>
          <a:p>
            <a:r>
              <a:rPr lang="en-US" b="0" dirty="0">
                <a:latin typeface="Courier" pitchFamily="2" charset="0"/>
              </a:rPr>
              <a:t>library(</a:t>
            </a:r>
            <a:r>
              <a:rPr lang="en-US" b="0" dirty="0" err="1">
                <a:latin typeface="Courier" pitchFamily="2" charset="0"/>
              </a:rPr>
              <a:t>plyr</a:t>
            </a:r>
            <a:r>
              <a:rPr lang="en-US" b="0" dirty="0">
                <a:latin typeface="Courier" pitchFamily="2" charset="0"/>
              </a:rPr>
              <a:t>) </a:t>
            </a:r>
          </a:p>
          <a:p>
            <a:r>
              <a:rPr lang="en-US" b="0" dirty="0" err="1">
                <a:latin typeface="Courier" pitchFamily="2" charset="0"/>
              </a:rPr>
              <a:t>cdat</a:t>
            </a:r>
            <a:r>
              <a:rPr lang="en-US" b="0" dirty="0">
                <a:latin typeface="Courier" pitchFamily="2" charset="0"/>
              </a:rPr>
              <a:t> &lt;- </a:t>
            </a:r>
            <a:r>
              <a:rPr lang="en-US" b="0" dirty="0" err="1">
                <a:latin typeface="Courier" pitchFamily="2" charset="0"/>
              </a:rPr>
              <a:t>ddply</a:t>
            </a:r>
            <a:r>
              <a:rPr lang="en-US" b="0" dirty="0">
                <a:latin typeface="Courier" pitchFamily="2" charset="0"/>
              </a:rPr>
              <a:t>(</a:t>
            </a:r>
            <a:r>
              <a:rPr lang="en-US" b="0" dirty="0" err="1">
                <a:latin typeface="Courier" pitchFamily="2" charset="0"/>
              </a:rPr>
              <a:t>dat</a:t>
            </a:r>
            <a:r>
              <a:rPr lang="en-US" b="0" dirty="0">
                <a:latin typeface="Courier" pitchFamily="2" charset="0"/>
              </a:rPr>
              <a:t>, "group", </a:t>
            </a:r>
            <a:r>
              <a:rPr lang="en-US" b="0" dirty="0" err="1">
                <a:latin typeface="Courier" pitchFamily="2" charset="0"/>
              </a:rPr>
              <a:t>summarise</a:t>
            </a:r>
            <a:r>
              <a:rPr lang="en-US" b="0" dirty="0">
                <a:latin typeface="Courier" pitchFamily="2" charset="0"/>
              </a:rPr>
              <a:t>, </a:t>
            </a:r>
            <a:r>
              <a:rPr lang="en-US" b="0" dirty="0" err="1">
                <a:latin typeface="Courier" pitchFamily="2" charset="0"/>
              </a:rPr>
              <a:t>score.mean</a:t>
            </a:r>
            <a:r>
              <a:rPr lang="en-US" b="0" dirty="0">
                <a:latin typeface="Courier" pitchFamily="2" charset="0"/>
              </a:rPr>
              <a:t>=mean(score))</a:t>
            </a:r>
          </a:p>
          <a:p>
            <a:r>
              <a:rPr lang="en-US" b="0" dirty="0" err="1">
                <a:latin typeface="Courier" pitchFamily="2" charset="0"/>
                <a:cs typeface="Arial" pitchFamily="-112" charset="0"/>
              </a:rPr>
              <a:t>cdat</a:t>
            </a:r>
            <a:endParaRPr lang="en-US" b="0" dirty="0">
              <a:latin typeface="Courier" pitchFamily="2" charset="0"/>
              <a:cs typeface="Arial" pitchFamily="-112" charset="0"/>
            </a:endParaRPr>
          </a:p>
          <a:p>
            <a:endParaRPr lang="en-US" b="0" dirty="0">
              <a:latin typeface="Courier" pitchFamily="2" charset="0"/>
              <a:cs typeface="Arial" pitchFamily="-112" charset="0"/>
            </a:endParaRPr>
          </a:p>
          <a:p>
            <a:r>
              <a:rPr lang="en-US" dirty="0">
                <a:solidFill>
                  <a:srgbClr val="99CC00"/>
                </a:solidFill>
                <a:latin typeface="Courier" pitchFamily="2" charset="0"/>
                <a:cs typeface="Arial" pitchFamily="-112" charset="0"/>
              </a:rPr>
              <a:t>  group </a:t>
            </a:r>
            <a:r>
              <a:rPr lang="en-US" dirty="0" err="1">
                <a:solidFill>
                  <a:srgbClr val="99CC00"/>
                </a:solidFill>
                <a:latin typeface="Courier" pitchFamily="2" charset="0"/>
                <a:cs typeface="Arial" pitchFamily="-112" charset="0"/>
              </a:rPr>
              <a:t>score.mean</a:t>
            </a:r>
            <a:endParaRPr lang="en-US" dirty="0">
              <a:solidFill>
                <a:srgbClr val="99CC00"/>
              </a:solidFill>
              <a:latin typeface="Courier" pitchFamily="2" charset="0"/>
              <a:cs typeface="Arial" pitchFamily="-112" charset="0"/>
            </a:endParaRPr>
          </a:p>
          <a:p>
            <a:r>
              <a:rPr lang="en-US" dirty="0">
                <a:solidFill>
                  <a:srgbClr val="99CC00"/>
                </a:solidFill>
                <a:latin typeface="Courier" pitchFamily="2" charset="0"/>
                <a:cs typeface="Arial" pitchFamily="-112" charset="0"/>
              </a:rPr>
              <a:t>1     A    5.60</a:t>
            </a:r>
          </a:p>
          <a:p>
            <a:r>
              <a:rPr lang="en-US" dirty="0">
                <a:solidFill>
                  <a:srgbClr val="99CC00"/>
                </a:solidFill>
                <a:latin typeface="Courier" pitchFamily="2" charset="0"/>
                <a:cs typeface="Arial" pitchFamily="-112" charset="0"/>
              </a:rPr>
              <a:t>2     B    7.25</a:t>
            </a:r>
          </a:p>
          <a:p>
            <a:endParaRPr lang="en-US" b="0" dirty="0">
              <a:latin typeface="Courier" pitchFamily="2" charset="0"/>
              <a:cs typeface="Arial" pitchFamily="-112" charset="0"/>
            </a:endParaRPr>
          </a:p>
          <a:p>
            <a:r>
              <a:rPr lang="en-US" b="0" dirty="0">
                <a:latin typeface="Courier" pitchFamily="2" charset="0"/>
                <a:cs typeface="Arial" pitchFamily="-112" charset="0"/>
              </a:rPr>
              <a:t># Overlaid histograms with means </a:t>
            </a:r>
          </a:p>
          <a:p>
            <a:r>
              <a:rPr lang="en-US" b="0" dirty="0" err="1">
                <a:latin typeface="Courier" pitchFamily="2" charset="0"/>
                <a:cs typeface="Arial" pitchFamily="-112" charset="0"/>
              </a:rPr>
              <a:t>ggplot</a:t>
            </a:r>
            <a:r>
              <a:rPr lang="en-US" b="0" dirty="0">
                <a:latin typeface="Courier" pitchFamily="2" charset="0"/>
                <a:cs typeface="Arial" pitchFamily="-112" charset="0"/>
              </a:rPr>
              <a:t>(</a:t>
            </a:r>
            <a:r>
              <a:rPr lang="en-US" b="0" dirty="0" err="1">
                <a:latin typeface="Courier" pitchFamily="2" charset="0"/>
                <a:cs typeface="Arial" pitchFamily="-112" charset="0"/>
              </a:rPr>
              <a:t>dat</a:t>
            </a:r>
            <a:r>
              <a:rPr lang="en-US" b="0" dirty="0">
                <a:latin typeface="Courier" pitchFamily="2" charset="0"/>
                <a:cs typeface="Arial" pitchFamily="-112" charset="0"/>
              </a:rPr>
              <a:t>, </a:t>
            </a:r>
            <a:r>
              <a:rPr lang="en-US" b="0" dirty="0" err="1">
                <a:latin typeface="Courier" pitchFamily="2" charset="0"/>
                <a:cs typeface="Arial" pitchFamily="-112" charset="0"/>
              </a:rPr>
              <a:t>aes</a:t>
            </a:r>
            <a:r>
              <a:rPr lang="en-US" b="0" dirty="0">
                <a:latin typeface="Courier" pitchFamily="2" charset="0"/>
                <a:cs typeface="Arial" pitchFamily="-112" charset="0"/>
              </a:rPr>
              <a:t>(x=score, fill=group)) + </a:t>
            </a:r>
            <a:r>
              <a:rPr lang="en-US" b="0" dirty="0" err="1">
                <a:latin typeface="Courier" pitchFamily="2" charset="0"/>
                <a:cs typeface="Arial" pitchFamily="-112" charset="0"/>
              </a:rPr>
              <a:t>geom_histogram</a:t>
            </a:r>
            <a:r>
              <a:rPr lang="en-US" b="0" dirty="0">
                <a:latin typeface="Courier" pitchFamily="2" charset="0"/>
                <a:cs typeface="Arial" pitchFamily="-112" charset="0"/>
              </a:rPr>
              <a:t>(</a:t>
            </a:r>
            <a:r>
              <a:rPr lang="en-US" b="0" dirty="0" err="1">
                <a:latin typeface="Courier" pitchFamily="2" charset="0"/>
                <a:cs typeface="Arial" pitchFamily="-112" charset="0"/>
              </a:rPr>
              <a:t>binwidth</a:t>
            </a:r>
            <a:r>
              <a:rPr lang="en-US" b="0" dirty="0">
                <a:latin typeface="Courier" pitchFamily="2" charset="0"/>
                <a:cs typeface="Arial" pitchFamily="-112" charset="0"/>
              </a:rPr>
              <a:t>=1, alpha=.3, position="identity") + </a:t>
            </a:r>
            <a:r>
              <a:rPr lang="en-US" b="0" dirty="0" err="1">
                <a:latin typeface="Courier" pitchFamily="2" charset="0"/>
                <a:cs typeface="Arial" pitchFamily="-112" charset="0"/>
              </a:rPr>
              <a:t>geom_vline</a:t>
            </a:r>
            <a:r>
              <a:rPr lang="en-US" b="0" dirty="0">
                <a:latin typeface="Courier" pitchFamily="2" charset="0"/>
                <a:cs typeface="Arial" pitchFamily="-112" charset="0"/>
              </a:rPr>
              <a:t>(data=</a:t>
            </a:r>
            <a:r>
              <a:rPr lang="en-US" b="0" dirty="0" err="1">
                <a:latin typeface="Courier" pitchFamily="2" charset="0"/>
                <a:cs typeface="Arial" pitchFamily="-112" charset="0"/>
              </a:rPr>
              <a:t>cdat</a:t>
            </a:r>
            <a:r>
              <a:rPr lang="en-US" b="0" dirty="0">
                <a:latin typeface="Courier" pitchFamily="2" charset="0"/>
                <a:cs typeface="Arial" pitchFamily="-112" charset="0"/>
              </a:rPr>
              <a:t>, </a:t>
            </a:r>
            <a:r>
              <a:rPr lang="en-US" b="0" dirty="0" err="1">
                <a:latin typeface="Courier" pitchFamily="2" charset="0"/>
                <a:cs typeface="Arial" pitchFamily="-112" charset="0"/>
              </a:rPr>
              <a:t>aes</a:t>
            </a:r>
            <a:r>
              <a:rPr lang="en-US" b="0" dirty="0">
                <a:latin typeface="Courier" pitchFamily="2" charset="0"/>
                <a:cs typeface="Arial" pitchFamily="-112" charset="0"/>
              </a:rPr>
              <a:t>(</a:t>
            </a:r>
            <a:r>
              <a:rPr lang="en-US" b="0" dirty="0" err="1">
                <a:latin typeface="Courier" pitchFamily="2" charset="0"/>
                <a:cs typeface="Arial" pitchFamily="-112" charset="0"/>
              </a:rPr>
              <a:t>xintercept</a:t>
            </a:r>
            <a:r>
              <a:rPr lang="en-US" b="0" dirty="0">
                <a:latin typeface="Courier" pitchFamily="2" charset="0"/>
                <a:cs typeface="Arial" pitchFamily="-112" charset="0"/>
              </a:rPr>
              <a:t>=</a:t>
            </a:r>
            <a:r>
              <a:rPr lang="en-US" b="0" dirty="0" err="1">
                <a:latin typeface="Courier" pitchFamily="2" charset="0"/>
                <a:cs typeface="Arial" pitchFamily="-112" charset="0"/>
              </a:rPr>
              <a:t>score.mean</a:t>
            </a:r>
            <a:r>
              <a:rPr lang="en-US" b="0" dirty="0">
                <a:latin typeface="Courier" pitchFamily="2" charset="0"/>
                <a:cs typeface="Arial" pitchFamily="-112" charset="0"/>
              </a:rPr>
              <a:t>, </a:t>
            </a:r>
            <a:r>
              <a:rPr lang="en-US" b="0" dirty="0" err="1">
                <a:latin typeface="Courier" pitchFamily="2" charset="0"/>
                <a:cs typeface="Arial" pitchFamily="-112" charset="0"/>
              </a:rPr>
              <a:t>colour</a:t>
            </a:r>
            <a:r>
              <a:rPr lang="en-US" b="0" dirty="0">
                <a:latin typeface="Courier" pitchFamily="2" charset="0"/>
                <a:cs typeface="Arial" pitchFamily="-112" charset="0"/>
              </a:rPr>
              <a:t>=group), </a:t>
            </a:r>
            <a:r>
              <a:rPr lang="en-US" b="0" dirty="0" err="1">
                <a:latin typeface="Courier" pitchFamily="2" charset="0"/>
                <a:cs typeface="Arial" pitchFamily="-112" charset="0"/>
              </a:rPr>
              <a:t>linetype</a:t>
            </a:r>
            <a:r>
              <a:rPr lang="en-US" b="0" dirty="0">
                <a:latin typeface="Courier" pitchFamily="2" charset="0"/>
                <a:cs typeface="Arial" pitchFamily="-112" charset="0"/>
              </a:rPr>
              <a:t>="dashed", size=1) + </a:t>
            </a:r>
            <a:r>
              <a:rPr lang="en-US" b="0" dirty="0" err="1">
                <a:latin typeface="Courier" pitchFamily="2" charset="0"/>
                <a:cs typeface="Arial" pitchFamily="-112" charset="0"/>
              </a:rPr>
              <a:t>expand_limits</a:t>
            </a:r>
            <a:r>
              <a:rPr lang="en-US" b="0" dirty="0">
                <a:latin typeface="Courier" pitchFamily="2" charset="0"/>
                <a:cs typeface="Arial" pitchFamily="-112" charset="0"/>
              </a:rPr>
              <a:t>(x = 0, y = 0)</a:t>
            </a:r>
          </a:p>
          <a:p>
            <a:endParaRPr lang="en-US" b="0" dirty="0">
              <a:latin typeface="Courier" pitchFamily="2" charset="0"/>
              <a:cs typeface="Arial" pitchFamily="-11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sp>
        <p:nvSpPr>
          <p:cNvPr id="2" name="Slide Number Placeholder 1">
            <a:extLst>
              <a:ext uri="{FF2B5EF4-FFF2-40B4-BE49-F238E27FC236}">
                <a16:creationId xmlns:a16="http://schemas.microsoft.com/office/drawing/2014/main" id="{1F542DD5-0371-B54C-A8CC-B7E9D2AAEDB1}"/>
              </a:ext>
            </a:extLst>
          </p:cNvPr>
          <p:cNvSpPr>
            <a:spLocks noGrp="1"/>
          </p:cNvSpPr>
          <p:nvPr>
            <p:ph type="sldNum" sz="quarter" idx="12"/>
          </p:nvPr>
        </p:nvSpPr>
        <p:spPr/>
        <p:txBody>
          <a:bodyPr/>
          <a:lstStyle/>
          <a:p>
            <a:fld id="{803C33BC-767D-8845-BB2C-A473FB4A7552}" type="slidenum">
              <a:rPr lang="en-US" smtClean="0"/>
              <a:pPr/>
              <a:t>144</a:t>
            </a:fld>
            <a:endParaRPr lang="en-US"/>
          </a:p>
        </p:txBody>
      </p:sp>
    </p:spTree>
    <p:extLst>
      <p:ext uri="{BB962C8B-B14F-4D97-AF65-F5344CB8AC3E}">
        <p14:creationId xmlns:p14="http://schemas.microsoft.com/office/powerpoint/2010/main" val="21370796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EA1B429-B263-8A4A-BD59-4AB604D8B560}"/>
              </a:ext>
            </a:extLst>
          </p:cNvPr>
          <p:cNvSpPr txBox="1">
            <a:spLocks/>
          </p:cNvSpPr>
          <p:nvPr/>
        </p:nvSpPr>
        <p:spPr bwMode="auto">
          <a:xfrm>
            <a:off x="685800" y="4879893"/>
            <a:ext cx="81534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your gut feeling: are these groups different?</a:t>
            </a:r>
          </a:p>
          <a:p>
            <a:pPr algn="ctr"/>
            <a:endParaRPr lang="en-US" b="0" dirty="0">
              <a:solidFill>
                <a:srgbClr val="99CC00"/>
              </a:solidFill>
              <a:latin typeface="Arial" charset="0"/>
              <a:cs typeface="Arial" charset="0"/>
            </a:endParaRPr>
          </a:p>
          <a:p>
            <a:pPr algn="ctr"/>
            <a:r>
              <a:rPr lang="en-US" b="0" dirty="0">
                <a:solidFill>
                  <a:srgbClr val="99CC00"/>
                </a:solidFill>
                <a:latin typeface="Arial" charset="0"/>
                <a:cs typeface="Arial" charset="0"/>
              </a:rPr>
              <a:t>are these distributions likely to have happen by chance?</a:t>
            </a:r>
          </a:p>
          <a:p>
            <a:pPr algn="ctr"/>
            <a:r>
              <a:rPr lang="is-IS" b="0" dirty="0">
                <a:solidFill>
                  <a:srgbClr val="99CC00"/>
                </a:solidFill>
                <a:latin typeface="Arial" charset="0"/>
                <a:cs typeface="Arial" charset="0"/>
              </a:rPr>
              <a:t>… is this the results of the factor (chocolate)?</a:t>
            </a:r>
            <a:endParaRPr lang="en-US" b="0" dirty="0">
              <a:solidFill>
                <a:srgbClr val="99CC00"/>
              </a:solidFill>
              <a:latin typeface="Arial" charset="0"/>
              <a:cs typeface="Arial" charset="0"/>
            </a:endParaRPr>
          </a:p>
        </p:txBody>
      </p:sp>
      <p:pic>
        <p:nvPicPr>
          <p:cNvPr id="8" name="Picture 7">
            <a:extLst>
              <a:ext uri="{FF2B5EF4-FFF2-40B4-BE49-F238E27FC236}">
                <a16:creationId xmlns:a16="http://schemas.microsoft.com/office/drawing/2014/main" id="{F88368AF-5693-E64B-AF50-F41562761171}"/>
              </a:ext>
            </a:extLst>
          </p:cNvPr>
          <p:cNvPicPr>
            <a:picLocks noChangeAspect="1"/>
          </p:cNvPicPr>
          <p:nvPr/>
        </p:nvPicPr>
        <p:blipFill>
          <a:blip r:embed="rId2"/>
          <a:stretch>
            <a:fillRect/>
          </a:stretch>
        </p:blipFill>
        <p:spPr>
          <a:xfrm>
            <a:off x="1447800" y="304800"/>
            <a:ext cx="6248400" cy="4489591"/>
          </a:xfrm>
          <a:prstGeom prst="rect">
            <a:avLst/>
          </a:prstGeom>
        </p:spPr>
      </p:pic>
      <p:sp>
        <p:nvSpPr>
          <p:cNvPr id="2" name="Slide Number Placeholder 1">
            <a:extLst>
              <a:ext uri="{FF2B5EF4-FFF2-40B4-BE49-F238E27FC236}">
                <a16:creationId xmlns:a16="http://schemas.microsoft.com/office/drawing/2014/main" id="{9D1548D9-4961-C54D-BD33-82702AC71E1F}"/>
              </a:ext>
            </a:extLst>
          </p:cNvPr>
          <p:cNvSpPr>
            <a:spLocks noGrp="1"/>
          </p:cNvSpPr>
          <p:nvPr>
            <p:ph type="sldNum" sz="quarter" idx="12"/>
          </p:nvPr>
        </p:nvSpPr>
        <p:spPr/>
        <p:txBody>
          <a:bodyPr/>
          <a:lstStyle/>
          <a:p>
            <a:fld id="{803C33BC-767D-8845-BB2C-A473FB4A7552}" type="slidenum">
              <a:rPr lang="en-US" smtClean="0"/>
              <a:pPr/>
              <a:t>145</a:t>
            </a:fld>
            <a:endParaRPr lang="en-US"/>
          </a:p>
        </p:txBody>
      </p:sp>
    </p:spTree>
    <p:extLst>
      <p:ext uri="{BB962C8B-B14F-4D97-AF65-F5344CB8AC3E}">
        <p14:creationId xmlns:p14="http://schemas.microsoft.com/office/powerpoint/2010/main" val="324745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457200" y="1600200"/>
            <a:ext cx="85344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400" b="1" dirty="0">
                <a:solidFill>
                  <a:schemeClr val="tx1"/>
                </a:solidFill>
                <a:latin typeface="Arial" charset="0"/>
                <a:cs typeface="Arial" charset="0"/>
              </a:rPr>
              <a:t>use a statistic test</a:t>
            </a:r>
            <a:endParaRPr lang="en-US" dirty="0">
              <a:solidFill>
                <a:srgbClr val="99CC00"/>
              </a:solidFill>
              <a:latin typeface="Arial" charset="0"/>
              <a:cs typeface="Arial" charset="0"/>
            </a:endParaRPr>
          </a:p>
        </p:txBody>
      </p:sp>
      <p:grpSp>
        <p:nvGrpSpPr>
          <p:cNvPr id="3" name="Group 9"/>
          <p:cNvGrpSpPr>
            <a:grpSpLocks/>
          </p:cNvGrpSpPr>
          <p:nvPr/>
        </p:nvGrpSpPr>
        <p:grpSpPr bwMode="auto">
          <a:xfrm>
            <a:off x="5562600" y="-76200"/>
            <a:ext cx="4038600" cy="2438400"/>
            <a:chOff x="5029200" y="990600"/>
            <a:chExt cx="40386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30000" dirty="0">
                  <a:solidFill>
                    <a:schemeClr val="bg1"/>
                  </a:solidFill>
                </a:rPr>
                <a:t>7</a:t>
              </a:r>
            </a:p>
          </p:txBody>
        </p:sp>
      </p:grpSp>
      <p:sp>
        <p:nvSpPr>
          <p:cNvPr id="2" name="Slide Number Placeholder 1">
            <a:extLst>
              <a:ext uri="{FF2B5EF4-FFF2-40B4-BE49-F238E27FC236}">
                <a16:creationId xmlns:a16="http://schemas.microsoft.com/office/drawing/2014/main" id="{0787BD35-C550-6547-9A1D-C33E1D660E70}"/>
              </a:ext>
            </a:extLst>
          </p:cNvPr>
          <p:cNvSpPr>
            <a:spLocks noGrp="1"/>
          </p:cNvSpPr>
          <p:nvPr>
            <p:ph type="sldNum" sz="quarter" idx="12"/>
          </p:nvPr>
        </p:nvSpPr>
        <p:spPr/>
        <p:txBody>
          <a:bodyPr/>
          <a:lstStyle/>
          <a:p>
            <a:fld id="{803C33BC-767D-8845-BB2C-A473FB4A7552}" type="slidenum">
              <a:rPr lang="en-US" smtClean="0"/>
              <a:pPr/>
              <a:t>146</a:t>
            </a:fld>
            <a:endParaRPr lang="en-US"/>
          </a:p>
        </p:txBody>
      </p:sp>
    </p:spTree>
    <p:extLst>
      <p:ext uri="{BB962C8B-B14F-4D97-AF65-F5344CB8AC3E}">
        <p14:creationId xmlns:p14="http://schemas.microsoft.com/office/powerpoint/2010/main" val="29310738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477310"/>
            <a:ext cx="8229600" cy="5632311"/>
          </a:xfrm>
          <a:prstGeom prst="rect">
            <a:avLst/>
          </a:prstGeom>
        </p:spPr>
        <p:txBody>
          <a:bodyPr wrap="square">
            <a:spAutoFit/>
          </a:bodyPr>
          <a:lstStyle/>
          <a:p>
            <a:r>
              <a:rPr lang="en-US" b="0" dirty="0">
                <a:latin typeface="Courier" pitchFamily="2" charset="0"/>
              </a:rPr>
              <a:t># Use a t-test (two-tails, unpaired)</a:t>
            </a:r>
          </a:p>
          <a:p>
            <a:r>
              <a:rPr lang="en-GB" b="0" dirty="0" err="1">
                <a:latin typeface="Courier" pitchFamily="2" charset="0"/>
                <a:cs typeface="Arial" pitchFamily="-112" charset="0"/>
              </a:rPr>
              <a:t>t.test</a:t>
            </a:r>
            <a:r>
              <a:rPr lang="en-GB" b="0" dirty="0">
                <a:latin typeface="Courier" pitchFamily="2" charset="0"/>
                <a:cs typeface="Arial" pitchFamily="-112" charset="0"/>
              </a:rPr>
              <a:t>(</a:t>
            </a:r>
            <a:r>
              <a:rPr lang="en-GB" b="0" dirty="0" err="1">
                <a:latin typeface="Courier" pitchFamily="2" charset="0"/>
                <a:cs typeface="Arial" pitchFamily="-112" charset="0"/>
              </a:rPr>
              <a:t>dat$score</a:t>
            </a:r>
            <a:r>
              <a:rPr lang="en-GB" b="0" dirty="0">
                <a:latin typeface="Courier" pitchFamily="2" charset="0"/>
                <a:cs typeface="Arial" pitchFamily="-112" charset="0"/>
              </a:rPr>
              <a:t>[</a:t>
            </a:r>
            <a:r>
              <a:rPr lang="en-GB" b="0" dirty="0" err="1">
                <a:latin typeface="Courier" pitchFamily="2" charset="0"/>
                <a:cs typeface="Arial" pitchFamily="-112" charset="0"/>
              </a:rPr>
              <a:t>dat$group</a:t>
            </a:r>
            <a:r>
              <a:rPr lang="en-GB" b="0" dirty="0">
                <a:latin typeface="Courier" pitchFamily="2" charset="0"/>
                <a:cs typeface="Arial" pitchFamily="-112" charset="0"/>
              </a:rPr>
              <a:t> == "A"], </a:t>
            </a:r>
            <a:r>
              <a:rPr lang="en-GB" b="0" dirty="0" err="1">
                <a:latin typeface="Courier" pitchFamily="2" charset="0"/>
                <a:cs typeface="Arial" pitchFamily="-112" charset="0"/>
              </a:rPr>
              <a:t>dat$score</a:t>
            </a:r>
            <a:r>
              <a:rPr lang="en-GB" b="0" dirty="0">
                <a:latin typeface="Courier" pitchFamily="2" charset="0"/>
                <a:cs typeface="Arial" pitchFamily="-112" charset="0"/>
              </a:rPr>
              <a:t>[</a:t>
            </a:r>
            <a:r>
              <a:rPr lang="en-GB" b="0" dirty="0" err="1">
                <a:latin typeface="Courier" pitchFamily="2" charset="0"/>
                <a:cs typeface="Arial" pitchFamily="-112" charset="0"/>
              </a:rPr>
              <a:t>dat$group</a:t>
            </a:r>
            <a:r>
              <a:rPr lang="en-GB" b="0" dirty="0">
                <a:latin typeface="Courier" pitchFamily="2" charset="0"/>
                <a:cs typeface="Arial" pitchFamily="-112" charset="0"/>
              </a:rPr>
              <a:t> =="B"], alternative = "</a:t>
            </a:r>
            <a:r>
              <a:rPr lang="en-GB" b="0" dirty="0" err="1">
                <a:latin typeface="Courier" pitchFamily="2" charset="0"/>
                <a:cs typeface="Arial" pitchFamily="-112" charset="0"/>
              </a:rPr>
              <a:t>two.sided</a:t>
            </a:r>
            <a:r>
              <a:rPr lang="en-GB" b="0" dirty="0">
                <a:latin typeface="Courier" pitchFamily="2" charset="0"/>
                <a:cs typeface="Arial" pitchFamily="-112" charset="0"/>
              </a:rPr>
              <a:t>")</a:t>
            </a:r>
          </a:p>
          <a:p>
            <a:endParaRPr lang="en-GB" b="0" dirty="0">
              <a:latin typeface="Courier" pitchFamily="2" charset="0"/>
              <a:cs typeface="Arial" pitchFamily="-112" charset="0"/>
            </a:endParaRPr>
          </a:p>
          <a:p>
            <a:pPr lvl="2"/>
            <a:r>
              <a:rPr lang="en-US" b="0" dirty="0">
                <a:latin typeface="Courier" pitchFamily="2" charset="0"/>
                <a:cs typeface="Arial" pitchFamily="-112" charset="0"/>
              </a:rPr>
              <a:t>Welch Two Sample t-test</a:t>
            </a:r>
            <a:br>
              <a:rPr lang="en-US" b="0" dirty="0">
                <a:latin typeface="Courier" pitchFamily="2" charset="0"/>
                <a:cs typeface="Arial" pitchFamily="-112" charset="0"/>
              </a:rPr>
            </a:br>
            <a:endParaRPr lang="en-US" b="0" dirty="0">
              <a:latin typeface="Courier" pitchFamily="2" charset="0"/>
              <a:cs typeface="Arial" pitchFamily="-112" charset="0"/>
            </a:endParaRPr>
          </a:p>
          <a:p>
            <a:pPr lvl="2"/>
            <a:r>
              <a:rPr lang="en-US" b="0" dirty="0">
                <a:latin typeface="Courier" pitchFamily="2" charset="0"/>
                <a:cs typeface="Arial" pitchFamily="-112" charset="0"/>
              </a:rPr>
              <a:t>data:  </a:t>
            </a:r>
            <a:r>
              <a:rPr lang="en-US" b="0" dirty="0" err="1">
                <a:latin typeface="Courier" pitchFamily="2" charset="0"/>
                <a:cs typeface="Arial" pitchFamily="-112" charset="0"/>
              </a:rPr>
              <a:t>dat$score</a:t>
            </a:r>
            <a:r>
              <a:rPr lang="en-US" b="0" dirty="0">
                <a:latin typeface="Courier" pitchFamily="2" charset="0"/>
                <a:cs typeface="Arial" pitchFamily="-112" charset="0"/>
              </a:rPr>
              <a:t>[</a:t>
            </a:r>
            <a:r>
              <a:rPr lang="en-US" b="0" dirty="0" err="1">
                <a:latin typeface="Courier" pitchFamily="2" charset="0"/>
                <a:cs typeface="Arial" pitchFamily="-112" charset="0"/>
              </a:rPr>
              <a:t>dat$group</a:t>
            </a:r>
            <a:r>
              <a:rPr lang="en-US" b="0" dirty="0">
                <a:latin typeface="Courier" pitchFamily="2" charset="0"/>
                <a:cs typeface="Arial" pitchFamily="-112" charset="0"/>
              </a:rPr>
              <a:t> == "A"] and </a:t>
            </a:r>
            <a:r>
              <a:rPr lang="en-US" b="0" dirty="0" err="1">
                <a:latin typeface="Courier" pitchFamily="2" charset="0"/>
                <a:cs typeface="Arial" pitchFamily="-112" charset="0"/>
              </a:rPr>
              <a:t>dat$score</a:t>
            </a:r>
            <a:r>
              <a:rPr lang="en-US" b="0" dirty="0">
                <a:latin typeface="Courier" pitchFamily="2" charset="0"/>
                <a:cs typeface="Arial" pitchFamily="-112" charset="0"/>
              </a:rPr>
              <a:t>[</a:t>
            </a:r>
            <a:r>
              <a:rPr lang="en-US" b="0" dirty="0" err="1">
                <a:latin typeface="Courier" pitchFamily="2" charset="0"/>
                <a:cs typeface="Arial" pitchFamily="-112" charset="0"/>
              </a:rPr>
              <a:t>dat$group</a:t>
            </a:r>
            <a:r>
              <a:rPr lang="en-US" b="0" dirty="0">
                <a:latin typeface="Courier" pitchFamily="2" charset="0"/>
                <a:cs typeface="Arial" pitchFamily="-112" charset="0"/>
              </a:rPr>
              <a:t> == "B"]</a:t>
            </a:r>
          </a:p>
          <a:p>
            <a:pPr lvl="2"/>
            <a:r>
              <a:rPr lang="en-US" b="0" dirty="0">
                <a:latin typeface="Courier" pitchFamily="2" charset="0"/>
                <a:cs typeface="Arial" pitchFamily="-112" charset="0"/>
              </a:rPr>
              <a:t>t = -1.8185, </a:t>
            </a:r>
            <a:r>
              <a:rPr lang="en-US" b="0" dirty="0" err="1">
                <a:latin typeface="Courier" pitchFamily="2" charset="0"/>
                <a:cs typeface="Arial" pitchFamily="-112" charset="0"/>
              </a:rPr>
              <a:t>df</a:t>
            </a:r>
            <a:r>
              <a:rPr lang="en-US" b="0" dirty="0">
                <a:latin typeface="Courier" pitchFamily="2" charset="0"/>
                <a:cs typeface="Arial" pitchFamily="-112" charset="0"/>
              </a:rPr>
              <a:t> = 37.982, p-value = 0.07688</a:t>
            </a:r>
          </a:p>
          <a:p>
            <a:pPr lvl="2"/>
            <a:r>
              <a:rPr lang="en-US" b="0" dirty="0">
                <a:latin typeface="Courier" pitchFamily="2" charset="0"/>
                <a:cs typeface="Arial" pitchFamily="-112" charset="0"/>
              </a:rPr>
              <a:t>alternative hypothesis: true difference in means is not equal to 0</a:t>
            </a:r>
          </a:p>
          <a:p>
            <a:pPr lvl="2"/>
            <a:r>
              <a:rPr lang="en-US" b="0" dirty="0">
                <a:latin typeface="Courier" pitchFamily="2" charset="0"/>
                <a:cs typeface="Arial" pitchFamily="-112" charset="0"/>
              </a:rPr>
              <a:t>95 percent confidence interval:-1.37361001  0.07361001</a:t>
            </a:r>
          </a:p>
          <a:p>
            <a:pPr lvl="2"/>
            <a:r>
              <a:rPr lang="en-US" b="0" dirty="0">
                <a:latin typeface="Courier" pitchFamily="2" charset="0"/>
                <a:cs typeface="Arial" pitchFamily="-112" charset="0"/>
              </a:rPr>
              <a:t>sample estimates: mean of x mean of y  6.60      7.25 </a:t>
            </a:r>
          </a:p>
          <a:p>
            <a:endParaRPr lang="en-US" b="0" dirty="0">
              <a:latin typeface="Courier" pitchFamily="2" charset="0"/>
              <a:cs typeface="Arial" pitchFamily="-11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sp>
        <p:nvSpPr>
          <p:cNvPr id="7" name="Rounded Rectangle 6">
            <a:extLst>
              <a:ext uri="{FF2B5EF4-FFF2-40B4-BE49-F238E27FC236}">
                <a16:creationId xmlns:a16="http://schemas.microsoft.com/office/drawing/2014/main" id="{00FF3A63-74BA-2C46-B32A-98FB0852833E}"/>
              </a:ext>
            </a:extLst>
          </p:cNvPr>
          <p:cNvSpPr/>
          <p:nvPr/>
        </p:nvSpPr>
        <p:spPr bwMode="auto">
          <a:xfrm>
            <a:off x="4946552" y="2657685"/>
            <a:ext cx="2521048" cy="343540"/>
          </a:xfrm>
          <a:prstGeom prst="roundRect">
            <a:avLst/>
          </a:prstGeom>
          <a:no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2" name="Rectangle 11">
            <a:extLst>
              <a:ext uri="{FF2B5EF4-FFF2-40B4-BE49-F238E27FC236}">
                <a16:creationId xmlns:a16="http://schemas.microsoft.com/office/drawing/2014/main" id="{176ED48A-A5E9-F642-A6ED-2FC319F4A487}"/>
              </a:ext>
            </a:extLst>
          </p:cNvPr>
          <p:cNvSpPr/>
          <p:nvPr/>
        </p:nvSpPr>
        <p:spPr>
          <a:xfrm>
            <a:off x="1860452" y="5181600"/>
            <a:ext cx="6172200" cy="492443"/>
          </a:xfrm>
          <a:prstGeom prst="rect">
            <a:avLst/>
          </a:prstGeom>
        </p:spPr>
        <p:txBody>
          <a:bodyPr wrap="square">
            <a:spAutoFit/>
          </a:bodyPr>
          <a:lstStyle/>
          <a:p>
            <a:r>
              <a:rPr lang="en-US" sz="2600" baseline="30000" dirty="0">
                <a:solidFill>
                  <a:srgbClr val="99CC00"/>
                </a:solidFill>
              </a:rPr>
              <a:t>“We could not find any significance differences!”</a:t>
            </a:r>
            <a:endParaRPr lang="en-US" sz="2600" dirty="0">
              <a:solidFill>
                <a:srgbClr val="99CC00"/>
              </a:solidFill>
            </a:endParaRPr>
          </a:p>
        </p:txBody>
      </p:sp>
      <p:sp>
        <p:nvSpPr>
          <p:cNvPr id="2" name="Slide Number Placeholder 1">
            <a:extLst>
              <a:ext uri="{FF2B5EF4-FFF2-40B4-BE49-F238E27FC236}">
                <a16:creationId xmlns:a16="http://schemas.microsoft.com/office/drawing/2014/main" id="{17A243DB-3BD3-0449-AB34-07F8893280B8}"/>
              </a:ext>
            </a:extLst>
          </p:cNvPr>
          <p:cNvSpPr>
            <a:spLocks noGrp="1"/>
          </p:cNvSpPr>
          <p:nvPr>
            <p:ph type="sldNum" sz="quarter" idx="12"/>
          </p:nvPr>
        </p:nvSpPr>
        <p:spPr/>
        <p:txBody>
          <a:bodyPr/>
          <a:lstStyle/>
          <a:p>
            <a:fld id="{803C33BC-767D-8845-BB2C-A473FB4A7552}" type="slidenum">
              <a:rPr lang="en-US" smtClean="0"/>
              <a:pPr/>
              <a:t>147</a:t>
            </a:fld>
            <a:endParaRPr lang="en-US"/>
          </a:p>
        </p:txBody>
      </p:sp>
    </p:spTree>
    <p:extLst>
      <p:ext uri="{BB962C8B-B14F-4D97-AF65-F5344CB8AC3E}">
        <p14:creationId xmlns:p14="http://schemas.microsoft.com/office/powerpoint/2010/main" val="5191571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990600" y="3505200"/>
            <a:ext cx="8153400"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is is enough to say that the two groups are different?</a:t>
            </a:r>
            <a:endParaRPr lang="en-US" b="0" dirty="0">
              <a:solidFill>
                <a:srgbClr val="99CC00"/>
              </a:solidFill>
              <a:latin typeface="Arial" charset="0"/>
              <a:cs typeface="Arial" charset="0"/>
            </a:endParaRPr>
          </a:p>
          <a:p>
            <a:r>
              <a:rPr lang="en-US" b="0" dirty="0">
                <a:solidFill>
                  <a:srgbClr val="99CC00"/>
                </a:solidFill>
                <a:latin typeface="Arial" charset="0"/>
                <a:cs typeface="Arial" charset="0"/>
              </a:rPr>
              <a:t>-&gt; nope, not under significant level of 0.05</a:t>
            </a:r>
          </a:p>
          <a:p>
            <a:endParaRPr lang="en-US" b="0" dirty="0">
              <a:solidFill>
                <a:srgbClr val="99CC00"/>
              </a:solidFill>
              <a:latin typeface="Arial" charset="0"/>
              <a:cs typeface="Arial" charset="0"/>
            </a:endParaRPr>
          </a:p>
          <a:p>
            <a:r>
              <a:rPr lang="en-US" b="0" dirty="0">
                <a:latin typeface="Arial" charset="0"/>
                <a:cs typeface="Arial" charset="0"/>
              </a:rPr>
              <a:t>can we say that the two groups are same then?</a:t>
            </a:r>
            <a:endParaRPr lang="en-US" b="0" dirty="0">
              <a:solidFill>
                <a:srgbClr val="99CC00"/>
              </a:solidFill>
              <a:latin typeface="Arial" charset="0"/>
              <a:cs typeface="Arial" charset="0"/>
            </a:endParaRPr>
          </a:p>
          <a:p>
            <a:r>
              <a:rPr lang="en-US" b="0" dirty="0">
                <a:solidFill>
                  <a:srgbClr val="99CC00"/>
                </a:solidFill>
                <a:latin typeface="Arial" charset="0"/>
                <a:cs typeface="Arial" charset="0"/>
              </a:rPr>
              <a:t>-&gt; nope, can only prove things are different, but not that they are the same</a:t>
            </a: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p:txBody>
      </p:sp>
      <p:sp>
        <p:nvSpPr>
          <p:cNvPr id="9" name="TextBox 8"/>
          <p:cNvSpPr txBox="1">
            <a:spLocks noChangeArrowheads="1"/>
          </p:cNvSpPr>
          <p:nvPr/>
        </p:nvSpPr>
        <p:spPr bwMode="auto">
          <a:xfrm>
            <a:off x="3200400" y="2205335"/>
            <a:ext cx="396445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dirty="0">
                <a:solidFill>
                  <a:srgbClr val="99CC00"/>
                </a:solidFill>
              </a:rPr>
              <a:t>p-value = 0.07</a:t>
            </a:r>
          </a:p>
        </p:txBody>
      </p:sp>
      <p:sp>
        <p:nvSpPr>
          <p:cNvPr id="2" name="Slide Number Placeholder 1">
            <a:extLst>
              <a:ext uri="{FF2B5EF4-FFF2-40B4-BE49-F238E27FC236}">
                <a16:creationId xmlns:a16="http://schemas.microsoft.com/office/drawing/2014/main" id="{8E65555F-01B4-514A-B0C2-86D6339720C2}"/>
              </a:ext>
            </a:extLst>
          </p:cNvPr>
          <p:cNvSpPr>
            <a:spLocks noGrp="1"/>
          </p:cNvSpPr>
          <p:nvPr>
            <p:ph type="sldNum" sz="quarter" idx="12"/>
          </p:nvPr>
        </p:nvSpPr>
        <p:spPr/>
        <p:txBody>
          <a:bodyPr/>
          <a:lstStyle/>
          <a:p>
            <a:fld id="{803C33BC-767D-8845-BB2C-A473FB4A7552}" type="slidenum">
              <a:rPr lang="en-US" smtClean="0"/>
              <a:pPr/>
              <a:t>148</a:t>
            </a:fld>
            <a:endParaRPr lang="en-US"/>
          </a:p>
        </p:txBody>
      </p:sp>
    </p:spTree>
    <p:extLst>
      <p:ext uri="{BB962C8B-B14F-4D97-AF65-F5344CB8AC3E}">
        <p14:creationId xmlns:p14="http://schemas.microsoft.com/office/powerpoint/2010/main" val="182026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457200" y="1600200"/>
            <a:ext cx="85344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400" b="1" dirty="0">
                <a:solidFill>
                  <a:schemeClr val="tx1"/>
                </a:solidFill>
                <a:latin typeface="Arial" charset="0"/>
                <a:cs typeface="Arial" charset="0"/>
              </a:rPr>
              <a:t>conclude</a:t>
            </a:r>
          </a:p>
          <a:p>
            <a:endParaRPr lang="en-US" dirty="0">
              <a:solidFill>
                <a:srgbClr val="99CC00"/>
              </a:solidFill>
              <a:latin typeface="Arial" charset="0"/>
              <a:cs typeface="Arial" charset="0"/>
            </a:endParaRPr>
          </a:p>
        </p:txBody>
      </p:sp>
      <p:grpSp>
        <p:nvGrpSpPr>
          <p:cNvPr id="3" name="Group 9"/>
          <p:cNvGrpSpPr>
            <a:grpSpLocks/>
          </p:cNvGrpSpPr>
          <p:nvPr/>
        </p:nvGrpSpPr>
        <p:grpSpPr bwMode="auto">
          <a:xfrm>
            <a:off x="5562600" y="-76200"/>
            <a:ext cx="4038600" cy="2438400"/>
            <a:chOff x="5029200" y="990600"/>
            <a:chExt cx="40386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30000" dirty="0">
                  <a:solidFill>
                    <a:schemeClr val="bg1"/>
                  </a:solidFill>
                </a:rPr>
                <a:t>8</a:t>
              </a:r>
            </a:p>
          </p:txBody>
        </p:sp>
      </p:grpSp>
      <p:sp>
        <p:nvSpPr>
          <p:cNvPr id="2" name="Slide Number Placeholder 1">
            <a:extLst>
              <a:ext uri="{FF2B5EF4-FFF2-40B4-BE49-F238E27FC236}">
                <a16:creationId xmlns:a16="http://schemas.microsoft.com/office/drawing/2014/main" id="{3F2AAAD9-96CD-8645-8B91-605473CC8C1E}"/>
              </a:ext>
            </a:extLst>
          </p:cNvPr>
          <p:cNvSpPr>
            <a:spLocks noGrp="1"/>
          </p:cNvSpPr>
          <p:nvPr>
            <p:ph type="sldNum" sz="quarter" idx="12"/>
          </p:nvPr>
        </p:nvSpPr>
        <p:spPr/>
        <p:txBody>
          <a:bodyPr/>
          <a:lstStyle/>
          <a:p>
            <a:fld id="{803C33BC-767D-8845-BB2C-A473FB4A7552}" type="slidenum">
              <a:rPr lang="en-US" smtClean="0"/>
              <a:pPr/>
              <a:t>149</a:t>
            </a:fld>
            <a:endParaRPr lang="en-US"/>
          </a:p>
        </p:txBody>
      </p:sp>
    </p:spTree>
    <p:extLst>
      <p:ext uri="{BB962C8B-B14F-4D97-AF65-F5344CB8AC3E}">
        <p14:creationId xmlns:p14="http://schemas.microsoft.com/office/powerpoint/2010/main" val="29859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p:cNvSpPr>
            <a:spLocks noGrp="1"/>
          </p:cNvSpPr>
          <p:nvPr>
            <p:ph idx="1"/>
          </p:nvPr>
        </p:nvSpPr>
        <p:spPr/>
        <p:txBody>
          <a:bodyPr/>
          <a:lstStyle/>
          <a:p>
            <a:r>
              <a:rPr lang="en-US" sz="5600" b="1" dirty="0">
                <a:solidFill>
                  <a:schemeClr val="tx1"/>
                </a:solidFill>
                <a:latin typeface="Arial" charset="0"/>
                <a:cs typeface="Arial" charset="0"/>
              </a:rPr>
              <a:t>Fitts</a:t>
            </a:r>
            <a:r>
              <a:rPr lang="ja-JP" altLang="en-US" sz="5600" b="1">
                <a:solidFill>
                  <a:schemeClr val="tx1"/>
                </a:solidFill>
                <a:latin typeface="Arial" charset="0"/>
                <a:cs typeface="Arial" charset="0"/>
              </a:rPr>
              <a:t>’</a:t>
            </a:r>
            <a:r>
              <a:rPr lang="en-US" sz="5600" b="1" dirty="0">
                <a:solidFill>
                  <a:schemeClr val="tx1"/>
                </a:solidFill>
                <a:latin typeface="Arial" charset="0"/>
                <a:cs typeface="Arial" charset="0"/>
              </a:rPr>
              <a:t>law :: T = a + b ID</a:t>
            </a:r>
          </a:p>
          <a:p>
            <a:pPr>
              <a:lnSpc>
                <a:spcPct val="90000"/>
              </a:lnSpc>
            </a:pPr>
            <a:r>
              <a:rPr lang="en-US" dirty="0">
                <a:latin typeface="Arial" charset="0"/>
                <a:cs typeface="Arial" charset="0"/>
              </a:rPr>
              <a:t>time required to </a:t>
            </a:r>
            <a:r>
              <a:rPr lang="en-US" b="1" dirty="0">
                <a:solidFill>
                  <a:srgbClr val="99CC00"/>
                </a:solidFill>
                <a:latin typeface="Arial" charset="0"/>
                <a:cs typeface="Arial" charset="0"/>
              </a:rPr>
              <a:t>acquire a target</a:t>
            </a:r>
          </a:p>
          <a:p>
            <a:pPr>
              <a:lnSpc>
                <a:spcPct val="90000"/>
              </a:lnSpc>
            </a:pPr>
            <a:endParaRPr lang="en-US" dirty="0">
              <a:latin typeface="Arial" charset="0"/>
              <a:cs typeface="Arial" charset="0"/>
            </a:endParaRPr>
          </a:p>
          <a:p>
            <a:pPr algn="ctr">
              <a:lnSpc>
                <a:spcPct val="90000"/>
              </a:lnSpc>
            </a:pPr>
            <a:endParaRPr lang="en-US" dirty="0">
              <a:latin typeface="Arial" charset="0"/>
              <a:cs typeface="Arial" charset="0"/>
            </a:endParaRPr>
          </a:p>
          <a:p>
            <a:endParaRPr lang="en-US" b="1" dirty="0">
              <a:solidFill>
                <a:srgbClr val="99CC00"/>
              </a:solidFill>
              <a:latin typeface="Arial" charset="0"/>
              <a:cs typeface="Arial" charset="0"/>
            </a:endParaRPr>
          </a:p>
        </p:txBody>
      </p:sp>
      <p:sp>
        <p:nvSpPr>
          <p:cNvPr id="7" name="Text Placeholder 3">
            <a:extLst>
              <a:ext uri="{FF2B5EF4-FFF2-40B4-BE49-F238E27FC236}">
                <a16:creationId xmlns:a16="http://schemas.microsoft.com/office/drawing/2014/main" id="{1ABF90B9-9ABC-EB4B-A0EF-6B61C12F8C3A}"/>
              </a:ext>
            </a:extLst>
          </p:cNvPr>
          <p:cNvSpPr txBox="1">
            <a:spLocks/>
          </p:cNvSpPr>
          <p:nvPr/>
        </p:nvSpPr>
        <p:spPr bwMode="auto">
          <a:xfrm>
            <a:off x="1447800" y="3863181"/>
            <a:ext cx="7239000" cy="533400"/>
          </a:xfrm>
          <a:prstGeom prst="rect">
            <a:avLst/>
          </a:prstGeom>
          <a:noFill/>
          <a:ln w="9525">
            <a:noFill/>
            <a:miter lim="800000"/>
            <a:headEnd/>
            <a:tailEnd/>
          </a:ln>
        </p:spPr>
        <p:txBody>
          <a:bodyPr/>
          <a:lstStyle/>
          <a:p>
            <a:pPr algn="r">
              <a:spcBef>
                <a:spcPct val="20000"/>
              </a:spcBef>
              <a:defRPr/>
            </a:pPr>
            <a:r>
              <a:rPr lang="en-US" sz="2400" b="0" kern="0" dirty="0">
                <a:latin typeface="Arial"/>
                <a:ea typeface="Arial"/>
                <a:cs typeface="Arial"/>
              </a:rPr>
              <a:t>but where does this equation come from?</a:t>
            </a:r>
          </a:p>
        </p:txBody>
      </p:sp>
      <p:sp>
        <p:nvSpPr>
          <p:cNvPr id="2" name="Slide Number Placeholder 1">
            <a:extLst>
              <a:ext uri="{FF2B5EF4-FFF2-40B4-BE49-F238E27FC236}">
                <a16:creationId xmlns:a16="http://schemas.microsoft.com/office/drawing/2014/main" id="{65932E35-1472-CB46-8190-959B1E47B321}"/>
              </a:ext>
            </a:extLst>
          </p:cNvPr>
          <p:cNvSpPr>
            <a:spLocks noGrp="1"/>
          </p:cNvSpPr>
          <p:nvPr>
            <p:ph type="sldNum" sz="quarter" idx="12"/>
          </p:nvPr>
        </p:nvSpPr>
        <p:spPr/>
        <p:txBody>
          <a:bodyPr/>
          <a:lstStyle/>
          <a:p>
            <a:fld id="{803C33BC-767D-8845-BB2C-A473FB4A7552}" type="slidenum">
              <a:rPr lang="en-US" smtClean="0"/>
              <a:pPr/>
              <a:t>15</a:t>
            </a:fld>
            <a:endParaRPr lang="en-US"/>
          </a:p>
        </p:txBody>
      </p:sp>
    </p:spTree>
    <p:extLst>
      <p:ext uri="{BB962C8B-B14F-4D97-AF65-F5344CB8AC3E}">
        <p14:creationId xmlns:p14="http://schemas.microsoft.com/office/powerpoint/2010/main" val="9305364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762000" y="1447800"/>
            <a:ext cx="8153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if p was lower than significance level we could say:</a:t>
            </a:r>
            <a:endParaRPr lang="en-US" b="0" dirty="0">
              <a:solidFill>
                <a:srgbClr val="99CC00"/>
              </a:solidFill>
              <a:latin typeface="Arial" charset="0"/>
              <a:cs typeface="Arial" charset="0"/>
            </a:endParaRPr>
          </a:p>
          <a:p>
            <a:r>
              <a:rPr lang="en-US" b="0" dirty="0">
                <a:solidFill>
                  <a:srgbClr val="99CC00"/>
                </a:solidFill>
                <a:latin typeface="Arial" charset="0"/>
                <a:cs typeface="Arial" charset="0"/>
              </a:rPr>
              <a:t>“a student t-test showed significant difference between the two group (two-tailed t(46)=4.520, p &lt; 0.005)”</a:t>
            </a:r>
          </a:p>
          <a:p>
            <a:endParaRPr lang="en-US" b="0" dirty="0">
              <a:solidFill>
                <a:srgbClr val="99CC00"/>
              </a:solidFill>
              <a:latin typeface="Arial" charset="0"/>
              <a:cs typeface="Arial" charset="0"/>
            </a:endParaRPr>
          </a:p>
          <a:p>
            <a:r>
              <a:rPr lang="en-US" b="0" dirty="0">
                <a:latin typeface="Arial" charset="0"/>
                <a:cs typeface="Arial" charset="0"/>
              </a:rPr>
              <a:t>otherwise:</a:t>
            </a:r>
            <a:endParaRPr lang="en-US" b="0" dirty="0">
              <a:solidFill>
                <a:srgbClr val="99CC00"/>
              </a:solidFill>
              <a:latin typeface="Arial" charset="0"/>
              <a:cs typeface="Arial" charset="0"/>
            </a:endParaRPr>
          </a:p>
          <a:p>
            <a:r>
              <a:rPr lang="en-US" b="0" dirty="0">
                <a:solidFill>
                  <a:srgbClr val="99CC00"/>
                </a:solidFill>
                <a:latin typeface="Arial" charset="0"/>
                <a:cs typeface="Arial" charset="0"/>
              </a:rPr>
              <a:t>“we did not find any significant results”</a:t>
            </a: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p:txBody>
      </p:sp>
      <p:grpSp>
        <p:nvGrpSpPr>
          <p:cNvPr id="2" name="Group 1"/>
          <p:cNvGrpSpPr/>
          <p:nvPr/>
        </p:nvGrpSpPr>
        <p:grpSpPr>
          <a:xfrm>
            <a:off x="609600" y="3048000"/>
            <a:ext cx="8153400" cy="2750641"/>
            <a:chOff x="609600" y="3505200"/>
            <a:chExt cx="8153400" cy="2750641"/>
          </a:xfrm>
        </p:grpSpPr>
        <p:sp>
          <p:nvSpPr>
            <p:cNvPr id="8" name="Rounded Rectangle 7"/>
            <p:cNvSpPr/>
            <p:nvPr/>
          </p:nvSpPr>
          <p:spPr bwMode="auto">
            <a:xfrm>
              <a:off x="609600" y="3505200"/>
              <a:ext cx="5562600" cy="1219200"/>
            </a:xfrm>
            <a:prstGeom prst="roundRect">
              <a:avLst>
                <a:gd name="adj" fmla="val 50000"/>
              </a:avLst>
            </a:prstGeom>
            <a:noFill/>
            <a:ln w="76200" cap="flat" cmpd="sng" algn="ctr">
              <a:solidFill>
                <a:srgbClr val="99CC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sp>
          <p:nvSpPr>
            <p:cNvPr id="9" name="TextBox 6"/>
            <p:cNvSpPr txBox="1">
              <a:spLocks noChangeArrowheads="1"/>
            </p:cNvSpPr>
            <p:nvPr/>
          </p:nvSpPr>
          <p:spPr bwMode="auto">
            <a:xfrm>
              <a:off x="2286000" y="5486400"/>
              <a:ext cx="64770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200" b="0" dirty="0"/>
                <a:t>cannot conclude, no evidences to show that having chocolate rewards improve </a:t>
              </a:r>
              <a:r>
                <a:rPr lang="en-US" sz="2200" b="0" dirty="0" err="1"/>
                <a:t>memorisation</a:t>
              </a:r>
              <a:endParaRPr lang="en-US" sz="2200" b="0" dirty="0"/>
            </a:p>
          </p:txBody>
        </p:sp>
        <p:sp>
          <p:nvSpPr>
            <p:cNvPr id="10" name="Freeform 9"/>
            <p:cNvSpPr/>
            <p:nvPr/>
          </p:nvSpPr>
          <p:spPr>
            <a:xfrm rot="17712876" flipH="1" flipV="1">
              <a:off x="1420236" y="4858440"/>
              <a:ext cx="502604" cy="1121684"/>
            </a:xfrm>
            <a:custGeom>
              <a:avLst/>
              <a:gdLst>
                <a:gd name="connsiteX0" fmla="*/ 934906 w 934906"/>
                <a:gd name="connsiteY0" fmla="*/ 0 h 899699"/>
                <a:gd name="connsiteX1" fmla="*/ 652670 w 934906"/>
                <a:gd name="connsiteY1" fmla="*/ 670364 h 899699"/>
                <a:gd name="connsiteX2" fmla="*/ 0 w 934906"/>
                <a:gd name="connsiteY2" fmla="*/ 899699 h 899699"/>
              </a:gdLst>
              <a:ahLst/>
              <a:cxnLst>
                <a:cxn ang="0">
                  <a:pos x="connsiteX0" y="connsiteY0"/>
                </a:cxn>
                <a:cxn ang="0">
                  <a:pos x="connsiteX1" y="connsiteY1"/>
                </a:cxn>
                <a:cxn ang="0">
                  <a:pos x="connsiteX2" y="connsiteY2"/>
                </a:cxn>
              </a:cxnLst>
              <a:rect l="l" t="t" r="r" b="b"/>
              <a:pathLst>
                <a:path w="934906" h="899699">
                  <a:moveTo>
                    <a:pt x="934906" y="0"/>
                  </a:moveTo>
                  <a:cubicBezTo>
                    <a:pt x="871696" y="260207"/>
                    <a:pt x="808487" y="520414"/>
                    <a:pt x="652670" y="670364"/>
                  </a:cubicBezTo>
                  <a:cubicBezTo>
                    <a:pt x="496853" y="820314"/>
                    <a:pt x="0" y="899699"/>
                    <a:pt x="0" y="899699"/>
                  </a:cubicBezTo>
                </a:path>
              </a:pathLst>
            </a:custGeom>
            <a:ln>
              <a:solidFill>
                <a:schemeClr val="tx1"/>
              </a:solidFill>
              <a:prstDash val="dash"/>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sp>
        <p:nvSpPr>
          <p:cNvPr id="3" name="Slide Number Placeholder 2">
            <a:extLst>
              <a:ext uri="{FF2B5EF4-FFF2-40B4-BE49-F238E27FC236}">
                <a16:creationId xmlns:a16="http://schemas.microsoft.com/office/drawing/2014/main" id="{F759BC8D-9F4F-2648-9FD9-D6D47D648E7D}"/>
              </a:ext>
            </a:extLst>
          </p:cNvPr>
          <p:cNvSpPr>
            <a:spLocks noGrp="1"/>
          </p:cNvSpPr>
          <p:nvPr>
            <p:ph type="sldNum" sz="quarter" idx="12"/>
          </p:nvPr>
        </p:nvSpPr>
        <p:spPr/>
        <p:txBody>
          <a:bodyPr/>
          <a:lstStyle/>
          <a:p>
            <a:fld id="{803C33BC-767D-8845-BB2C-A473FB4A7552}" type="slidenum">
              <a:rPr lang="en-US" smtClean="0"/>
              <a:pPr/>
              <a:t>150</a:t>
            </a:fld>
            <a:endParaRPr lang="en-US"/>
          </a:p>
        </p:txBody>
      </p:sp>
    </p:spTree>
    <p:extLst>
      <p:ext uri="{BB962C8B-B14F-4D97-AF65-F5344CB8AC3E}">
        <p14:creationId xmlns:p14="http://schemas.microsoft.com/office/powerpoint/2010/main" val="320834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2606675"/>
            <a:ext cx="8839200" cy="1508125"/>
          </a:xfrm>
        </p:spPr>
        <p:txBody>
          <a:bodyPr/>
          <a:lstStyle/>
          <a:p>
            <a:pPr algn="r" eaLnBrk="1" hangingPunct="1"/>
            <a:br>
              <a:rPr lang="en-US" dirty="0">
                <a:solidFill>
                  <a:srgbClr val="A6A6A6"/>
                </a:solidFill>
                <a:latin typeface="Arial" charset="0"/>
                <a:cs typeface="Arial" charset="0"/>
              </a:rPr>
            </a:br>
            <a:r>
              <a:rPr lang="en-US" dirty="0">
                <a:solidFill>
                  <a:srgbClr val="A6A6A6"/>
                </a:solidFill>
                <a:latin typeface="Arial" charset="0"/>
                <a:cs typeface="Arial" charset="0"/>
              </a:rPr>
              <a:t>let’s go </a:t>
            </a:r>
            <a:br>
              <a:rPr lang="en-US" dirty="0">
                <a:solidFill>
                  <a:srgbClr val="A6A6A6"/>
                </a:solidFill>
                <a:latin typeface="Arial" charset="0"/>
                <a:cs typeface="Arial" charset="0"/>
              </a:rPr>
            </a:br>
            <a:r>
              <a:rPr lang="en-US" dirty="0">
                <a:solidFill>
                  <a:srgbClr val="A6A6A6"/>
                </a:solidFill>
                <a:latin typeface="Arial" charset="0"/>
                <a:cs typeface="Arial" charset="0"/>
              </a:rPr>
              <a:t>backward a little</a:t>
            </a:r>
          </a:p>
        </p:txBody>
      </p:sp>
      <p:sp>
        <p:nvSpPr>
          <p:cNvPr id="2" name="TextBox 1"/>
          <p:cNvSpPr txBox="1"/>
          <p:nvPr/>
        </p:nvSpPr>
        <p:spPr>
          <a:xfrm>
            <a:off x="-965200" y="3962400"/>
            <a:ext cx="184666" cy="369332"/>
          </a:xfrm>
          <a:prstGeom prst="rect">
            <a:avLst/>
          </a:prstGeom>
          <a:noFill/>
        </p:spPr>
        <p:txBody>
          <a:bodyPr wrap="none" rtlCol="0">
            <a:spAutoFit/>
          </a:bodyPr>
          <a:lstStyle/>
          <a:p>
            <a:endParaRPr lang="en-US" dirty="0"/>
          </a:p>
        </p:txBody>
      </p:sp>
      <p:sp>
        <p:nvSpPr>
          <p:cNvPr id="3" name="Slide Number Placeholder 2">
            <a:extLst>
              <a:ext uri="{FF2B5EF4-FFF2-40B4-BE49-F238E27FC236}">
                <a16:creationId xmlns:a16="http://schemas.microsoft.com/office/drawing/2014/main" id="{391B2B1B-D9B9-584A-A726-8F197F1B793B}"/>
              </a:ext>
            </a:extLst>
          </p:cNvPr>
          <p:cNvSpPr>
            <a:spLocks noGrp="1"/>
          </p:cNvSpPr>
          <p:nvPr>
            <p:ph type="sldNum" sz="quarter" idx="12"/>
          </p:nvPr>
        </p:nvSpPr>
        <p:spPr/>
        <p:txBody>
          <a:bodyPr/>
          <a:lstStyle/>
          <a:p>
            <a:fld id="{8C734804-006E-DC44-93A2-A63A0AD6AB16}" type="slidenum">
              <a:rPr lang="en-US" smtClean="0"/>
              <a:pPr/>
              <a:t>151</a:t>
            </a:fld>
            <a:endParaRPr lang="en-US"/>
          </a:p>
        </p:txBody>
      </p:sp>
    </p:spTree>
    <p:extLst>
      <p:ext uri="{BB962C8B-B14F-4D97-AF65-F5344CB8AC3E}">
        <p14:creationId xmlns:p14="http://schemas.microsoft.com/office/powerpoint/2010/main" val="1468010985"/>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228600" y="533400"/>
            <a:ext cx="880533" cy="838200"/>
            <a:chOff x="6324600" y="990600"/>
            <a:chExt cx="24384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1</a:t>
              </a:r>
            </a:p>
          </p:txBody>
        </p:sp>
      </p:grpSp>
      <p:sp>
        <p:nvSpPr>
          <p:cNvPr id="6" name="Rectangle 5"/>
          <p:cNvSpPr/>
          <p:nvPr/>
        </p:nvSpPr>
        <p:spPr>
          <a:xfrm>
            <a:off x="1219200" y="685800"/>
            <a:ext cx="3806075" cy="400110"/>
          </a:xfrm>
          <a:prstGeom prst="rect">
            <a:avLst/>
          </a:prstGeom>
        </p:spPr>
        <p:txBody>
          <a:bodyPr wrap="none">
            <a:spAutoFit/>
          </a:bodyPr>
          <a:lstStyle/>
          <a:p>
            <a:r>
              <a:rPr lang="en-US" sz="2000" b="0" kern="0" dirty="0">
                <a:solidFill>
                  <a:srgbClr val="000000"/>
                </a:solidFill>
              </a:rPr>
              <a:t>research question / hypothesis?</a:t>
            </a:r>
            <a:endParaRPr lang="en-US" sz="2000" dirty="0"/>
          </a:p>
        </p:txBody>
      </p:sp>
      <p:grpSp>
        <p:nvGrpSpPr>
          <p:cNvPr id="7" name="Group 9"/>
          <p:cNvGrpSpPr>
            <a:grpSpLocks/>
          </p:cNvGrpSpPr>
          <p:nvPr/>
        </p:nvGrpSpPr>
        <p:grpSpPr bwMode="auto">
          <a:xfrm>
            <a:off x="228600" y="1752600"/>
            <a:ext cx="880533" cy="838200"/>
            <a:chOff x="6324600" y="990600"/>
            <a:chExt cx="2438400" cy="2438400"/>
          </a:xfrm>
        </p:grpSpPr>
        <p:sp>
          <p:nvSpPr>
            <p:cNvPr id="8"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9"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2</a:t>
              </a:r>
            </a:p>
          </p:txBody>
        </p:sp>
      </p:grpSp>
      <p:sp>
        <p:nvSpPr>
          <p:cNvPr id="10" name="Rectangle 9"/>
          <p:cNvSpPr/>
          <p:nvPr/>
        </p:nvSpPr>
        <p:spPr>
          <a:xfrm>
            <a:off x="1219200" y="1905000"/>
            <a:ext cx="3007830" cy="400110"/>
          </a:xfrm>
          <a:prstGeom prst="rect">
            <a:avLst/>
          </a:prstGeom>
        </p:spPr>
        <p:txBody>
          <a:bodyPr wrap="none">
            <a:spAutoFit/>
          </a:bodyPr>
          <a:lstStyle/>
          <a:p>
            <a:r>
              <a:rPr lang="en-US" sz="2000" b="0" kern="0" dirty="0">
                <a:solidFill>
                  <a:srgbClr val="000000"/>
                </a:solidFill>
              </a:rPr>
              <a:t>in(</a:t>
            </a:r>
            <a:r>
              <a:rPr lang="en-US" sz="2000" b="0" kern="0" dirty="0" err="1">
                <a:solidFill>
                  <a:srgbClr val="000000"/>
                </a:solidFill>
              </a:rPr>
              <a:t>dependant</a:t>
            </a:r>
            <a:r>
              <a:rPr lang="en-US" sz="2000" b="0" kern="0" dirty="0">
                <a:solidFill>
                  <a:srgbClr val="000000"/>
                </a:solidFill>
              </a:rPr>
              <a:t>) variables?</a:t>
            </a:r>
            <a:endParaRPr lang="en-US" sz="2000" dirty="0"/>
          </a:p>
        </p:txBody>
      </p:sp>
      <p:grpSp>
        <p:nvGrpSpPr>
          <p:cNvPr id="11" name="Group 9"/>
          <p:cNvGrpSpPr>
            <a:grpSpLocks/>
          </p:cNvGrpSpPr>
          <p:nvPr/>
        </p:nvGrpSpPr>
        <p:grpSpPr bwMode="auto">
          <a:xfrm>
            <a:off x="-152400" y="2971800"/>
            <a:ext cx="1447800" cy="838200"/>
            <a:chOff x="5240234" y="990600"/>
            <a:chExt cx="4009293" cy="2438400"/>
          </a:xfrm>
        </p:grpSpPr>
        <p:sp>
          <p:nvSpPr>
            <p:cNvPr id="12"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3"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3</a:t>
              </a:r>
              <a:r>
                <a:rPr lang="en-US" sz="2800" dirty="0">
                  <a:solidFill>
                    <a:schemeClr val="bg1"/>
                  </a:solidFill>
                </a:rPr>
                <a:t>a</a:t>
              </a:r>
              <a:endParaRPr lang="en-US" sz="10000" dirty="0">
                <a:solidFill>
                  <a:schemeClr val="bg1"/>
                </a:solidFill>
              </a:endParaRPr>
            </a:p>
          </p:txBody>
        </p:sp>
      </p:grpSp>
      <p:sp>
        <p:nvSpPr>
          <p:cNvPr id="14" name="Rectangle 13"/>
          <p:cNvSpPr/>
          <p:nvPr/>
        </p:nvSpPr>
        <p:spPr>
          <a:xfrm>
            <a:off x="1229776" y="3124200"/>
            <a:ext cx="3348267" cy="400110"/>
          </a:xfrm>
          <a:prstGeom prst="rect">
            <a:avLst/>
          </a:prstGeom>
        </p:spPr>
        <p:txBody>
          <a:bodyPr wrap="none">
            <a:spAutoFit/>
          </a:bodyPr>
          <a:lstStyle/>
          <a:p>
            <a:r>
              <a:rPr lang="en-US" sz="2000" b="0" kern="0" dirty="0">
                <a:solidFill>
                  <a:srgbClr val="000000"/>
                </a:solidFill>
              </a:rPr>
              <a:t>within or between subjects?</a:t>
            </a:r>
            <a:endParaRPr lang="en-US" sz="2000" dirty="0"/>
          </a:p>
        </p:txBody>
      </p:sp>
      <p:grpSp>
        <p:nvGrpSpPr>
          <p:cNvPr id="15" name="Group 9"/>
          <p:cNvGrpSpPr>
            <a:grpSpLocks/>
          </p:cNvGrpSpPr>
          <p:nvPr/>
        </p:nvGrpSpPr>
        <p:grpSpPr bwMode="auto">
          <a:xfrm>
            <a:off x="838200" y="4191000"/>
            <a:ext cx="1447800" cy="838200"/>
            <a:chOff x="5240234" y="990600"/>
            <a:chExt cx="4009293" cy="2438400"/>
          </a:xfrm>
        </p:grpSpPr>
        <p:sp>
          <p:nvSpPr>
            <p:cNvPr id="16"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7"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3</a:t>
              </a:r>
              <a:r>
                <a:rPr lang="en-US" sz="2800" dirty="0">
                  <a:solidFill>
                    <a:schemeClr val="bg1"/>
                  </a:solidFill>
                </a:rPr>
                <a:t>b</a:t>
              </a:r>
              <a:endParaRPr lang="en-US" sz="10000" dirty="0">
                <a:solidFill>
                  <a:schemeClr val="bg1"/>
                </a:solidFill>
              </a:endParaRPr>
            </a:p>
          </p:txBody>
        </p:sp>
      </p:grpSp>
      <p:sp>
        <p:nvSpPr>
          <p:cNvPr id="18" name="Rectangle 17"/>
          <p:cNvSpPr/>
          <p:nvPr/>
        </p:nvSpPr>
        <p:spPr>
          <a:xfrm>
            <a:off x="2220376" y="4343400"/>
            <a:ext cx="2280843" cy="400110"/>
          </a:xfrm>
          <a:prstGeom prst="rect">
            <a:avLst/>
          </a:prstGeom>
        </p:spPr>
        <p:txBody>
          <a:bodyPr wrap="none">
            <a:spAutoFit/>
          </a:bodyPr>
          <a:lstStyle/>
          <a:p>
            <a:r>
              <a:rPr lang="en-US" sz="2000" b="0" kern="0" dirty="0">
                <a:solidFill>
                  <a:srgbClr val="000000"/>
                </a:solidFill>
              </a:rPr>
              <a:t>counterbalancing?</a:t>
            </a:r>
            <a:endParaRPr lang="en-US" sz="2000" dirty="0"/>
          </a:p>
        </p:txBody>
      </p:sp>
      <p:cxnSp>
        <p:nvCxnSpPr>
          <p:cNvPr id="19" name="Straight Connector 18"/>
          <p:cNvCxnSpPr>
            <a:cxnSpLocks noChangeShapeType="1"/>
          </p:cNvCxnSpPr>
          <p:nvPr/>
        </p:nvCxnSpPr>
        <p:spPr bwMode="auto">
          <a:xfrm flipV="1">
            <a:off x="1676400" y="3657600"/>
            <a:ext cx="0" cy="381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nvGrpSpPr>
          <p:cNvPr id="21" name="Group 9"/>
          <p:cNvGrpSpPr>
            <a:grpSpLocks/>
          </p:cNvGrpSpPr>
          <p:nvPr/>
        </p:nvGrpSpPr>
        <p:grpSpPr bwMode="auto">
          <a:xfrm>
            <a:off x="304800" y="5410200"/>
            <a:ext cx="880533" cy="838200"/>
            <a:chOff x="6324600" y="990600"/>
            <a:chExt cx="2438400" cy="2438400"/>
          </a:xfrm>
        </p:grpSpPr>
        <p:sp>
          <p:nvSpPr>
            <p:cNvPr id="22"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23"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4</a:t>
              </a:r>
            </a:p>
          </p:txBody>
        </p:sp>
      </p:grpSp>
      <p:sp>
        <p:nvSpPr>
          <p:cNvPr id="24" name="Rectangle 23"/>
          <p:cNvSpPr/>
          <p:nvPr/>
        </p:nvSpPr>
        <p:spPr>
          <a:xfrm>
            <a:off x="1295400" y="5562600"/>
            <a:ext cx="3363621" cy="400110"/>
          </a:xfrm>
          <a:prstGeom prst="rect">
            <a:avLst/>
          </a:prstGeom>
        </p:spPr>
        <p:txBody>
          <a:bodyPr wrap="none">
            <a:spAutoFit/>
          </a:bodyPr>
          <a:lstStyle/>
          <a:p>
            <a:r>
              <a:rPr lang="en-US" sz="2000" b="0" kern="0" dirty="0">
                <a:solidFill>
                  <a:srgbClr val="000000"/>
                </a:solidFill>
              </a:rPr>
              <a:t>how many repetitions/trials?</a:t>
            </a:r>
            <a:endParaRPr lang="en-US" sz="2000" dirty="0"/>
          </a:p>
        </p:txBody>
      </p:sp>
      <p:grpSp>
        <p:nvGrpSpPr>
          <p:cNvPr id="25" name="Group 9"/>
          <p:cNvGrpSpPr>
            <a:grpSpLocks/>
          </p:cNvGrpSpPr>
          <p:nvPr/>
        </p:nvGrpSpPr>
        <p:grpSpPr bwMode="auto">
          <a:xfrm>
            <a:off x="5209332" y="609600"/>
            <a:ext cx="880533" cy="838200"/>
            <a:chOff x="6324600" y="990600"/>
            <a:chExt cx="2438400" cy="2438400"/>
          </a:xfrm>
        </p:grpSpPr>
        <p:sp>
          <p:nvSpPr>
            <p:cNvPr id="26"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27"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5</a:t>
              </a:r>
            </a:p>
          </p:txBody>
        </p:sp>
      </p:grpSp>
      <p:sp>
        <p:nvSpPr>
          <p:cNvPr id="28" name="Rectangle 27"/>
          <p:cNvSpPr/>
          <p:nvPr/>
        </p:nvSpPr>
        <p:spPr>
          <a:xfrm>
            <a:off x="6199932" y="762000"/>
            <a:ext cx="1995308" cy="400110"/>
          </a:xfrm>
          <a:prstGeom prst="rect">
            <a:avLst/>
          </a:prstGeom>
        </p:spPr>
        <p:txBody>
          <a:bodyPr wrap="none">
            <a:spAutoFit/>
          </a:bodyPr>
          <a:lstStyle/>
          <a:p>
            <a:r>
              <a:rPr lang="en-US" sz="2000" b="0" kern="0" dirty="0">
                <a:solidFill>
                  <a:srgbClr val="000000"/>
                </a:solidFill>
              </a:rPr>
              <a:t>look at raw data</a:t>
            </a:r>
            <a:endParaRPr lang="en-US" sz="2000" dirty="0"/>
          </a:p>
        </p:txBody>
      </p:sp>
      <p:grpSp>
        <p:nvGrpSpPr>
          <p:cNvPr id="29" name="Group 9"/>
          <p:cNvGrpSpPr>
            <a:grpSpLocks/>
          </p:cNvGrpSpPr>
          <p:nvPr/>
        </p:nvGrpSpPr>
        <p:grpSpPr bwMode="auto">
          <a:xfrm>
            <a:off x="5209332" y="1828800"/>
            <a:ext cx="880533" cy="838200"/>
            <a:chOff x="6324600" y="990600"/>
            <a:chExt cx="2438400" cy="2438400"/>
          </a:xfrm>
        </p:grpSpPr>
        <p:sp>
          <p:nvSpPr>
            <p:cNvPr id="30"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1"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6</a:t>
              </a:r>
            </a:p>
          </p:txBody>
        </p:sp>
      </p:grpSp>
      <p:sp>
        <p:nvSpPr>
          <p:cNvPr id="32" name="Rectangle 31"/>
          <p:cNvSpPr/>
          <p:nvPr/>
        </p:nvSpPr>
        <p:spPr>
          <a:xfrm>
            <a:off x="6199932" y="1981200"/>
            <a:ext cx="2380154" cy="400110"/>
          </a:xfrm>
          <a:prstGeom prst="rect">
            <a:avLst/>
          </a:prstGeom>
        </p:spPr>
        <p:txBody>
          <a:bodyPr wrap="none">
            <a:spAutoFit/>
          </a:bodyPr>
          <a:lstStyle/>
          <a:p>
            <a:r>
              <a:rPr lang="en-US" sz="2000" b="0" kern="0" dirty="0">
                <a:solidFill>
                  <a:srgbClr val="000000"/>
                </a:solidFill>
              </a:rPr>
              <a:t>look at distributions</a:t>
            </a:r>
            <a:endParaRPr lang="en-US" sz="2000" dirty="0"/>
          </a:p>
        </p:txBody>
      </p:sp>
      <p:grpSp>
        <p:nvGrpSpPr>
          <p:cNvPr id="33" name="Group 9"/>
          <p:cNvGrpSpPr>
            <a:grpSpLocks/>
          </p:cNvGrpSpPr>
          <p:nvPr/>
        </p:nvGrpSpPr>
        <p:grpSpPr bwMode="auto">
          <a:xfrm>
            <a:off x="4828332" y="3048000"/>
            <a:ext cx="1447800" cy="838200"/>
            <a:chOff x="5240234" y="990600"/>
            <a:chExt cx="4009293" cy="2438400"/>
          </a:xfrm>
        </p:grpSpPr>
        <p:sp>
          <p:nvSpPr>
            <p:cNvPr id="34" name="Oval 10"/>
            <p:cNvSpPr>
              <a:spLocks noChangeArrowheads="1"/>
            </p:cNvSpPr>
            <p:nvPr/>
          </p:nvSpPr>
          <p:spPr bwMode="auto">
            <a:xfrm>
              <a:off x="6324600" y="990600"/>
              <a:ext cx="2438400" cy="2438400"/>
            </a:xfrm>
            <a:prstGeom prst="ellipse">
              <a:avLst/>
            </a:prstGeom>
            <a:solidFill>
              <a:srgbClr val="99CC00">
                <a:alpha val="29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5"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7</a:t>
              </a:r>
              <a:r>
                <a:rPr lang="en-US" sz="2800" dirty="0">
                  <a:solidFill>
                    <a:schemeClr val="bg1"/>
                  </a:solidFill>
                </a:rPr>
                <a:t>a</a:t>
              </a:r>
              <a:endParaRPr lang="en-US" sz="10000" dirty="0">
                <a:solidFill>
                  <a:schemeClr val="bg1"/>
                </a:solidFill>
              </a:endParaRPr>
            </a:p>
          </p:txBody>
        </p:sp>
      </p:grpSp>
      <p:sp>
        <p:nvSpPr>
          <p:cNvPr id="36" name="Rectangle 35"/>
          <p:cNvSpPr/>
          <p:nvPr/>
        </p:nvSpPr>
        <p:spPr>
          <a:xfrm>
            <a:off x="6210508" y="3200400"/>
            <a:ext cx="2339102" cy="400110"/>
          </a:xfrm>
          <a:prstGeom prst="rect">
            <a:avLst/>
          </a:prstGeom>
        </p:spPr>
        <p:txBody>
          <a:bodyPr wrap="none">
            <a:spAutoFit/>
          </a:bodyPr>
          <a:lstStyle/>
          <a:p>
            <a:r>
              <a:rPr lang="en-US" sz="2000" b="0" kern="0" dirty="0">
                <a:solidFill>
                  <a:schemeClr val="bg1">
                    <a:lumMod val="75000"/>
                  </a:schemeClr>
                </a:solidFill>
              </a:rPr>
              <a:t>check for normality</a:t>
            </a:r>
            <a:endParaRPr lang="en-US" sz="2000" dirty="0">
              <a:solidFill>
                <a:schemeClr val="bg1">
                  <a:lumMod val="75000"/>
                </a:schemeClr>
              </a:solidFill>
            </a:endParaRPr>
          </a:p>
        </p:txBody>
      </p:sp>
      <p:grpSp>
        <p:nvGrpSpPr>
          <p:cNvPr id="37" name="Group 9"/>
          <p:cNvGrpSpPr>
            <a:grpSpLocks/>
          </p:cNvGrpSpPr>
          <p:nvPr/>
        </p:nvGrpSpPr>
        <p:grpSpPr bwMode="auto">
          <a:xfrm>
            <a:off x="5742732" y="4267200"/>
            <a:ext cx="1447800" cy="838200"/>
            <a:chOff x="5240234" y="990600"/>
            <a:chExt cx="4009293" cy="2438400"/>
          </a:xfrm>
        </p:grpSpPr>
        <p:sp>
          <p:nvSpPr>
            <p:cNvPr id="38"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9"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7</a:t>
              </a:r>
              <a:r>
                <a:rPr lang="en-US" sz="2800" dirty="0">
                  <a:solidFill>
                    <a:schemeClr val="bg1"/>
                  </a:solidFill>
                </a:rPr>
                <a:t>b</a:t>
              </a:r>
              <a:endParaRPr lang="en-US" sz="10000" dirty="0">
                <a:solidFill>
                  <a:schemeClr val="bg1"/>
                </a:solidFill>
              </a:endParaRPr>
            </a:p>
          </p:txBody>
        </p:sp>
      </p:grpSp>
      <p:sp>
        <p:nvSpPr>
          <p:cNvPr id="40" name="Rectangle 39"/>
          <p:cNvSpPr/>
          <p:nvPr/>
        </p:nvSpPr>
        <p:spPr>
          <a:xfrm>
            <a:off x="7124908" y="4419600"/>
            <a:ext cx="1866692" cy="400110"/>
          </a:xfrm>
          <a:prstGeom prst="rect">
            <a:avLst/>
          </a:prstGeom>
        </p:spPr>
        <p:txBody>
          <a:bodyPr wrap="none">
            <a:spAutoFit/>
          </a:bodyPr>
          <a:lstStyle/>
          <a:p>
            <a:r>
              <a:rPr lang="en-US" sz="2000" b="0" kern="0" dirty="0">
                <a:solidFill>
                  <a:srgbClr val="000000"/>
                </a:solidFill>
              </a:rPr>
              <a:t>run some stats</a:t>
            </a:r>
            <a:endParaRPr lang="en-US" sz="2000" dirty="0"/>
          </a:p>
        </p:txBody>
      </p:sp>
      <p:cxnSp>
        <p:nvCxnSpPr>
          <p:cNvPr id="41" name="Straight Connector 40"/>
          <p:cNvCxnSpPr>
            <a:cxnSpLocks noChangeShapeType="1"/>
          </p:cNvCxnSpPr>
          <p:nvPr/>
        </p:nvCxnSpPr>
        <p:spPr bwMode="auto">
          <a:xfrm flipV="1">
            <a:off x="6580932" y="3657600"/>
            <a:ext cx="0" cy="457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nvGrpSpPr>
          <p:cNvPr id="42" name="Group 9"/>
          <p:cNvGrpSpPr>
            <a:grpSpLocks/>
          </p:cNvGrpSpPr>
          <p:nvPr/>
        </p:nvGrpSpPr>
        <p:grpSpPr bwMode="auto">
          <a:xfrm>
            <a:off x="5285532" y="5486400"/>
            <a:ext cx="880533" cy="838200"/>
            <a:chOff x="6324600" y="990600"/>
            <a:chExt cx="2438400" cy="2438400"/>
          </a:xfrm>
        </p:grpSpPr>
        <p:sp>
          <p:nvSpPr>
            <p:cNvPr id="43"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44"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8</a:t>
              </a:r>
            </a:p>
          </p:txBody>
        </p:sp>
      </p:grpSp>
      <p:sp>
        <p:nvSpPr>
          <p:cNvPr id="45" name="Rectangle 44"/>
          <p:cNvSpPr/>
          <p:nvPr/>
        </p:nvSpPr>
        <p:spPr>
          <a:xfrm>
            <a:off x="6276132" y="5638800"/>
            <a:ext cx="1211339" cy="400110"/>
          </a:xfrm>
          <a:prstGeom prst="rect">
            <a:avLst/>
          </a:prstGeom>
        </p:spPr>
        <p:txBody>
          <a:bodyPr wrap="none">
            <a:spAutoFit/>
          </a:bodyPr>
          <a:lstStyle/>
          <a:p>
            <a:r>
              <a:rPr lang="en-US" sz="2000" b="0" kern="0" dirty="0">
                <a:solidFill>
                  <a:srgbClr val="000000"/>
                </a:solidFill>
              </a:rPr>
              <a:t>conclude</a:t>
            </a:r>
            <a:endParaRPr lang="en-US" sz="2000" dirty="0"/>
          </a:p>
        </p:txBody>
      </p:sp>
      <p:sp>
        <p:nvSpPr>
          <p:cNvPr id="46" name="Rounded Rectangle 45"/>
          <p:cNvSpPr/>
          <p:nvPr/>
        </p:nvSpPr>
        <p:spPr bwMode="auto">
          <a:xfrm>
            <a:off x="152400" y="381000"/>
            <a:ext cx="4876800" cy="6019800"/>
          </a:xfrm>
          <a:prstGeom prst="roundRect">
            <a:avLst/>
          </a:prstGeom>
          <a:noFill/>
          <a:ln w="76200" cap="flat" cmpd="sng" algn="ctr">
            <a:solidFill>
              <a:srgbClr val="99CC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37E013AA-A772-7942-9A7B-E30094CC8824}"/>
              </a:ext>
            </a:extLst>
          </p:cNvPr>
          <p:cNvSpPr>
            <a:spLocks noGrp="1"/>
          </p:cNvSpPr>
          <p:nvPr>
            <p:ph type="sldNum" sz="quarter" idx="12"/>
          </p:nvPr>
        </p:nvSpPr>
        <p:spPr/>
        <p:txBody>
          <a:bodyPr/>
          <a:lstStyle/>
          <a:p>
            <a:fld id="{8C734804-006E-DC44-93A2-A63A0AD6AB16}" type="slidenum">
              <a:rPr lang="en-US" smtClean="0"/>
              <a:pPr/>
              <a:t>152</a:t>
            </a:fld>
            <a:endParaRPr lang="en-US"/>
          </a:p>
        </p:txBody>
      </p:sp>
    </p:spTree>
    <p:extLst>
      <p:ext uri="{BB962C8B-B14F-4D97-AF65-F5344CB8AC3E}">
        <p14:creationId xmlns:p14="http://schemas.microsoft.com/office/powerpoint/2010/main" val="42564316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9"/>
          <p:cNvGrpSpPr>
            <a:grpSpLocks/>
          </p:cNvGrpSpPr>
          <p:nvPr/>
        </p:nvGrpSpPr>
        <p:grpSpPr bwMode="auto">
          <a:xfrm>
            <a:off x="5562600" y="-76200"/>
            <a:ext cx="4038600" cy="2438400"/>
            <a:chOff x="5029200" y="990600"/>
            <a:chExt cx="4038600" cy="2438400"/>
          </a:xfrm>
        </p:grpSpPr>
        <p:sp>
          <p:nvSpPr>
            <p:cNvPr id="5"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6" name="Oval 11"/>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30000">
                  <a:solidFill>
                    <a:schemeClr val="bg1"/>
                  </a:solidFill>
                </a:rPr>
                <a:t>1</a:t>
              </a:r>
            </a:p>
          </p:txBody>
        </p:sp>
      </p:grpSp>
      <p:sp>
        <p:nvSpPr>
          <p:cNvPr id="13" name="Content Placeholder 2"/>
          <p:cNvSpPr>
            <a:spLocks noGrp="1"/>
          </p:cNvSpPr>
          <p:nvPr>
            <p:ph idx="1"/>
          </p:nvPr>
        </p:nvSpPr>
        <p:spPr>
          <a:xfrm>
            <a:off x="457200" y="808037"/>
            <a:ext cx="85344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400" b="1" dirty="0">
                <a:solidFill>
                  <a:schemeClr val="tx1"/>
                </a:solidFill>
                <a:latin typeface="Arial" charset="0"/>
                <a:cs typeface="Arial" charset="0"/>
              </a:rPr>
              <a:t>research question::</a:t>
            </a:r>
          </a:p>
          <a:p>
            <a:r>
              <a:rPr lang="en-US" dirty="0">
                <a:solidFill>
                  <a:srgbClr val="000000"/>
                </a:solidFill>
                <a:latin typeface="Arial" charset="0"/>
                <a:cs typeface="Arial" charset="0"/>
              </a:rPr>
              <a:t>a statement that identifies a phenomenon to be studied</a:t>
            </a:r>
            <a:endParaRPr lang="en-US" b="1" dirty="0">
              <a:solidFill>
                <a:srgbClr val="99CC00"/>
              </a:solidFill>
              <a:latin typeface="Arial" charset="0"/>
              <a:cs typeface="Arial" charset="0"/>
            </a:endParaRPr>
          </a:p>
        </p:txBody>
      </p:sp>
      <p:grpSp>
        <p:nvGrpSpPr>
          <p:cNvPr id="3" name="Group 2"/>
          <p:cNvGrpSpPr/>
          <p:nvPr/>
        </p:nvGrpSpPr>
        <p:grpSpPr>
          <a:xfrm>
            <a:off x="1010758" y="4158329"/>
            <a:ext cx="7066442" cy="1916466"/>
            <a:chOff x="1010758" y="4158329"/>
            <a:chExt cx="7066442" cy="1916466"/>
          </a:xfrm>
        </p:grpSpPr>
        <p:sp>
          <p:nvSpPr>
            <p:cNvPr id="2" name="Rectangle 1"/>
            <p:cNvSpPr/>
            <p:nvPr/>
          </p:nvSpPr>
          <p:spPr>
            <a:xfrm>
              <a:off x="2057400" y="4800600"/>
              <a:ext cx="6019800" cy="1274195"/>
            </a:xfrm>
            <a:prstGeom prst="rect">
              <a:avLst/>
            </a:prstGeom>
          </p:spPr>
          <p:txBody>
            <a:bodyPr wrap="square">
              <a:spAutoFit/>
            </a:bodyPr>
            <a:lstStyle/>
            <a:p>
              <a:pPr lvl="0" eaLnBrk="0" hangingPunct="0">
                <a:spcBef>
                  <a:spcPct val="20000"/>
                </a:spcBef>
              </a:pPr>
              <a:r>
                <a:rPr lang="en-US" sz="2400" b="0" kern="0" dirty="0">
                  <a:solidFill>
                    <a:srgbClr val="404040"/>
                  </a:solidFill>
                </a:rPr>
                <a:t>in our </a:t>
              </a:r>
              <a:r>
                <a:rPr lang="en-US" sz="2400" b="0" kern="0" dirty="0" err="1">
                  <a:solidFill>
                    <a:srgbClr val="404040"/>
                  </a:solidFill>
                </a:rPr>
                <a:t>xp</a:t>
              </a:r>
              <a:r>
                <a:rPr lang="en-US" sz="2400" b="0" kern="0" dirty="0">
                  <a:solidFill>
                    <a:srgbClr val="404040"/>
                  </a:solidFill>
                </a:rPr>
                <a:t>: I</a:t>
              </a:r>
              <a:r>
                <a:rPr lang="en-US" sz="2400" b="0" kern="0" dirty="0">
                  <a:solidFill>
                    <a:srgbClr val="000000"/>
                  </a:solidFill>
                </a:rPr>
                <a:t> believe that </a:t>
              </a:r>
              <a:r>
                <a:rPr lang="en-US" sz="2400" kern="0" dirty="0">
                  <a:solidFill>
                    <a:srgbClr val="99CC00"/>
                  </a:solidFill>
                </a:rPr>
                <a:t>rewards improve memorization skills</a:t>
              </a:r>
              <a:r>
                <a:rPr lang="en-US" sz="2400" b="0" kern="0" dirty="0">
                  <a:solidFill>
                    <a:srgbClr val="000000"/>
                  </a:solidFill>
                </a:rPr>
                <a:t> </a:t>
              </a:r>
            </a:p>
            <a:p>
              <a:pPr lvl="0" eaLnBrk="0" hangingPunct="0">
                <a:spcBef>
                  <a:spcPct val="20000"/>
                </a:spcBef>
              </a:pPr>
              <a:r>
                <a:rPr lang="is-IS" sz="2400" b="0" kern="0" dirty="0">
                  <a:solidFill>
                    <a:srgbClr val="000000"/>
                  </a:solidFill>
                </a:rPr>
                <a:t>… s</a:t>
              </a:r>
              <a:r>
                <a:rPr lang="en-US" sz="2400" b="0" kern="0" dirty="0" err="1">
                  <a:solidFill>
                    <a:srgbClr val="000000"/>
                  </a:solidFill>
                </a:rPr>
                <a:t>uggested</a:t>
              </a:r>
              <a:r>
                <a:rPr lang="en-US" sz="2400" b="0" kern="0" dirty="0">
                  <a:solidFill>
                    <a:srgbClr val="000000"/>
                  </a:solidFill>
                </a:rPr>
                <a:t> by </a:t>
              </a:r>
              <a:r>
                <a:rPr lang="is-IS" sz="2400" b="0" i="1" kern="0" dirty="0">
                  <a:solidFill>
                    <a:srgbClr val="000000"/>
                  </a:solidFill>
                </a:rPr>
                <a:t>&lt;insert smart guess&gt;</a:t>
              </a:r>
              <a:endParaRPr lang="en-US" sz="2400" i="1" kern="0" dirty="0">
                <a:solidFill>
                  <a:srgbClr val="99CC00"/>
                </a:solidFill>
              </a:endParaRPr>
            </a:p>
          </p:txBody>
        </p:sp>
        <p:sp>
          <p:nvSpPr>
            <p:cNvPr id="8" name="Freeform 7"/>
            <p:cNvSpPr/>
            <p:nvPr/>
          </p:nvSpPr>
          <p:spPr>
            <a:xfrm rot="20581109" flipH="1">
              <a:off x="1010758" y="4158329"/>
              <a:ext cx="502604" cy="1256677"/>
            </a:xfrm>
            <a:custGeom>
              <a:avLst/>
              <a:gdLst>
                <a:gd name="connsiteX0" fmla="*/ 934906 w 934906"/>
                <a:gd name="connsiteY0" fmla="*/ 0 h 899699"/>
                <a:gd name="connsiteX1" fmla="*/ 652670 w 934906"/>
                <a:gd name="connsiteY1" fmla="*/ 670364 h 899699"/>
                <a:gd name="connsiteX2" fmla="*/ 0 w 934906"/>
                <a:gd name="connsiteY2" fmla="*/ 899699 h 899699"/>
              </a:gdLst>
              <a:ahLst/>
              <a:cxnLst>
                <a:cxn ang="0">
                  <a:pos x="connsiteX0" y="connsiteY0"/>
                </a:cxn>
                <a:cxn ang="0">
                  <a:pos x="connsiteX1" y="connsiteY1"/>
                </a:cxn>
                <a:cxn ang="0">
                  <a:pos x="connsiteX2" y="connsiteY2"/>
                </a:cxn>
              </a:cxnLst>
              <a:rect l="l" t="t" r="r" b="b"/>
              <a:pathLst>
                <a:path w="934906" h="899699">
                  <a:moveTo>
                    <a:pt x="934906" y="0"/>
                  </a:moveTo>
                  <a:cubicBezTo>
                    <a:pt x="871696" y="260207"/>
                    <a:pt x="808487" y="520414"/>
                    <a:pt x="652670" y="670364"/>
                  </a:cubicBezTo>
                  <a:cubicBezTo>
                    <a:pt x="496853" y="820314"/>
                    <a:pt x="0" y="899699"/>
                    <a:pt x="0" y="899699"/>
                  </a:cubicBezTo>
                </a:path>
              </a:pathLst>
            </a:custGeom>
            <a:ln>
              <a:solidFill>
                <a:schemeClr val="tx1"/>
              </a:solidFill>
              <a:prstDash val="dash"/>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sp>
        <p:nvSpPr>
          <p:cNvPr id="7" name="Slide Number Placeholder 6">
            <a:extLst>
              <a:ext uri="{FF2B5EF4-FFF2-40B4-BE49-F238E27FC236}">
                <a16:creationId xmlns:a16="http://schemas.microsoft.com/office/drawing/2014/main" id="{BF0C9839-F360-EE4B-AE25-6C3B248072F7}"/>
              </a:ext>
            </a:extLst>
          </p:cNvPr>
          <p:cNvSpPr>
            <a:spLocks noGrp="1"/>
          </p:cNvSpPr>
          <p:nvPr>
            <p:ph type="sldNum" sz="quarter" idx="12"/>
          </p:nvPr>
        </p:nvSpPr>
        <p:spPr/>
        <p:txBody>
          <a:bodyPr/>
          <a:lstStyle/>
          <a:p>
            <a:fld id="{803C33BC-767D-8845-BB2C-A473FB4A7552}" type="slidenum">
              <a:rPr lang="en-US" smtClean="0"/>
              <a:pPr/>
              <a:t>153</a:t>
            </a:fld>
            <a:endParaRPr lang="en-US"/>
          </a:p>
        </p:txBody>
      </p:sp>
    </p:spTree>
    <p:extLst>
      <p:ext uri="{BB962C8B-B14F-4D97-AF65-F5344CB8AC3E}">
        <p14:creationId xmlns:p14="http://schemas.microsoft.com/office/powerpoint/2010/main" val="285227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81000" y="2057400"/>
            <a:ext cx="8229600" cy="2286000"/>
          </a:xfrm>
        </p:spPr>
        <p:txBody>
          <a:bodyPr/>
          <a:lstStyle/>
          <a:p>
            <a:r>
              <a:rPr lang="en-US" sz="5400" b="1" dirty="0">
                <a:latin typeface="Arial" charset="0"/>
                <a:cs typeface="Arial" charset="0"/>
              </a:rPr>
              <a:t>hypotheses::</a:t>
            </a:r>
          </a:p>
          <a:p>
            <a:r>
              <a:rPr lang="en-US" dirty="0">
                <a:latin typeface="Arial" charset="0"/>
                <a:cs typeface="Arial" charset="0"/>
              </a:rPr>
              <a:t>statement of the predicted relationship between at least two experimental variables</a:t>
            </a:r>
          </a:p>
          <a:p>
            <a:r>
              <a:rPr lang="en-US" b="1" dirty="0">
                <a:solidFill>
                  <a:srgbClr val="99CC00"/>
                </a:solidFill>
                <a:latin typeface="Arial" charset="0"/>
                <a:cs typeface="Arial" charset="0"/>
              </a:rPr>
              <a:t>provisional answer to a research question</a:t>
            </a:r>
            <a:r>
              <a:rPr lang="en-US" dirty="0">
                <a:latin typeface="Arial" charset="0"/>
                <a:cs typeface="Arial" charset="0"/>
              </a:rPr>
              <a:t>  </a:t>
            </a: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p:txBody>
      </p:sp>
      <p:grpSp>
        <p:nvGrpSpPr>
          <p:cNvPr id="2" name="Group 1"/>
          <p:cNvGrpSpPr/>
          <p:nvPr/>
        </p:nvGrpSpPr>
        <p:grpSpPr>
          <a:xfrm>
            <a:off x="1010758" y="4583870"/>
            <a:ext cx="7752242" cy="2655130"/>
            <a:chOff x="1010758" y="4158329"/>
            <a:chExt cx="7752242" cy="2655130"/>
          </a:xfrm>
        </p:grpSpPr>
        <p:sp>
          <p:nvSpPr>
            <p:cNvPr id="3" name="Rectangle 2"/>
            <p:cNvSpPr/>
            <p:nvPr/>
          </p:nvSpPr>
          <p:spPr>
            <a:xfrm>
              <a:off x="1752600" y="4800600"/>
              <a:ext cx="7010400" cy="2012859"/>
            </a:xfrm>
            <a:prstGeom prst="rect">
              <a:avLst/>
            </a:prstGeom>
          </p:spPr>
          <p:txBody>
            <a:bodyPr wrap="square">
              <a:spAutoFit/>
            </a:bodyPr>
            <a:lstStyle/>
            <a:p>
              <a:r>
                <a:rPr lang="en-US" sz="2400" b="0" kern="0" dirty="0">
                  <a:solidFill>
                    <a:srgbClr val="404040"/>
                  </a:solidFill>
                </a:rPr>
                <a:t>in our </a:t>
              </a:r>
              <a:r>
                <a:rPr lang="en-US" sz="2400" b="0" kern="0" dirty="0" err="1">
                  <a:solidFill>
                    <a:srgbClr val="404040"/>
                  </a:solidFill>
                </a:rPr>
                <a:t>xp</a:t>
              </a:r>
              <a:r>
                <a:rPr lang="en-US" sz="2400" b="0" kern="0" dirty="0">
                  <a:solidFill>
                    <a:srgbClr val="404040"/>
                  </a:solidFill>
                </a:rPr>
                <a:t>: </a:t>
              </a:r>
              <a:r>
                <a:rPr lang="en-US" sz="2400" dirty="0">
                  <a:solidFill>
                    <a:srgbClr val="99CC00"/>
                  </a:solidFill>
                </a:rPr>
                <a:t>group chocolate will have a higher </a:t>
              </a:r>
              <a:r>
                <a:rPr lang="en-US" sz="2400" dirty="0" err="1">
                  <a:solidFill>
                    <a:srgbClr val="99CC00"/>
                  </a:solidFill>
                </a:rPr>
                <a:t>memorisation</a:t>
              </a:r>
              <a:r>
                <a:rPr lang="en-US" sz="2400" dirty="0">
                  <a:solidFill>
                    <a:srgbClr val="99CC00"/>
                  </a:solidFill>
                </a:rPr>
                <a:t> score than group with no reward</a:t>
              </a:r>
            </a:p>
            <a:p>
              <a:endParaRPr lang="en-US" sz="2400" dirty="0">
                <a:solidFill>
                  <a:srgbClr val="99CC00"/>
                </a:solidFill>
              </a:endParaRPr>
            </a:p>
            <a:p>
              <a:endParaRPr lang="en-US" sz="2400" dirty="0">
                <a:solidFill>
                  <a:srgbClr val="99CC00"/>
                </a:solidFill>
              </a:endParaRPr>
            </a:p>
            <a:p>
              <a:pPr lvl="0" eaLnBrk="0" hangingPunct="0">
                <a:spcBef>
                  <a:spcPct val="20000"/>
                </a:spcBef>
              </a:pPr>
              <a:endParaRPr lang="en-US" sz="2400" i="1" kern="0" dirty="0">
                <a:solidFill>
                  <a:srgbClr val="99CC00"/>
                </a:solidFill>
              </a:endParaRPr>
            </a:p>
          </p:txBody>
        </p:sp>
        <p:sp>
          <p:nvSpPr>
            <p:cNvPr id="4" name="Freeform 3"/>
            <p:cNvSpPr/>
            <p:nvPr/>
          </p:nvSpPr>
          <p:spPr>
            <a:xfrm rot="20581109" flipH="1">
              <a:off x="1010758" y="4158329"/>
              <a:ext cx="502604" cy="1256677"/>
            </a:xfrm>
            <a:custGeom>
              <a:avLst/>
              <a:gdLst>
                <a:gd name="connsiteX0" fmla="*/ 934906 w 934906"/>
                <a:gd name="connsiteY0" fmla="*/ 0 h 899699"/>
                <a:gd name="connsiteX1" fmla="*/ 652670 w 934906"/>
                <a:gd name="connsiteY1" fmla="*/ 670364 h 899699"/>
                <a:gd name="connsiteX2" fmla="*/ 0 w 934906"/>
                <a:gd name="connsiteY2" fmla="*/ 899699 h 899699"/>
              </a:gdLst>
              <a:ahLst/>
              <a:cxnLst>
                <a:cxn ang="0">
                  <a:pos x="connsiteX0" y="connsiteY0"/>
                </a:cxn>
                <a:cxn ang="0">
                  <a:pos x="connsiteX1" y="connsiteY1"/>
                </a:cxn>
                <a:cxn ang="0">
                  <a:pos x="connsiteX2" y="connsiteY2"/>
                </a:cxn>
              </a:cxnLst>
              <a:rect l="l" t="t" r="r" b="b"/>
              <a:pathLst>
                <a:path w="934906" h="899699">
                  <a:moveTo>
                    <a:pt x="934906" y="0"/>
                  </a:moveTo>
                  <a:cubicBezTo>
                    <a:pt x="871696" y="260207"/>
                    <a:pt x="808487" y="520414"/>
                    <a:pt x="652670" y="670364"/>
                  </a:cubicBezTo>
                  <a:cubicBezTo>
                    <a:pt x="496853" y="820314"/>
                    <a:pt x="0" y="899699"/>
                    <a:pt x="0" y="899699"/>
                  </a:cubicBezTo>
                </a:path>
              </a:pathLst>
            </a:custGeom>
            <a:ln>
              <a:solidFill>
                <a:schemeClr val="tx1"/>
              </a:solidFill>
              <a:prstDash val="dash"/>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sp>
        <p:nvSpPr>
          <p:cNvPr id="6" name="Slide Number Placeholder 5">
            <a:extLst>
              <a:ext uri="{FF2B5EF4-FFF2-40B4-BE49-F238E27FC236}">
                <a16:creationId xmlns:a16="http://schemas.microsoft.com/office/drawing/2014/main" id="{55B1234A-707D-EC47-80D3-8782C5C34EB2}"/>
              </a:ext>
            </a:extLst>
          </p:cNvPr>
          <p:cNvSpPr>
            <a:spLocks noGrp="1"/>
          </p:cNvSpPr>
          <p:nvPr>
            <p:ph type="sldNum" sz="quarter" idx="12"/>
          </p:nvPr>
        </p:nvSpPr>
        <p:spPr/>
        <p:txBody>
          <a:bodyPr/>
          <a:lstStyle/>
          <a:p>
            <a:fld id="{803C33BC-767D-8845-BB2C-A473FB4A7552}" type="slidenum">
              <a:rPr lang="en-US" smtClean="0"/>
              <a:pPr/>
              <a:t>154</a:t>
            </a:fld>
            <a:endParaRPr lang="en-US"/>
          </a:p>
        </p:txBody>
      </p:sp>
    </p:spTree>
    <p:extLst>
      <p:ext uri="{BB962C8B-B14F-4D97-AF65-F5344CB8AC3E}">
        <p14:creationId xmlns:p14="http://schemas.microsoft.com/office/powerpoint/2010/main" val="364610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457200" y="1600200"/>
            <a:ext cx="85344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400" b="1" dirty="0">
                <a:solidFill>
                  <a:schemeClr val="tx1"/>
                </a:solidFill>
                <a:latin typeface="Arial" charset="0"/>
                <a:cs typeface="Arial" charset="0"/>
              </a:rPr>
              <a:t>(in)dependent variable ::</a:t>
            </a:r>
          </a:p>
          <a:p>
            <a:r>
              <a:rPr lang="en-US" dirty="0">
                <a:solidFill>
                  <a:srgbClr val="000000"/>
                </a:solidFill>
                <a:latin typeface="Arial" charset="0"/>
                <a:cs typeface="Arial" charset="0"/>
              </a:rPr>
              <a:t>the </a:t>
            </a:r>
            <a:r>
              <a:rPr lang="en-US" b="1" dirty="0">
                <a:solidFill>
                  <a:srgbClr val="99CC00"/>
                </a:solidFill>
                <a:latin typeface="Arial" charset="0"/>
                <a:cs typeface="Arial" charset="0"/>
              </a:rPr>
              <a:t>dependent variable </a:t>
            </a:r>
            <a:r>
              <a:rPr lang="en-US" dirty="0">
                <a:solidFill>
                  <a:srgbClr val="000000"/>
                </a:solidFill>
                <a:latin typeface="Arial" charset="0"/>
                <a:cs typeface="Arial" charset="0"/>
              </a:rPr>
              <a:t>is the event studied and expected to change whenever the </a:t>
            </a:r>
            <a:r>
              <a:rPr lang="en-US" b="1" dirty="0">
                <a:solidFill>
                  <a:srgbClr val="99CC00"/>
                </a:solidFill>
                <a:latin typeface="Arial" charset="0"/>
                <a:cs typeface="Arial" charset="0"/>
              </a:rPr>
              <a:t>independent variable </a:t>
            </a:r>
            <a:r>
              <a:rPr lang="en-US" dirty="0">
                <a:solidFill>
                  <a:srgbClr val="000000"/>
                </a:solidFill>
                <a:latin typeface="Arial" charset="0"/>
                <a:cs typeface="Arial" charset="0"/>
              </a:rPr>
              <a:t>is altered</a:t>
            </a:r>
            <a:endParaRPr lang="en-US" b="1" dirty="0">
              <a:solidFill>
                <a:srgbClr val="99CC00"/>
              </a:solidFill>
              <a:latin typeface="Arial" charset="0"/>
              <a:cs typeface="Arial" charset="0"/>
            </a:endParaRPr>
          </a:p>
        </p:txBody>
      </p:sp>
      <p:grpSp>
        <p:nvGrpSpPr>
          <p:cNvPr id="3" name="Group 9"/>
          <p:cNvGrpSpPr>
            <a:grpSpLocks/>
          </p:cNvGrpSpPr>
          <p:nvPr/>
        </p:nvGrpSpPr>
        <p:grpSpPr bwMode="auto">
          <a:xfrm>
            <a:off x="5562600" y="-76200"/>
            <a:ext cx="4038600" cy="2438400"/>
            <a:chOff x="5029200" y="990600"/>
            <a:chExt cx="40386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30000" dirty="0">
                  <a:solidFill>
                    <a:schemeClr val="bg1"/>
                  </a:solidFill>
                </a:rPr>
                <a:t>2</a:t>
              </a:r>
              <a:endParaRPr lang="en-US" sz="5000" dirty="0">
                <a:solidFill>
                  <a:schemeClr val="bg1"/>
                </a:solidFill>
              </a:endParaRPr>
            </a:p>
          </p:txBody>
        </p:sp>
      </p:grpSp>
      <p:sp>
        <p:nvSpPr>
          <p:cNvPr id="2" name="Slide Number Placeholder 1">
            <a:extLst>
              <a:ext uri="{FF2B5EF4-FFF2-40B4-BE49-F238E27FC236}">
                <a16:creationId xmlns:a16="http://schemas.microsoft.com/office/drawing/2014/main" id="{BD00C6FD-BEDF-9847-BCE1-0F92D3990169}"/>
              </a:ext>
            </a:extLst>
          </p:cNvPr>
          <p:cNvSpPr>
            <a:spLocks noGrp="1"/>
          </p:cNvSpPr>
          <p:nvPr>
            <p:ph type="sldNum" sz="quarter" idx="12"/>
          </p:nvPr>
        </p:nvSpPr>
        <p:spPr/>
        <p:txBody>
          <a:bodyPr/>
          <a:lstStyle/>
          <a:p>
            <a:fld id="{803C33BC-767D-8845-BB2C-A473FB4A7552}" type="slidenum">
              <a:rPr lang="en-US" smtClean="0"/>
              <a:pPr/>
              <a:t>155</a:t>
            </a:fld>
            <a:endParaRPr lang="en-US"/>
          </a:p>
        </p:txBody>
      </p:sp>
    </p:spTree>
    <p:extLst>
      <p:ext uri="{BB962C8B-B14F-4D97-AF65-F5344CB8AC3E}">
        <p14:creationId xmlns:p14="http://schemas.microsoft.com/office/powerpoint/2010/main" val="6331106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9B89A29-F293-BF4C-A836-100173E4F4E0}"/>
              </a:ext>
            </a:extLst>
          </p:cNvPr>
          <p:cNvSpPr txBox="1">
            <a:spLocks/>
          </p:cNvSpPr>
          <p:nvPr/>
        </p:nvSpPr>
        <p:spPr bwMode="auto">
          <a:xfrm>
            <a:off x="524125" y="1371600"/>
            <a:ext cx="8153400" cy="606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sz="6000" b="0" dirty="0">
                <a:latin typeface="Arial" charset="0"/>
                <a:cs typeface="Arial" charset="0"/>
              </a:rPr>
              <a:t>I’M a DR</a:t>
            </a:r>
            <a:endParaRPr lang="en-US" sz="6000" b="0" dirty="0">
              <a:solidFill>
                <a:srgbClr val="99CC00"/>
              </a:solidFill>
              <a:latin typeface="Arial" charset="0"/>
              <a:cs typeface="Arial" charset="0"/>
            </a:endParaRPr>
          </a:p>
        </p:txBody>
      </p:sp>
      <p:sp>
        <p:nvSpPr>
          <p:cNvPr id="5" name="Freeform 4">
            <a:extLst>
              <a:ext uri="{FF2B5EF4-FFF2-40B4-BE49-F238E27FC236}">
                <a16:creationId xmlns:a16="http://schemas.microsoft.com/office/drawing/2014/main" id="{E3E20A3D-DB2B-F149-9E53-F78D3F2AAB78}"/>
              </a:ext>
            </a:extLst>
          </p:cNvPr>
          <p:cNvSpPr/>
          <p:nvPr/>
        </p:nvSpPr>
        <p:spPr bwMode="auto">
          <a:xfrm flipH="1" flipV="1">
            <a:off x="2702080" y="2286001"/>
            <a:ext cx="489045" cy="762000"/>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Rectangle 5">
            <a:extLst>
              <a:ext uri="{FF2B5EF4-FFF2-40B4-BE49-F238E27FC236}">
                <a16:creationId xmlns:a16="http://schemas.microsoft.com/office/drawing/2014/main" id="{4ACF912F-15D3-844E-99FF-F6832CA91787}"/>
              </a:ext>
            </a:extLst>
          </p:cNvPr>
          <p:cNvSpPr/>
          <p:nvPr/>
        </p:nvSpPr>
        <p:spPr>
          <a:xfrm>
            <a:off x="752725" y="2817168"/>
            <a:ext cx="2793008" cy="461665"/>
          </a:xfrm>
          <a:prstGeom prst="rect">
            <a:avLst/>
          </a:prstGeom>
        </p:spPr>
        <p:txBody>
          <a:bodyPr wrap="square">
            <a:spAutoFit/>
          </a:bodyPr>
          <a:lstStyle/>
          <a:p>
            <a:pPr lvl="0" algn="just" eaLnBrk="0" hangingPunct="0">
              <a:spcBef>
                <a:spcPct val="20000"/>
              </a:spcBef>
            </a:pPr>
            <a:r>
              <a:rPr lang="en-US" sz="2400" b="0" kern="0" dirty="0"/>
              <a:t>Independent</a:t>
            </a:r>
          </a:p>
        </p:txBody>
      </p:sp>
      <p:sp>
        <p:nvSpPr>
          <p:cNvPr id="7" name="Rectangle 6">
            <a:extLst>
              <a:ext uri="{FF2B5EF4-FFF2-40B4-BE49-F238E27FC236}">
                <a16:creationId xmlns:a16="http://schemas.microsoft.com/office/drawing/2014/main" id="{D9C65726-3897-1543-92A0-D70B1B46C753}"/>
              </a:ext>
            </a:extLst>
          </p:cNvPr>
          <p:cNvSpPr/>
          <p:nvPr/>
        </p:nvSpPr>
        <p:spPr>
          <a:xfrm>
            <a:off x="1794621" y="3887062"/>
            <a:ext cx="2793008" cy="461665"/>
          </a:xfrm>
          <a:prstGeom prst="rect">
            <a:avLst/>
          </a:prstGeom>
        </p:spPr>
        <p:txBody>
          <a:bodyPr wrap="square">
            <a:spAutoFit/>
          </a:bodyPr>
          <a:lstStyle/>
          <a:p>
            <a:pPr lvl="0" algn="just" eaLnBrk="0" hangingPunct="0">
              <a:spcBef>
                <a:spcPct val="20000"/>
              </a:spcBef>
            </a:pPr>
            <a:r>
              <a:rPr lang="en-US" sz="2400" b="0" kern="0" dirty="0"/>
              <a:t>Manipulated</a:t>
            </a:r>
          </a:p>
        </p:txBody>
      </p:sp>
      <p:sp>
        <p:nvSpPr>
          <p:cNvPr id="8" name="Freeform 7">
            <a:extLst>
              <a:ext uri="{FF2B5EF4-FFF2-40B4-BE49-F238E27FC236}">
                <a16:creationId xmlns:a16="http://schemas.microsoft.com/office/drawing/2014/main" id="{1330AB32-CD83-1748-805B-5A3B6ED6AECD}"/>
              </a:ext>
            </a:extLst>
          </p:cNvPr>
          <p:cNvSpPr/>
          <p:nvPr/>
        </p:nvSpPr>
        <p:spPr bwMode="auto">
          <a:xfrm flipH="1" flipV="1">
            <a:off x="3648324" y="2286000"/>
            <a:ext cx="141930" cy="182879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Freeform 8">
            <a:extLst>
              <a:ext uri="{FF2B5EF4-FFF2-40B4-BE49-F238E27FC236}">
                <a16:creationId xmlns:a16="http://schemas.microsoft.com/office/drawing/2014/main" id="{3E5D936A-7729-5344-8F08-57EC75E92D9E}"/>
              </a:ext>
            </a:extLst>
          </p:cNvPr>
          <p:cNvSpPr/>
          <p:nvPr/>
        </p:nvSpPr>
        <p:spPr bwMode="auto">
          <a:xfrm flipV="1">
            <a:off x="5140480" y="2363977"/>
            <a:ext cx="594994" cy="1750821"/>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Rectangle 9">
            <a:extLst>
              <a:ext uri="{FF2B5EF4-FFF2-40B4-BE49-F238E27FC236}">
                <a16:creationId xmlns:a16="http://schemas.microsoft.com/office/drawing/2014/main" id="{125E741D-D54E-064E-8E58-546C5CD33463}"/>
              </a:ext>
            </a:extLst>
          </p:cNvPr>
          <p:cNvSpPr/>
          <p:nvPr/>
        </p:nvSpPr>
        <p:spPr>
          <a:xfrm>
            <a:off x="5735474" y="3812641"/>
            <a:ext cx="2793008" cy="461665"/>
          </a:xfrm>
          <a:prstGeom prst="rect">
            <a:avLst/>
          </a:prstGeom>
        </p:spPr>
        <p:txBody>
          <a:bodyPr wrap="square">
            <a:spAutoFit/>
          </a:bodyPr>
          <a:lstStyle/>
          <a:p>
            <a:pPr lvl="0" algn="just" eaLnBrk="0" hangingPunct="0">
              <a:spcBef>
                <a:spcPct val="20000"/>
              </a:spcBef>
            </a:pPr>
            <a:r>
              <a:rPr lang="en-US" sz="2400" b="0" kern="0" dirty="0"/>
              <a:t>Dependent</a:t>
            </a:r>
          </a:p>
        </p:txBody>
      </p:sp>
      <p:sp>
        <p:nvSpPr>
          <p:cNvPr id="11" name="Freeform 10">
            <a:extLst>
              <a:ext uri="{FF2B5EF4-FFF2-40B4-BE49-F238E27FC236}">
                <a16:creationId xmlns:a16="http://schemas.microsoft.com/office/drawing/2014/main" id="{21CCC370-CFA1-C541-9C6B-716A1DF3F23B}"/>
              </a:ext>
            </a:extLst>
          </p:cNvPr>
          <p:cNvSpPr/>
          <p:nvPr/>
        </p:nvSpPr>
        <p:spPr bwMode="auto">
          <a:xfrm flipV="1">
            <a:off x="5782169" y="2363977"/>
            <a:ext cx="506155" cy="762000"/>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2" name="Rectangle 11">
            <a:extLst>
              <a:ext uri="{FF2B5EF4-FFF2-40B4-BE49-F238E27FC236}">
                <a16:creationId xmlns:a16="http://schemas.microsoft.com/office/drawing/2014/main" id="{FE19E91C-8942-7444-AA30-BED703848D1D}"/>
              </a:ext>
            </a:extLst>
          </p:cNvPr>
          <p:cNvSpPr/>
          <p:nvPr/>
        </p:nvSpPr>
        <p:spPr>
          <a:xfrm>
            <a:off x="6342971" y="2817167"/>
            <a:ext cx="2793008" cy="461665"/>
          </a:xfrm>
          <a:prstGeom prst="rect">
            <a:avLst/>
          </a:prstGeom>
        </p:spPr>
        <p:txBody>
          <a:bodyPr wrap="square">
            <a:spAutoFit/>
          </a:bodyPr>
          <a:lstStyle/>
          <a:p>
            <a:pPr lvl="0" algn="just" eaLnBrk="0" hangingPunct="0">
              <a:spcBef>
                <a:spcPct val="20000"/>
              </a:spcBef>
            </a:pPr>
            <a:r>
              <a:rPr lang="en-US" sz="2400" b="0" kern="0" dirty="0"/>
              <a:t>Responses</a:t>
            </a:r>
          </a:p>
        </p:txBody>
      </p:sp>
      <p:sp>
        <p:nvSpPr>
          <p:cNvPr id="13" name="Title 1">
            <a:extLst>
              <a:ext uri="{FF2B5EF4-FFF2-40B4-BE49-F238E27FC236}">
                <a16:creationId xmlns:a16="http://schemas.microsoft.com/office/drawing/2014/main" id="{E550F2AF-514D-534B-A77F-092016125F27}"/>
              </a:ext>
            </a:extLst>
          </p:cNvPr>
          <p:cNvSpPr txBox="1">
            <a:spLocks/>
          </p:cNvSpPr>
          <p:nvPr/>
        </p:nvSpPr>
        <p:spPr bwMode="auto">
          <a:xfrm>
            <a:off x="0" y="5674234"/>
            <a:ext cx="9144000" cy="695769"/>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dirty="0">
                <a:solidFill>
                  <a:srgbClr val="99CC00"/>
                </a:solidFill>
              </a:rPr>
              <a:t>Dependent </a:t>
            </a:r>
            <a:r>
              <a:rPr lang="en-US" sz="3600" b="0" dirty="0">
                <a:solidFill>
                  <a:srgbClr val="FFFFFF"/>
                </a:solidFill>
              </a:rPr>
              <a:t>vs </a:t>
            </a:r>
            <a:r>
              <a:rPr lang="en-US" sz="3600" dirty="0">
                <a:solidFill>
                  <a:srgbClr val="99CC00"/>
                </a:solidFill>
              </a:rPr>
              <a:t>Independent</a:t>
            </a:r>
            <a:r>
              <a:rPr lang="en-US" sz="3600" b="0" dirty="0">
                <a:solidFill>
                  <a:srgbClr val="FFFFFF"/>
                </a:solidFill>
              </a:rPr>
              <a:t> variables?</a:t>
            </a:r>
            <a:endParaRPr lang="en-US" sz="3600" dirty="0">
              <a:solidFill>
                <a:srgbClr val="FF9900"/>
              </a:solidFill>
            </a:endParaRPr>
          </a:p>
        </p:txBody>
      </p:sp>
      <p:sp>
        <p:nvSpPr>
          <p:cNvPr id="2" name="Slide Number Placeholder 1">
            <a:extLst>
              <a:ext uri="{FF2B5EF4-FFF2-40B4-BE49-F238E27FC236}">
                <a16:creationId xmlns:a16="http://schemas.microsoft.com/office/drawing/2014/main" id="{30394172-CC6D-0F49-A8F6-2D9E91B5AAD2}"/>
              </a:ext>
            </a:extLst>
          </p:cNvPr>
          <p:cNvSpPr>
            <a:spLocks noGrp="1"/>
          </p:cNvSpPr>
          <p:nvPr>
            <p:ph type="sldNum" sz="quarter" idx="12"/>
          </p:nvPr>
        </p:nvSpPr>
        <p:spPr/>
        <p:txBody>
          <a:bodyPr/>
          <a:lstStyle/>
          <a:p>
            <a:fld id="{803C33BC-767D-8845-BB2C-A473FB4A7552}" type="slidenum">
              <a:rPr lang="en-US" smtClean="0"/>
              <a:pPr/>
              <a:t>156</a:t>
            </a:fld>
            <a:endParaRPr lang="en-US"/>
          </a:p>
        </p:txBody>
      </p:sp>
    </p:spTree>
    <p:extLst>
      <p:ext uri="{BB962C8B-B14F-4D97-AF65-F5344CB8AC3E}">
        <p14:creationId xmlns:p14="http://schemas.microsoft.com/office/powerpoint/2010/main" val="21695318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so we want to show that </a:t>
            </a:r>
            <a:r>
              <a:rPr lang="en-US" b="1" dirty="0">
                <a:solidFill>
                  <a:srgbClr val="99CC00"/>
                </a:solidFill>
                <a:latin typeface="Arial" charset="0"/>
                <a:cs typeface="Arial" charset="0"/>
              </a:rPr>
              <a:t>A causes B</a:t>
            </a:r>
          </a:p>
        </p:txBody>
      </p:sp>
      <p:grpSp>
        <p:nvGrpSpPr>
          <p:cNvPr id="2" name="Group 28"/>
          <p:cNvGrpSpPr>
            <a:grpSpLocks/>
          </p:cNvGrpSpPr>
          <p:nvPr/>
        </p:nvGrpSpPr>
        <p:grpSpPr bwMode="auto">
          <a:xfrm>
            <a:off x="3962400" y="2724150"/>
            <a:ext cx="3686175" cy="681038"/>
            <a:chOff x="6019801" y="2418359"/>
            <a:chExt cx="3685284" cy="678855"/>
          </a:xfrm>
        </p:grpSpPr>
        <p:sp>
          <p:nvSpPr>
            <p:cNvPr id="28679" name="TextBox 6"/>
            <p:cNvSpPr txBox="1">
              <a:spLocks noChangeArrowheads="1"/>
            </p:cNvSpPr>
            <p:nvPr/>
          </p:nvSpPr>
          <p:spPr bwMode="auto">
            <a:xfrm>
              <a:off x="6474839" y="2418359"/>
              <a:ext cx="3230246" cy="6444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vary A </a:t>
              </a:r>
              <a:r>
                <a:rPr lang="en-US" sz="1800" b="0">
                  <a:sym typeface="Wingdings" charset="0"/>
                </a:rPr>
                <a:t> </a:t>
              </a:r>
              <a:r>
                <a:rPr lang="en-US" sz="1800" b="0"/>
                <a:t>make A</a:t>
              </a:r>
              <a:br>
                <a:rPr lang="en-US" sz="1800" b="0"/>
              </a:br>
              <a:r>
                <a:rPr lang="en-US" sz="1800" b="0"/>
                <a:t>an </a:t>
              </a:r>
              <a:r>
                <a:rPr lang="en-US" sz="1800">
                  <a:solidFill>
                    <a:srgbClr val="99CC00"/>
                  </a:solidFill>
                </a:rPr>
                <a:t>independent variable</a:t>
              </a:r>
            </a:p>
          </p:txBody>
        </p:sp>
        <p:cxnSp>
          <p:nvCxnSpPr>
            <p:cNvPr id="28680" name="Straight Connector 18"/>
            <p:cNvCxnSpPr>
              <a:cxnSpLocks noChangeShapeType="1"/>
            </p:cNvCxnSpPr>
            <p:nvPr/>
          </p:nvCxnSpPr>
          <p:spPr bwMode="auto">
            <a:xfrm rot="10800000" flipV="1">
              <a:off x="6019801" y="2715239"/>
              <a:ext cx="420811" cy="3819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grpSp>
        <p:nvGrpSpPr>
          <p:cNvPr id="3" name="Group 28"/>
          <p:cNvGrpSpPr>
            <a:grpSpLocks/>
          </p:cNvGrpSpPr>
          <p:nvPr/>
        </p:nvGrpSpPr>
        <p:grpSpPr bwMode="auto">
          <a:xfrm>
            <a:off x="5411788" y="3773488"/>
            <a:ext cx="3636962" cy="1044575"/>
            <a:chOff x="6019802" y="3097214"/>
            <a:chExt cx="3636535" cy="1041311"/>
          </a:xfrm>
        </p:grpSpPr>
        <p:sp>
          <p:nvSpPr>
            <p:cNvPr id="28677" name="TextBox 6"/>
            <p:cNvSpPr txBox="1">
              <a:spLocks noChangeArrowheads="1"/>
            </p:cNvSpPr>
            <p:nvPr/>
          </p:nvSpPr>
          <p:spPr bwMode="auto">
            <a:xfrm>
              <a:off x="6426091" y="3493720"/>
              <a:ext cx="3230246" cy="6448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measure B </a:t>
              </a:r>
              <a:r>
                <a:rPr lang="en-US" sz="1800" b="0">
                  <a:sym typeface="Wingdings" charset="0"/>
                </a:rPr>
                <a:t> </a:t>
              </a:r>
              <a:r>
                <a:rPr lang="en-US" sz="1800" b="0"/>
                <a:t>make B</a:t>
              </a:r>
              <a:br>
                <a:rPr lang="en-US" sz="1800" b="0"/>
              </a:br>
              <a:r>
                <a:rPr lang="en-US" sz="1800" b="0"/>
                <a:t>a </a:t>
              </a:r>
              <a:r>
                <a:rPr lang="en-US" sz="1800">
                  <a:solidFill>
                    <a:srgbClr val="99CC00"/>
                  </a:solidFill>
                </a:rPr>
                <a:t>dependent variable</a:t>
              </a:r>
            </a:p>
          </p:txBody>
        </p:sp>
        <p:cxnSp>
          <p:nvCxnSpPr>
            <p:cNvPr id="28678" name="Straight Connector 18"/>
            <p:cNvCxnSpPr>
              <a:cxnSpLocks noChangeShapeType="1"/>
            </p:cNvCxnSpPr>
            <p:nvPr/>
          </p:nvCxnSpPr>
          <p:spPr bwMode="auto">
            <a:xfrm rot="16200000" flipV="1">
              <a:off x="5916537" y="3200479"/>
              <a:ext cx="612819" cy="40628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sp>
        <p:nvSpPr>
          <p:cNvPr id="4" name="Slide Number Placeholder 3">
            <a:extLst>
              <a:ext uri="{FF2B5EF4-FFF2-40B4-BE49-F238E27FC236}">
                <a16:creationId xmlns:a16="http://schemas.microsoft.com/office/drawing/2014/main" id="{F57CB5A4-44CD-824A-8D70-5F3AF2A22845}"/>
              </a:ext>
            </a:extLst>
          </p:cNvPr>
          <p:cNvSpPr>
            <a:spLocks noGrp="1"/>
          </p:cNvSpPr>
          <p:nvPr>
            <p:ph type="sldNum" sz="quarter" idx="12"/>
          </p:nvPr>
        </p:nvSpPr>
        <p:spPr/>
        <p:txBody>
          <a:bodyPr/>
          <a:lstStyle/>
          <a:p>
            <a:fld id="{803C33BC-767D-8845-BB2C-A473FB4A7552}" type="slidenum">
              <a:rPr lang="en-US" smtClean="0"/>
              <a:pPr/>
              <a:t>157</a:t>
            </a:fld>
            <a:endParaRPr lang="en-US"/>
          </a:p>
        </p:txBody>
      </p:sp>
    </p:spTree>
    <p:extLst>
      <p:ext uri="{BB962C8B-B14F-4D97-AF65-F5344CB8AC3E}">
        <p14:creationId xmlns:p14="http://schemas.microsoft.com/office/powerpoint/2010/main" val="2076212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371600" y="990600"/>
            <a:ext cx="6172200" cy="4800600"/>
          </a:xfrm>
          <a:prstGeom prst="rect">
            <a:avLst/>
          </a:prstGeom>
          <a:solidFill>
            <a:schemeClr val="bg1"/>
          </a:solid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endParaRPr lang="en-US" b="1" dirty="0">
              <a:solidFill>
                <a:srgbClr val="99CC00"/>
              </a:solidFill>
              <a:latin typeface="Arial" charset="0"/>
              <a:cs typeface="Arial" charset="0"/>
            </a:endParaRPr>
          </a:p>
        </p:txBody>
      </p:sp>
      <p:sp>
        <p:nvSpPr>
          <p:cNvPr id="8" name="Content Placeholder 2"/>
          <p:cNvSpPr txBox="1">
            <a:spLocks/>
          </p:cNvSpPr>
          <p:nvPr/>
        </p:nvSpPr>
        <p:spPr bwMode="auto">
          <a:xfrm>
            <a:off x="1447800" y="1219200"/>
            <a:ext cx="6400800" cy="50291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in our </a:t>
            </a:r>
            <a:r>
              <a:rPr lang="en-US" b="0" dirty="0" err="1">
                <a:latin typeface="Arial" charset="0"/>
                <a:cs typeface="Arial" charset="0"/>
              </a:rPr>
              <a:t>xp</a:t>
            </a:r>
            <a:r>
              <a:rPr lang="en-US" b="0" dirty="0">
                <a:latin typeface="Arial" charset="0"/>
                <a:cs typeface="Arial" charset="0"/>
              </a:rPr>
              <a:t>? </a:t>
            </a:r>
          </a:p>
          <a:p>
            <a:endParaRPr lang="en-US" dirty="0">
              <a:solidFill>
                <a:srgbClr val="99CC00"/>
              </a:solidFill>
              <a:latin typeface="Arial" charset="0"/>
              <a:cs typeface="Arial" charset="0"/>
            </a:endParaRPr>
          </a:p>
          <a:p>
            <a:r>
              <a:rPr lang="en-US" dirty="0">
                <a:solidFill>
                  <a:srgbClr val="99CC00"/>
                </a:solidFill>
                <a:latin typeface="Arial" charset="0"/>
                <a:cs typeface="Arial" charset="0"/>
              </a:rPr>
              <a:t>independent variable</a:t>
            </a:r>
            <a:r>
              <a:rPr lang="en-US" b="0" dirty="0">
                <a:latin typeface="Arial" charset="0"/>
                <a:cs typeface="Arial" charset="0"/>
              </a:rPr>
              <a:t> = group type (nothing vs. chocolate)</a:t>
            </a:r>
          </a:p>
          <a:p>
            <a:endParaRPr lang="en-US" b="0" dirty="0">
              <a:latin typeface="Arial" charset="0"/>
              <a:cs typeface="Arial" charset="0"/>
            </a:endParaRPr>
          </a:p>
          <a:p>
            <a:r>
              <a:rPr lang="en-US" dirty="0">
                <a:solidFill>
                  <a:srgbClr val="99CC00"/>
                </a:solidFill>
                <a:latin typeface="Arial" charset="0"/>
                <a:cs typeface="Arial" charset="0"/>
              </a:rPr>
              <a:t>dependent variable</a:t>
            </a:r>
            <a:r>
              <a:rPr lang="en-US" b="0" dirty="0">
                <a:latin typeface="Arial" charset="0"/>
                <a:cs typeface="Arial" charset="0"/>
              </a:rPr>
              <a:t> = memorization score </a:t>
            </a:r>
          </a:p>
          <a:p>
            <a:endParaRPr lang="en-US" b="0" dirty="0">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F9F476F2-CA3B-4946-89C6-0C58EE377FF0}"/>
              </a:ext>
            </a:extLst>
          </p:cNvPr>
          <p:cNvSpPr>
            <a:spLocks noGrp="1"/>
          </p:cNvSpPr>
          <p:nvPr>
            <p:ph type="sldNum" sz="quarter" idx="12"/>
          </p:nvPr>
        </p:nvSpPr>
        <p:spPr/>
        <p:txBody>
          <a:bodyPr/>
          <a:lstStyle/>
          <a:p>
            <a:fld id="{803C33BC-767D-8845-BB2C-A473FB4A7552}" type="slidenum">
              <a:rPr lang="en-US" smtClean="0"/>
              <a:pPr/>
              <a:t>158</a:t>
            </a:fld>
            <a:endParaRPr lang="en-US"/>
          </a:p>
        </p:txBody>
      </p:sp>
    </p:spTree>
    <p:extLst>
      <p:ext uri="{BB962C8B-B14F-4D97-AF65-F5344CB8AC3E}">
        <p14:creationId xmlns:p14="http://schemas.microsoft.com/office/powerpoint/2010/main" val="50386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3"/>
          <p:cNvSpPr>
            <a:spLocks noGrp="1"/>
          </p:cNvSpPr>
          <p:nvPr>
            <p:ph idx="1"/>
          </p:nvPr>
        </p:nvSpPr>
        <p:spPr/>
        <p:txBody>
          <a:bodyPr/>
          <a:lstStyle/>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pPr algn="r"/>
            <a:r>
              <a:rPr lang="en-US">
                <a:latin typeface="Arial" charset="0"/>
                <a:cs typeface="Arial" charset="0"/>
              </a:rPr>
              <a:t>everything else should be a…</a:t>
            </a:r>
          </a:p>
        </p:txBody>
      </p:sp>
      <p:sp>
        <p:nvSpPr>
          <p:cNvPr id="2" name="Slide Number Placeholder 1">
            <a:extLst>
              <a:ext uri="{FF2B5EF4-FFF2-40B4-BE49-F238E27FC236}">
                <a16:creationId xmlns:a16="http://schemas.microsoft.com/office/drawing/2014/main" id="{E766A2C3-C436-264F-8459-A084F2CF675E}"/>
              </a:ext>
            </a:extLst>
          </p:cNvPr>
          <p:cNvSpPr>
            <a:spLocks noGrp="1"/>
          </p:cNvSpPr>
          <p:nvPr>
            <p:ph type="sldNum" sz="quarter" idx="12"/>
          </p:nvPr>
        </p:nvSpPr>
        <p:spPr/>
        <p:txBody>
          <a:bodyPr/>
          <a:lstStyle/>
          <a:p>
            <a:fld id="{803C33BC-767D-8845-BB2C-A473FB4A7552}" type="slidenum">
              <a:rPr lang="en-US" smtClean="0"/>
              <a:pPr/>
              <a:t>159</a:t>
            </a:fld>
            <a:endParaRPr lang="en-US"/>
          </a:p>
        </p:txBody>
      </p:sp>
    </p:spTree>
    <p:extLst>
      <p:ext uri="{BB962C8B-B14F-4D97-AF65-F5344CB8AC3E}">
        <p14:creationId xmlns:p14="http://schemas.microsoft.com/office/powerpoint/2010/main" val="257245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tts">
            <a:hlinkClick r:id="" action="ppaction://media"/>
            <a:extLst>
              <a:ext uri="{FF2B5EF4-FFF2-40B4-BE49-F238E27FC236}">
                <a16:creationId xmlns:a16="http://schemas.microsoft.com/office/drawing/2014/main" id="{848BD1AB-3ABD-7944-AA78-B96051BDD0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24000"/>
            <a:ext cx="9144000" cy="2817812"/>
          </a:xfrm>
          <a:prstGeom prst="rect">
            <a:avLst/>
          </a:prstGeom>
        </p:spPr>
      </p:pic>
      <p:sp>
        <p:nvSpPr>
          <p:cNvPr id="5" name="TextBox 9">
            <a:extLst>
              <a:ext uri="{FF2B5EF4-FFF2-40B4-BE49-F238E27FC236}">
                <a16:creationId xmlns:a16="http://schemas.microsoft.com/office/drawing/2014/main" id="{1D0B7E27-1C8B-CE41-AD94-B8A3E49E4AC9}"/>
              </a:ext>
            </a:extLst>
          </p:cNvPr>
          <p:cNvSpPr txBox="1">
            <a:spLocks noChangeArrowheads="1"/>
          </p:cNvSpPr>
          <p:nvPr/>
        </p:nvSpPr>
        <p:spPr bwMode="auto">
          <a:xfrm>
            <a:off x="0" y="4341812"/>
            <a:ext cx="9144000" cy="113877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let’s run an experiment and ask one participant to click on targets of different IDs</a:t>
            </a:r>
            <a:endParaRPr lang="en-US" sz="3400" dirty="0">
              <a:solidFill>
                <a:srgbClr val="FF9900"/>
              </a:solidFill>
            </a:endParaRPr>
          </a:p>
        </p:txBody>
      </p:sp>
      <p:sp>
        <p:nvSpPr>
          <p:cNvPr id="2" name="Slide Number Placeholder 1">
            <a:extLst>
              <a:ext uri="{FF2B5EF4-FFF2-40B4-BE49-F238E27FC236}">
                <a16:creationId xmlns:a16="http://schemas.microsoft.com/office/drawing/2014/main" id="{0738DD91-BFD0-3345-AE09-0D0977CB57C0}"/>
              </a:ext>
            </a:extLst>
          </p:cNvPr>
          <p:cNvSpPr>
            <a:spLocks noGrp="1"/>
          </p:cNvSpPr>
          <p:nvPr>
            <p:ph type="sldNum" sz="quarter" idx="12"/>
          </p:nvPr>
        </p:nvSpPr>
        <p:spPr/>
        <p:txBody>
          <a:bodyPr/>
          <a:lstStyle/>
          <a:p>
            <a:fld id="{803C33BC-767D-8845-BB2C-A473FB4A7552}" type="slidenum">
              <a:rPr lang="en-US" smtClean="0"/>
              <a:pPr/>
              <a:t>16</a:t>
            </a:fld>
            <a:endParaRPr lang="en-US"/>
          </a:p>
        </p:txBody>
      </p:sp>
    </p:spTree>
    <p:extLst>
      <p:ext uri="{BB962C8B-B14F-4D97-AF65-F5344CB8AC3E}">
        <p14:creationId xmlns:p14="http://schemas.microsoft.com/office/powerpoint/2010/main" val="110162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a:xfrm>
            <a:off x="457200" y="1600200"/>
            <a:ext cx="85344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400" b="1" dirty="0">
                <a:solidFill>
                  <a:schemeClr val="tx1"/>
                </a:solidFill>
                <a:latin typeface="Arial" charset="0"/>
                <a:cs typeface="Arial" charset="0"/>
              </a:rPr>
              <a:t>controlled variable ::</a:t>
            </a:r>
          </a:p>
          <a:p>
            <a:r>
              <a:rPr lang="en-US" dirty="0">
                <a:solidFill>
                  <a:srgbClr val="000000"/>
                </a:solidFill>
                <a:latin typeface="Arial" charset="0"/>
                <a:cs typeface="Arial" charset="0"/>
              </a:rPr>
              <a:t>the variables that are kept constant to prevent their influence on the effect of the independent variable on the dependent</a:t>
            </a:r>
          </a:p>
        </p:txBody>
      </p:sp>
      <p:sp>
        <p:nvSpPr>
          <p:cNvPr id="2" name="Slide Number Placeholder 1">
            <a:extLst>
              <a:ext uri="{FF2B5EF4-FFF2-40B4-BE49-F238E27FC236}">
                <a16:creationId xmlns:a16="http://schemas.microsoft.com/office/drawing/2014/main" id="{9A1C41B7-DC26-2A4E-9863-4B1829E53F7F}"/>
              </a:ext>
            </a:extLst>
          </p:cNvPr>
          <p:cNvSpPr>
            <a:spLocks noGrp="1"/>
          </p:cNvSpPr>
          <p:nvPr>
            <p:ph type="sldNum" sz="quarter" idx="12"/>
          </p:nvPr>
        </p:nvSpPr>
        <p:spPr/>
        <p:txBody>
          <a:bodyPr/>
          <a:lstStyle/>
          <a:p>
            <a:fld id="{803C33BC-767D-8845-BB2C-A473FB4A7552}" type="slidenum">
              <a:rPr lang="en-US" smtClean="0"/>
              <a:pPr/>
              <a:t>160</a:t>
            </a:fld>
            <a:endParaRPr lang="en-US"/>
          </a:p>
        </p:txBody>
      </p:sp>
    </p:spTree>
    <p:extLst>
      <p:ext uri="{BB962C8B-B14F-4D97-AF65-F5344CB8AC3E}">
        <p14:creationId xmlns:p14="http://schemas.microsoft.com/office/powerpoint/2010/main" val="20238978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600" b="1" dirty="0">
                <a:solidFill>
                  <a:schemeClr val="tx1"/>
                </a:solidFill>
                <a:latin typeface="Arial" charset="0"/>
                <a:cs typeface="Arial" charset="0"/>
              </a:rPr>
              <a:t>confounding variable ::</a:t>
            </a:r>
          </a:p>
          <a:p>
            <a:r>
              <a:rPr lang="en-US" dirty="0">
                <a:solidFill>
                  <a:schemeClr val="tx1"/>
                </a:solidFill>
                <a:latin typeface="Arial" charset="0"/>
                <a:cs typeface="Arial" charset="0"/>
              </a:rPr>
              <a:t>extraneous variables that </a:t>
            </a:r>
            <a:r>
              <a:rPr lang="en-US" b="1" dirty="0">
                <a:solidFill>
                  <a:srgbClr val="FF9900"/>
                </a:solidFill>
                <a:latin typeface="Arial" charset="0"/>
                <a:cs typeface="Arial" charset="0"/>
              </a:rPr>
              <a:t>correlates with both </a:t>
            </a:r>
            <a:r>
              <a:rPr lang="en-US" dirty="0">
                <a:solidFill>
                  <a:schemeClr val="tx1"/>
                </a:solidFill>
                <a:latin typeface="Arial" charset="0"/>
                <a:cs typeface="Arial" charset="0"/>
              </a:rPr>
              <a:t>the dependent variable and the independent variable</a:t>
            </a:r>
          </a:p>
          <a:p>
            <a:endParaRPr lang="en-US" b="1" dirty="0">
              <a:solidFill>
                <a:srgbClr val="99CC00"/>
              </a:solidFill>
              <a:latin typeface="Arial" charset="0"/>
              <a:cs typeface="Arial" charset="0"/>
            </a:endParaRPr>
          </a:p>
        </p:txBody>
      </p:sp>
      <p:sp>
        <p:nvSpPr>
          <p:cNvPr id="3" name="Content Placeholder 3"/>
          <p:cNvSpPr txBox="1">
            <a:spLocks/>
          </p:cNvSpPr>
          <p:nvPr/>
        </p:nvSpPr>
        <p:spPr bwMode="auto">
          <a:xfrm>
            <a:off x="457200" y="-3048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r>
              <a:rPr lang="en-US" b="0" dirty="0">
                <a:latin typeface="Arial" charset="0"/>
                <a:cs typeface="Arial" charset="0"/>
              </a:rPr>
              <a:t>avoid…</a:t>
            </a:r>
          </a:p>
        </p:txBody>
      </p:sp>
      <p:sp>
        <p:nvSpPr>
          <p:cNvPr id="2" name="Slide Number Placeholder 1">
            <a:extLst>
              <a:ext uri="{FF2B5EF4-FFF2-40B4-BE49-F238E27FC236}">
                <a16:creationId xmlns:a16="http://schemas.microsoft.com/office/drawing/2014/main" id="{808DAFEA-D247-E64D-AD37-14C42F2A43B3}"/>
              </a:ext>
            </a:extLst>
          </p:cNvPr>
          <p:cNvSpPr>
            <a:spLocks noGrp="1"/>
          </p:cNvSpPr>
          <p:nvPr>
            <p:ph type="sldNum" sz="quarter" idx="12"/>
          </p:nvPr>
        </p:nvSpPr>
        <p:spPr/>
        <p:txBody>
          <a:bodyPr/>
          <a:lstStyle/>
          <a:p>
            <a:fld id="{803C33BC-767D-8845-BB2C-A473FB4A7552}" type="slidenum">
              <a:rPr lang="en-US" smtClean="0"/>
              <a:pPr/>
              <a:t>161</a:t>
            </a:fld>
            <a:endParaRPr lang="en-US"/>
          </a:p>
        </p:txBody>
      </p:sp>
    </p:spTree>
    <p:extLst>
      <p:ext uri="{BB962C8B-B14F-4D97-AF65-F5344CB8AC3E}">
        <p14:creationId xmlns:p14="http://schemas.microsoft.com/office/powerpoint/2010/main" val="27104905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nhanced-buzz-1676-1365534330-0.jpg"/>
          <p:cNvPicPr>
            <a:picLocks noChangeAspect="1"/>
          </p:cNvPicPr>
          <p:nvPr/>
        </p:nvPicPr>
        <p:blipFill rotWithShape="1">
          <a:blip r:embed="rId2">
            <a:extLst>
              <a:ext uri="{28A0092B-C50C-407E-A947-70E740481C1C}">
                <a14:useLocalDpi xmlns:a14="http://schemas.microsoft.com/office/drawing/2010/main" val="0"/>
              </a:ext>
            </a:extLst>
          </a:blip>
          <a:srcRect l="1172" t="1845"/>
          <a:stretch/>
        </p:blipFill>
        <p:spPr>
          <a:xfrm>
            <a:off x="852158" y="768730"/>
            <a:ext cx="7608129" cy="4412869"/>
          </a:xfrm>
          <a:prstGeom prst="rect">
            <a:avLst/>
          </a:prstGeom>
        </p:spPr>
      </p:pic>
      <p:sp>
        <p:nvSpPr>
          <p:cNvPr id="5" name="TextBox 9"/>
          <p:cNvSpPr txBox="1">
            <a:spLocks noChangeArrowheads="1"/>
          </p:cNvSpPr>
          <p:nvPr/>
        </p:nvSpPr>
        <p:spPr bwMode="auto">
          <a:xfrm>
            <a:off x="-12671" y="5334000"/>
            <a:ext cx="9144000" cy="1169551"/>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ice cream consumption leads to murder</a:t>
            </a:r>
          </a:p>
          <a:p>
            <a:pPr eaLnBrk="1" hangingPunct="1"/>
            <a:r>
              <a:rPr lang="en-US" sz="3600" dirty="0" err="1">
                <a:solidFill>
                  <a:srgbClr val="FF9900"/>
                </a:solidFill>
              </a:rPr>
              <a:t>counfounding</a:t>
            </a:r>
            <a:r>
              <a:rPr lang="en-US" sz="3600" dirty="0">
                <a:solidFill>
                  <a:srgbClr val="FF9900"/>
                </a:solidFill>
              </a:rPr>
              <a:t> </a:t>
            </a:r>
            <a:r>
              <a:rPr lang="en-US" sz="3600" b="0" dirty="0">
                <a:solidFill>
                  <a:schemeClr val="bg1"/>
                </a:solidFill>
              </a:rPr>
              <a:t>: weather temperature</a:t>
            </a:r>
            <a:endParaRPr lang="en-US" sz="3400" b="0" dirty="0">
              <a:solidFill>
                <a:schemeClr val="bg1"/>
              </a:solidFill>
            </a:endParaRPr>
          </a:p>
        </p:txBody>
      </p:sp>
      <p:sp>
        <p:nvSpPr>
          <p:cNvPr id="2" name="Slide Number Placeholder 1">
            <a:extLst>
              <a:ext uri="{FF2B5EF4-FFF2-40B4-BE49-F238E27FC236}">
                <a16:creationId xmlns:a16="http://schemas.microsoft.com/office/drawing/2014/main" id="{ADBE9D03-1DCD-8B40-A2A9-7A61ECAFCD2E}"/>
              </a:ext>
            </a:extLst>
          </p:cNvPr>
          <p:cNvSpPr>
            <a:spLocks noGrp="1"/>
          </p:cNvSpPr>
          <p:nvPr>
            <p:ph type="sldNum" sz="quarter" idx="12"/>
          </p:nvPr>
        </p:nvSpPr>
        <p:spPr/>
        <p:txBody>
          <a:bodyPr/>
          <a:lstStyle/>
          <a:p>
            <a:fld id="{803C33BC-767D-8845-BB2C-A473FB4A7552}" type="slidenum">
              <a:rPr lang="en-US" smtClean="0"/>
              <a:pPr/>
              <a:t>162</a:t>
            </a:fld>
            <a:endParaRPr lang="en-US"/>
          </a:p>
        </p:txBody>
      </p:sp>
    </p:spTree>
    <p:extLst>
      <p:ext uri="{BB962C8B-B14F-4D97-AF65-F5344CB8AC3E}">
        <p14:creationId xmlns:p14="http://schemas.microsoft.com/office/powerpoint/2010/main" val="161415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66drwncagesprcorr.jpg"/>
          <p:cNvPicPr>
            <a:picLocks noChangeAspect="1"/>
          </p:cNvPicPr>
          <p:nvPr/>
        </p:nvPicPr>
        <p:blipFill rotWithShape="1">
          <a:blip r:embed="rId2">
            <a:extLst>
              <a:ext uri="{28A0092B-C50C-407E-A947-70E740481C1C}">
                <a14:useLocalDpi xmlns:a14="http://schemas.microsoft.com/office/drawing/2010/main" val="0"/>
              </a:ext>
            </a:extLst>
          </a:blip>
          <a:srcRect l="6191" t="22208" r="6532" b="33392"/>
          <a:stretch/>
        </p:blipFill>
        <p:spPr>
          <a:xfrm>
            <a:off x="9328" y="1169179"/>
            <a:ext cx="9134671" cy="3068079"/>
          </a:xfrm>
          <a:prstGeom prst="rect">
            <a:avLst/>
          </a:prstGeom>
        </p:spPr>
      </p:pic>
      <p:sp>
        <p:nvSpPr>
          <p:cNvPr id="8" name="TextBox 9"/>
          <p:cNvSpPr txBox="1">
            <a:spLocks noChangeArrowheads="1"/>
          </p:cNvSpPr>
          <p:nvPr/>
        </p:nvSpPr>
        <p:spPr bwMode="auto">
          <a:xfrm>
            <a:off x="13576" y="4191000"/>
            <a:ext cx="9144000" cy="1477328"/>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000" b="0" dirty="0">
                <a:solidFill>
                  <a:schemeClr val="bg1"/>
                </a:solidFill>
              </a:rPr>
              <a:t>number of people drowned by falling into a swimming-pool correlates with number of films Nicolas Cage appeared in</a:t>
            </a:r>
          </a:p>
        </p:txBody>
      </p:sp>
      <p:sp>
        <p:nvSpPr>
          <p:cNvPr id="2" name="Slide Number Placeholder 1">
            <a:extLst>
              <a:ext uri="{FF2B5EF4-FFF2-40B4-BE49-F238E27FC236}">
                <a16:creationId xmlns:a16="http://schemas.microsoft.com/office/drawing/2014/main" id="{1633FEFF-AD6B-5F48-8D9B-5E231379B2AD}"/>
              </a:ext>
            </a:extLst>
          </p:cNvPr>
          <p:cNvSpPr>
            <a:spLocks noGrp="1"/>
          </p:cNvSpPr>
          <p:nvPr>
            <p:ph type="sldNum" sz="quarter" idx="12"/>
          </p:nvPr>
        </p:nvSpPr>
        <p:spPr/>
        <p:txBody>
          <a:bodyPr/>
          <a:lstStyle/>
          <a:p>
            <a:fld id="{803C33BC-767D-8845-BB2C-A473FB4A7552}" type="slidenum">
              <a:rPr lang="en-US" smtClean="0"/>
              <a:pPr/>
              <a:t>163</a:t>
            </a:fld>
            <a:endParaRPr lang="en-US"/>
          </a:p>
        </p:txBody>
      </p:sp>
    </p:spTree>
    <p:extLst>
      <p:ext uri="{BB962C8B-B14F-4D97-AF65-F5344CB8AC3E}">
        <p14:creationId xmlns:p14="http://schemas.microsoft.com/office/powerpoint/2010/main" val="22236703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3"/>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this is about how to show </a:t>
            </a:r>
            <a:r>
              <a:rPr lang="en-US" b="1" dirty="0">
                <a:solidFill>
                  <a:srgbClr val="99CC00"/>
                </a:solidFill>
                <a:latin typeface="Arial" charset="0"/>
                <a:cs typeface="Arial" charset="0"/>
              </a:rPr>
              <a:t>causality,</a:t>
            </a:r>
            <a:br>
              <a:rPr lang="en-US" b="1" dirty="0">
                <a:solidFill>
                  <a:srgbClr val="99CC00"/>
                </a:solidFill>
                <a:latin typeface="Arial" charset="0"/>
                <a:cs typeface="Arial" charset="0"/>
              </a:rPr>
            </a:br>
            <a:r>
              <a:rPr lang="en-US" dirty="0">
                <a:latin typeface="Arial" charset="0"/>
                <a:cs typeface="Arial" charset="0"/>
              </a:rPr>
              <a:t>i.e., that </a:t>
            </a:r>
            <a:r>
              <a:rPr lang="en-US" b="1" dirty="0">
                <a:solidFill>
                  <a:srgbClr val="99CC00"/>
                </a:solidFill>
                <a:latin typeface="Arial" charset="0"/>
                <a:cs typeface="Arial" charset="0"/>
              </a:rPr>
              <a:t>some A causes some B</a:t>
            </a:r>
          </a:p>
        </p:txBody>
      </p:sp>
      <p:sp>
        <p:nvSpPr>
          <p:cNvPr id="3" name="TextBox 2"/>
          <p:cNvSpPr txBox="1"/>
          <p:nvPr/>
        </p:nvSpPr>
        <p:spPr>
          <a:xfrm>
            <a:off x="457200" y="457200"/>
            <a:ext cx="7467600" cy="2954655"/>
          </a:xfrm>
          <a:prstGeom prst="rect">
            <a:avLst/>
          </a:prstGeom>
          <a:noFill/>
        </p:spPr>
        <p:txBody>
          <a:bodyPr wrap="square" rtlCol="0">
            <a:spAutoFit/>
          </a:bodyPr>
          <a:lstStyle/>
          <a:p>
            <a:pPr lvl="0" eaLnBrk="0" hangingPunct="0">
              <a:spcBef>
                <a:spcPct val="20000"/>
              </a:spcBef>
            </a:pPr>
            <a:endParaRPr lang="en-US" sz="2400" b="0" kern="0" dirty="0">
              <a:solidFill>
                <a:srgbClr val="404040"/>
              </a:solidFill>
            </a:endParaRPr>
          </a:p>
          <a:p>
            <a:pPr lvl="0" eaLnBrk="0" hangingPunct="0">
              <a:spcBef>
                <a:spcPct val="20000"/>
              </a:spcBef>
            </a:pPr>
            <a:endParaRPr lang="en-US" sz="2400" b="0" kern="0" dirty="0">
              <a:solidFill>
                <a:srgbClr val="404040"/>
              </a:solidFill>
            </a:endParaRPr>
          </a:p>
          <a:p>
            <a:pPr lvl="0" eaLnBrk="0" hangingPunct="0">
              <a:spcBef>
                <a:spcPct val="20000"/>
              </a:spcBef>
            </a:pPr>
            <a:endParaRPr lang="en-US" sz="2400" b="0" kern="0" dirty="0">
              <a:solidFill>
                <a:srgbClr val="404040"/>
              </a:solidFill>
            </a:endParaRPr>
          </a:p>
          <a:p>
            <a:pPr lvl="0" eaLnBrk="0" hangingPunct="0">
              <a:spcBef>
                <a:spcPct val="20000"/>
              </a:spcBef>
            </a:pPr>
            <a:endParaRPr lang="en-US" sz="2400" b="0" kern="0" dirty="0">
              <a:solidFill>
                <a:srgbClr val="404040"/>
              </a:solidFill>
            </a:endParaRPr>
          </a:p>
          <a:p>
            <a:pPr lvl="0" eaLnBrk="0" hangingPunct="0">
              <a:spcBef>
                <a:spcPct val="20000"/>
              </a:spcBef>
            </a:pPr>
            <a:endParaRPr lang="en-US" sz="2400" b="0" kern="0" dirty="0">
              <a:solidFill>
                <a:srgbClr val="404040"/>
              </a:solidFill>
            </a:endParaRPr>
          </a:p>
          <a:p>
            <a:pPr lvl="0" eaLnBrk="0" hangingPunct="0">
              <a:spcBef>
                <a:spcPct val="20000"/>
              </a:spcBef>
            </a:pPr>
            <a:r>
              <a:rPr lang="en-US" sz="2400" b="0" kern="0" dirty="0">
                <a:solidFill>
                  <a:srgbClr val="404040"/>
                </a:solidFill>
              </a:rPr>
              <a:t>this is not about </a:t>
            </a:r>
            <a:r>
              <a:rPr lang="en-US" sz="2400" kern="0" dirty="0">
                <a:solidFill>
                  <a:srgbClr val="FF9900"/>
                </a:solidFill>
              </a:rPr>
              <a:t>correlation</a:t>
            </a:r>
          </a:p>
          <a:p>
            <a:endParaRPr lang="en-US" dirty="0"/>
          </a:p>
        </p:txBody>
      </p:sp>
      <p:sp>
        <p:nvSpPr>
          <p:cNvPr id="2" name="Slide Number Placeholder 1">
            <a:extLst>
              <a:ext uri="{FF2B5EF4-FFF2-40B4-BE49-F238E27FC236}">
                <a16:creationId xmlns:a16="http://schemas.microsoft.com/office/drawing/2014/main" id="{99B5FF42-9DFE-904C-892A-BF729AF8AE11}"/>
              </a:ext>
            </a:extLst>
          </p:cNvPr>
          <p:cNvSpPr>
            <a:spLocks noGrp="1"/>
          </p:cNvSpPr>
          <p:nvPr>
            <p:ph type="sldNum" sz="quarter" idx="12"/>
          </p:nvPr>
        </p:nvSpPr>
        <p:spPr/>
        <p:txBody>
          <a:bodyPr/>
          <a:lstStyle/>
          <a:p>
            <a:fld id="{803C33BC-767D-8845-BB2C-A473FB4A7552}" type="slidenum">
              <a:rPr lang="en-US" smtClean="0"/>
              <a:pPr/>
              <a:t>164</a:t>
            </a:fld>
            <a:endParaRPr lang="en-US"/>
          </a:p>
        </p:txBody>
      </p:sp>
    </p:spTree>
    <p:extLst>
      <p:ext uri="{BB962C8B-B14F-4D97-AF65-F5344CB8AC3E}">
        <p14:creationId xmlns:p14="http://schemas.microsoft.com/office/powerpoint/2010/main" val="169153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1143000" y="304800"/>
            <a:ext cx="6781800"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in our </a:t>
            </a:r>
            <a:r>
              <a:rPr lang="en-US" b="0" dirty="0" err="1">
                <a:latin typeface="Arial" charset="0"/>
                <a:cs typeface="Arial" charset="0"/>
              </a:rPr>
              <a:t>xp</a:t>
            </a:r>
            <a:r>
              <a:rPr lang="en-US" b="0" dirty="0">
                <a:latin typeface="Arial" charset="0"/>
                <a:cs typeface="Arial" charset="0"/>
              </a:rPr>
              <a:t>, do we have confounding variables?</a:t>
            </a:r>
          </a:p>
          <a:p>
            <a:endParaRPr lang="en-US" b="0" dirty="0">
              <a:latin typeface="Arial" charset="0"/>
              <a:cs typeface="Arial" charset="0"/>
            </a:endParaRPr>
          </a:p>
          <a:p>
            <a:r>
              <a:rPr lang="en-US" dirty="0">
                <a:solidFill>
                  <a:srgbClr val="FF9900"/>
                </a:solidFill>
                <a:latin typeface="Arial" charset="0"/>
                <a:cs typeface="Arial" charset="0"/>
              </a:rPr>
              <a:t>yes, it is not greatly designed :s</a:t>
            </a:r>
          </a:p>
          <a:p>
            <a:r>
              <a:rPr lang="en-US" b="0" dirty="0">
                <a:latin typeface="Arial" charset="0"/>
                <a:cs typeface="Arial" charset="0"/>
              </a:rPr>
              <a:t>gender, age, background, what you ate before, </a:t>
            </a:r>
            <a:r>
              <a:rPr lang="is-IS" b="0" dirty="0">
                <a:latin typeface="Arial" charset="0"/>
                <a:cs typeface="Arial" charset="0"/>
              </a:rPr>
              <a:t>if you like chocolate or not, if you are competitive and want the others not to have chocolate, if some of the numbers are familiar to you etc.</a:t>
            </a:r>
          </a:p>
          <a:p>
            <a:endParaRPr lang="is-IS" b="0" dirty="0">
              <a:latin typeface="Arial" charset="0"/>
              <a:cs typeface="Arial" charset="0"/>
            </a:endParaRPr>
          </a:p>
          <a:p>
            <a:r>
              <a:rPr lang="en-US" b="0" dirty="0">
                <a:latin typeface="Arial" charset="0"/>
                <a:cs typeface="Arial" charset="0"/>
              </a:rPr>
              <a:t>w</a:t>
            </a:r>
            <a:r>
              <a:rPr lang="is-IS" b="0" dirty="0">
                <a:latin typeface="Arial" charset="0"/>
                <a:cs typeface="Arial" charset="0"/>
              </a:rPr>
              <a:t>hat can we do about it?</a:t>
            </a:r>
          </a:p>
          <a:p>
            <a:pPr marL="342900" indent="-342900">
              <a:buFontTx/>
              <a:buChar char="-"/>
            </a:pPr>
            <a:r>
              <a:rPr lang="en-US" b="0" dirty="0">
                <a:latin typeface="Arial" charset="0"/>
                <a:cs typeface="Arial" charset="0"/>
              </a:rPr>
              <a:t>avoid them by controlling as much as you can in the environment</a:t>
            </a:r>
          </a:p>
          <a:p>
            <a:pPr marL="342900" indent="-342900">
              <a:buFontTx/>
              <a:buChar char="-"/>
            </a:pPr>
            <a:r>
              <a:rPr lang="en-US" b="0" dirty="0">
                <a:latin typeface="Arial" charset="0"/>
                <a:cs typeface="Arial" charset="0"/>
              </a:rPr>
              <a:t>if you cannot, make it an independent variable (e.g. gender)</a:t>
            </a:r>
          </a:p>
          <a:p>
            <a:pPr marL="342900" indent="-342900">
              <a:buFontTx/>
              <a:buChar char="-"/>
            </a:pPr>
            <a:r>
              <a:rPr lang="en-US" b="0" dirty="0">
                <a:latin typeface="Arial" charset="0"/>
                <a:cs typeface="Arial" charset="0"/>
              </a:rPr>
              <a:t>some are inherent </a:t>
            </a:r>
            <a:r>
              <a:rPr lang="en-US" b="0" i="1" dirty="0">
                <a:latin typeface="Arial" charset="0"/>
                <a:cs typeface="Arial" charset="0"/>
              </a:rPr>
              <a:t>noise</a:t>
            </a:r>
            <a:r>
              <a:rPr lang="en-US" b="0" dirty="0">
                <a:latin typeface="Arial" charset="0"/>
                <a:cs typeface="Arial" charset="0"/>
              </a:rPr>
              <a:t> (human individuality), use more participants to get </a:t>
            </a:r>
            <a:r>
              <a:rPr lang="en-US" b="0" i="1" dirty="0">
                <a:latin typeface="Arial" charset="0"/>
                <a:cs typeface="Arial" charset="0"/>
              </a:rPr>
              <a:t>statistical power</a:t>
            </a:r>
          </a:p>
          <a:p>
            <a:endParaRPr lang="en-US" b="0" dirty="0">
              <a:latin typeface="Arial" charset="0"/>
              <a:cs typeface="Arial" charset="0"/>
            </a:endParaRPr>
          </a:p>
          <a:p>
            <a:r>
              <a:rPr lang="en-US" b="0" dirty="0">
                <a:latin typeface="Arial" charset="0"/>
                <a:cs typeface="Arial" charset="0"/>
              </a:rPr>
              <a:t> </a:t>
            </a:r>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AE027070-5E86-8B4D-98CF-20070C544A49}"/>
              </a:ext>
            </a:extLst>
          </p:cNvPr>
          <p:cNvSpPr>
            <a:spLocks noGrp="1"/>
          </p:cNvSpPr>
          <p:nvPr>
            <p:ph type="sldNum" sz="quarter" idx="12"/>
          </p:nvPr>
        </p:nvSpPr>
        <p:spPr/>
        <p:txBody>
          <a:bodyPr/>
          <a:lstStyle/>
          <a:p>
            <a:fld id="{803C33BC-767D-8845-BB2C-A473FB4A7552}" type="slidenum">
              <a:rPr lang="en-US" smtClean="0"/>
              <a:pPr/>
              <a:t>165</a:t>
            </a:fld>
            <a:endParaRPr lang="en-US"/>
          </a:p>
        </p:txBody>
      </p:sp>
    </p:spTree>
    <p:extLst>
      <p:ext uri="{BB962C8B-B14F-4D97-AF65-F5344CB8AC3E}">
        <p14:creationId xmlns:p14="http://schemas.microsoft.com/office/powerpoint/2010/main" val="319277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txBox="1">
            <a:spLocks/>
          </p:cNvSpPr>
          <p:nvPr/>
        </p:nvSpPr>
        <p:spPr bwMode="auto">
          <a:xfrm>
            <a:off x="0" y="4232275"/>
            <a:ext cx="9144000" cy="124936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a:solidFill>
                  <a:schemeClr val="bg1"/>
                </a:solidFill>
              </a:rPr>
              <a:t>the goal of a quantitative study is to find </a:t>
            </a:r>
            <a:br>
              <a:rPr lang="en-US" sz="3600" b="0">
                <a:solidFill>
                  <a:schemeClr val="bg1"/>
                </a:solidFill>
              </a:rPr>
            </a:br>
            <a:r>
              <a:rPr lang="en-US" sz="3600">
                <a:solidFill>
                  <a:srgbClr val="99CC00"/>
                </a:solidFill>
              </a:rPr>
              <a:t>a signal </a:t>
            </a:r>
            <a:r>
              <a:rPr lang="en-US" sz="3600" b="0">
                <a:solidFill>
                  <a:srgbClr val="FFFFFF"/>
                </a:solidFill>
              </a:rPr>
              <a:t>in </a:t>
            </a:r>
            <a:r>
              <a:rPr lang="en-US" sz="3600">
                <a:solidFill>
                  <a:srgbClr val="FF9900"/>
                </a:solidFill>
              </a:rPr>
              <a:t>a lot of noise</a:t>
            </a:r>
          </a:p>
        </p:txBody>
      </p:sp>
    </p:spTree>
    <p:extLst>
      <p:ext uri="{BB962C8B-B14F-4D97-AF65-F5344CB8AC3E}">
        <p14:creationId xmlns:p14="http://schemas.microsoft.com/office/powerpoint/2010/main" val="5734803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txBox="1">
            <a:spLocks/>
          </p:cNvSpPr>
          <p:nvPr/>
        </p:nvSpPr>
        <p:spPr bwMode="auto">
          <a:xfrm>
            <a:off x="0" y="4232275"/>
            <a:ext cx="9144000" cy="124936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a:solidFill>
                  <a:srgbClr val="FFFFFF"/>
                </a:solidFill>
              </a:rPr>
              <a:t>aims at maximizing your chances of </a:t>
            </a:r>
            <a:r>
              <a:rPr lang="en-US" sz="3600">
                <a:solidFill>
                  <a:srgbClr val="99CC00"/>
                </a:solidFill>
              </a:rPr>
              <a:t>finding the signal </a:t>
            </a:r>
            <a:r>
              <a:rPr lang="en-US" sz="3600" b="0">
                <a:solidFill>
                  <a:srgbClr val="FFFFFF"/>
                </a:solidFill>
              </a:rPr>
              <a:t>and not the noise</a:t>
            </a:r>
          </a:p>
        </p:txBody>
      </p:sp>
      <p:sp>
        <p:nvSpPr>
          <p:cNvPr id="56323" name="Rectangle 5"/>
          <p:cNvSpPr>
            <a:spLocks noChangeArrowheads="1"/>
          </p:cNvSpPr>
          <p:nvPr/>
        </p:nvSpPr>
        <p:spPr bwMode="auto">
          <a:xfrm>
            <a:off x="0" y="3325813"/>
            <a:ext cx="9043988" cy="1169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7000">
                <a:solidFill>
                  <a:srgbClr val="99CC00"/>
                </a:solidFill>
                <a:latin typeface="Segoe UI" charset="0"/>
                <a:cs typeface="Segoe UI" charset="0"/>
              </a:rPr>
              <a:t>experimental design:</a:t>
            </a:r>
          </a:p>
        </p:txBody>
      </p:sp>
    </p:spTree>
    <p:extLst>
      <p:ext uri="{BB962C8B-B14F-4D97-AF65-F5344CB8AC3E}">
        <p14:creationId xmlns:p14="http://schemas.microsoft.com/office/powerpoint/2010/main" val="6701544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525963"/>
          </a:xfrm>
        </p:spPr>
        <p:txBody>
          <a:bodyPr/>
          <a:lstStyle/>
          <a:p>
            <a:endParaRPr lang="en-US" dirty="0">
              <a:latin typeface="Arial" charset="0"/>
              <a:cs typeface="Arial" charset="0"/>
            </a:endParaRPr>
          </a:p>
          <a:p>
            <a:endParaRPr lang="en-US" dirty="0">
              <a:latin typeface="Arial" charset="0"/>
              <a:cs typeface="Arial" charset="0"/>
            </a:endParaRPr>
          </a:p>
          <a:p>
            <a:pPr marL="457200" indent="-457200">
              <a:buAutoNum type="arabicPeriod"/>
            </a:pPr>
            <a:r>
              <a:rPr lang="en-US" dirty="0">
                <a:latin typeface="Arial" charset="0"/>
                <a:cs typeface="Arial" charset="0"/>
                <a:sym typeface="Wingdings" charset="0"/>
              </a:rPr>
              <a:t>need to absolutely </a:t>
            </a:r>
            <a:r>
              <a:rPr lang="en-US" b="1" dirty="0">
                <a:solidFill>
                  <a:srgbClr val="FF9900"/>
                </a:solidFill>
                <a:latin typeface="Arial" charset="0"/>
                <a:cs typeface="Arial" charset="0"/>
                <a:sym typeface="Wingdings" charset="0"/>
              </a:rPr>
              <a:t>avoid systematic biases</a:t>
            </a:r>
            <a:br>
              <a:rPr lang="en-US" b="1" dirty="0">
                <a:solidFill>
                  <a:srgbClr val="99CC00"/>
                </a:solidFill>
                <a:latin typeface="Arial" charset="0"/>
                <a:cs typeface="Arial" charset="0"/>
                <a:sym typeface="Wingdings" charset="0"/>
              </a:rPr>
            </a:br>
            <a:endParaRPr lang="en-US" b="1" dirty="0">
              <a:solidFill>
                <a:srgbClr val="99CC00"/>
              </a:solidFill>
              <a:latin typeface="Arial" charset="0"/>
              <a:cs typeface="Arial" charset="0"/>
              <a:sym typeface="Wingdings" charset="0"/>
            </a:endParaRPr>
          </a:p>
          <a:p>
            <a:r>
              <a:rPr lang="en-US" dirty="0">
                <a:latin typeface="Arial" charset="0"/>
                <a:cs typeface="Arial" charset="0"/>
                <a:sym typeface="Wingdings" charset="0"/>
              </a:rPr>
              <a:t>(e.g., learning effect, fatigue). They give you </a:t>
            </a:r>
            <a:r>
              <a:rPr lang="en-US" b="1" dirty="0">
                <a:solidFill>
                  <a:srgbClr val="FF9900"/>
                </a:solidFill>
                <a:latin typeface="Arial" charset="0"/>
                <a:cs typeface="Arial" charset="0"/>
                <a:sym typeface="Wingdings" charset="0"/>
              </a:rPr>
              <a:t>false results!</a:t>
            </a:r>
            <a:endParaRPr lang="en-US" b="1" dirty="0">
              <a:solidFill>
                <a:srgbClr val="FF9900"/>
              </a:solidFill>
              <a:latin typeface="Arial" charset="0"/>
              <a:cs typeface="Arial" charset="0"/>
            </a:endParaRPr>
          </a:p>
          <a:p>
            <a:endParaRPr lang="en-US" dirty="0">
              <a:latin typeface="Arial" charset="0"/>
              <a:cs typeface="Arial" charset="0"/>
            </a:endParaRPr>
          </a:p>
          <a:p>
            <a:r>
              <a:rPr lang="en-US" dirty="0">
                <a:latin typeface="Arial" charset="0"/>
                <a:cs typeface="Arial" charset="0"/>
                <a:sym typeface="Wingdings" charset="0"/>
              </a:rPr>
              <a:t>2. </a:t>
            </a:r>
            <a:r>
              <a:rPr lang="en-US" b="1" dirty="0">
                <a:solidFill>
                  <a:srgbClr val="FF9900"/>
                </a:solidFill>
                <a:latin typeface="Arial" charset="0"/>
                <a:cs typeface="Arial" charset="0"/>
                <a:sym typeface="Wingdings" charset="0"/>
              </a:rPr>
              <a:t>avoid random noise. </a:t>
            </a:r>
            <a:r>
              <a:rPr lang="en-US" dirty="0">
                <a:latin typeface="Arial" charset="0"/>
                <a:cs typeface="Arial" charset="0"/>
                <a:sym typeface="Wingdings" charset="0"/>
              </a:rPr>
              <a:t>It makes your results non-significant. Clever experimental design is all about keeping the noise down</a:t>
            </a:r>
            <a:endParaRPr lang="en-US" dirty="0">
              <a:latin typeface="Arial" charset="0"/>
              <a:cs typeface="Arial" charset="0"/>
            </a:endParaRPr>
          </a:p>
        </p:txBody>
      </p:sp>
      <p:sp>
        <p:nvSpPr>
          <p:cNvPr id="2" name="Slide Number Placeholder 1">
            <a:extLst>
              <a:ext uri="{FF2B5EF4-FFF2-40B4-BE49-F238E27FC236}">
                <a16:creationId xmlns:a16="http://schemas.microsoft.com/office/drawing/2014/main" id="{F65D4B27-3465-854C-87F9-F7EE377C5333}"/>
              </a:ext>
            </a:extLst>
          </p:cNvPr>
          <p:cNvSpPr>
            <a:spLocks noGrp="1"/>
          </p:cNvSpPr>
          <p:nvPr>
            <p:ph type="sldNum" sz="quarter" idx="12"/>
          </p:nvPr>
        </p:nvSpPr>
        <p:spPr/>
        <p:txBody>
          <a:bodyPr/>
          <a:lstStyle/>
          <a:p>
            <a:fld id="{803C33BC-767D-8845-BB2C-A473FB4A7552}" type="slidenum">
              <a:rPr lang="en-US" smtClean="0"/>
              <a:pPr/>
              <a:t>168</a:t>
            </a:fld>
            <a:endParaRPr lang="en-US"/>
          </a:p>
        </p:txBody>
      </p:sp>
    </p:spTree>
    <p:extLst>
      <p:ext uri="{BB962C8B-B14F-4D97-AF65-F5344CB8AC3E}">
        <p14:creationId xmlns:p14="http://schemas.microsoft.com/office/powerpoint/2010/main" val="246670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bwMode="auto">
          <a:xfrm>
            <a:off x="1524000" y="2590800"/>
            <a:ext cx="67818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GB" b="0" dirty="0">
                <a:latin typeface="Arial" charset="0"/>
                <a:cs typeface="Arial" charset="0"/>
              </a:rPr>
              <a:t>e.g. in our </a:t>
            </a:r>
            <a:r>
              <a:rPr lang="en-GB" b="0" dirty="0" err="1">
                <a:latin typeface="Arial" charset="0"/>
                <a:cs typeface="Arial" charset="0"/>
              </a:rPr>
              <a:t>xp</a:t>
            </a:r>
            <a:r>
              <a:rPr lang="en-GB" b="0" dirty="0">
                <a:latin typeface="Arial" charset="0"/>
                <a:cs typeface="Arial" charset="0"/>
              </a:rPr>
              <a:t>, I made you </a:t>
            </a:r>
            <a:r>
              <a:rPr lang="en-GB" dirty="0">
                <a:solidFill>
                  <a:srgbClr val="99CC00"/>
                </a:solidFill>
                <a:latin typeface="Arial" charset="0"/>
                <a:cs typeface="Arial" charset="0"/>
              </a:rPr>
              <a:t>practice before</a:t>
            </a:r>
            <a:r>
              <a:rPr lang="en-GB" b="0" dirty="0">
                <a:latin typeface="Arial" charset="0"/>
                <a:cs typeface="Arial" charset="0"/>
              </a:rPr>
              <a:t>!</a:t>
            </a:r>
            <a:endParaRPr lang="en-US" b="0"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EC184ADA-C449-B344-B9E2-6FABAC28789B}"/>
              </a:ext>
            </a:extLst>
          </p:cNvPr>
          <p:cNvSpPr>
            <a:spLocks noGrp="1"/>
          </p:cNvSpPr>
          <p:nvPr>
            <p:ph type="sldNum" sz="quarter" idx="12"/>
          </p:nvPr>
        </p:nvSpPr>
        <p:spPr/>
        <p:txBody>
          <a:bodyPr/>
          <a:lstStyle/>
          <a:p>
            <a:fld id="{803C33BC-767D-8845-BB2C-A473FB4A7552}" type="slidenum">
              <a:rPr lang="en-US" smtClean="0"/>
              <a:pPr/>
              <a:t>169</a:t>
            </a:fld>
            <a:endParaRPr lang="en-US"/>
          </a:p>
        </p:txBody>
      </p:sp>
    </p:spTree>
    <p:extLst>
      <p:ext uri="{BB962C8B-B14F-4D97-AF65-F5344CB8AC3E}">
        <p14:creationId xmlns:p14="http://schemas.microsoft.com/office/powerpoint/2010/main" val="4277071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990B6D9-2EE2-3142-9C98-8FA60DECD1B1}"/>
              </a:ext>
            </a:extLst>
          </p:cNvPr>
          <p:cNvCxnSpPr/>
          <p:nvPr/>
        </p:nvCxnSpPr>
        <p:spPr bwMode="auto">
          <a:xfrm flipV="1">
            <a:off x="1066800" y="1828800"/>
            <a:ext cx="0" cy="34290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AB2DC191-D1B7-E148-9990-9E9484EAADE2}"/>
              </a:ext>
            </a:extLst>
          </p:cNvPr>
          <p:cNvCxnSpPr>
            <a:cxnSpLocks/>
          </p:cNvCxnSpPr>
          <p:nvPr/>
        </p:nvCxnSpPr>
        <p:spPr bwMode="auto">
          <a:xfrm>
            <a:off x="1066800" y="5257800"/>
            <a:ext cx="70866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Rectangle 9">
            <a:extLst>
              <a:ext uri="{FF2B5EF4-FFF2-40B4-BE49-F238E27FC236}">
                <a16:creationId xmlns:a16="http://schemas.microsoft.com/office/drawing/2014/main" id="{25BE0559-72FE-2041-9A54-2162ACC23CA3}"/>
              </a:ext>
            </a:extLst>
          </p:cNvPr>
          <p:cNvSpPr/>
          <p:nvPr/>
        </p:nvSpPr>
        <p:spPr>
          <a:xfrm>
            <a:off x="408017" y="1295400"/>
            <a:ext cx="889987" cy="646331"/>
          </a:xfrm>
          <a:prstGeom prst="rect">
            <a:avLst/>
          </a:prstGeom>
        </p:spPr>
        <p:txBody>
          <a:bodyPr wrap="none">
            <a:spAutoFit/>
          </a:bodyPr>
          <a:lstStyle/>
          <a:p>
            <a:r>
              <a:rPr lang="en-US" b="0" kern="0" dirty="0">
                <a:latin typeface="Arial"/>
                <a:ea typeface="Arial"/>
                <a:cs typeface="Arial"/>
              </a:rPr>
              <a:t>T time </a:t>
            </a:r>
          </a:p>
          <a:p>
            <a:r>
              <a:rPr lang="en-US" b="0" kern="0" dirty="0">
                <a:latin typeface="Arial"/>
                <a:ea typeface="Arial"/>
                <a:cs typeface="Arial"/>
              </a:rPr>
              <a:t>(</a:t>
            </a:r>
            <a:r>
              <a:rPr lang="en-US" b="0" kern="0" dirty="0" err="1">
                <a:latin typeface="Arial"/>
                <a:ea typeface="Arial"/>
                <a:cs typeface="Arial"/>
              </a:rPr>
              <a:t>ms</a:t>
            </a:r>
            <a:r>
              <a:rPr lang="en-US" b="0" kern="0" dirty="0">
                <a:latin typeface="Arial"/>
                <a:ea typeface="Arial"/>
                <a:cs typeface="Arial"/>
              </a:rPr>
              <a:t>)</a:t>
            </a:r>
            <a:endParaRPr lang="en-US" dirty="0"/>
          </a:p>
        </p:txBody>
      </p:sp>
      <p:sp>
        <p:nvSpPr>
          <p:cNvPr id="11" name="Rectangle 10">
            <a:extLst>
              <a:ext uri="{FF2B5EF4-FFF2-40B4-BE49-F238E27FC236}">
                <a16:creationId xmlns:a16="http://schemas.microsoft.com/office/drawing/2014/main" id="{70158D0A-71D9-3E4E-BA04-32925362BC9A}"/>
              </a:ext>
            </a:extLst>
          </p:cNvPr>
          <p:cNvSpPr/>
          <p:nvPr/>
        </p:nvSpPr>
        <p:spPr>
          <a:xfrm>
            <a:off x="7361267" y="5410200"/>
            <a:ext cx="1782733" cy="646331"/>
          </a:xfrm>
          <a:prstGeom prst="rect">
            <a:avLst/>
          </a:prstGeom>
        </p:spPr>
        <p:txBody>
          <a:bodyPr wrap="square">
            <a:spAutoFit/>
          </a:bodyPr>
          <a:lstStyle/>
          <a:p>
            <a:pPr algn="ctr"/>
            <a:r>
              <a:rPr lang="en-US" b="0" kern="0" dirty="0">
                <a:latin typeface="Arial"/>
                <a:ea typeface="Arial"/>
                <a:cs typeface="Arial"/>
              </a:rPr>
              <a:t>ID index of difficulty</a:t>
            </a:r>
            <a:endParaRPr lang="en-US" dirty="0"/>
          </a:p>
        </p:txBody>
      </p:sp>
      <p:sp>
        <p:nvSpPr>
          <p:cNvPr id="15" name="Oval 14">
            <a:extLst>
              <a:ext uri="{FF2B5EF4-FFF2-40B4-BE49-F238E27FC236}">
                <a16:creationId xmlns:a16="http://schemas.microsoft.com/office/drawing/2014/main" id="{CA9C929C-63E4-184E-8E3B-8732545DF938}"/>
              </a:ext>
            </a:extLst>
          </p:cNvPr>
          <p:cNvSpPr/>
          <p:nvPr/>
        </p:nvSpPr>
        <p:spPr bwMode="auto">
          <a:xfrm>
            <a:off x="1828800" y="39624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6" name="Oval 15">
            <a:extLst>
              <a:ext uri="{FF2B5EF4-FFF2-40B4-BE49-F238E27FC236}">
                <a16:creationId xmlns:a16="http://schemas.microsoft.com/office/drawing/2014/main" id="{0F7FE722-3625-E349-995A-44E28A5FB3D8}"/>
              </a:ext>
            </a:extLst>
          </p:cNvPr>
          <p:cNvSpPr/>
          <p:nvPr/>
        </p:nvSpPr>
        <p:spPr bwMode="auto">
          <a:xfrm>
            <a:off x="2971800" y="33528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8" name="Oval 17">
            <a:extLst>
              <a:ext uri="{FF2B5EF4-FFF2-40B4-BE49-F238E27FC236}">
                <a16:creationId xmlns:a16="http://schemas.microsoft.com/office/drawing/2014/main" id="{B599A80D-10FB-FB49-9F6F-69C8E201AC08}"/>
              </a:ext>
            </a:extLst>
          </p:cNvPr>
          <p:cNvSpPr/>
          <p:nvPr/>
        </p:nvSpPr>
        <p:spPr bwMode="auto">
          <a:xfrm>
            <a:off x="4038600" y="30480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2" name="Oval 21">
            <a:extLst>
              <a:ext uri="{FF2B5EF4-FFF2-40B4-BE49-F238E27FC236}">
                <a16:creationId xmlns:a16="http://schemas.microsoft.com/office/drawing/2014/main" id="{6279501C-6A45-7942-8775-4FEEC83E17EE}"/>
              </a:ext>
            </a:extLst>
          </p:cNvPr>
          <p:cNvSpPr/>
          <p:nvPr/>
        </p:nvSpPr>
        <p:spPr bwMode="auto">
          <a:xfrm>
            <a:off x="5032744" y="263478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6" name="Oval 25">
            <a:extLst>
              <a:ext uri="{FF2B5EF4-FFF2-40B4-BE49-F238E27FC236}">
                <a16:creationId xmlns:a16="http://schemas.microsoft.com/office/drawing/2014/main" id="{F7EA045B-9385-3D43-9E48-3AABA36F47FC}"/>
              </a:ext>
            </a:extLst>
          </p:cNvPr>
          <p:cNvSpPr/>
          <p:nvPr/>
        </p:nvSpPr>
        <p:spPr bwMode="auto">
          <a:xfrm>
            <a:off x="6019800" y="248238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9" name="Oval 28">
            <a:extLst>
              <a:ext uri="{FF2B5EF4-FFF2-40B4-BE49-F238E27FC236}">
                <a16:creationId xmlns:a16="http://schemas.microsoft.com/office/drawing/2014/main" id="{3F7DBF20-EB48-6D4F-96A2-ECA3593BE4DB}"/>
              </a:ext>
            </a:extLst>
          </p:cNvPr>
          <p:cNvSpPr/>
          <p:nvPr/>
        </p:nvSpPr>
        <p:spPr bwMode="auto">
          <a:xfrm>
            <a:off x="6875719" y="2090024"/>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cxnSp>
        <p:nvCxnSpPr>
          <p:cNvPr id="30" name="Straight Connector 29">
            <a:extLst>
              <a:ext uri="{FF2B5EF4-FFF2-40B4-BE49-F238E27FC236}">
                <a16:creationId xmlns:a16="http://schemas.microsoft.com/office/drawing/2014/main" id="{14DEF321-8E90-044F-ACB9-1885009042E2}"/>
              </a:ext>
            </a:extLst>
          </p:cNvPr>
          <p:cNvCxnSpPr/>
          <p:nvPr/>
        </p:nvCxnSpPr>
        <p:spPr bwMode="auto">
          <a:xfrm flipV="1">
            <a:off x="1066800" y="1941731"/>
            <a:ext cx="6781800" cy="224926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A16A1D80-68E7-6743-A665-E0A118F0B0A1}"/>
              </a:ext>
            </a:extLst>
          </p:cNvPr>
          <p:cNvSpPr/>
          <p:nvPr/>
        </p:nvSpPr>
        <p:spPr>
          <a:xfrm>
            <a:off x="5465107" y="3023917"/>
            <a:ext cx="1704313" cy="461665"/>
          </a:xfrm>
          <a:prstGeom prst="rect">
            <a:avLst/>
          </a:prstGeom>
        </p:spPr>
        <p:txBody>
          <a:bodyPr wrap="none">
            <a:spAutoFit/>
          </a:bodyPr>
          <a:lstStyle/>
          <a:p>
            <a:r>
              <a:rPr lang="en-US" sz="2400" b="0" kern="0" dirty="0">
                <a:latin typeface="Arial"/>
                <a:ea typeface="Arial"/>
                <a:cs typeface="Arial"/>
              </a:rPr>
              <a:t> y = a + b x</a:t>
            </a:r>
            <a:endParaRPr lang="en-US" sz="2400" dirty="0"/>
          </a:p>
        </p:txBody>
      </p:sp>
      <p:sp>
        <p:nvSpPr>
          <p:cNvPr id="3" name="Rectangle 2">
            <a:extLst>
              <a:ext uri="{FF2B5EF4-FFF2-40B4-BE49-F238E27FC236}">
                <a16:creationId xmlns:a16="http://schemas.microsoft.com/office/drawing/2014/main" id="{624A98C8-DADF-E943-A6C7-BD14BC254263}"/>
              </a:ext>
            </a:extLst>
          </p:cNvPr>
          <p:cNvSpPr/>
          <p:nvPr/>
        </p:nvSpPr>
        <p:spPr>
          <a:xfrm>
            <a:off x="4876800" y="3674710"/>
            <a:ext cx="2659702" cy="424732"/>
          </a:xfrm>
          <a:prstGeom prst="rect">
            <a:avLst/>
          </a:prstGeom>
        </p:spPr>
        <p:txBody>
          <a:bodyPr wrap="none">
            <a:spAutoFit/>
          </a:bodyPr>
          <a:lstStyle/>
          <a:p>
            <a:pPr lvl="0" algn="ctr" eaLnBrk="0" hangingPunct="0">
              <a:lnSpc>
                <a:spcPct val="90000"/>
              </a:lnSpc>
              <a:spcBef>
                <a:spcPct val="20000"/>
              </a:spcBef>
            </a:pPr>
            <a:r>
              <a:rPr lang="en-US" sz="2400" kern="0" dirty="0">
                <a:solidFill>
                  <a:srgbClr val="000000"/>
                </a:solidFill>
              </a:rPr>
              <a:t>Fitts! T = a + b ID</a:t>
            </a:r>
          </a:p>
        </p:txBody>
      </p:sp>
      <p:sp>
        <p:nvSpPr>
          <p:cNvPr id="21" name="TextBox 9">
            <a:extLst>
              <a:ext uri="{FF2B5EF4-FFF2-40B4-BE49-F238E27FC236}">
                <a16:creationId xmlns:a16="http://schemas.microsoft.com/office/drawing/2014/main" id="{EE06A80A-00E8-C844-B215-2AA808961B5E}"/>
              </a:ext>
            </a:extLst>
          </p:cNvPr>
          <p:cNvSpPr txBox="1">
            <a:spLocks noChangeArrowheads="1"/>
          </p:cNvSpPr>
          <p:nvPr/>
        </p:nvSpPr>
        <p:spPr bwMode="auto">
          <a:xfrm>
            <a:off x="0" y="5858252"/>
            <a:ext cx="9144000" cy="61555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this a regression line</a:t>
            </a:r>
            <a:endParaRPr lang="en-US" sz="3400" dirty="0">
              <a:solidFill>
                <a:srgbClr val="FF9900"/>
              </a:solidFill>
            </a:endParaRPr>
          </a:p>
        </p:txBody>
      </p:sp>
      <p:sp>
        <p:nvSpPr>
          <p:cNvPr id="4" name="Slide Number Placeholder 3">
            <a:extLst>
              <a:ext uri="{FF2B5EF4-FFF2-40B4-BE49-F238E27FC236}">
                <a16:creationId xmlns:a16="http://schemas.microsoft.com/office/drawing/2014/main" id="{65D821E3-FC90-504E-8C85-510D46AA2FCC}"/>
              </a:ext>
            </a:extLst>
          </p:cNvPr>
          <p:cNvSpPr>
            <a:spLocks noGrp="1"/>
          </p:cNvSpPr>
          <p:nvPr>
            <p:ph type="sldNum" sz="quarter" idx="12"/>
          </p:nvPr>
        </p:nvSpPr>
        <p:spPr/>
        <p:txBody>
          <a:bodyPr/>
          <a:lstStyle/>
          <a:p>
            <a:fld id="{803C33BC-767D-8845-BB2C-A473FB4A7552}" type="slidenum">
              <a:rPr lang="en-US" smtClean="0"/>
              <a:pPr/>
              <a:t>17</a:t>
            </a:fld>
            <a:endParaRPr lang="en-US"/>
          </a:p>
        </p:txBody>
      </p:sp>
    </p:spTree>
    <p:extLst>
      <p:ext uri="{BB962C8B-B14F-4D97-AF65-F5344CB8AC3E}">
        <p14:creationId xmlns:p14="http://schemas.microsoft.com/office/powerpoint/2010/main" val="90010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1"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457200" y="1600200"/>
            <a:ext cx="85344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400" b="1" dirty="0">
                <a:solidFill>
                  <a:schemeClr val="tx1"/>
                </a:solidFill>
                <a:latin typeface="Arial" charset="0"/>
                <a:cs typeface="Arial" charset="0"/>
              </a:rPr>
              <a:t>within vs. between?</a:t>
            </a:r>
          </a:p>
          <a:p>
            <a:r>
              <a:rPr lang="en-US" dirty="0">
                <a:solidFill>
                  <a:srgbClr val="000000"/>
                </a:solidFill>
                <a:latin typeface="Arial" charset="0"/>
                <a:cs typeface="Arial" charset="0"/>
              </a:rPr>
              <a:t>within = all participants do same</a:t>
            </a:r>
          </a:p>
          <a:p>
            <a:r>
              <a:rPr lang="en-US" dirty="0">
                <a:solidFill>
                  <a:srgbClr val="000000"/>
                </a:solidFill>
                <a:latin typeface="Arial" charset="0"/>
                <a:cs typeface="Arial" charset="0"/>
              </a:rPr>
              <a:t>between = participants do only certain conditions</a:t>
            </a:r>
            <a:endParaRPr lang="en-US" dirty="0">
              <a:solidFill>
                <a:srgbClr val="99CC00"/>
              </a:solidFill>
              <a:latin typeface="Arial" charset="0"/>
              <a:cs typeface="Arial" charset="0"/>
            </a:endParaRPr>
          </a:p>
        </p:txBody>
      </p:sp>
      <p:grpSp>
        <p:nvGrpSpPr>
          <p:cNvPr id="3" name="Group 9"/>
          <p:cNvGrpSpPr>
            <a:grpSpLocks/>
          </p:cNvGrpSpPr>
          <p:nvPr/>
        </p:nvGrpSpPr>
        <p:grpSpPr bwMode="auto">
          <a:xfrm>
            <a:off x="5562600" y="-76200"/>
            <a:ext cx="4038600" cy="2438400"/>
            <a:chOff x="5029200" y="990600"/>
            <a:chExt cx="40386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30000" dirty="0">
                  <a:solidFill>
                    <a:schemeClr val="bg1"/>
                  </a:solidFill>
                </a:rPr>
                <a:t>3</a:t>
              </a:r>
            </a:p>
          </p:txBody>
        </p:sp>
      </p:grpSp>
      <p:sp>
        <p:nvSpPr>
          <p:cNvPr id="6" name="Rectangle 5"/>
          <p:cNvSpPr/>
          <p:nvPr/>
        </p:nvSpPr>
        <p:spPr>
          <a:xfrm>
            <a:off x="8450329" y="762000"/>
            <a:ext cx="541271" cy="861774"/>
          </a:xfrm>
          <a:prstGeom prst="rect">
            <a:avLst/>
          </a:prstGeom>
        </p:spPr>
        <p:txBody>
          <a:bodyPr wrap="none">
            <a:spAutoFit/>
          </a:bodyPr>
          <a:lstStyle/>
          <a:p>
            <a:r>
              <a:rPr lang="en-US" sz="5000" dirty="0">
                <a:solidFill>
                  <a:schemeClr val="bg1"/>
                </a:solidFill>
              </a:rPr>
              <a:t>a</a:t>
            </a:r>
            <a:endParaRPr lang="en-US" sz="5000" dirty="0"/>
          </a:p>
        </p:txBody>
      </p:sp>
      <p:sp>
        <p:nvSpPr>
          <p:cNvPr id="2" name="Slide Number Placeholder 1">
            <a:extLst>
              <a:ext uri="{FF2B5EF4-FFF2-40B4-BE49-F238E27FC236}">
                <a16:creationId xmlns:a16="http://schemas.microsoft.com/office/drawing/2014/main" id="{96C16B11-DF2C-7D4A-8EDB-99485FD5C821}"/>
              </a:ext>
            </a:extLst>
          </p:cNvPr>
          <p:cNvSpPr>
            <a:spLocks noGrp="1"/>
          </p:cNvSpPr>
          <p:nvPr>
            <p:ph type="sldNum" sz="quarter" idx="12"/>
          </p:nvPr>
        </p:nvSpPr>
        <p:spPr/>
        <p:txBody>
          <a:bodyPr/>
          <a:lstStyle/>
          <a:p>
            <a:fld id="{803C33BC-767D-8845-BB2C-A473FB4A7552}" type="slidenum">
              <a:rPr lang="en-US" smtClean="0"/>
              <a:pPr/>
              <a:t>170</a:t>
            </a:fld>
            <a:endParaRPr lang="en-US"/>
          </a:p>
        </p:txBody>
      </p:sp>
    </p:spTree>
    <p:extLst>
      <p:ext uri="{BB962C8B-B14F-4D97-AF65-F5344CB8AC3E}">
        <p14:creationId xmlns:p14="http://schemas.microsoft.com/office/powerpoint/2010/main" val="23747067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457200" y="1600200"/>
            <a:ext cx="85344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400" b="1" dirty="0">
                <a:solidFill>
                  <a:schemeClr val="tx1"/>
                </a:solidFill>
                <a:latin typeface="Arial" charset="0"/>
                <a:cs typeface="Arial" charset="0"/>
              </a:rPr>
              <a:t>within vs. between?</a:t>
            </a:r>
          </a:p>
          <a:p>
            <a:r>
              <a:rPr lang="en-US" dirty="0">
                <a:solidFill>
                  <a:srgbClr val="000000"/>
                </a:solidFill>
                <a:latin typeface="Arial" charset="0"/>
                <a:cs typeface="Arial" charset="0"/>
              </a:rPr>
              <a:t>within = all participants do same</a:t>
            </a:r>
          </a:p>
          <a:p>
            <a:r>
              <a:rPr lang="en-US" dirty="0">
                <a:solidFill>
                  <a:srgbClr val="000000"/>
                </a:solidFill>
                <a:latin typeface="Arial" charset="0"/>
                <a:cs typeface="Arial" charset="0"/>
              </a:rPr>
              <a:t>between = participants do only certain conditions</a:t>
            </a:r>
            <a:endParaRPr lang="en-US" dirty="0">
              <a:solidFill>
                <a:srgbClr val="99CC00"/>
              </a:solidFill>
              <a:latin typeface="Arial" charset="0"/>
              <a:cs typeface="Arial" charset="0"/>
            </a:endParaRPr>
          </a:p>
        </p:txBody>
      </p:sp>
      <p:grpSp>
        <p:nvGrpSpPr>
          <p:cNvPr id="3" name="Group 9"/>
          <p:cNvGrpSpPr>
            <a:grpSpLocks/>
          </p:cNvGrpSpPr>
          <p:nvPr/>
        </p:nvGrpSpPr>
        <p:grpSpPr bwMode="auto">
          <a:xfrm>
            <a:off x="5562600" y="-76200"/>
            <a:ext cx="4038600" cy="2438400"/>
            <a:chOff x="5029200" y="990600"/>
            <a:chExt cx="40386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30000" dirty="0">
                  <a:solidFill>
                    <a:schemeClr val="bg1"/>
                  </a:solidFill>
                </a:rPr>
                <a:t>3</a:t>
              </a:r>
            </a:p>
          </p:txBody>
        </p:sp>
      </p:grpSp>
      <p:sp>
        <p:nvSpPr>
          <p:cNvPr id="6" name="Rectangle 5"/>
          <p:cNvSpPr/>
          <p:nvPr/>
        </p:nvSpPr>
        <p:spPr>
          <a:xfrm>
            <a:off x="8450329" y="762000"/>
            <a:ext cx="541271" cy="861774"/>
          </a:xfrm>
          <a:prstGeom prst="rect">
            <a:avLst/>
          </a:prstGeom>
        </p:spPr>
        <p:txBody>
          <a:bodyPr wrap="none">
            <a:spAutoFit/>
          </a:bodyPr>
          <a:lstStyle/>
          <a:p>
            <a:r>
              <a:rPr lang="en-US" sz="5000" dirty="0">
                <a:solidFill>
                  <a:schemeClr val="bg1"/>
                </a:solidFill>
              </a:rPr>
              <a:t>a</a:t>
            </a:r>
            <a:endParaRPr lang="en-US" sz="5000" dirty="0"/>
          </a:p>
        </p:txBody>
      </p:sp>
      <p:grpSp>
        <p:nvGrpSpPr>
          <p:cNvPr id="7" name="Group 28"/>
          <p:cNvGrpSpPr>
            <a:grpSpLocks/>
          </p:cNvGrpSpPr>
          <p:nvPr/>
        </p:nvGrpSpPr>
        <p:grpSpPr bwMode="auto">
          <a:xfrm>
            <a:off x="1142999" y="1828800"/>
            <a:ext cx="4191001" cy="1518590"/>
            <a:chOff x="5791257" y="3341057"/>
            <a:chExt cx="4189991" cy="1513033"/>
          </a:xfrm>
        </p:grpSpPr>
        <p:sp>
          <p:nvSpPr>
            <p:cNvPr id="8" name="TextBox 6"/>
            <p:cNvSpPr txBox="1">
              <a:spLocks noChangeArrowheads="1"/>
            </p:cNvSpPr>
            <p:nvPr/>
          </p:nvSpPr>
          <p:spPr bwMode="auto">
            <a:xfrm>
              <a:off x="6525629" y="3341057"/>
              <a:ext cx="3455619" cy="1471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GB" sz="1800" b="0" dirty="0"/>
                <a:t>suffer less user variation</a:t>
              </a:r>
            </a:p>
            <a:p>
              <a:pPr eaLnBrk="1" hangingPunct="1"/>
              <a:endParaRPr lang="en-GB" sz="1800" b="0" dirty="0"/>
            </a:p>
            <a:p>
              <a:pPr eaLnBrk="1" hangingPunct="1"/>
              <a:r>
                <a:rPr lang="en-GB" sz="1800" b="0" dirty="0"/>
                <a:t>statistical power with less participants</a:t>
              </a:r>
            </a:p>
            <a:p>
              <a:pPr eaLnBrk="1" hangingPunct="1"/>
              <a:endParaRPr lang="en-US" sz="1800" b="0" dirty="0"/>
            </a:p>
          </p:txBody>
        </p:sp>
        <p:cxnSp>
          <p:nvCxnSpPr>
            <p:cNvPr id="9" name="Straight Connector 18"/>
            <p:cNvCxnSpPr>
              <a:cxnSpLocks noChangeShapeType="1"/>
            </p:cNvCxnSpPr>
            <p:nvPr/>
          </p:nvCxnSpPr>
          <p:spPr bwMode="auto">
            <a:xfrm flipH="1">
              <a:off x="5791257" y="4252113"/>
              <a:ext cx="634835" cy="60197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sp>
        <p:nvSpPr>
          <p:cNvPr id="11" name="TextBox 6"/>
          <p:cNvSpPr txBox="1">
            <a:spLocks noChangeArrowheads="1"/>
          </p:cNvSpPr>
          <p:nvPr/>
        </p:nvSpPr>
        <p:spPr bwMode="auto">
          <a:xfrm>
            <a:off x="6096000" y="2438400"/>
            <a:ext cx="2770651"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GB" sz="1800" b="0" dirty="0"/>
              <a:t>no biases from other conditions (e.g. transfer of learning)</a:t>
            </a:r>
            <a:endParaRPr lang="en-US" sz="1800" b="0" dirty="0"/>
          </a:p>
        </p:txBody>
      </p:sp>
      <p:cxnSp>
        <p:nvCxnSpPr>
          <p:cNvPr id="12" name="Straight Connector 18"/>
          <p:cNvCxnSpPr>
            <a:cxnSpLocks noChangeShapeType="1"/>
          </p:cNvCxnSpPr>
          <p:nvPr/>
        </p:nvCxnSpPr>
        <p:spPr bwMode="auto">
          <a:xfrm flipH="1">
            <a:off x="5334000" y="2971800"/>
            <a:ext cx="634988" cy="6041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2" name="Slide Number Placeholder 1">
            <a:extLst>
              <a:ext uri="{FF2B5EF4-FFF2-40B4-BE49-F238E27FC236}">
                <a16:creationId xmlns:a16="http://schemas.microsoft.com/office/drawing/2014/main" id="{BFE76050-AA9B-D242-A222-DA55CE15D7D5}"/>
              </a:ext>
            </a:extLst>
          </p:cNvPr>
          <p:cNvSpPr>
            <a:spLocks noGrp="1"/>
          </p:cNvSpPr>
          <p:nvPr>
            <p:ph type="sldNum" sz="quarter" idx="12"/>
          </p:nvPr>
        </p:nvSpPr>
        <p:spPr/>
        <p:txBody>
          <a:bodyPr/>
          <a:lstStyle/>
          <a:p>
            <a:fld id="{803C33BC-767D-8845-BB2C-A473FB4A7552}" type="slidenum">
              <a:rPr lang="en-US" smtClean="0"/>
              <a:pPr/>
              <a:t>171</a:t>
            </a:fld>
            <a:endParaRPr lang="en-US"/>
          </a:p>
        </p:txBody>
      </p:sp>
    </p:spTree>
    <p:extLst>
      <p:ext uri="{BB962C8B-B14F-4D97-AF65-F5344CB8AC3E}">
        <p14:creationId xmlns:p14="http://schemas.microsoft.com/office/powerpoint/2010/main" val="19803500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371600" y="990600"/>
            <a:ext cx="6172200" cy="4800600"/>
          </a:xfrm>
          <a:prstGeom prst="rect">
            <a:avLst/>
          </a:prstGeom>
          <a:solidFill>
            <a:schemeClr val="bg1"/>
          </a:solid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endParaRPr lang="en-US" b="1" dirty="0">
              <a:solidFill>
                <a:srgbClr val="99CC00"/>
              </a:solidFill>
              <a:latin typeface="Arial" charset="0"/>
              <a:cs typeface="Arial" charset="0"/>
            </a:endParaRPr>
          </a:p>
        </p:txBody>
      </p:sp>
      <p:sp>
        <p:nvSpPr>
          <p:cNvPr id="8" name="Content Placeholder 2"/>
          <p:cNvSpPr txBox="1">
            <a:spLocks/>
          </p:cNvSpPr>
          <p:nvPr/>
        </p:nvSpPr>
        <p:spPr bwMode="auto">
          <a:xfrm>
            <a:off x="1447800" y="1981200"/>
            <a:ext cx="6096000" cy="28278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in our </a:t>
            </a:r>
            <a:r>
              <a:rPr lang="en-US" b="0" dirty="0" err="1">
                <a:latin typeface="Arial" charset="0"/>
                <a:cs typeface="Arial" charset="0"/>
              </a:rPr>
              <a:t>xp</a:t>
            </a:r>
            <a:r>
              <a:rPr lang="en-US" b="0" dirty="0">
                <a:latin typeface="Arial" charset="0"/>
                <a:cs typeface="Arial" charset="0"/>
              </a:rPr>
              <a:t>, it had to be </a:t>
            </a:r>
            <a:r>
              <a:rPr lang="en-US" dirty="0">
                <a:solidFill>
                  <a:srgbClr val="99CC00"/>
                </a:solidFill>
                <a:latin typeface="Arial" charset="0"/>
                <a:cs typeface="Arial" charset="0"/>
              </a:rPr>
              <a:t>between subjects</a:t>
            </a:r>
            <a:endParaRPr lang="en-US" dirty="0">
              <a:latin typeface="Arial" charset="0"/>
              <a:cs typeface="Arial" charset="0"/>
            </a:endParaRPr>
          </a:p>
          <a:p>
            <a:r>
              <a:rPr lang="en-US" b="0" dirty="0">
                <a:latin typeface="Arial" charset="0"/>
                <a:cs typeface="Arial" charset="0"/>
              </a:rPr>
              <a:t>(because of the rewards)</a:t>
            </a:r>
          </a:p>
          <a:p>
            <a:endParaRPr lang="en-US" b="0" dirty="0">
              <a:latin typeface="Arial" charset="0"/>
              <a:cs typeface="Arial" charset="0"/>
            </a:endParaRPr>
          </a:p>
          <a:p>
            <a:r>
              <a:rPr lang="en-US" b="0" dirty="0">
                <a:latin typeface="Arial" charset="0"/>
                <a:cs typeface="Arial" charset="0"/>
              </a:rPr>
              <a:t>participants did not do all conditions:</a:t>
            </a:r>
          </a:p>
          <a:p>
            <a:r>
              <a:rPr lang="en-US" b="0" dirty="0">
                <a:latin typeface="Arial" charset="0"/>
                <a:cs typeface="Arial" charset="0"/>
              </a:rPr>
              <a:t>½ did the control condition</a:t>
            </a:r>
          </a:p>
          <a:p>
            <a:r>
              <a:rPr lang="en-US" b="0" dirty="0">
                <a:latin typeface="Arial" charset="0"/>
                <a:cs typeface="Arial" charset="0"/>
              </a:rPr>
              <a:t>½ the reward condition</a:t>
            </a: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r>
              <a:rPr lang="en-US" b="0" dirty="0">
                <a:latin typeface="Arial" charset="0"/>
                <a:cs typeface="Arial" charset="0"/>
              </a:rPr>
              <a:t> </a:t>
            </a:r>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9798015A-D587-5E46-BE76-394D51014DCF}"/>
              </a:ext>
            </a:extLst>
          </p:cNvPr>
          <p:cNvSpPr>
            <a:spLocks noGrp="1"/>
          </p:cNvSpPr>
          <p:nvPr>
            <p:ph type="sldNum" sz="quarter" idx="12"/>
          </p:nvPr>
        </p:nvSpPr>
        <p:spPr/>
        <p:txBody>
          <a:bodyPr/>
          <a:lstStyle/>
          <a:p>
            <a:fld id="{803C33BC-767D-8845-BB2C-A473FB4A7552}" type="slidenum">
              <a:rPr lang="en-US" smtClean="0"/>
              <a:pPr/>
              <a:t>172</a:t>
            </a:fld>
            <a:endParaRPr lang="en-US"/>
          </a:p>
        </p:txBody>
      </p:sp>
    </p:spTree>
    <p:extLst>
      <p:ext uri="{BB962C8B-B14F-4D97-AF65-F5344CB8AC3E}">
        <p14:creationId xmlns:p14="http://schemas.microsoft.com/office/powerpoint/2010/main" val="9491202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eft Brace 3"/>
          <p:cNvSpPr/>
          <p:nvPr/>
        </p:nvSpPr>
        <p:spPr bwMode="auto">
          <a:xfrm>
            <a:off x="3810000" y="914400"/>
            <a:ext cx="1219200" cy="5181600"/>
          </a:xfrm>
          <a:prstGeom prst="leftBrace">
            <a:avLst/>
          </a:prstGeom>
          <a:noFill/>
          <a:ln w="1270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77EC2F6B-EE1F-B940-A045-CF0AEE30E29C}"/>
              </a:ext>
            </a:extLst>
          </p:cNvPr>
          <p:cNvSpPr>
            <a:spLocks noGrp="1"/>
          </p:cNvSpPr>
          <p:nvPr>
            <p:ph type="sldNum" sz="quarter" idx="12"/>
          </p:nvPr>
        </p:nvSpPr>
        <p:spPr/>
        <p:txBody>
          <a:bodyPr/>
          <a:lstStyle/>
          <a:p>
            <a:fld id="{803C33BC-767D-8845-BB2C-A473FB4A7552}" type="slidenum">
              <a:rPr lang="en-US" smtClean="0"/>
              <a:pPr/>
              <a:t>173</a:t>
            </a:fld>
            <a:endParaRPr lang="en-US"/>
          </a:p>
        </p:txBody>
      </p:sp>
    </p:spTree>
    <p:extLst>
      <p:ext uri="{BB962C8B-B14F-4D97-AF65-F5344CB8AC3E}">
        <p14:creationId xmlns:p14="http://schemas.microsoft.com/office/powerpoint/2010/main" val="9286061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Content Placeholder 2"/>
          <p:cNvSpPr>
            <a:spLocks noGrp="1"/>
          </p:cNvSpPr>
          <p:nvPr>
            <p:ph idx="1"/>
          </p:nvPr>
        </p:nvSpPr>
        <p:spPr>
          <a:xfrm>
            <a:off x="457200" y="762000"/>
            <a:ext cx="84582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imagine a </a:t>
            </a:r>
            <a:r>
              <a:rPr lang="en-US" b="1" dirty="0">
                <a:solidFill>
                  <a:srgbClr val="99CC00"/>
                </a:solidFill>
                <a:latin typeface="Arial" charset="0"/>
                <a:cs typeface="Arial" charset="0"/>
              </a:rPr>
              <a:t>within subjects</a:t>
            </a:r>
            <a:r>
              <a:rPr lang="en-US" b="1" dirty="0">
                <a:latin typeface="Arial" charset="0"/>
                <a:cs typeface="Arial" charset="0"/>
              </a:rPr>
              <a:t> </a:t>
            </a:r>
            <a:r>
              <a:rPr lang="en-US" dirty="0">
                <a:latin typeface="Arial" charset="0"/>
                <a:cs typeface="Arial" charset="0"/>
              </a:rPr>
              <a:t>(test how fast we click an icon):</a:t>
            </a:r>
          </a:p>
        </p:txBody>
      </p:sp>
      <p:pic>
        <p:nvPicPr>
          <p:cNvPr id="7" name="Picture 4" descr="ms_mouse_groov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838200"/>
            <a:ext cx="1774825" cy="1473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bits-appletrackmagic-blogSpan.jpg"/>
          <p:cNvPicPr>
            <a:picLocks noChangeAspect="1"/>
          </p:cNvPicPr>
          <p:nvPr/>
        </p:nvPicPr>
        <p:blipFill rotWithShape="1">
          <a:blip r:embed="rId3">
            <a:extLst>
              <a:ext uri="{28A0092B-C50C-407E-A947-70E740481C1C}">
                <a14:useLocalDpi xmlns:a14="http://schemas.microsoft.com/office/drawing/2010/main" val="0"/>
              </a:ext>
            </a:extLst>
          </a:blip>
          <a:srcRect r="501" b="48848"/>
          <a:stretch/>
        </p:blipFill>
        <p:spPr>
          <a:xfrm>
            <a:off x="1143000" y="914400"/>
            <a:ext cx="2807958" cy="1067651"/>
          </a:xfrm>
          <a:prstGeom prst="rect">
            <a:avLst/>
          </a:prstGeom>
        </p:spPr>
      </p:pic>
      <p:sp>
        <p:nvSpPr>
          <p:cNvPr id="12" name="TextBox 11"/>
          <p:cNvSpPr txBox="1"/>
          <p:nvPr/>
        </p:nvSpPr>
        <p:spPr>
          <a:xfrm>
            <a:off x="-1002540" y="-167115"/>
            <a:ext cx="184666" cy="369332"/>
          </a:xfrm>
          <a:prstGeom prst="rect">
            <a:avLst/>
          </a:prstGeom>
          <a:noFill/>
        </p:spPr>
        <p:txBody>
          <a:bodyPr wrap="none" rtlCol="0">
            <a:spAutoFit/>
          </a:bodyPr>
          <a:lstStyle/>
          <a:p>
            <a:endParaRPr lang="en-US" dirty="0"/>
          </a:p>
        </p:txBody>
      </p:sp>
      <p:sp>
        <p:nvSpPr>
          <p:cNvPr id="11" name="Content Placeholder 2"/>
          <p:cNvSpPr txBox="1">
            <a:spLocks/>
          </p:cNvSpPr>
          <p:nvPr/>
        </p:nvSpPr>
        <p:spPr bwMode="auto">
          <a:xfrm>
            <a:off x="1447800" y="2895600"/>
            <a:ext cx="6096000" cy="28278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endParaRPr lang="en-US" b="0" dirty="0">
              <a:latin typeface="Arial" charset="0"/>
              <a:cs typeface="Arial" charset="0"/>
            </a:endParaRPr>
          </a:p>
          <a:p>
            <a:r>
              <a:rPr lang="en-US" b="0" dirty="0">
                <a:latin typeface="Arial" charset="0"/>
                <a:cs typeface="Arial" charset="0"/>
              </a:rPr>
              <a:t>participants do all conditions:</a:t>
            </a:r>
          </a:p>
          <a:p>
            <a:r>
              <a:rPr lang="en-US" b="0" dirty="0">
                <a:latin typeface="Arial" charset="0"/>
                <a:cs typeface="Arial" charset="0"/>
              </a:rPr>
              <a:t>they start with the </a:t>
            </a:r>
            <a:r>
              <a:rPr lang="en-US" b="0" dirty="0" err="1">
                <a:latin typeface="Arial" charset="0"/>
                <a:cs typeface="Arial" charset="0"/>
              </a:rPr>
              <a:t>trackpad</a:t>
            </a:r>
            <a:endParaRPr lang="en-US" b="0" dirty="0">
              <a:latin typeface="Arial" charset="0"/>
              <a:cs typeface="Arial" charset="0"/>
            </a:endParaRPr>
          </a:p>
          <a:p>
            <a:r>
              <a:rPr lang="en-US" b="0" dirty="0">
                <a:latin typeface="Arial" charset="0"/>
                <a:cs typeface="Arial" charset="0"/>
              </a:rPr>
              <a:t>when finished they do the mouse</a:t>
            </a:r>
          </a:p>
          <a:p>
            <a:endParaRPr lang="en-US" b="0" dirty="0">
              <a:latin typeface="Arial" charset="0"/>
              <a:cs typeface="Arial" charset="0"/>
            </a:endParaRPr>
          </a:p>
          <a:p>
            <a:r>
              <a:rPr lang="en-US" b="0" dirty="0">
                <a:latin typeface="Arial" charset="0"/>
                <a:cs typeface="Arial" charset="0"/>
              </a:rPr>
              <a:t>is it a good idea?</a:t>
            </a:r>
          </a:p>
          <a:p>
            <a:r>
              <a:rPr lang="en-US" dirty="0">
                <a:solidFill>
                  <a:srgbClr val="FF9900"/>
                </a:solidFill>
                <a:latin typeface="Arial" charset="0"/>
                <a:cs typeface="Arial" charset="0"/>
              </a:rPr>
              <a:t>nope -&gt; learning effect</a:t>
            </a: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r>
              <a:rPr lang="en-US" b="0" dirty="0">
                <a:latin typeface="Arial" charset="0"/>
                <a:cs typeface="Arial" charset="0"/>
              </a:rPr>
              <a:t> </a:t>
            </a:r>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D68C9A14-2F4E-294B-8ED9-B66096A17DC1}"/>
              </a:ext>
            </a:extLst>
          </p:cNvPr>
          <p:cNvSpPr>
            <a:spLocks noGrp="1"/>
          </p:cNvSpPr>
          <p:nvPr>
            <p:ph type="sldNum" sz="quarter" idx="12"/>
          </p:nvPr>
        </p:nvSpPr>
        <p:spPr/>
        <p:txBody>
          <a:bodyPr/>
          <a:lstStyle/>
          <a:p>
            <a:fld id="{803C33BC-767D-8845-BB2C-A473FB4A7552}" type="slidenum">
              <a:rPr lang="en-US" smtClean="0"/>
              <a:pPr/>
              <a:t>174</a:t>
            </a:fld>
            <a:endParaRPr lang="en-US"/>
          </a:p>
        </p:txBody>
      </p:sp>
    </p:spTree>
    <p:extLst>
      <p:ext uri="{BB962C8B-B14F-4D97-AF65-F5344CB8AC3E}">
        <p14:creationId xmlns:p14="http://schemas.microsoft.com/office/powerpoint/2010/main" val="400233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600" b="1" dirty="0">
                <a:solidFill>
                  <a:schemeClr val="tx1"/>
                </a:solidFill>
                <a:latin typeface="Arial" charset="0"/>
                <a:cs typeface="Arial" charset="0"/>
              </a:rPr>
              <a:t>counterbalancing ::</a:t>
            </a:r>
          </a:p>
          <a:p>
            <a:r>
              <a:rPr lang="en-US" dirty="0">
                <a:solidFill>
                  <a:srgbClr val="000000"/>
                </a:solidFill>
                <a:latin typeface="Arial" charset="0"/>
                <a:cs typeface="Arial" charset="0"/>
              </a:rPr>
              <a:t>a method of avoiding confounding among variables </a:t>
            </a:r>
          </a:p>
          <a:p>
            <a:r>
              <a:rPr lang="en-US" b="1" dirty="0">
                <a:solidFill>
                  <a:srgbClr val="99CC00"/>
                </a:solidFill>
                <a:latin typeface="Arial" charset="0"/>
                <a:cs typeface="Arial" charset="0"/>
              </a:rPr>
              <a:t>presenting conditions in a different order</a:t>
            </a:r>
          </a:p>
        </p:txBody>
      </p:sp>
      <p:grpSp>
        <p:nvGrpSpPr>
          <p:cNvPr id="3" name="Group 9"/>
          <p:cNvGrpSpPr>
            <a:grpSpLocks/>
          </p:cNvGrpSpPr>
          <p:nvPr/>
        </p:nvGrpSpPr>
        <p:grpSpPr bwMode="auto">
          <a:xfrm>
            <a:off x="5562600" y="-76200"/>
            <a:ext cx="4038600" cy="2438400"/>
            <a:chOff x="5029200" y="990600"/>
            <a:chExt cx="40386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30000" dirty="0">
                  <a:solidFill>
                    <a:schemeClr val="bg1"/>
                  </a:solidFill>
                </a:rPr>
                <a:t>3</a:t>
              </a:r>
            </a:p>
          </p:txBody>
        </p:sp>
      </p:grpSp>
      <p:sp>
        <p:nvSpPr>
          <p:cNvPr id="6" name="Rectangle 5"/>
          <p:cNvSpPr/>
          <p:nvPr/>
        </p:nvSpPr>
        <p:spPr>
          <a:xfrm>
            <a:off x="8450329" y="762000"/>
            <a:ext cx="576337" cy="861774"/>
          </a:xfrm>
          <a:prstGeom prst="rect">
            <a:avLst/>
          </a:prstGeom>
        </p:spPr>
        <p:txBody>
          <a:bodyPr wrap="none">
            <a:spAutoFit/>
          </a:bodyPr>
          <a:lstStyle/>
          <a:p>
            <a:r>
              <a:rPr lang="en-US" sz="5000" dirty="0">
                <a:solidFill>
                  <a:schemeClr val="bg1"/>
                </a:solidFill>
              </a:rPr>
              <a:t>b</a:t>
            </a:r>
            <a:endParaRPr lang="en-US" sz="5000" dirty="0"/>
          </a:p>
        </p:txBody>
      </p:sp>
      <p:sp>
        <p:nvSpPr>
          <p:cNvPr id="2" name="Slide Number Placeholder 1">
            <a:extLst>
              <a:ext uri="{FF2B5EF4-FFF2-40B4-BE49-F238E27FC236}">
                <a16:creationId xmlns:a16="http://schemas.microsoft.com/office/drawing/2014/main" id="{72B51D78-C8EA-3D40-8451-BBB9B1542A14}"/>
              </a:ext>
            </a:extLst>
          </p:cNvPr>
          <p:cNvSpPr>
            <a:spLocks noGrp="1"/>
          </p:cNvSpPr>
          <p:nvPr>
            <p:ph type="sldNum" sz="quarter" idx="12"/>
          </p:nvPr>
        </p:nvSpPr>
        <p:spPr/>
        <p:txBody>
          <a:bodyPr/>
          <a:lstStyle/>
          <a:p>
            <a:fld id="{803C33BC-767D-8845-BB2C-A473FB4A7552}" type="slidenum">
              <a:rPr lang="en-US" smtClean="0"/>
              <a:pPr/>
              <a:t>175</a:t>
            </a:fld>
            <a:endParaRPr lang="en-US"/>
          </a:p>
        </p:txBody>
      </p:sp>
    </p:spTree>
    <p:extLst>
      <p:ext uri="{BB962C8B-B14F-4D97-AF65-F5344CB8AC3E}">
        <p14:creationId xmlns:p14="http://schemas.microsoft.com/office/powerpoint/2010/main" val="30881443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3"/>
          <p:cNvSpPr>
            <a:spLocks noGrp="1"/>
          </p:cNvSpPr>
          <p:nvPr>
            <p:ph idx="1"/>
          </p:nvPr>
        </p:nvSpPr>
        <p:spPr/>
        <p:txBody>
          <a:bodyPr/>
          <a:lstStyle/>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pPr algn="r"/>
            <a:r>
              <a:rPr lang="en-US">
                <a:latin typeface="Arial" charset="0"/>
                <a:cs typeface="Arial" charset="0"/>
              </a:rPr>
              <a:t>one approach to counterbalancing is to use a…</a:t>
            </a:r>
            <a:endParaRPr lang="en-US" b="1">
              <a:solidFill>
                <a:srgbClr val="FF9900"/>
              </a:solidFill>
              <a:latin typeface="Arial" charset="0"/>
              <a:cs typeface="Arial" charset="0"/>
            </a:endParaRPr>
          </a:p>
        </p:txBody>
      </p:sp>
      <p:sp>
        <p:nvSpPr>
          <p:cNvPr id="2" name="Slide Number Placeholder 1">
            <a:extLst>
              <a:ext uri="{FF2B5EF4-FFF2-40B4-BE49-F238E27FC236}">
                <a16:creationId xmlns:a16="http://schemas.microsoft.com/office/drawing/2014/main" id="{002ECF54-51C4-1D44-81E8-B932AED3C4B1}"/>
              </a:ext>
            </a:extLst>
          </p:cNvPr>
          <p:cNvSpPr>
            <a:spLocks noGrp="1"/>
          </p:cNvSpPr>
          <p:nvPr>
            <p:ph type="sldNum" sz="quarter" idx="12"/>
          </p:nvPr>
        </p:nvSpPr>
        <p:spPr/>
        <p:txBody>
          <a:bodyPr/>
          <a:lstStyle/>
          <a:p>
            <a:fld id="{803C33BC-767D-8845-BB2C-A473FB4A7552}" type="slidenum">
              <a:rPr lang="en-US" smtClean="0"/>
              <a:pPr/>
              <a:t>176</a:t>
            </a:fld>
            <a:endParaRPr lang="en-US"/>
          </a:p>
        </p:txBody>
      </p:sp>
    </p:spTree>
    <p:extLst>
      <p:ext uri="{BB962C8B-B14F-4D97-AF65-F5344CB8AC3E}">
        <p14:creationId xmlns:p14="http://schemas.microsoft.com/office/powerpoint/2010/main" val="42343185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p:cNvSpPr>
            <a:spLocks noGrp="1"/>
          </p:cNvSpPr>
          <p:nvPr>
            <p:ph idx="1"/>
          </p:nvPr>
        </p:nvSpPr>
        <p:spPr>
          <a:xfrm>
            <a:off x="457200" y="1600200"/>
            <a:ext cx="5257800" cy="4525963"/>
          </a:xfrm>
        </p:spPr>
        <p:txBody>
          <a:bodyPr/>
          <a:lstStyle/>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r>
              <a:rPr lang="en-US" sz="5600" b="1">
                <a:solidFill>
                  <a:schemeClr val="tx1"/>
                </a:solidFill>
                <a:latin typeface="Arial" charset="0"/>
                <a:cs typeface="Arial" charset="0"/>
              </a:rPr>
              <a:t>Latin square ::</a:t>
            </a:r>
          </a:p>
          <a:p>
            <a:r>
              <a:rPr lang="en-US">
                <a:solidFill>
                  <a:srgbClr val="000000"/>
                </a:solidFill>
                <a:latin typeface="Arial" charset="0"/>
                <a:cs typeface="Arial" charset="0"/>
              </a:rPr>
              <a:t>an </a:t>
            </a:r>
            <a:r>
              <a:rPr lang="en-US" i="1">
                <a:solidFill>
                  <a:srgbClr val="000000"/>
                </a:solidFill>
                <a:latin typeface="Arial" charset="0"/>
                <a:cs typeface="Arial" charset="0"/>
              </a:rPr>
              <a:t>n</a:t>
            </a:r>
            <a:r>
              <a:rPr lang="en-US">
                <a:solidFill>
                  <a:srgbClr val="000000"/>
                </a:solidFill>
                <a:latin typeface="Arial" charset="0"/>
                <a:cs typeface="Arial" charset="0"/>
              </a:rPr>
              <a:t> × </a:t>
            </a:r>
            <a:r>
              <a:rPr lang="en-US" i="1">
                <a:solidFill>
                  <a:srgbClr val="000000"/>
                </a:solidFill>
                <a:latin typeface="Arial" charset="0"/>
                <a:cs typeface="Arial" charset="0"/>
              </a:rPr>
              <a:t>n</a:t>
            </a:r>
            <a:r>
              <a:rPr lang="en-US">
                <a:solidFill>
                  <a:srgbClr val="000000"/>
                </a:solidFill>
                <a:latin typeface="Arial" charset="0"/>
                <a:cs typeface="Arial" charset="0"/>
              </a:rPr>
              <a:t> array filled with </a:t>
            </a:r>
            <a:r>
              <a:rPr lang="en-US" i="1">
                <a:solidFill>
                  <a:srgbClr val="000000"/>
                </a:solidFill>
                <a:latin typeface="Arial" charset="0"/>
                <a:cs typeface="Arial" charset="0"/>
              </a:rPr>
              <a:t>n</a:t>
            </a:r>
            <a:r>
              <a:rPr lang="en-US">
                <a:solidFill>
                  <a:srgbClr val="000000"/>
                </a:solidFill>
                <a:latin typeface="Arial" charset="0"/>
                <a:cs typeface="Arial" charset="0"/>
              </a:rPr>
              <a:t> different Latin letters, each occurring exactly once in each row and exactly once in each column. </a:t>
            </a:r>
            <a:endParaRPr lang="en-US" b="1">
              <a:solidFill>
                <a:srgbClr val="99CC00"/>
              </a:solidFill>
              <a:latin typeface="Arial" charset="0"/>
              <a:cs typeface="Arial" charset="0"/>
            </a:endParaRPr>
          </a:p>
        </p:txBody>
      </p:sp>
      <p:pic>
        <p:nvPicPr>
          <p:cNvPr id="40963" name="Picture 7" descr="Fisher-stainedglass-gonville-caiu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3125" y="0"/>
            <a:ext cx="326707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4" name="Picture 8" descr="Screen shot 2011-06-15 at 12.05.52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57200"/>
            <a:ext cx="2209800" cy="201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29239B-D072-D747-8A6D-C04D10056979}"/>
              </a:ext>
            </a:extLst>
          </p:cNvPr>
          <p:cNvSpPr>
            <a:spLocks noGrp="1"/>
          </p:cNvSpPr>
          <p:nvPr>
            <p:ph type="sldNum" sz="quarter" idx="12"/>
          </p:nvPr>
        </p:nvSpPr>
        <p:spPr/>
        <p:txBody>
          <a:bodyPr/>
          <a:lstStyle/>
          <a:p>
            <a:fld id="{803C33BC-767D-8845-BB2C-A473FB4A7552}" type="slidenum">
              <a:rPr lang="en-US" smtClean="0"/>
              <a:pPr/>
              <a:t>177</a:t>
            </a:fld>
            <a:endParaRPr lang="en-US"/>
          </a:p>
        </p:txBody>
      </p:sp>
    </p:spTree>
    <p:extLst>
      <p:ext uri="{BB962C8B-B14F-4D97-AF65-F5344CB8AC3E}">
        <p14:creationId xmlns:p14="http://schemas.microsoft.com/office/powerpoint/2010/main" val="1088467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eft Brace 3"/>
          <p:cNvSpPr/>
          <p:nvPr/>
        </p:nvSpPr>
        <p:spPr bwMode="auto">
          <a:xfrm rot="10800000">
            <a:off x="3810000" y="914400"/>
            <a:ext cx="1219200" cy="5181600"/>
          </a:xfrm>
          <a:prstGeom prst="leftBrace">
            <a:avLst/>
          </a:prstGeom>
          <a:noFill/>
          <a:ln w="1270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70308B19-CBAC-9144-B780-92E596E0ABF5}"/>
              </a:ext>
            </a:extLst>
          </p:cNvPr>
          <p:cNvSpPr>
            <a:spLocks noGrp="1"/>
          </p:cNvSpPr>
          <p:nvPr>
            <p:ph type="sldNum" sz="quarter" idx="12"/>
          </p:nvPr>
        </p:nvSpPr>
        <p:spPr/>
        <p:txBody>
          <a:bodyPr/>
          <a:lstStyle/>
          <a:p>
            <a:fld id="{803C33BC-767D-8845-BB2C-A473FB4A7552}" type="slidenum">
              <a:rPr lang="en-US" smtClean="0"/>
              <a:pPr/>
              <a:t>178</a:t>
            </a:fld>
            <a:endParaRPr lang="en-US"/>
          </a:p>
        </p:txBody>
      </p:sp>
    </p:spTree>
    <p:extLst>
      <p:ext uri="{BB962C8B-B14F-4D97-AF65-F5344CB8AC3E}">
        <p14:creationId xmlns:p14="http://schemas.microsoft.com/office/powerpoint/2010/main" val="11638666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457200" y="1600200"/>
            <a:ext cx="85344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400" b="1" dirty="0">
                <a:solidFill>
                  <a:schemeClr val="tx1"/>
                </a:solidFill>
                <a:latin typeface="Arial" charset="0"/>
                <a:cs typeface="Arial" charset="0"/>
              </a:rPr>
              <a:t>how many trials?</a:t>
            </a:r>
          </a:p>
          <a:p>
            <a:r>
              <a:rPr lang="en-US" dirty="0">
                <a:solidFill>
                  <a:srgbClr val="000000"/>
                </a:solidFill>
                <a:latin typeface="Arial" charset="0"/>
                <a:cs typeface="Arial" charset="0"/>
              </a:rPr>
              <a:t>ideally make as much trials as you can to reduce noise but try to keep experiment around 30 min </a:t>
            </a:r>
            <a:r>
              <a:rPr lang="is-IS" dirty="0">
                <a:solidFill>
                  <a:srgbClr val="000000"/>
                </a:solidFill>
                <a:latin typeface="Arial" charset="0"/>
                <a:cs typeface="Arial" charset="0"/>
              </a:rPr>
              <a:t>… max 40 min</a:t>
            </a:r>
            <a:endParaRPr lang="en-US" dirty="0">
              <a:solidFill>
                <a:srgbClr val="99CC00"/>
              </a:solidFill>
              <a:latin typeface="Arial" charset="0"/>
              <a:cs typeface="Arial" charset="0"/>
            </a:endParaRPr>
          </a:p>
        </p:txBody>
      </p:sp>
      <p:grpSp>
        <p:nvGrpSpPr>
          <p:cNvPr id="3" name="Group 9"/>
          <p:cNvGrpSpPr>
            <a:grpSpLocks/>
          </p:cNvGrpSpPr>
          <p:nvPr/>
        </p:nvGrpSpPr>
        <p:grpSpPr bwMode="auto">
          <a:xfrm>
            <a:off x="5562600" y="-76200"/>
            <a:ext cx="4038600" cy="2438400"/>
            <a:chOff x="5029200" y="990600"/>
            <a:chExt cx="40386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30000" dirty="0">
                  <a:solidFill>
                    <a:schemeClr val="bg1"/>
                  </a:solidFill>
                </a:rPr>
                <a:t>4</a:t>
              </a:r>
            </a:p>
          </p:txBody>
        </p:sp>
      </p:grpSp>
      <p:sp>
        <p:nvSpPr>
          <p:cNvPr id="2" name="Slide Number Placeholder 1">
            <a:extLst>
              <a:ext uri="{FF2B5EF4-FFF2-40B4-BE49-F238E27FC236}">
                <a16:creationId xmlns:a16="http://schemas.microsoft.com/office/drawing/2014/main" id="{37D04C5D-0216-504E-966F-A4DB55230B64}"/>
              </a:ext>
            </a:extLst>
          </p:cNvPr>
          <p:cNvSpPr>
            <a:spLocks noGrp="1"/>
          </p:cNvSpPr>
          <p:nvPr>
            <p:ph type="sldNum" sz="quarter" idx="12"/>
          </p:nvPr>
        </p:nvSpPr>
        <p:spPr/>
        <p:txBody>
          <a:bodyPr/>
          <a:lstStyle/>
          <a:p>
            <a:fld id="{803C33BC-767D-8845-BB2C-A473FB4A7552}" type="slidenum">
              <a:rPr lang="en-US" smtClean="0"/>
              <a:pPr/>
              <a:t>179</a:t>
            </a:fld>
            <a:endParaRPr lang="en-US"/>
          </a:p>
        </p:txBody>
      </p:sp>
    </p:spTree>
    <p:extLst>
      <p:ext uri="{BB962C8B-B14F-4D97-AF65-F5344CB8AC3E}">
        <p14:creationId xmlns:p14="http://schemas.microsoft.com/office/powerpoint/2010/main" val="291216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p:cNvSpPr>
            <a:spLocks noGrp="1"/>
          </p:cNvSpPr>
          <p:nvPr>
            <p:ph idx="1"/>
          </p:nvPr>
        </p:nvSpPr>
        <p:spPr/>
        <p:txBody>
          <a:bodyPr/>
          <a:lstStyle/>
          <a:p>
            <a:r>
              <a:rPr lang="en-US" sz="5600" b="1" dirty="0">
                <a:solidFill>
                  <a:schemeClr val="tx1"/>
                </a:solidFill>
                <a:latin typeface="Arial" charset="0"/>
                <a:cs typeface="Arial" charset="0"/>
              </a:rPr>
              <a:t>regression ::</a:t>
            </a:r>
          </a:p>
          <a:p>
            <a:pPr>
              <a:lnSpc>
                <a:spcPct val="90000"/>
              </a:lnSpc>
            </a:pPr>
            <a:r>
              <a:rPr lang="en-US" dirty="0">
                <a:latin typeface="Arial" charset="0"/>
                <a:cs typeface="Arial" charset="0"/>
              </a:rPr>
              <a:t>a </a:t>
            </a:r>
            <a:r>
              <a:rPr lang="en-GB" dirty="0"/>
              <a:t>technique for determining the statistical relationship between two or more variables where a change in a </a:t>
            </a:r>
            <a:r>
              <a:rPr lang="en-GB" b="1" dirty="0">
                <a:solidFill>
                  <a:srgbClr val="99CC00"/>
                </a:solidFill>
              </a:rPr>
              <a:t>dependent variable </a:t>
            </a:r>
            <a:r>
              <a:rPr lang="en-GB" dirty="0"/>
              <a:t>is associated with, and depends on, a change in one or more </a:t>
            </a:r>
            <a:r>
              <a:rPr lang="en-GB" b="1" dirty="0">
                <a:solidFill>
                  <a:srgbClr val="99CC00"/>
                </a:solidFill>
              </a:rPr>
              <a:t>independent variables</a:t>
            </a:r>
          </a:p>
          <a:p>
            <a:pPr>
              <a:lnSpc>
                <a:spcPct val="90000"/>
              </a:lnSpc>
            </a:pPr>
            <a:endParaRPr lang="en-GB" b="1" dirty="0">
              <a:solidFill>
                <a:srgbClr val="99CC00"/>
              </a:solidFill>
            </a:endParaRPr>
          </a:p>
          <a:p>
            <a:pPr>
              <a:lnSpc>
                <a:spcPct val="90000"/>
              </a:lnSpc>
            </a:pPr>
            <a:r>
              <a:rPr lang="en-GB" dirty="0"/>
              <a:t>arguably the most basic technique for </a:t>
            </a:r>
            <a:r>
              <a:rPr lang="en-GB" b="1" dirty="0">
                <a:solidFill>
                  <a:srgbClr val="99CC00"/>
                </a:solidFill>
              </a:rPr>
              <a:t>machine learning</a:t>
            </a:r>
            <a:br>
              <a:rPr lang="en-GB" dirty="0"/>
            </a:br>
            <a:br>
              <a:rPr lang="en-GB" dirty="0"/>
            </a:br>
            <a:endParaRPr lang="en-US" b="1"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3683BA84-E620-4F46-8439-5758E085941C}"/>
              </a:ext>
            </a:extLst>
          </p:cNvPr>
          <p:cNvSpPr>
            <a:spLocks noGrp="1"/>
          </p:cNvSpPr>
          <p:nvPr>
            <p:ph type="sldNum" sz="quarter" idx="12"/>
          </p:nvPr>
        </p:nvSpPr>
        <p:spPr/>
        <p:txBody>
          <a:bodyPr/>
          <a:lstStyle/>
          <a:p>
            <a:fld id="{803C33BC-767D-8845-BB2C-A473FB4A7552}" type="slidenum">
              <a:rPr lang="en-US" smtClean="0"/>
              <a:pPr/>
              <a:t>18</a:t>
            </a:fld>
            <a:endParaRPr lang="en-US"/>
          </a:p>
        </p:txBody>
      </p:sp>
    </p:spTree>
    <p:extLst>
      <p:ext uri="{BB962C8B-B14F-4D97-AF65-F5344CB8AC3E}">
        <p14:creationId xmlns:p14="http://schemas.microsoft.com/office/powerpoint/2010/main" val="22226680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524000" y="2362200"/>
            <a:ext cx="6172200" cy="1524000"/>
          </a:xfrm>
          <a:prstGeom prst="rect">
            <a:avLst/>
          </a:prstGeom>
          <a:solidFill>
            <a:schemeClr val="bg1"/>
          </a:solid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endParaRPr lang="en-US" b="1" dirty="0">
              <a:solidFill>
                <a:srgbClr val="99CC00"/>
              </a:solidFill>
              <a:latin typeface="Arial" charset="0"/>
              <a:cs typeface="Arial" charset="0"/>
            </a:endParaRPr>
          </a:p>
        </p:txBody>
      </p:sp>
      <p:sp>
        <p:nvSpPr>
          <p:cNvPr id="8" name="Content Placeholder 2"/>
          <p:cNvSpPr txBox="1">
            <a:spLocks/>
          </p:cNvSpPr>
          <p:nvPr/>
        </p:nvSpPr>
        <p:spPr bwMode="auto">
          <a:xfrm>
            <a:off x="1524000" y="2353735"/>
            <a:ext cx="5486400" cy="28278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in our </a:t>
            </a:r>
            <a:r>
              <a:rPr lang="en-US" b="0" dirty="0" err="1">
                <a:latin typeface="Arial" charset="0"/>
                <a:cs typeface="Arial" charset="0"/>
              </a:rPr>
              <a:t>xp</a:t>
            </a:r>
            <a:r>
              <a:rPr lang="en-US" b="0" dirty="0">
                <a:latin typeface="Arial" charset="0"/>
                <a:cs typeface="Arial" charset="0"/>
              </a:rPr>
              <a:t>, we did only one trial because of time constraint, but should have done more to </a:t>
            </a:r>
            <a:r>
              <a:rPr lang="en-US" dirty="0">
                <a:solidFill>
                  <a:srgbClr val="99CC00"/>
                </a:solidFill>
                <a:latin typeface="Arial" charset="0"/>
                <a:cs typeface="Arial" charset="0"/>
              </a:rPr>
              <a:t>reduce noises</a:t>
            </a:r>
          </a:p>
          <a:p>
            <a:endParaRPr lang="en-US" dirty="0">
              <a:solidFill>
                <a:srgbClr val="99CC00"/>
              </a:solidFill>
              <a:latin typeface="Arial" charset="0"/>
              <a:cs typeface="Arial" charset="0"/>
            </a:endParaRPr>
          </a:p>
          <a:p>
            <a:endParaRPr lang="en-US" b="0" dirty="0">
              <a:latin typeface="Arial" charset="0"/>
              <a:cs typeface="Arial" charset="0"/>
            </a:endParaRPr>
          </a:p>
          <a:p>
            <a:r>
              <a:rPr lang="en-US" b="0" dirty="0">
                <a:latin typeface="Arial" charset="0"/>
                <a:cs typeface="Arial" charset="0"/>
              </a:rPr>
              <a:t> </a:t>
            </a:r>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7B2F6AD6-7BA9-0044-9B2A-4830D154FA6C}"/>
              </a:ext>
            </a:extLst>
          </p:cNvPr>
          <p:cNvSpPr>
            <a:spLocks noGrp="1"/>
          </p:cNvSpPr>
          <p:nvPr>
            <p:ph type="sldNum" sz="quarter" idx="12"/>
          </p:nvPr>
        </p:nvSpPr>
        <p:spPr/>
        <p:txBody>
          <a:bodyPr/>
          <a:lstStyle/>
          <a:p>
            <a:fld id="{803C33BC-767D-8845-BB2C-A473FB4A7552}" type="slidenum">
              <a:rPr lang="en-US" smtClean="0"/>
              <a:pPr/>
              <a:t>180</a:t>
            </a:fld>
            <a:endParaRPr lang="en-US"/>
          </a:p>
        </p:txBody>
      </p:sp>
    </p:spTree>
    <p:extLst>
      <p:ext uri="{BB962C8B-B14F-4D97-AF65-F5344CB8AC3E}">
        <p14:creationId xmlns:p14="http://schemas.microsoft.com/office/powerpoint/2010/main" val="10997587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228600" y="533400"/>
            <a:ext cx="880533" cy="838200"/>
            <a:chOff x="6324600" y="990600"/>
            <a:chExt cx="24384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1</a:t>
              </a:r>
            </a:p>
          </p:txBody>
        </p:sp>
      </p:grpSp>
      <p:sp>
        <p:nvSpPr>
          <p:cNvPr id="6" name="Rectangle 5"/>
          <p:cNvSpPr/>
          <p:nvPr/>
        </p:nvSpPr>
        <p:spPr>
          <a:xfrm>
            <a:off x="1219200" y="685800"/>
            <a:ext cx="3806075" cy="400110"/>
          </a:xfrm>
          <a:prstGeom prst="rect">
            <a:avLst/>
          </a:prstGeom>
        </p:spPr>
        <p:txBody>
          <a:bodyPr wrap="none">
            <a:spAutoFit/>
          </a:bodyPr>
          <a:lstStyle/>
          <a:p>
            <a:r>
              <a:rPr lang="en-US" sz="2000" b="0" kern="0" dirty="0">
                <a:solidFill>
                  <a:srgbClr val="000000"/>
                </a:solidFill>
              </a:rPr>
              <a:t>research question / hypothesis?</a:t>
            </a:r>
            <a:endParaRPr lang="en-US" sz="2000" dirty="0"/>
          </a:p>
        </p:txBody>
      </p:sp>
      <p:grpSp>
        <p:nvGrpSpPr>
          <p:cNvPr id="7" name="Group 9"/>
          <p:cNvGrpSpPr>
            <a:grpSpLocks/>
          </p:cNvGrpSpPr>
          <p:nvPr/>
        </p:nvGrpSpPr>
        <p:grpSpPr bwMode="auto">
          <a:xfrm>
            <a:off x="228600" y="1752600"/>
            <a:ext cx="880533" cy="838200"/>
            <a:chOff x="6324600" y="990600"/>
            <a:chExt cx="2438400" cy="2438400"/>
          </a:xfrm>
        </p:grpSpPr>
        <p:sp>
          <p:nvSpPr>
            <p:cNvPr id="8"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9"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2</a:t>
              </a:r>
            </a:p>
          </p:txBody>
        </p:sp>
      </p:grpSp>
      <p:sp>
        <p:nvSpPr>
          <p:cNvPr id="10" name="Rectangle 9"/>
          <p:cNvSpPr/>
          <p:nvPr/>
        </p:nvSpPr>
        <p:spPr>
          <a:xfrm>
            <a:off x="1219200" y="1905000"/>
            <a:ext cx="3007830" cy="400110"/>
          </a:xfrm>
          <a:prstGeom prst="rect">
            <a:avLst/>
          </a:prstGeom>
        </p:spPr>
        <p:txBody>
          <a:bodyPr wrap="none">
            <a:spAutoFit/>
          </a:bodyPr>
          <a:lstStyle/>
          <a:p>
            <a:r>
              <a:rPr lang="en-US" sz="2000" b="0" kern="0" dirty="0">
                <a:solidFill>
                  <a:srgbClr val="000000"/>
                </a:solidFill>
              </a:rPr>
              <a:t>in(</a:t>
            </a:r>
            <a:r>
              <a:rPr lang="en-US" sz="2000" b="0" kern="0" dirty="0" err="1">
                <a:solidFill>
                  <a:srgbClr val="000000"/>
                </a:solidFill>
              </a:rPr>
              <a:t>dependant</a:t>
            </a:r>
            <a:r>
              <a:rPr lang="en-US" sz="2000" b="0" kern="0" dirty="0">
                <a:solidFill>
                  <a:srgbClr val="000000"/>
                </a:solidFill>
              </a:rPr>
              <a:t>) variables?</a:t>
            </a:r>
            <a:endParaRPr lang="en-US" sz="2000" dirty="0"/>
          </a:p>
        </p:txBody>
      </p:sp>
      <p:grpSp>
        <p:nvGrpSpPr>
          <p:cNvPr id="11" name="Group 9"/>
          <p:cNvGrpSpPr>
            <a:grpSpLocks/>
          </p:cNvGrpSpPr>
          <p:nvPr/>
        </p:nvGrpSpPr>
        <p:grpSpPr bwMode="auto">
          <a:xfrm>
            <a:off x="-152400" y="2971800"/>
            <a:ext cx="1447800" cy="838200"/>
            <a:chOff x="5240234" y="990600"/>
            <a:chExt cx="4009293" cy="2438400"/>
          </a:xfrm>
        </p:grpSpPr>
        <p:sp>
          <p:nvSpPr>
            <p:cNvPr id="12"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3"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3</a:t>
              </a:r>
              <a:r>
                <a:rPr lang="en-US" sz="2800" dirty="0">
                  <a:solidFill>
                    <a:schemeClr val="bg1"/>
                  </a:solidFill>
                </a:rPr>
                <a:t>a</a:t>
              </a:r>
              <a:endParaRPr lang="en-US" sz="10000" dirty="0">
                <a:solidFill>
                  <a:schemeClr val="bg1"/>
                </a:solidFill>
              </a:endParaRPr>
            </a:p>
          </p:txBody>
        </p:sp>
      </p:grpSp>
      <p:sp>
        <p:nvSpPr>
          <p:cNvPr id="14" name="Rectangle 13"/>
          <p:cNvSpPr/>
          <p:nvPr/>
        </p:nvSpPr>
        <p:spPr>
          <a:xfrm>
            <a:off x="1229776" y="3124200"/>
            <a:ext cx="3348267" cy="400110"/>
          </a:xfrm>
          <a:prstGeom prst="rect">
            <a:avLst/>
          </a:prstGeom>
        </p:spPr>
        <p:txBody>
          <a:bodyPr wrap="none">
            <a:spAutoFit/>
          </a:bodyPr>
          <a:lstStyle/>
          <a:p>
            <a:r>
              <a:rPr lang="en-US" sz="2000" b="0" kern="0" dirty="0">
                <a:solidFill>
                  <a:srgbClr val="000000"/>
                </a:solidFill>
              </a:rPr>
              <a:t>within or between subjects?</a:t>
            </a:r>
            <a:endParaRPr lang="en-US" sz="2000" dirty="0"/>
          </a:p>
        </p:txBody>
      </p:sp>
      <p:grpSp>
        <p:nvGrpSpPr>
          <p:cNvPr id="15" name="Group 9"/>
          <p:cNvGrpSpPr>
            <a:grpSpLocks/>
          </p:cNvGrpSpPr>
          <p:nvPr/>
        </p:nvGrpSpPr>
        <p:grpSpPr bwMode="auto">
          <a:xfrm>
            <a:off x="838200" y="4191000"/>
            <a:ext cx="1447800" cy="838200"/>
            <a:chOff x="5240234" y="990600"/>
            <a:chExt cx="4009293" cy="2438400"/>
          </a:xfrm>
        </p:grpSpPr>
        <p:sp>
          <p:nvSpPr>
            <p:cNvPr id="16"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7"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3</a:t>
              </a:r>
              <a:r>
                <a:rPr lang="en-US" sz="2800" dirty="0">
                  <a:solidFill>
                    <a:schemeClr val="bg1"/>
                  </a:solidFill>
                </a:rPr>
                <a:t>b</a:t>
              </a:r>
              <a:endParaRPr lang="en-US" sz="10000" dirty="0">
                <a:solidFill>
                  <a:schemeClr val="bg1"/>
                </a:solidFill>
              </a:endParaRPr>
            </a:p>
          </p:txBody>
        </p:sp>
      </p:grpSp>
      <p:sp>
        <p:nvSpPr>
          <p:cNvPr id="18" name="Rectangle 17"/>
          <p:cNvSpPr/>
          <p:nvPr/>
        </p:nvSpPr>
        <p:spPr>
          <a:xfrm>
            <a:off x="2220376" y="4343400"/>
            <a:ext cx="2280843" cy="400110"/>
          </a:xfrm>
          <a:prstGeom prst="rect">
            <a:avLst/>
          </a:prstGeom>
        </p:spPr>
        <p:txBody>
          <a:bodyPr wrap="none">
            <a:spAutoFit/>
          </a:bodyPr>
          <a:lstStyle/>
          <a:p>
            <a:r>
              <a:rPr lang="en-US" sz="2000" b="0" kern="0" dirty="0">
                <a:solidFill>
                  <a:srgbClr val="000000"/>
                </a:solidFill>
              </a:rPr>
              <a:t>counterbalancing?</a:t>
            </a:r>
            <a:endParaRPr lang="en-US" sz="2000" dirty="0"/>
          </a:p>
        </p:txBody>
      </p:sp>
      <p:cxnSp>
        <p:nvCxnSpPr>
          <p:cNvPr id="19" name="Straight Connector 18"/>
          <p:cNvCxnSpPr>
            <a:cxnSpLocks noChangeShapeType="1"/>
          </p:cNvCxnSpPr>
          <p:nvPr/>
        </p:nvCxnSpPr>
        <p:spPr bwMode="auto">
          <a:xfrm flipV="1">
            <a:off x="1676400" y="3657600"/>
            <a:ext cx="0" cy="381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nvGrpSpPr>
          <p:cNvPr id="21" name="Group 9"/>
          <p:cNvGrpSpPr>
            <a:grpSpLocks/>
          </p:cNvGrpSpPr>
          <p:nvPr/>
        </p:nvGrpSpPr>
        <p:grpSpPr bwMode="auto">
          <a:xfrm>
            <a:off x="304800" y="5410200"/>
            <a:ext cx="880533" cy="838200"/>
            <a:chOff x="6324600" y="990600"/>
            <a:chExt cx="2438400" cy="2438400"/>
          </a:xfrm>
        </p:grpSpPr>
        <p:sp>
          <p:nvSpPr>
            <p:cNvPr id="22"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23"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4</a:t>
              </a:r>
            </a:p>
          </p:txBody>
        </p:sp>
      </p:grpSp>
      <p:sp>
        <p:nvSpPr>
          <p:cNvPr id="24" name="Rectangle 23"/>
          <p:cNvSpPr/>
          <p:nvPr/>
        </p:nvSpPr>
        <p:spPr>
          <a:xfrm>
            <a:off x="1295400" y="5562600"/>
            <a:ext cx="3363621" cy="400110"/>
          </a:xfrm>
          <a:prstGeom prst="rect">
            <a:avLst/>
          </a:prstGeom>
        </p:spPr>
        <p:txBody>
          <a:bodyPr wrap="none">
            <a:spAutoFit/>
          </a:bodyPr>
          <a:lstStyle/>
          <a:p>
            <a:r>
              <a:rPr lang="en-US" sz="2000" b="0" kern="0" dirty="0">
                <a:solidFill>
                  <a:srgbClr val="000000"/>
                </a:solidFill>
              </a:rPr>
              <a:t>how many repetitions/trials?</a:t>
            </a:r>
            <a:endParaRPr lang="en-US" sz="2000" dirty="0"/>
          </a:p>
        </p:txBody>
      </p:sp>
      <p:grpSp>
        <p:nvGrpSpPr>
          <p:cNvPr id="25" name="Group 9"/>
          <p:cNvGrpSpPr>
            <a:grpSpLocks/>
          </p:cNvGrpSpPr>
          <p:nvPr/>
        </p:nvGrpSpPr>
        <p:grpSpPr bwMode="auto">
          <a:xfrm>
            <a:off x="5209332" y="609600"/>
            <a:ext cx="880533" cy="838200"/>
            <a:chOff x="6324600" y="990600"/>
            <a:chExt cx="2438400" cy="2438400"/>
          </a:xfrm>
        </p:grpSpPr>
        <p:sp>
          <p:nvSpPr>
            <p:cNvPr id="26"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27"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5</a:t>
              </a:r>
            </a:p>
          </p:txBody>
        </p:sp>
      </p:grpSp>
      <p:sp>
        <p:nvSpPr>
          <p:cNvPr id="28" name="Rectangle 27"/>
          <p:cNvSpPr/>
          <p:nvPr/>
        </p:nvSpPr>
        <p:spPr>
          <a:xfrm>
            <a:off x="6199932" y="762000"/>
            <a:ext cx="1995308" cy="400110"/>
          </a:xfrm>
          <a:prstGeom prst="rect">
            <a:avLst/>
          </a:prstGeom>
        </p:spPr>
        <p:txBody>
          <a:bodyPr wrap="none">
            <a:spAutoFit/>
          </a:bodyPr>
          <a:lstStyle/>
          <a:p>
            <a:r>
              <a:rPr lang="en-US" sz="2000" b="0" kern="0" dirty="0">
                <a:solidFill>
                  <a:srgbClr val="000000"/>
                </a:solidFill>
              </a:rPr>
              <a:t>look at raw data</a:t>
            </a:r>
            <a:endParaRPr lang="en-US" sz="2000" dirty="0"/>
          </a:p>
        </p:txBody>
      </p:sp>
      <p:grpSp>
        <p:nvGrpSpPr>
          <p:cNvPr id="29" name="Group 9"/>
          <p:cNvGrpSpPr>
            <a:grpSpLocks/>
          </p:cNvGrpSpPr>
          <p:nvPr/>
        </p:nvGrpSpPr>
        <p:grpSpPr bwMode="auto">
          <a:xfrm>
            <a:off x="5209332" y="1828800"/>
            <a:ext cx="880533" cy="838200"/>
            <a:chOff x="6324600" y="990600"/>
            <a:chExt cx="2438400" cy="2438400"/>
          </a:xfrm>
        </p:grpSpPr>
        <p:sp>
          <p:nvSpPr>
            <p:cNvPr id="30"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1"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6</a:t>
              </a:r>
            </a:p>
          </p:txBody>
        </p:sp>
      </p:grpSp>
      <p:sp>
        <p:nvSpPr>
          <p:cNvPr id="32" name="Rectangle 31"/>
          <p:cNvSpPr/>
          <p:nvPr/>
        </p:nvSpPr>
        <p:spPr>
          <a:xfrm>
            <a:off x="6199932" y="1981200"/>
            <a:ext cx="2380154" cy="400110"/>
          </a:xfrm>
          <a:prstGeom prst="rect">
            <a:avLst/>
          </a:prstGeom>
        </p:spPr>
        <p:txBody>
          <a:bodyPr wrap="none">
            <a:spAutoFit/>
          </a:bodyPr>
          <a:lstStyle/>
          <a:p>
            <a:r>
              <a:rPr lang="en-US" sz="2000" b="0" kern="0" dirty="0">
                <a:solidFill>
                  <a:srgbClr val="000000"/>
                </a:solidFill>
              </a:rPr>
              <a:t>look at distributions</a:t>
            </a:r>
            <a:endParaRPr lang="en-US" sz="2000" dirty="0"/>
          </a:p>
        </p:txBody>
      </p:sp>
      <p:grpSp>
        <p:nvGrpSpPr>
          <p:cNvPr id="33" name="Group 9"/>
          <p:cNvGrpSpPr>
            <a:grpSpLocks/>
          </p:cNvGrpSpPr>
          <p:nvPr/>
        </p:nvGrpSpPr>
        <p:grpSpPr bwMode="auto">
          <a:xfrm>
            <a:off x="4828332" y="3048000"/>
            <a:ext cx="1447800" cy="838200"/>
            <a:chOff x="5240234" y="990600"/>
            <a:chExt cx="4009293" cy="2438400"/>
          </a:xfrm>
        </p:grpSpPr>
        <p:sp>
          <p:nvSpPr>
            <p:cNvPr id="3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5"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7</a:t>
              </a:r>
              <a:r>
                <a:rPr lang="en-US" sz="2800" dirty="0">
                  <a:solidFill>
                    <a:schemeClr val="bg1"/>
                  </a:solidFill>
                </a:rPr>
                <a:t>a</a:t>
              </a:r>
              <a:endParaRPr lang="en-US" sz="10000" dirty="0">
                <a:solidFill>
                  <a:schemeClr val="bg1"/>
                </a:solidFill>
              </a:endParaRPr>
            </a:p>
          </p:txBody>
        </p:sp>
      </p:grpSp>
      <p:sp>
        <p:nvSpPr>
          <p:cNvPr id="36" name="Rectangle 35"/>
          <p:cNvSpPr/>
          <p:nvPr/>
        </p:nvSpPr>
        <p:spPr>
          <a:xfrm>
            <a:off x="6210508" y="3200400"/>
            <a:ext cx="2339102" cy="400110"/>
          </a:xfrm>
          <a:prstGeom prst="rect">
            <a:avLst/>
          </a:prstGeom>
        </p:spPr>
        <p:txBody>
          <a:bodyPr wrap="none">
            <a:spAutoFit/>
          </a:bodyPr>
          <a:lstStyle/>
          <a:p>
            <a:r>
              <a:rPr lang="en-US" sz="2000" b="0" kern="0" dirty="0">
                <a:solidFill>
                  <a:schemeClr val="bg1">
                    <a:lumMod val="75000"/>
                  </a:schemeClr>
                </a:solidFill>
              </a:rPr>
              <a:t>check for normality</a:t>
            </a:r>
            <a:endParaRPr lang="en-US" sz="2000" dirty="0">
              <a:solidFill>
                <a:schemeClr val="bg1">
                  <a:lumMod val="75000"/>
                </a:schemeClr>
              </a:solidFill>
            </a:endParaRPr>
          </a:p>
        </p:txBody>
      </p:sp>
      <p:grpSp>
        <p:nvGrpSpPr>
          <p:cNvPr id="37" name="Group 9"/>
          <p:cNvGrpSpPr>
            <a:grpSpLocks/>
          </p:cNvGrpSpPr>
          <p:nvPr/>
        </p:nvGrpSpPr>
        <p:grpSpPr bwMode="auto">
          <a:xfrm>
            <a:off x="5742732" y="4267200"/>
            <a:ext cx="1447800" cy="838200"/>
            <a:chOff x="5240234" y="990600"/>
            <a:chExt cx="4009293" cy="2438400"/>
          </a:xfrm>
        </p:grpSpPr>
        <p:sp>
          <p:nvSpPr>
            <p:cNvPr id="38"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9"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7</a:t>
              </a:r>
              <a:r>
                <a:rPr lang="en-US" sz="2800" dirty="0">
                  <a:solidFill>
                    <a:schemeClr val="bg1"/>
                  </a:solidFill>
                </a:rPr>
                <a:t>b</a:t>
              </a:r>
              <a:endParaRPr lang="en-US" sz="10000" dirty="0">
                <a:solidFill>
                  <a:schemeClr val="bg1"/>
                </a:solidFill>
              </a:endParaRPr>
            </a:p>
          </p:txBody>
        </p:sp>
      </p:grpSp>
      <p:sp>
        <p:nvSpPr>
          <p:cNvPr id="40" name="Rectangle 39"/>
          <p:cNvSpPr/>
          <p:nvPr/>
        </p:nvSpPr>
        <p:spPr>
          <a:xfrm>
            <a:off x="7124908" y="4419600"/>
            <a:ext cx="1866692" cy="400110"/>
          </a:xfrm>
          <a:prstGeom prst="rect">
            <a:avLst/>
          </a:prstGeom>
        </p:spPr>
        <p:txBody>
          <a:bodyPr wrap="none">
            <a:spAutoFit/>
          </a:bodyPr>
          <a:lstStyle/>
          <a:p>
            <a:r>
              <a:rPr lang="en-US" sz="2000" b="0" kern="0" dirty="0">
                <a:solidFill>
                  <a:srgbClr val="000000"/>
                </a:solidFill>
              </a:rPr>
              <a:t>run some stats</a:t>
            </a:r>
            <a:endParaRPr lang="en-US" sz="2000" dirty="0"/>
          </a:p>
        </p:txBody>
      </p:sp>
      <p:cxnSp>
        <p:nvCxnSpPr>
          <p:cNvPr id="41" name="Straight Connector 40"/>
          <p:cNvCxnSpPr>
            <a:cxnSpLocks noChangeShapeType="1"/>
          </p:cNvCxnSpPr>
          <p:nvPr/>
        </p:nvCxnSpPr>
        <p:spPr bwMode="auto">
          <a:xfrm flipV="1">
            <a:off x="6580932" y="3657600"/>
            <a:ext cx="0" cy="457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nvGrpSpPr>
          <p:cNvPr id="42" name="Group 9"/>
          <p:cNvGrpSpPr>
            <a:grpSpLocks/>
          </p:cNvGrpSpPr>
          <p:nvPr/>
        </p:nvGrpSpPr>
        <p:grpSpPr bwMode="auto">
          <a:xfrm>
            <a:off x="5285532" y="5486400"/>
            <a:ext cx="880533" cy="838200"/>
            <a:chOff x="6324600" y="990600"/>
            <a:chExt cx="2438400" cy="2438400"/>
          </a:xfrm>
        </p:grpSpPr>
        <p:sp>
          <p:nvSpPr>
            <p:cNvPr id="43"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44"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8</a:t>
              </a:r>
            </a:p>
          </p:txBody>
        </p:sp>
      </p:grpSp>
      <p:sp>
        <p:nvSpPr>
          <p:cNvPr id="45" name="Rectangle 44"/>
          <p:cNvSpPr/>
          <p:nvPr/>
        </p:nvSpPr>
        <p:spPr>
          <a:xfrm>
            <a:off x="6276132" y="5638800"/>
            <a:ext cx="1211339" cy="400110"/>
          </a:xfrm>
          <a:prstGeom prst="rect">
            <a:avLst/>
          </a:prstGeom>
        </p:spPr>
        <p:txBody>
          <a:bodyPr wrap="none">
            <a:spAutoFit/>
          </a:bodyPr>
          <a:lstStyle/>
          <a:p>
            <a:r>
              <a:rPr lang="en-US" sz="2000" b="0" kern="0" dirty="0">
                <a:solidFill>
                  <a:srgbClr val="000000"/>
                </a:solidFill>
              </a:rPr>
              <a:t>conclude</a:t>
            </a:r>
            <a:endParaRPr lang="en-US" sz="2000" dirty="0"/>
          </a:p>
        </p:txBody>
      </p:sp>
      <p:sp>
        <p:nvSpPr>
          <p:cNvPr id="2" name="Rectangle 1">
            <a:extLst>
              <a:ext uri="{FF2B5EF4-FFF2-40B4-BE49-F238E27FC236}">
                <a16:creationId xmlns:a16="http://schemas.microsoft.com/office/drawing/2014/main" id="{71A0739C-EBCB-8E4C-A950-D6A0B6B7D452}"/>
              </a:ext>
            </a:extLst>
          </p:cNvPr>
          <p:cNvSpPr/>
          <p:nvPr/>
        </p:nvSpPr>
        <p:spPr>
          <a:xfrm>
            <a:off x="6672151" y="3026106"/>
            <a:ext cx="1241045" cy="276999"/>
          </a:xfrm>
          <a:prstGeom prst="rect">
            <a:avLst/>
          </a:prstGeom>
        </p:spPr>
        <p:txBody>
          <a:bodyPr wrap="none">
            <a:spAutoFit/>
          </a:bodyPr>
          <a:lstStyle/>
          <a:p>
            <a:r>
              <a:rPr lang="en-US" sz="1200" b="0" kern="0" dirty="0">
                <a:solidFill>
                  <a:srgbClr val="000000"/>
                </a:solidFill>
              </a:rPr>
              <a:t>we will see why</a:t>
            </a:r>
            <a:endParaRPr lang="en-US" sz="1200" dirty="0"/>
          </a:p>
        </p:txBody>
      </p:sp>
      <p:sp>
        <p:nvSpPr>
          <p:cNvPr id="46" name="Rectangle 45">
            <a:extLst>
              <a:ext uri="{FF2B5EF4-FFF2-40B4-BE49-F238E27FC236}">
                <a16:creationId xmlns:a16="http://schemas.microsoft.com/office/drawing/2014/main" id="{E5BD1637-3CE7-6640-8210-0B3A184711E6}"/>
              </a:ext>
            </a:extLst>
          </p:cNvPr>
          <p:cNvSpPr/>
          <p:nvPr/>
        </p:nvSpPr>
        <p:spPr>
          <a:xfrm>
            <a:off x="7292673" y="4850636"/>
            <a:ext cx="1595309" cy="276999"/>
          </a:xfrm>
          <a:prstGeom prst="rect">
            <a:avLst/>
          </a:prstGeom>
        </p:spPr>
        <p:txBody>
          <a:bodyPr wrap="none">
            <a:spAutoFit/>
          </a:bodyPr>
          <a:lstStyle/>
          <a:p>
            <a:r>
              <a:rPr lang="en-US" sz="1200" b="0" kern="0" dirty="0">
                <a:solidFill>
                  <a:srgbClr val="000000"/>
                </a:solidFill>
              </a:rPr>
              <a:t>so far we know t-test</a:t>
            </a:r>
            <a:endParaRPr lang="en-US" sz="1200" dirty="0"/>
          </a:p>
        </p:txBody>
      </p:sp>
      <p:sp>
        <p:nvSpPr>
          <p:cNvPr id="20" name="Slide Number Placeholder 19">
            <a:extLst>
              <a:ext uri="{FF2B5EF4-FFF2-40B4-BE49-F238E27FC236}">
                <a16:creationId xmlns:a16="http://schemas.microsoft.com/office/drawing/2014/main" id="{DF4EADAC-290A-784E-98B9-03F206628EC7}"/>
              </a:ext>
            </a:extLst>
          </p:cNvPr>
          <p:cNvSpPr>
            <a:spLocks noGrp="1"/>
          </p:cNvSpPr>
          <p:nvPr>
            <p:ph type="sldNum" sz="quarter" idx="12"/>
          </p:nvPr>
        </p:nvSpPr>
        <p:spPr/>
        <p:txBody>
          <a:bodyPr/>
          <a:lstStyle/>
          <a:p>
            <a:fld id="{8C734804-006E-DC44-93A2-A63A0AD6AB16}" type="slidenum">
              <a:rPr lang="en-US" smtClean="0"/>
              <a:pPr/>
              <a:t>181</a:t>
            </a:fld>
            <a:endParaRPr lang="en-US"/>
          </a:p>
        </p:txBody>
      </p:sp>
    </p:spTree>
    <p:extLst>
      <p:ext uri="{BB962C8B-B14F-4D97-AF65-F5344CB8AC3E}">
        <p14:creationId xmlns:p14="http://schemas.microsoft.com/office/powerpoint/2010/main" val="18069089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24384" y="4331732"/>
            <a:ext cx="8839200" cy="1508125"/>
          </a:xfrm>
        </p:spPr>
        <p:txBody>
          <a:bodyPr/>
          <a:lstStyle/>
          <a:p>
            <a:pPr algn="r" eaLnBrk="1" hangingPunct="1"/>
            <a:br>
              <a:rPr lang="en-US" dirty="0">
                <a:solidFill>
                  <a:srgbClr val="A6A6A6"/>
                </a:solidFill>
                <a:latin typeface="Arial" charset="0"/>
                <a:cs typeface="Arial" charset="0"/>
              </a:rPr>
            </a:br>
            <a:r>
              <a:rPr lang="en-US" dirty="0">
                <a:solidFill>
                  <a:srgbClr val="A6A6A6"/>
                </a:solidFill>
                <a:latin typeface="Arial" charset="0"/>
                <a:cs typeface="Arial" charset="0"/>
              </a:rPr>
              <a:t>let’s </a:t>
            </a:r>
            <a:br>
              <a:rPr lang="en-US" dirty="0">
                <a:solidFill>
                  <a:srgbClr val="A6A6A6"/>
                </a:solidFill>
                <a:latin typeface="Arial" charset="0"/>
                <a:cs typeface="Arial" charset="0"/>
              </a:rPr>
            </a:br>
            <a:r>
              <a:rPr lang="en-US" dirty="0">
                <a:solidFill>
                  <a:srgbClr val="A6A6A6"/>
                </a:solidFill>
                <a:latin typeface="Arial" charset="0"/>
                <a:cs typeface="Arial" charset="0"/>
              </a:rPr>
              <a:t>complexify a little</a:t>
            </a:r>
          </a:p>
        </p:txBody>
      </p:sp>
      <p:sp>
        <p:nvSpPr>
          <p:cNvPr id="2" name="TextBox 1"/>
          <p:cNvSpPr txBox="1"/>
          <p:nvPr/>
        </p:nvSpPr>
        <p:spPr>
          <a:xfrm>
            <a:off x="-965200" y="3962400"/>
            <a:ext cx="184666" cy="369332"/>
          </a:xfrm>
          <a:prstGeom prst="rect">
            <a:avLst/>
          </a:prstGeom>
          <a:noFill/>
        </p:spPr>
        <p:txBody>
          <a:bodyPr wrap="none" rtlCol="0">
            <a:spAutoFit/>
          </a:bodyPr>
          <a:lstStyle/>
          <a:p>
            <a:endParaRPr lang="en-US" dirty="0"/>
          </a:p>
        </p:txBody>
      </p:sp>
      <p:sp>
        <p:nvSpPr>
          <p:cNvPr id="3" name="Slide Number Placeholder 2">
            <a:extLst>
              <a:ext uri="{FF2B5EF4-FFF2-40B4-BE49-F238E27FC236}">
                <a16:creationId xmlns:a16="http://schemas.microsoft.com/office/drawing/2014/main" id="{1CC83C9A-35DD-1A43-A589-B23AE60881C4}"/>
              </a:ext>
            </a:extLst>
          </p:cNvPr>
          <p:cNvSpPr>
            <a:spLocks noGrp="1"/>
          </p:cNvSpPr>
          <p:nvPr>
            <p:ph type="sldNum" sz="quarter" idx="12"/>
          </p:nvPr>
        </p:nvSpPr>
        <p:spPr/>
        <p:txBody>
          <a:bodyPr/>
          <a:lstStyle/>
          <a:p>
            <a:fld id="{8C734804-006E-DC44-93A2-A63A0AD6AB16}" type="slidenum">
              <a:rPr lang="en-US" smtClean="0"/>
              <a:pPr/>
              <a:t>182</a:t>
            </a:fld>
            <a:endParaRPr lang="en-US"/>
          </a:p>
        </p:txBody>
      </p:sp>
    </p:spTree>
    <p:extLst>
      <p:ext uri="{BB962C8B-B14F-4D97-AF65-F5344CB8AC3E}">
        <p14:creationId xmlns:p14="http://schemas.microsoft.com/office/powerpoint/2010/main" val="3113408976"/>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457200" y="914400"/>
            <a:ext cx="85344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solidFill>
                  <a:srgbClr val="000000"/>
                </a:solidFill>
                <a:latin typeface="Arial" charset="0"/>
                <a:cs typeface="Arial" charset="0"/>
              </a:rPr>
              <a:t>i</a:t>
            </a:r>
            <a:r>
              <a:rPr lang="en-GB" dirty="0">
                <a:solidFill>
                  <a:srgbClr val="000000"/>
                </a:solidFill>
                <a:latin typeface="Arial" charset="0"/>
                <a:cs typeface="Arial" charset="0"/>
              </a:rPr>
              <a:t>n our </a:t>
            </a:r>
            <a:r>
              <a:rPr lang="en-GB" dirty="0" err="1">
                <a:solidFill>
                  <a:srgbClr val="000000"/>
                </a:solidFill>
                <a:latin typeface="Arial" charset="0"/>
                <a:cs typeface="Arial" charset="0"/>
              </a:rPr>
              <a:t>xp</a:t>
            </a:r>
            <a:r>
              <a:rPr lang="en-GB" dirty="0">
                <a:solidFill>
                  <a:srgbClr val="000000"/>
                </a:solidFill>
                <a:latin typeface="Arial" charset="0"/>
                <a:cs typeface="Arial" charset="0"/>
              </a:rPr>
              <a:t>, let’s add a 3</a:t>
            </a:r>
            <a:r>
              <a:rPr lang="en-GB" baseline="30000" dirty="0">
                <a:solidFill>
                  <a:srgbClr val="000000"/>
                </a:solidFill>
                <a:latin typeface="Arial" charset="0"/>
                <a:cs typeface="Arial" charset="0"/>
              </a:rPr>
              <a:t>rd</a:t>
            </a:r>
            <a:r>
              <a:rPr lang="en-GB" dirty="0">
                <a:solidFill>
                  <a:srgbClr val="000000"/>
                </a:solidFill>
                <a:latin typeface="Arial" charset="0"/>
                <a:cs typeface="Arial" charset="0"/>
              </a:rPr>
              <a:t> imaginary group </a:t>
            </a:r>
          </a:p>
          <a:p>
            <a:endParaRPr lang="en-GB" dirty="0">
              <a:solidFill>
                <a:srgbClr val="000000"/>
              </a:solidFill>
              <a:latin typeface="Arial" charset="0"/>
              <a:cs typeface="Arial" charset="0"/>
            </a:endParaRPr>
          </a:p>
          <a:p>
            <a:r>
              <a:rPr lang="en-GB" dirty="0">
                <a:solidFill>
                  <a:srgbClr val="000000"/>
                </a:solidFill>
                <a:latin typeface="Arial" charset="0"/>
                <a:cs typeface="Arial" charset="0"/>
              </a:rPr>
              <a:t>they get a slap if they had the smallest memorisation score</a:t>
            </a:r>
          </a:p>
          <a:p>
            <a:r>
              <a:rPr lang="en-GB" dirty="0">
                <a:solidFill>
                  <a:srgbClr val="000000"/>
                </a:solidFill>
                <a:latin typeface="Arial" charset="0"/>
                <a:cs typeface="Arial" charset="0"/>
              </a:rPr>
              <a:t>(obviously not ethical so let’s keep this hypothetical!)</a:t>
            </a:r>
            <a:endParaRPr lang="en-US"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5CFC494E-7550-2145-97BB-4BBBD385EC1E}"/>
              </a:ext>
            </a:extLst>
          </p:cNvPr>
          <p:cNvSpPr>
            <a:spLocks noGrp="1"/>
          </p:cNvSpPr>
          <p:nvPr>
            <p:ph type="sldNum" sz="quarter" idx="12"/>
          </p:nvPr>
        </p:nvSpPr>
        <p:spPr/>
        <p:txBody>
          <a:bodyPr/>
          <a:lstStyle/>
          <a:p>
            <a:fld id="{803C33BC-767D-8845-BB2C-A473FB4A7552}" type="slidenum">
              <a:rPr lang="en-US" smtClean="0"/>
              <a:pPr/>
              <a:t>183</a:t>
            </a:fld>
            <a:endParaRPr lang="en-US"/>
          </a:p>
        </p:txBody>
      </p:sp>
    </p:spTree>
    <p:extLst>
      <p:ext uri="{BB962C8B-B14F-4D97-AF65-F5344CB8AC3E}">
        <p14:creationId xmlns:p14="http://schemas.microsoft.com/office/powerpoint/2010/main" val="4012205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C98A2-7050-3042-A190-8B1B130C2111}"/>
              </a:ext>
            </a:extLst>
          </p:cNvPr>
          <p:cNvPicPr>
            <a:picLocks noChangeAspect="1"/>
          </p:cNvPicPr>
          <p:nvPr/>
        </p:nvPicPr>
        <p:blipFill>
          <a:blip r:embed="rId2"/>
          <a:stretch>
            <a:fillRect/>
          </a:stretch>
        </p:blipFill>
        <p:spPr>
          <a:xfrm>
            <a:off x="0" y="33130"/>
            <a:ext cx="2514600" cy="6796536"/>
          </a:xfrm>
          <a:prstGeom prst="rect">
            <a:avLst/>
          </a:prstGeom>
        </p:spPr>
      </p:pic>
      <p:sp>
        <p:nvSpPr>
          <p:cNvPr id="7" name="TextBox 9">
            <a:extLst>
              <a:ext uri="{FF2B5EF4-FFF2-40B4-BE49-F238E27FC236}">
                <a16:creationId xmlns:a16="http://schemas.microsoft.com/office/drawing/2014/main" id="{AF841239-D794-BC4A-8C20-A2DF7A8C64C4}"/>
              </a:ext>
            </a:extLst>
          </p:cNvPr>
          <p:cNvSpPr txBox="1">
            <a:spLocks noChangeArrowheads="1"/>
          </p:cNvSpPr>
          <p:nvPr/>
        </p:nvSpPr>
        <p:spPr bwMode="auto">
          <a:xfrm>
            <a:off x="0" y="6019800"/>
            <a:ext cx="9144000" cy="61555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I made up some data</a:t>
            </a:r>
          </a:p>
        </p:txBody>
      </p:sp>
      <p:cxnSp>
        <p:nvCxnSpPr>
          <p:cNvPr id="9" name="Straight Arrow Connector 8">
            <a:extLst>
              <a:ext uri="{FF2B5EF4-FFF2-40B4-BE49-F238E27FC236}">
                <a16:creationId xmlns:a16="http://schemas.microsoft.com/office/drawing/2014/main" id="{EFF512D0-EF57-3E4B-95E6-86F28D037E1C}"/>
              </a:ext>
            </a:extLst>
          </p:cNvPr>
          <p:cNvCxnSpPr>
            <a:cxnSpLocks/>
          </p:cNvCxnSpPr>
          <p:nvPr/>
        </p:nvCxnSpPr>
        <p:spPr bwMode="auto">
          <a:xfrm flipH="1">
            <a:off x="990600" y="3124200"/>
            <a:ext cx="3048000" cy="1752600"/>
          </a:xfrm>
          <a:prstGeom prst="straightConnector1">
            <a:avLst/>
          </a:prstGeom>
          <a:solidFill>
            <a:schemeClr val="accent1"/>
          </a:solidFill>
          <a:ln w="76200" cap="flat" cmpd="sng" algn="ctr">
            <a:solidFill>
              <a:srgbClr val="99CC00"/>
            </a:solidFill>
            <a:prstDash val="solid"/>
            <a:round/>
            <a:headEnd type="none" w="med" len="med"/>
            <a:tailEnd type="triangle"/>
          </a:ln>
          <a:effectLst/>
        </p:spPr>
      </p:cxnSp>
      <p:sp>
        <p:nvSpPr>
          <p:cNvPr id="13" name="Rectangle 12">
            <a:extLst>
              <a:ext uri="{FF2B5EF4-FFF2-40B4-BE49-F238E27FC236}">
                <a16:creationId xmlns:a16="http://schemas.microsoft.com/office/drawing/2014/main" id="{D0DDB172-A71C-7647-B218-BAF1B0A46F91}"/>
              </a:ext>
            </a:extLst>
          </p:cNvPr>
          <p:cNvSpPr/>
          <p:nvPr/>
        </p:nvSpPr>
        <p:spPr>
          <a:xfrm>
            <a:off x="4191000" y="2841799"/>
            <a:ext cx="1762021" cy="369332"/>
          </a:xfrm>
          <a:prstGeom prst="rect">
            <a:avLst/>
          </a:prstGeom>
        </p:spPr>
        <p:txBody>
          <a:bodyPr wrap="none">
            <a:spAutoFit/>
          </a:bodyPr>
          <a:lstStyle/>
          <a:p>
            <a:r>
              <a:rPr lang="en-GB" b="0" dirty="0">
                <a:solidFill>
                  <a:srgbClr val="000000"/>
                </a:solidFill>
              </a:rPr>
              <a:t>Group C: “slap”</a:t>
            </a:r>
            <a:endParaRPr lang="en-US" b="0" dirty="0"/>
          </a:p>
        </p:txBody>
      </p:sp>
      <p:sp>
        <p:nvSpPr>
          <p:cNvPr id="2" name="Slide Number Placeholder 1">
            <a:extLst>
              <a:ext uri="{FF2B5EF4-FFF2-40B4-BE49-F238E27FC236}">
                <a16:creationId xmlns:a16="http://schemas.microsoft.com/office/drawing/2014/main" id="{242EB7B2-7C31-CD48-ACAC-FFAA7B169527}"/>
              </a:ext>
            </a:extLst>
          </p:cNvPr>
          <p:cNvSpPr>
            <a:spLocks noGrp="1"/>
          </p:cNvSpPr>
          <p:nvPr>
            <p:ph type="sldNum" sz="quarter" idx="12"/>
          </p:nvPr>
        </p:nvSpPr>
        <p:spPr/>
        <p:txBody>
          <a:bodyPr/>
          <a:lstStyle/>
          <a:p>
            <a:fld id="{803C33BC-767D-8845-BB2C-A473FB4A7552}" type="slidenum">
              <a:rPr lang="en-US" smtClean="0"/>
              <a:pPr/>
              <a:t>184</a:t>
            </a:fld>
            <a:endParaRPr lang="en-US"/>
          </a:p>
        </p:txBody>
      </p:sp>
    </p:spTree>
    <p:extLst>
      <p:ext uri="{BB962C8B-B14F-4D97-AF65-F5344CB8AC3E}">
        <p14:creationId xmlns:p14="http://schemas.microsoft.com/office/powerpoint/2010/main" val="33424985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477310"/>
            <a:ext cx="8229600" cy="6186309"/>
          </a:xfrm>
          <a:prstGeom prst="rect">
            <a:avLst/>
          </a:prstGeom>
        </p:spPr>
        <p:txBody>
          <a:bodyPr wrap="square">
            <a:spAutoFit/>
          </a:bodyPr>
          <a:lstStyle/>
          <a:p>
            <a:r>
              <a:rPr lang="en-US" b="0" dirty="0">
                <a:latin typeface="Courier" pitchFamily="2" charset="0"/>
              </a:rPr>
              <a:t># Find the mean of each group </a:t>
            </a:r>
          </a:p>
          <a:p>
            <a:r>
              <a:rPr lang="en-US" b="0" dirty="0" err="1">
                <a:latin typeface="Courier" pitchFamily="2" charset="0"/>
              </a:rPr>
              <a:t>dat</a:t>
            </a:r>
            <a:r>
              <a:rPr lang="en-US" b="0" dirty="0">
                <a:latin typeface="Courier" pitchFamily="2" charset="0"/>
              </a:rPr>
              <a:t> = </a:t>
            </a:r>
            <a:r>
              <a:rPr lang="en-US" b="0" dirty="0" err="1">
                <a:latin typeface="Courier" pitchFamily="2" charset="0"/>
              </a:rPr>
              <a:t>read.csv</a:t>
            </a:r>
            <a:r>
              <a:rPr lang="en-US" b="0" dirty="0">
                <a:latin typeface="Courier" pitchFamily="2" charset="0"/>
              </a:rPr>
              <a:t>("HCIXP-</a:t>
            </a:r>
            <a:r>
              <a:rPr lang="en-US" b="0" dirty="0" err="1">
                <a:latin typeface="Courier" pitchFamily="2" charset="0"/>
              </a:rPr>
              <a:t>anova.csv</a:t>
            </a:r>
            <a:r>
              <a:rPr lang="en-US" b="0" dirty="0">
                <a:latin typeface="Courier" pitchFamily="2" charset="0"/>
              </a:rPr>
              <a:t>", header = TRUE)</a:t>
            </a:r>
          </a:p>
          <a:p>
            <a:r>
              <a:rPr lang="en-US" b="0" dirty="0" err="1">
                <a:latin typeface="Courier" pitchFamily="2" charset="0"/>
              </a:rPr>
              <a:t>cdat</a:t>
            </a:r>
            <a:r>
              <a:rPr lang="en-US" b="0" dirty="0">
                <a:latin typeface="Courier" pitchFamily="2" charset="0"/>
              </a:rPr>
              <a:t> &lt;- </a:t>
            </a:r>
            <a:r>
              <a:rPr lang="en-US" b="0" dirty="0" err="1">
                <a:latin typeface="Courier" pitchFamily="2" charset="0"/>
              </a:rPr>
              <a:t>ddply</a:t>
            </a:r>
            <a:r>
              <a:rPr lang="en-US" b="0" dirty="0">
                <a:latin typeface="Courier" pitchFamily="2" charset="0"/>
              </a:rPr>
              <a:t>(</a:t>
            </a:r>
            <a:r>
              <a:rPr lang="en-US" b="0" dirty="0" err="1">
                <a:latin typeface="Courier" pitchFamily="2" charset="0"/>
              </a:rPr>
              <a:t>dat</a:t>
            </a:r>
            <a:r>
              <a:rPr lang="en-US" b="0" dirty="0">
                <a:latin typeface="Courier" pitchFamily="2" charset="0"/>
              </a:rPr>
              <a:t>, "group", </a:t>
            </a:r>
            <a:r>
              <a:rPr lang="en-US" b="0" dirty="0" err="1">
                <a:latin typeface="Courier" pitchFamily="2" charset="0"/>
              </a:rPr>
              <a:t>summarise</a:t>
            </a:r>
            <a:r>
              <a:rPr lang="en-US" b="0" dirty="0">
                <a:latin typeface="Courier" pitchFamily="2" charset="0"/>
              </a:rPr>
              <a:t>, </a:t>
            </a:r>
            <a:r>
              <a:rPr lang="en-US" b="0" dirty="0" err="1">
                <a:latin typeface="Courier" pitchFamily="2" charset="0"/>
              </a:rPr>
              <a:t>score.mean</a:t>
            </a:r>
            <a:r>
              <a:rPr lang="en-US" b="0" dirty="0">
                <a:latin typeface="Courier" pitchFamily="2" charset="0"/>
              </a:rPr>
              <a:t>=mean(score))</a:t>
            </a:r>
          </a:p>
          <a:p>
            <a:r>
              <a:rPr lang="en-US" b="0" dirty="0" err="1">
                <a:latin typeface="Courier" pitchFamily="2" charset="0"/>
                <a:cs typeface="Arial" pitchFamily="-112" charset="0"/>
              </a:rPr>
              <a:t>cdat</a:t>
            </a:r>
            <a:endParaRPr lang="en-US" b="0" dirty="0">
              <a:latin typeface="Courier" pitchFamily="2" charset="0"/>
              <a:cs typeface="Arial" pitchFamily="-112" charset="0"/>
            </a:endParaRPr>
          </a:p>
          <a:p>
            <a:endParaRPr lang="en-US" b="0" dirty="0">
              <a:latin typeface="Courier" pitchFamily="2" charset="0"/>
              <a:cs typeface="Arial" pitchFamily="-112" charset="0"/>
            </a:endParaRPr>
          </a:p>
          <a:p>
            <a:r>
              <a:rPr lang="en-US" dirty="0">
                <a:solidFill>
                  <a:srgbClr val="99CC00"/>
                </a:solidFill>
                <a:latin typeface="Courier" pitchFamily="2" charset="0"/>
                <a:cs typeface="Arial" pitchFamily="-112" charset="0"/>
              </a:rPr>
              <a:t>  group </a:t>
            </a:r>
            <a:r>
              <a:rPr lang="en-US" dirty="0" err="1">
                <a:solidFill>
                  <a:srgbClr val="99CC00"/>
                </a:solidFill>
                <a:latin typeface="Courier" pitchFamily="2" charset="0"/>
                <a:cs typeface="Arial" pitchFamily="-112" charset="0"/>
              </a:rPr>
              <a:t>score.mean</a:t>
            </a:r>
            <a:endParaRPr lang="en-US" dirty="0">
              <a:solidFill>
                <a:srgbClr val="99CC00"/>
              </a:solidFill>
              <a:latin typeface="Courier" pitchFamily="2" charset="0"/>
              <a:cs typeface="Arial" pitchFamily="-112" charset="0"/>
            </a:endParaRPr>
          </a:p>
          <a:p>
            <a:r>
              <a:rPr lang="en-US" dirty="0">
                <a:solidFill>
                  <a:srgbClr val="99CC00"/>
                </a:solidFill>
                <a:latin typeface="Courier" pitchFamily="2" charset="0"/>
                <a:cs typeface="Arial" pitchFamily="-112" charset="0"/>
              </a:rPr>
              <a:t>1     A       6.60</a:t>
            </a:r>
          </a:p>
          <a:p>
            <a:r>
              <a:rPr lang="en-US" dirty="0">
                <a:solidFill>
                  <a:srgbClr val="99CC00"/>
                </a:solidFill>
                <a:latin typeface="Courier" pitchFamily="2" charset="0"/>
                <a:cs typeface="Arial" pitchFamily="-112" charset="0"/>
              </a:rPr>
              <a:t>2     B       7.25</a:t>
            </a:r>
          </a:p>
          <a:p>
            <a:r>
              <a:rPr lang="en-US" dirty="0">
                <a:solidFill>
                  <a:srgbClr val="99CC00"/>
                </a:solidFill>
                <a:latin typeface="Courier" pitchFamily="2" charset="0"/>
                <a:cs typeface="Arial" pitchFamily="-112" charset="0"/>
              </a:rPr>
              <a:t>3     C       1.95</a:t>
            </a:r>
          </a:p>
          <a:p>
            <a:endParaRPr lang="en-US" b="0" dirty="0">
              <a:latin typeface="Courier" pitchFamily="2" charset="0"/>
              <a:cs typeface="Arial" pitchFamily="-112" charset="0"/>
            </a:endParaRPr>
          </a:p>
          <a:p>
            <a:r>
              <a:rPr lang="en-US" b="0" dirty="0">
                <a:latin typeface="Courier" pitchFamily="2" charset="0"/>
                <a:cs typeface="Arial" pitchFamily="-112" charset="0"/>
              </a:rPr>
              <a:t># Overlaid histograms with means </a:t>
            </a:r>
          </a:p>
          <a:p>
            <a:r>
              <a:rPr lang="en-US" b="0" dirty="0" err="1">
                <a:latin typeface="Courier" pitchFamily="2" charset="0"/>
                <a:cs typeface="Arial" pitchFamily="-112" charset="0"/>
              </a:rPr>
              <a:t>ggplot</a:t>
            </a:r>
            <a:r>
              <a:rPr lang="en-US" b="0" dirty="0">
                <a:latin typeface="Courier" pitchFamily="2" charset="0"/>
                <a:cs typeface="Arial" pitchFamily="-112" charset="0"/>
              </a:rPr>
              <a:t>(</a:t>
            </a:r>
            <a:r>
              <a:rPr lang="en-US" b="0" dirty="0" err="1">
                <a:latin typeface="Courier" pitchFamily="2" charset="0"/>
                <a:cs typeface="Arial" pitchFamily="-112" charset="0"/>
              </a:rPr>
              <a:t>dat</a:t>
            </a:r>
            <a:r>
              <a:rPr lang="en-US" b="0" dirty="0">
                <a:latin typeface="Courier" pitchFamily="2" charset="0"/>
                <a:cs typeface="Arial" pitchFamily="-112" charset="0"/>
              </a:rPr>
              <a:t>, </a:t>
            </a:r>
            <a:r>
              <a:rPr lang="en-US" b="0" dirty="0" err="1">
                <a:latin typeface="Courier" pitchFamily="2" charset="0"/>
                <a:cs typeface="Arial" pitchFamily="-112" charset="0"/>
              </a:rPr>
              <a:t>aes</a:t>
            </a:r>
            <a:r>
              <a:rPr lang="en-US" b="0" dirty="0">
                <a:latin typeface="Courier" pitchFamily="2" charset="0"/>
                <a:cs typeface="Arial" pitchFamily="-112" charset="0"/>
              </a:rPr>
              <a:t>(x=score, fill=group)) + </a:t>
            </a:r>
            <a:r>
              <a:rPr lang="en-US" b="0" dirty="0" err="1">
                <a:latin typeface="Courier" pitchFamily="2" charset="0"/>
                <a:cs typeface="Arial" pitchFamily="-112" charset="0"/>
              </a:rPr>
              <a:t>geom_histogram</a:t>
            </a:r>
            <a:r>
              <a:rPr lang="en-US" b="0" dirty="0">
                <a:latin typeface="Courier" pitchFamily="2" charset="0"/>
                <a:cs typeface="Arial" pitchFamily="-112" charset="0"/>
              </a:rPr>
              <a:t>(</a:t>
            </a:r>
            <a:r>
              <a:rPr lang="en-US" b="0" dirty="0" err="1">
                <a:latin typeface="Courier" pitchFamily="2" charset="0"/>
                <a:cs typeface="Arial" pitchFamily="-112" charset="0"/>
              </a:rPr>
              <a:t>binwidth</a:t>
            </a:r>
            <a:r>
              <a:rPr lang="en-US" b="0" dirty="0">
                <a:latin typeface="Courier" pitchFamily="2" charset="0"/>
                <a:cs typeface="Arial" pitchFamily="-112" charset="0"/>
              </a:rPr>
              <a:t>=1, alpha=.3, position="identity") + </a:t>
            </a:r>
            <a:r>
              <a:rPr lang="en-US" b="0" dirty="0" err="1">
                <a:latin typeface="Courier" pitchFamily="2" charset="0"/>
                <a:cs typeface="Arial" pitchFamily="-112" charset="0"/>
              </a:rPr>
              <a:t>geom_vline</a:t>
            </a:r>
            <a:r>
              <a:rPr lang="en-US" b="0" dirty="0">
                <a:latin typeface="Courier" pitchFamily="2" charset="0"/>
                <a:cs typeface="Arial" pitchFamily="-112" charset="0"/>
              </a:rPr>
              <a:t>(data=</a:t>
            </a:r>
            <a:r>
              <a:rPr lang="en-US" b="0" dirty="0" err="1">
                <a:latin typeface="Courier" pitchFamily="2" charset="0"/>
                <a:cs typeface="Arial" pitchFamily="-112" charset="0"/>
              </a:rPr>
              <a:t>cdat</a:t>
            </a:r>
            <a:r>
              <a:rPr lang="en-US" b="0" dirty="0">
                <a:latin typeface="Courier" pitchFamily="2" charset="0"/>
                <a:cs typeface="Arial" pitchFamily="-112" charset="0"/>
              </a:rPr>
              <a:t>, </a:t>
            </a:r>
            <a:r>
              <a:rPr lang="en-US" b="0" dirty="0" err="1">
                <a:latin typeface="Courier" pitchFamily="2" charset="0"/>
                <a:cs typeface="Arial" pitchFamily="-112" charset="0"/>
              </a:rPr>
              <a:t>aes</a:t>
            </a:r>
            <a:r>
              <a:rPr lang="en-US" b="0" dirty="0">
                <a:latin typeface="Courier" pitchFamily="2" charset="0"/>
                <a:cs typeface="Arial" pitchFamily="-112" charset="0"/>
              </a:rPr>
              <a:t>(</a:t>
            </a:r>
            <a:r>
              <a:rPr lang="en-US" b="0" dirty="0" err="1">
                <a:latin typeface="Courier" pitchFamily="2" charset="0"/>
                <a:cs typeface="Arial" pitchFamily="-112" charset="0"/>
              </a:rPr>
              <a:t>xintercept</a:t>
            </a:r>
            <a:r>
              <a:rPr lang="en-US" b="0" dirty="0">
                <a:latin typeface="Courier" pitchFamily="2" charset="0"/>
                <a:cs typeface="Arial" pitchFamily="-112" charset="0"/>
              </a:rPr>
              <a:t>=</a:t>
            </a:r>
            <a:r>
              <a:rPr lang="en-US" b="0" dirty="0" err="1">
                <a:latin typeface="Courier" pitchFamily="2" charset="0"/>
                <a:cs typeface="Arial" pitchFamily="-112" charset="0"/>
              </a:rPr>
              <a:t>score.mean</a:t>
            </a:r>
            <a:r>
              <a:rPr lang="en-US" b="0" dirty="0">
                <a:latin typeface="Courier" pitchFamily="2" charset="0"/>
                <a:cs typeface="Arial" pitchFamily="-112" charset="0"/>
              </a:rPr>
              <a:t>, </a:t>
            </a:r>
            <a:r>
              <a:rPr lang="en-US" b="0" dirty="0" err="1">
                <a:latin typeface="Courier" pitchFamily="2" charset="0"/>
                <a:cs typeface="Arial" pitchFamily="-112" charset="0"/>
              </a:rPr>
              <a:t>colour</a:t>
            </a:r>
            <a:r>
              <a:rPr lang="en-US" b="0" dirty="0">
                <a:latin typeface="Courier" pitchFamily="2" charset="0"/>
                <a:cs typeface="Arial" pitchFamily="-112" charset="0"/>
              </a:rPr>
              <a:t>=group), </a:t>
            </a:r>
            <a:r>
              <a:rPr lang="en-US" b="0" dirty="0" err="1">
                <a:latin typeface="Courier" pitchFamily="2" charset="0"/>
                <a:cs typeface="Arial" pitchFamily="-112" charset="0"/>
              </a:rPr>
              <a:t>linetype</a:t>
            </a:r>
            <a:r>
              <a:rPr lang="en-US" b="0" dirty="0">
                <a:latin typeface="Courier" pitchFamily="2" charset="0"/>
                <a:cs typeface="Arial" pitchFamily="-112" charset="0"/>
              </a:rPr>
              <a:t>="dashed", size=1) + </a:t>
            </a:r>
            <a:r>
              <a:rPr lang="en-US" b="0" dirty="0" err="1">
                <a:latin typeface="Courier" pitchFamily="2" charset="0"/>
                <a:cs typeface="Arial" pitchFamily="-112" charset="0"/>
              </a:rPr>
              <a:t>expand_limits</a:t>
            </a:r>
            <a:r>
              <a:rPr lang="en-US" b="0" dirty="0">
                <a:latin typeface="Courier" pitchFamily="2" charset="0"/>
                <a:cs typeface="Arial" pitchFamily="-112" charset="0"/>
              </a:rPr>
              <a:t>(x = 0, y = 0)</a:t>
            </a:r>
          </a:p>
          <a:p>
            <a:endParaRPr lang="en-US" b="0" dirty="0">
              <a:latin typeface="Courier" pitchFamily="2" charset="0"/>
              <a:cs typeface="Arial" pitchFamily="-11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sp>
        <p:nvSpPr>
          <p:cNvPr id="2" name="Slide Number Placeholder 1">
            <a:extLst>
              <a:ext uri="{FF2B5EF4-FFF2-40B4-BE49-F238E27FC236}">
                <a16:creationId xmlns:a16="http://schemas.microsoft.com/office/drawing/2014/main" id="{842B2C9E-EBB9-CC4B-8A38-24AB24C89F32}"/>
              </a:ext>
            </a:extLst>
          </p:cNvPr>
          <p:cNvSpPr>
            <a:spLocks noGrp="1"/>
          </p:cNvSpPr>
          <p:nvPr>
            <p:ph type="sldNum" sz="quarter" idx="12"/>
          </p:nvPr>
        </p:nvSpPr>
        <p:spPr/>
        <p:txBody>
          <a:bodyPr/>
          <a:lstStyle/>
          <a:p>
            <a:fld id="{803C33BC-767D-8845-BB2C-A473FB4A7552}" type="slidenum">
              <a:rPr lang="en-US" smtClean="0"/>
              <a:pPr/>
              <a:t>185</a:t>
            </a:fld>
            <a:endParaRPr lang="en-US"/>
          </a:p>
        </p:txBody>
      </p:sp>
    </p:spTree>
    <p:extLst>
      <p:ext uri="{BB962C8B-B14F-4D97-AF65-F5344CB8AC3E}">
        <p14:creationId xmlns:p14="http://schemas.microsoft.com/office/powerpoint/2010/main" val="9512863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EA1B429-B263-8A4A-BD59-4AB604D8B560}"/>
              </a:ext>
            </a:extLst>
          </p:cNvPr>
          <p:cNvSpPr txBox="1">
            <a:spLocks/>
          </p:cNvSpPr>
          <p:nvPr/>
        </p:nvSpPr>
        <p:spPr bwMode="auto">
          <a:xfrm>
            <a:off x="685800" y="4879893"/>
            <a:ext cx="81534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your gut feeling: are these groups different?</a:t>
            </a:r>
          </a:p>
          <a:p>
            <a:pPr algn="ctr"/>
            <a:endParaRPr lang="en-US" b="0" dirty="0">
              <a:solidFill>
                <a:srgbClr val="99CC00"/>
              </a:solidFill>
              <a:latin typeface="Arial" charset="0"/>
              <a:cs typeface="Arial" charset="0"/>
            </a:endParaRPr>
          </a:p>
          <a:p>
            <a:pPr algn="ctr"/>
            <a:r>
              <a:rPr lang="en-US" b="0" dirty="0">
                <a:solidFill>
                  <a:srgbClr val="99CC00"/>
                </a:solidFill>
                <a:latin typeface="Arial" charset="0"/>
                <a:cs typeface="Arial" charset="0"/>
              </a:rPr>
              <a:t>are these distributions likely to have happen by chance?</a:t>
            </a:r>
          </a:p>
        </p:txBody>
      </p:sp>
      <p:pic>
        <p:nvPicPr>
          <p:cNvPr id="3" name="Picture 2">
            <a:extLst>
              <a:ext uri="{FF2B5EF4-FFF2-40B4-BE49-F238E27FC236}">
                <a16:creationId xmlns:a16="http://schemas.microsoft.com/office/drawing/2014/main" id="{FD3D0C56-66A5-7E41-BE10-7FD938159AA0}"/>
              </a:ext>
            </a:extLst>
          </p:cNvPr>
          <p:cNvPicPr>
            <a:picLocks noChangeAspect="1"/>
          </p:cNvPicPr>
          <p:nvPr/>
        </p:nvPicPr>
        <p:blipFill>
          <a:blip r:embed="rId2"/>
          <a:stretch>
            <a:fillRect/>
          </a:stretch>
        </p:blipFill>
        <p:spPr>
          <a:xfrm>
            <a:off x="1905000" y="158806"/>
            <a:ext cx="5227888" cy="4724400"/>
          </a:xfrm>
          <a:prstGeom prst="rect">
            <a:avLst/>
          </a:prstGeom>
        </p:spPr>
      </p:pic>
      <p:sp>
        <p:nvSpPr>
          <p:cNvPr id="2" name="Slide Number Placeholder 1">
            <a:extLst>
              <a:ext uri="{FF2B5EF4-FFF2-40B4-BE49-F238E27FC236}">
                <a16:creationId xmlns:a16="http://schemas.microsoft.com/office/drawing/2014/main" id="{9262A134-D58A-D945-8877-23EEB65F4D75}"/>
              </a:ext>
            </a:extLst>
          </p:cNvPr>
          <p:cNvSpPr>
            <a:spLocks noGrp="1"/>
          </p:cNvSpPr>
          <p:nvPr>
            <p:ph type="sldNum" sz="quarter" idx="12"/>
          </p:nvPr>
        </p:nvSpPr>
        <p:spPr/>
        <p:txBody>
          <a:bodyPr/>
          <a:lstStyle/>
          <a:p>
            <a:fld id="{803C33BC-767D-8845-BB2C-A473FB4A7552}" type="slidenum">
              <a:rPr lang="en-US" smtClean="0"/>
              <a:pPr/>
              <a:t>186</a:t>
            </a:fld>
            <a:endParaRPr lang="en-US"/>
          </a:p>
        </p:txBody>
      </p:sp>
    </p:spTree>
    <p:extLst>
      <p:ext uri="{BB962C8B-B14F-4D97-AF65-F5344CB8AC3E}">
        <p14:creationId xmlns:p14="http://schemas.microsoft.com/office/powerpoint/2010/main" val="206865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762000" y="1828800"/>
            <a:ext cx="8153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can we use t-tests?</a:t>
            </a:r>
          </a:p>
          <a:p>
            <a:r>
              <a:rPr lang="en-US" b="0" dirty="0">
                <a:latin typeface="Arial" charset="0"/>
                <a:cs typeface="Arial" charset="0"/>
              </a:rPr>
              <a:t>(3 tests to compare group 1 with 2, 2 with 3 and 1 with 3)</a:t>
            </a:r>
          </a:p>
          <a:p>
            <a:r>
              <a:rPr lang="en-US" b="0" dirty="0">
                <a:solidFill>
                  <a:srgbClr val="99CC00"/>
                </a:solidFill>
                <a:latin typeface="Arial" charset="0"/>
                <a:cs typeface="Arial" charset="0"/>
              </a:rPr>
              <a:t>-&gt; yes but use </a:t>
            </a:r>
            <a:r>
              <a:rPr lang="en-US" b="0" dirty="0" err="1">
                <a:solidFill>
                  <a:srgbClr val="99CC00"/>
                </a:solidFill>
                <a:latin typeface="Arial" charset="0"/>
                <a:cs typeface="Arial" charset="0"/>
              </a:rPr>
              <a:t>Bonferoni</a:t>
            </a:r>
            <a:r>
              <a:rPr lang="en-US" b="0" dirty="0">
                <a:solidFill>
                  <a:srgbClr val="99CC00"/>
                </a:solidFill>
                <a:latin typeface="Arial" charset="0"/>
                <a:cs typeface="Arial" charset="0"/>
              </a:rPr>
              <a:t> correction </a:t>
            </a:r>
          </a:p>
          <a:p>
            <a:endParaRPr lang="en-US" b="0" dirty="0">
              <a:solidFill>
                <a:srgbClr val="99CC00"/>
              </a:solidFill>
              <a:latin typeface="Arial" charset="0"/>
              <a:cs typeface="Arial" charset="0"/>
            </a:endParaRPr>
          </a:p>
          <a:p>
            <a:r>
              <a:rPr lang="en-US" b="0" dirty="0">
                <a:solidFill>
                  <a:srgbClr val="99CC00"/>
                </a:solidFill>
                <a:latin typeface="Arial" charset="0"/>
                <a:cs typeface="Arial" charset="0"/>
              </a:rPr>
              <a:t>significance level not 0.05 anymore but 0.05 / number of comparisons performed (here 3) so </a:t>
            </a:r>
            <a:r>
              <a:rPr lang="en-US" b="0" u="sng" dirty="0">
                <a:solidFill>
                  <a:srgbClr val="99CC00"/>
                </a:solidFill>
                <a:latin typeface="Arial" charset="0"/>
                <a:cs typeface="Arial" charset="0"/>
              </a:rPr>
              <a:t>0.016</a:t>
            </a:r>
          </a:p>
        </p:txBody>
      </p:sp>
      <p:sp>
        <p:nvSpPr>
          <p:cNvPr id="2" name="Slide Number Placeholder 1">
            <a:extLst>
              <a:ext uri="{FF2B5EF4-FFF2-40B4-BE49-F238E27FC236}">
                <a16:creationId xmlns:a16="http://schemas.microsoft.com/office/drawing/2014/main" id="{21BBC8D7-0197-514A-8410-912AFCA736DD}"/>
              </a:ext>
            </a:extLst>
          </p:cNvPr>
          <p:cNvSpPr>
            <a:spLocks noGrp="1"/>
          </p:cNvSpPr>
          <p:nvPr>
            <p:ph type="sldNum" sz="quarter" idx="12"/>
          </p:nvPr>
        </p:nvSpPr>
        <p:spPr/>
        <p:txBody>
          <a:bodyPr/>
          <a:lstStyle/>
          <a:p>
            <a:fld id="{803C33BC-767D-8845-BB2C-A473FB4A7552}" type="slidenum">
              <a:rPr lang="en-US" smtClean="0"/>
              <a:pPr/>
              <a:t>187</a:t>
            </a:fld>
            <a:endParaRPr lang="en-US"/>
          </a:p>
        </p:txBody>
      </p:sp>
    </p:spTree>
    <p:extLst>
      <p:ext uri="{BB962C8B-B14F-4D97-AF65-F5344CB8AC3E}">
        <p14:creationId xmlns:p14="http://schemas.microsoft.com/office/powerpoint/2010/main" val="237751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477310"/>
            <a:ext cx="8229600" cy="7017306"/>
          </a:xfrm>
          <a:prstGeom prst="rect">
            <a:avLst/>
          </a:prstGeom>
        </p:spPr>
        <p:txBody>
          <a:bodyPr wrap="square">
            <a:spAutoFit/>
          </a:bodyPr>
          <a:lstStyle/>
          <a:p>
            <a:r>
              <a:rPr lang="en-US" b="0" dirty="0">
                <a:latin typeface="Courier" pitchFamily="2" charset="0"/>
              </a:rPr>
              <a:t># Use a t-test (two-tails, unpaired)</a:t>
            </a:r>
          </a:p>
          <a:p>
            <a:endParaRPr lang="en-US" b="0" dirty="0">
              <a:latin typeface="Courier" pitchFamily="2" charset="0"/>
            </a:endParaRPr>
          </a:p>
          <a:p>
            <a:r>
              <a:rPr lang="en-GB" b="0" dirty="0">
                <a:latin typeface="Courier" pitchFamily="2" charset="0"/>
                <a:cs typeface="Arial" pitchFamily="-112" charset="0"/>
              </a:rPr>
              <a:t># (we already know A vs B not significative) so we need to do</a:t>
            </a:r>
          </a:p>
          <a:p>
            <a:endParaRPr lang="en-US" b="0" dirty="0">
              <a:latin typeface="Courier" pitchFamily="2" charset="0"/>
            </a:endParaRPr>
          </a:p>
          <a:p>
            <a:r>
              <a:rPr lang="en-GB" b="0" dirty="0" err="1">
                <a:latin typeface="Courier" pitchFamily="2" charset="0"/>
                <a:cs typeface="Arial" pitchFamily="-112" charset="0"/>
              </a:rPr>
              <a:t>t.test</a:t>
            </a:r>
            <a:r>
              <a:rPr lang="en-GB" b="0" dirty="0">
                <a:latin typeface="Courier" pitchFamily="2" charset="0"/>
                <a:cs typeface="Arial" pitchFamily="-112" charset="0"/>
              </a:rPr>
              <a:t>(</a:t>
            </a:r>
            <a:r>
              <a:rPr lang="en-GB" b="0" dirty="0" err="1">
                <a:latin typeface="Courier" pitchFamily="2" charset="0"/>
                <a:cs typeface="Arial" pitchFamily="-112" charset="0"/>
              </a:rPr>
              <a:t>dat$score</a:t>
            </a:r>
            <a:r>
              <a:rPr lang="en-GB" b="0" dirty="0">
                <a:latin typeface="Courier" pitchFamily="2" charset="0"/>
                <a:cs typeface="Arial" pitchFamily="-112" charset="0"/>
              </a:rPr>
              <a:t>[</a:t>
            </a:r>
            <a:r>
              <a:rPr lang="en-GB" b="0" dirty="0" err="1">
                <a:latin typeface="Courier" pitchFamily="2" charset="0"/>
                <a:cs typeface="Arial" pitchFamily="-112" charset="0"/>
              </a:rPr>
              <a:t>dat$group</a:t>
            </a:r>
            <a:r>
              <a:rPr lang="en-GB" b="0" dirty="0">
                <a:latin typeface="Courier" pitchFamily="2" charset="0"/>
                <a:cs typeface="Arial" pitchFamily="-112" charset="0"/>
              </a:rPr>
              <a:t> == "A"], </a:t>
            </a:r>
            <a:r>
              <a:rPr lang="en-GB" b="0" dirty="0" err="1">
                <a:latin typeface="Courier" pitchFamily="2" charset="0"/>
                <a:cs typeface="Arial" pitchFamily="-112" charset="0"/>
              </a:rPr>
              <a:t>dat$score</a:t>
            </a:r>
            <a:r>
              <a:rPr lang="en-GB" b="0" dirty="0">
                <a:latin typeface="Courier" pitchFamily="2" charset="0"/>
                <a:cs typeface="Arial" pitchFamily="-112" charset="0"/>
              </a:rPr>
              <a:t>[</a:t>
            </a:r>
            <a:r>
              <a:rPr lang="en-GB" b="0" dirty="0" err="1">
                <a:latin typeface="Courier" pitchFamily="2" charset="0"/>
                <a:cs typeface="Arial" pitchFamily="-112" charset="0"/>
              </a:rPr>
              <a:t>dat$group</a:t>
            </a:r>
            <a:r>
              <a:rPr lang="en-GB" b="0" dirty="0">
                <a:latin typeface="Courier" pitchFamily="2" charset="0"/>
                <a:cs typeface="Arial" pitchFamily="-112" charset="0"/>
              </a:rPr>
              <a:t> == "C"], alternative = "</a:t>
            </a:r>
            <a:r>
              <a:rPr lang="en-GB" b="0" dirty="0" err="1">
                <a:latin typeface="Courier" pitchFamily="2" charset="0"/>
                <a:cs typeface="Arial" pitchFamily="-112" charset="0"/>
              </a:rPr>
              <a:t>two.sided</a:t>
            </a:r>
            <a:r>
              <a:rPr lang="en-GB" b="0" dirty="0">
                <a:latin typeface="Courier" pitchFamily="2" charset="0"/>
                <a:cs typeface="Arial" pitchFamily="-112" charset="0"/>
              </a:rPr>
              <a:t>")</a:t>
            </a:r>
          </a:p>
          <a:p>
            <a:endParaRPr lang="en-GB" b="0" dirty="0">
              <a:latin typeface="Courier" pitchFamily="2" charset="0"/>
              <a:cs typeface="Arial" pitchFamily="-112" charset="0"/>
            </a:endParaRPr>
          </a:p>
          <a:p>
            <a:pPr lvl="1"/>
            <a:r>
              <a:rPr lang="en-GB" dirty="0">
                <a:solidFill>
                  <a:srgbClr val="99CC00"/>
                </a:solidFill>
                <a:latin typeface="Courier" pitchFamily="2" charset="0"/>
                <a:cs typeface="Arial" pitchFamily="-112" charset="0"/>
              </a:rPr>
              <a:t>	t = 14.753, </a:t>
            </a:r>
            <a:r>
              <a:rPr lang="en-GB" dirty="0" err="1">
                <a:solidFill>
                  <a:srgbClr val="99CC00"/>
                </a:solidFill>
                <a:latin typeface="Courier" pitchFamily="2" charset="0"/>
                <a:cs typeface="Arial" pitchFamily="-112" charset="0"/>
              </a:rPr>
              <a:t>df</a:t>
            </a:r>
            <a:r>
              <a:rPr lang="en-GB" dirty="0">
                <a:solidFill>
                  <a:srgbClr val="99CC00"/>
                </a:solidFill>
                <a:latin typeface="Courier" pitchFamily="2" charset="0"/>
                <a:cs typeface="Arial" pitchFamily="-112" charset="0"/>
              </a:rPr>
              <a:t> = 34.591, p-value &lt; 2.2e-16</a:t>
            </a:r>
          </a:p>
          <a:p>
            <a:endParaRPr lang="en-GB" b="0" dirty="0">
              <a:latin typeface="Courier" pitchFamily="2" charset="0"/>
              <a:cs typeface="Arial" pitchFamily="-112" charset="0"/>
            </a:endParaRPr>
          </a:p>
          <a:p>
            <a:r>
              <a:rPr lang="en-GB" b="0" dirty="0">
                <a:latin typeface="Courier" pitchFamily="2" charset="0"/>
                <a:cs typeface="Arial" pitchFamily="-112" charset="0"/>
              </a:rPr>
              <a:t># and </a:t>
            </a:r>
          </a:p>
          <a:p>
            <a:endParaRPr lang="en-GB" b="0" dirty="0">
              <a:latin typeface="Courier" pitchFamily="2" charset="0"/>
              <a:cs typeface="Arial" pitchFamily="-112" charset="0"/>
            </a:endParaRPr>
          </a:p>
          <a:p>
            <a:r>
              <a:rPr lang="en-GB" b="0" dirty="0" err="1">
                <a:latin typeface="Courier" pitchFamily="2" charset="0"/>
                <a:cs typeface="Arial" pitchFamily="-112" charset="0"/>
              </a:rPr>
              <a:t>t.test</a:t>
            </a:r>
            <a:r>
              <a:rPr lang="en-GB" b="0" dirty="0">
                <a:latin typeface="Courier" pitchFamily="2" charset="0"/>
                <a:cs typeface="Arial" pitchFamily="-112" charset="0"/>
              </a:rPr>
              <a:t>(</a:t>
            </a:r>
            <a:r>
              <a:rPr lang="en-GB" b="0" dirty="0" err="1">
                <a:latin typeface="Courier" pitchFamily="2" charset="0"/>
                <a:cs typeface="Arial" pitchFamily="-112" charset="0"/>
              </a:rPr>
              <a:t>dat$score</a:t>
            </a:r>
            <a:r>
              <a:rPr lang="en-GB" b="0" dirty="0">
                <a:latin typeface="Courier" pitchFamily="2" charset="0"/>
                <a:cs typeface="Arial" pitchFamily="-112" charset="0"/>
              </a:rPr>
              <a:t>[</a:t>
            </a:r>
            <a:r>
              <a:rPr lang="en-GB" b="0" dirty="0" err="1">
                <a:latin typeface="Courier" pitchFamily="2" charset="0"/>
                <a:cs typeface="Arial" pitchFamily="-112" charset="0"/>
              </a:rPr>
              <a:t>dat$group</a:t>
            </a:r>
            <a:r>
              <a:rPr lang="en-GB" b="0" dirty="0">
                <a:latin typeface="Courier" pitchFamily="2" charset="0"/>
                <a:cs typeface="Arial" pitchFamily="-112" charset="0"/>
              </a:rPr>
              <a:t> == "B"], </a:t>
            </a:r>
            <a:r>
              <a:rPr lang="en-GB" b="0" dirty="0" err="1">
                <a:latin typeface="Courier" pitchFamily="2" charset="0"/>
                <a:cs typeface="Arial" pitchFamily="-112" charset="0"/>
              </a:rPr>
              <a:t>dat$score</a:t>
            </a:r>
            <a:r>
              <a:rPr lang="en-GB" b="0" dirty="0">
                <a:latin typeface="Courier" pitchFamily="2" charset="0"/>
                <a:cs typeface="Arial" pitchFamily="-112" charset="0"/>
              </a:rPr>
              <a:t>[</a:t>
            </a:r>
            <a:r>
              <a:rPr lang="en-GB" b="0" dirty="0" err="1">
                <a:latin typeface="Courier" pitchFamily="2" charset="0"/>
                <a:cs typeface="Arial" pitchFamily="-112" charset="0"/>
              </a:rPr>
              <a:t>dat$group</a:t>
            </a:r>
            <a:r>
              <a:rPr lang="en-GB" b="0" dirty="0">
                <a:latin typeface="Courier" pitchFamily="2" charset="0"/>
                <a:cs typeface="Arial" pitchFamily="-112" charset="0"/>
              </a:rPr>
              <a:t> == "C"], alternative = "</a:t>
            </a:r>
            <a:r>
              <a:rPr lang="en-GB" b="0" dirty="0" err="1">
                <a:latin typeface="Courier" pitchFamily="2" charset="0"/>
                <a:cs typeface="Arial" pitchFamily="-112" charset="0"/>
              </a:rPr>
              <a:t>two.sided</a:t>
            </a:r>
            <a:r>
              <a:rPr lang="en-GB" b="0" dirty="0">
                <a:latin typeface="Courier" pitchFamily="2" charset="0"/>
                <a:cs typeface="Arial" pitchFamily="-112" charset="0"/>
              </a:rPr>
              <a:t>")</a:t>
            </a: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r>
              <a:rPr lang="en-GB" b="0" dirty="0">
                <a:latin typeface="Courier" pitchFamily="2" charset="0"/>
                <a:cs typeface="Arial" pitchFamily="-112" charset="0"/>
              </a:rPr>
              <a:t>	 </a:t>
            </a:r>
            <a:r>
              <a:rPr lang="en-GB" dirty="0">
                <a:solidFill>
                  <a:srgbClr val="99CC00"/>
                </a:solidFill>
                <a:latin typeface="Courier" pitchFamily="2" charset="0"/>
                <a:cs typeface="Arial" pitchFamily="-112" charset="0"/>
              </a:rPr>
              <a:t>t = 17.054, </a:t>
            </a:r>
            <a:r>
              <a:rPr lang="en-GB" dirty="0" err="1">
                <a:solidFill>
                  <a:srgbClr val="99CC00"/>
                </a:solidFill>
                <a:latin typeface="Courier" pitchFamily="2" charset="0"/>
                <a:cs typeface="Arial" pitchFamily="-112" charset="0"/>
              </a:rPr>
              <a:t>df</a:t>
            </a:r>
            <a:r>
              <a:rPr lang="en-GB" dirty="0">
                <a:solidFill>
                  <a:srgbClr val="99CC00"/>
                </a:solidFill>
                <a:latin typeface="Courier" pitchFamily="2" charset="0"/>
                <a:cs typeface="Arial" pitchFamily="-112" charset="0"/>
              </a:rPr>
              <a:t> = 34.971, p-value &lt; 2.2e-16</a:t>
            </a: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US" b="0" dirty="0">
              <a:latin typeface="Courier" pitchFamily="2" charset="0"/>
              <a:cs typeface="Arial" pitchFamily="-11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sp>
        <p:nvSpPr>
          <p:cNvPr id="12" name="Rectangle 11">
            <a:extLst>
              <a:ext uri="{FF2B5EF4-FFF2-40B4-BE49-F238E27FC236}">
                <a16:creationId xmlns:a16="http://schemas.microsoft.com/office/drawing/2014/main" id="{176ED48A-A5E9-F642-A6ED-2FC319F4A487}"/>
              </a:ext>
            </a:extLst>
          </p:cNvPr>
          <p:cNvSpPr/>
          <p:nvPr/>
        </p:nvSpPr>
        <p:spPr>
          <a:xfrm>
            <a:off x="1752600" y="5562600"/>
            <a:ext cx="6172200" cy="492443"/>
          </a:xfrm>
          <a:prstGeom prst="rect">
            <a:avLst/>
          </a:prstGeom>
        </p:spPr>
        <p:txBody>
          <a:bodyPr wrap="square">
            <a:spAutoFit/>
          </a:bodyPr>
          <a:lstStyle/>
          <a:p>
            <a:r>
              <a:rPr lang="en-US" sz="2600" baseline="30000" dirty="0">
                <a:solidFill>
                  <a:srgbClr val="99CC00"/>
                </a:solidFill>
              </a:rPr>
              <a:t>In both case </a:t>
            </a:r>
            <a:r>
              <a:rPr lang="en-US" sz="2600" baseline="30000" dirty="0" err="1">
                <a:solidFill>
                  <a:srgbClr val="99CC00"/>
                </a:solidFill>
              </a:rPr>
              <a:t>p_value</a:t>
            </a:r>
            <a:r>
              <a:rPr lang="en-US" sz="2600" baseline="30000" dirty="0">
                <a:solidFill>
                  <a:srgbClr val="99CC00"/>
                </a:solidFill>
              </a:rPr>
              <a:t> &lt; 0.016 so we can conclude!</a:t>
            </a:r>
            <a:endParaRPr lang="en-US" sz="2600" dirty="0">
              <a:solidFill>
                <a:srgbClr val="99CC00"/>
              </a:solidFill>
            </a:endParaRPr>
          </a:p>
        </p:txBody>
      </p:sp>
      <p:sp>
        <p:nvSpPr>
          <p:cNvPr id="2" name="Slide Number Placeholder 1">
            <a:extLst>
              <a:ext uri="{FF2B5EF4-FFF2-40B4-BE49-F238E27FC236}">
                <a16:creationId xmlns:a16="http://schemas.microsoft.com/office/drawing/2014/main" id="{16822CC3-31D0-204F-890D-B6DE7CF9743D}"/>
              </a:ext>
            </a:extLst>
          </p:cNvPr>
          <p:cNvSpPr>
            <a:spLocks noGrp="1"/>
          </p:cNvSpPr>
          <p:nvPr>
            <p:ph type="sldNum" sz="quarter" idx="12"/>
          </p:nvPr>
        </p:nvSpPr>
        <p:spPr/>
        <p:txBody>
          <a:bodyPr/>
          <a:lstStyle/>
          <a:p>
            <a:fld id="{803C33BC-767D-8845-BB2C-A473FB4A7552}" type="slidenum">
              <a:rPr lang="en-US" smtClean="0"/>
              <a:pPr/>
              <a:t>188</a:t>
            </a:fld>
            <a:endParaRPr lang="en-US"/>
          </a:p>
        </p:txBody>
      </p:sp>
    </p:spTree>
    <p:extLst>
      <p:ext uri="{BB962C8B-B14F-4D97-AF65-F5344CB8AC3E}">
        <p14:creationId xmlns:p14="http://schemas.microsoft.com/office/powerpoint/2010/main" val="58759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762000" y="1828800"/>
            <a:ext cx="8153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Another test we can use when we have more than two groups to compare is an ANOVA</a:t>
            </a:r>
          </a:p>
          <a:p>
            <a:endParaRPr lang="en-US" b="0" dirty="0">
              <a:solidFill>
                <a:srgbClr val="99CC00"/>
              </a:solidFill>
              <a:latin typeface="Arial" charset="0"/>
              <a:cs typeface="Arial" charset="0"/>
            </a:endParaRPr>
          </a:p>
          <a:p>
            <a:r>
              <a:rPr lang="en-US" b="0" dirty="0">
                <a:solidFill>
                  <a:schemeClr val="tx1"/>
                </a:solidFill>
                <a:latin typeface="Arial" charset="0"/>
                <a:cs typeface="Arial" charset="0"/>
              </a:rPr>
              <a:t>we have 3 different conditions (or 1 factor with 3 different levels) so we will do a </a:t>
            </a:r>
            <a:r>
              <a:rPr lang="en-US" b="0" dirty="0">
                <a:solidFill>
                  <a:srgbClr val="99CC00"/>
                </a:solidFill>
                <a:latin typeface="Arial" charset="0"/>
                <a:cs typeface="Arial" charset="0"/>
              </a:rPr>
              <a:t>one-way ANOVA</a:t>
            </a:r>
          </a:p>
          <a:p>
            <a:endParaRPr lang="en-US" b="0"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E9295A2D-6D87-5742-8DE6-0DF6B3CCD438}"/>
              </a:ext>
            </a:extLst>
          </p:cNvPr>
          <p:cNvSpPr>
            <a:spLocks noGrp="1"/>
          </p:cNvSpPr>
          <p:nvPr>
            <p:ph type="sldNum" sz="quarter" idx="12"/>
          </p:nvPr>
        </p:nvSpPr>
        <p:spPr/>
        <p:txBody>
          <a:bodyPr/>
          <a:lstStyle/>
          <a:p>
            <a:fld id="{803C33BC-767D-8845-BB2C-A473FB4A7552}" type="slidenum">
              <a:rPr lang="en-US" smtClean="0"/>
              <a:pPr/>
              <a:t>189</a:t>
            </a:fld>
            <a:endParaRPr lang="en-US"/>
          </a:p>
        </p:txBody>
      </p:sp>
    </p:spTree>
    <p:extLst>
      <p:ext uri="{BB962C8B-B14F-4D97-AF65-F5344CB8AC3E}">
        <p14:creationId xmlns:p14="http://schemas.microsoft.com/office/powerpoint/2010/main" val="1555000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990B6D9-2EE2-3142-9C98-8FA60DECD1B1}"/>
              </a:ext>
            </a:extLst>
          </p:cNvPr>
          <p:cNvCxnSpPr/>
          <p:nvPr/>
        </p:nvCxnSpPr>
        <p:spPr bwMode="auto">
          <a:xfrm flipV="1">
            <a:off x="1066800" y="1182469"/>
            <a:ext cx="0" cy="34290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AB2DC191-D1B7-E148-9990-9E9484EAADE2}"/>
              </a:ext>
            </a:extLst>
          </p:cNvPr>
          <p:cNvCxnSpPr>
            <a:cxnSpLocks/>
          </p:cNvCxnSpPr>
          <p:nvPr/>
        </p:nvCxnSpPr>
        <p:spPr bwMode="auto">
          <a:xfrm>
            <a:off x="1066800" y="4611469"/>
            <a:ext cx="70866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Rectangle 9">
            <a:extLst>
              <a:ext uri="{FF2B5EF4-FFF2-40B4-BE49-F238E27FC236}">
                <a16:creationId xmlns:a16="http://schemas.microsoft.com/office/drawing/2014/main" id="{25BE0559-72FE-2041-9A54-2162ACC23CA3}"/>
              </a:ext>
            </a:extLst>
          </p:cNvPr>
          <p:cNvSpPr/>
          <p:nvPr/>
        </p:nvSpPr>
        <p:spPr>
          <a:xfrm>
            <a:off x="408017" y="649069"/>
            <a:ext cx="889987" cy="646331"/>
          </a:xfrm>
          <a:prstGeom prst="rect">
            <a:avLst/>
          </a:prstGeom>
        </p:spPr>
        <p:txBody>
          <a:bodyPr wrap="none">
            <a:spAutoFit/>
          </a:bodyPr>
          <a:lstStyle/>
          <a:p>
            <a:r>
              <a:rPr lang="en-US" b="0" kern="0" dirty="0">
                <a:latin typeface="Arial"/>
                <a:ea typeface="Arial"/>
                <a:cs typeface="Arial"/>
              </a:rPr>
              <a:t>T time </a:t>
            </a:r>
          </a:p>
          <a:p>
            <a:r>
              <a:rPr lang="en-US" b="0" kern="0" dirty="0">
                <a:latin typeface="Arial"/>
                <a:ea typeface="Arial"/>
                <a:cs typeface="Arial"/>
              </a:rPr>
              <a:t>(</a:t>
            </a:r>
            <a:r>
              <a:rPr lang="en-US" b="0" kern="0" dirty="0" err="1">
                <a:latin typeface="Arial"/>
                <a:ea typeface="Arial"/>
                <a:cs typeface="Arial"/>
              </a:rPr>
              <a:t>ms</a:t>
            </a:r>
            <a:r>
              <a:rPr lang="en-US" b="0" kern="0" dirty="0">
                <a:latin typeface="Arial"/>
                <a:ea typeface="Arial"/>
                <a:cs typeface="Arial"/>
              </a:rPr>
              <a:t>)</a:t>
            </a:r>
            <a:endParaRPr lang="en-US" dirty="0"/>
          </a:p>
        </p:txBody>
      </p:sp>
      <p:sp>
        <p:nvSpPr>
          <p:cNvPr id="11" name="Rectangle 10">
            <a:extLst>
              <a:ext uri="{FF2B5EF4-FFF2-40B4-BE49-F238E27FC236}">
                <a16:creationId xmlns:a16="http://schemas.microsoft.com/office/drawing/2014/main" id="{70158D0A-71D9-3E4E-BA04-32925362BC9A}"/>
              </a:ext>
            </a:extLst>
          </p:cNvPr>
          <p:cNvSpPr/>
          <p:nvPr/>
        </p:nvSpPr>
        <p:spPr>
          <a:xfrm>
            <a:off x="7361267" y="4763869"/>
            <a:ext cx="1782733" cy="646331"/>
          </a:xfrm>
          <a:prstGeom prst="rect">
            <a:avLst/>
          </a:prstGeom>
        </p:spPr>
        <p:txBody>
          <a:bodyPr wrap="square">
            <a:spAutoFit/>
          </a:bodyPr>
          <a:lstStyle/>
          <a:p>
            <a:pPr algn="ctr"/>
            <a:r>
              <a:rPr lang="en-US" b="0" kern="0" dirty="0">
                <a:latin typeface="Arial"/>
                <a:ea typeface="Arial"/>
                <a:cs typeface="Arial"/>
              </a:rPr>
              <a:t>ID index of difficulty</a:t>
            </a:r>
            <a:endParaRPr lang="en-US" dirty="0"/>
          </a:p>
        </p:txBody>
      </p:sp>
      <p:cxnSp>
        <p:nvCxnSpPr>
          <p:cNvPr id="30" name="Straight Connector 29">
            <a:extLst>
              <a:ext uri="{FF2B5EF4-FFF2-40B4-BE49-F238E27FC236}">
                <a16:creationId xmlns:a16="http://schemas.microsoft.com/office/drawing/2014/main" id="{14DEF321-8E90-044F-ACB9-1885009042E2}"/>
              </a:ext>
            </a:extLst>
          </p:cNvPr>
          <p:cNvCxnSpPr/>
          <p:nvPr/>
        </p:nvCxnSpPr>
        <p:spPr bwMode="auto">
          <a:xfrm flipV="1">
            <a:off x="1066800" y="1295400"/>
            <a:ext cx="6781800" cy="224926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A16A1D80-68E7-6743-A665-E0A118F0B0A1}"/>
              </a:ext>
            </a:extLst>
          </p:cNvPr>
          <p:cNvSpPr/>
          <p:nvPr/>
        </p:nvSpPr>
        <p:spPr>
          <a:xfrm>
            <a:off x="5465107" y="2377586"/>
            <a:ext cx="1704313" cy="461665"/>
          </a:xfrm>
          <a:prstGeom prst="rect">
            <a:avLst/>
          </a:prstGeom>
        </p:spPr>
        <p:txBody>
          <a:bodyPr wrap="none">
            <a:spAutoFit/>
          </a:bodyPr>
          <a:lstStyle/>
          <a:p>
            <a:r>
              <a:rPr lang="en-US" sz="2400" b="0" kern="0" dirty="0">
                <a:latin typeface="Arial"/>
                <a:ea typeface="Arial"/>
                <a:cs typeface="Arial"/>
              </a:rPr>
              <a:t> y = a + b x</a:t>
            </a:r>
            <a:endParaRPr lang="en-US" sz="2400" dirty="0"/>
          </a:p>
        </p:txBody>
      </p:sp>
      <p:sp>
        <p:nvSpPr>
          <p:cNvPr id="21" name="Rectangle 20">
            <a:extLst>
              <a:ext uri="{FF2B5EF4-FFF2-40B4-BE49-F238E27FC236}">
                <a16:creationId xmlns:a16="http://schemas.microsoft.com/office/drawing/2014/main" id="{8FBA4304-672B-E848-BB4A-E0F5EC19AC0D}"/>
              </a:ext>
            </a:extLst>
          </p:cNvPr>
          <p:cNvSpPr/>
          <p:nvPr/>
        </p:nvSpPr>
        <p:spPr>
          <a:xfrm rot="20542006">
            <a:off x="3442886" y="1914551"/>
            <a:ext cx="1999265" cy="461665"/>
          </a:xfrm>
          <a:prstGeom prst="rect">
            <a:avLst/>
          </a:prstGeom>
        </p:spPr>
        <p:txBody>
          <a:bodyPr wrap="none">
            <a:spAutoFit/>
          </a:bodyPr>
          <a:lstStyle/>
          <a:p>
            <a:r>
              <a:rPr lang="en-US" sz="2400" b="0" kern="0" dirty="0">
                <a:latin typeface="Arial"/>
                <a:ea typeface="Arial"/>
                <a:cs typeface="Arial"/>
              </a:rPr>
              <a:t>b is the slope</a:t>
            </a:r>
            <a:endParaRPr lang="en-US" sz="2400" dirty="0"/>
          </a:p>
        </p:txBody>
      </p:sp>
      <p:cxnSp>
        <p:nvCxnSpPr>
          <p:cNvPr id="7" name="Straight Connector 6">
            <a:extLst>
              <a:ext uri="{FF2B5EF4-FFF2-40B4-BE49-F238E27FC236}">
                <a16:creationId xmlns:a16="http://schemas.microsoft.com/office/drawing/2014/main" id="{97863BE6-C2A4-944D-9C87-F673EE85C0D7}"/>
              </a:ext>
            </a:extLst>
          </p:cNvPr>
          <p:cNvCxnSpPr>
            <a:cxnSpLocks/>
          </p:cNvCxnSpPr>
          <p:nvPr/>
        </p:nvCxnSpPr>
        <p:spPr bwMode="auto">
          <a:xfrm>
            <a:off x="4073180" y="2554069"/>
            <a:ext cx="1032220" cy="0"/>
          </a:xfrm>
          <a:prstGeom prst="line">
            <a:avLst/>
          </a:prstGeom>
          <a:solidFill>
            <a:schemeClr val="accent1"/>
          </a:solidFill>
          <a:ln w="63500" cap="flat" cmpd="sng" algn="ctr">
            <a:solidFill>
              <a:schemeClr val="tx1"/>
            </a:solidFill>
            <a:prstDash val="sysDash"/>
            <a:round/>
            <a:headEnd type="none" w="med" len="med"/>
            <a:tailEnd type="none" w="med" len="med"/>
          </a:ln>
          <a:effectLst/>
        </p:spPr>
      </p:cxnSp>
      <p:cxnSp>
        <p:nvCxnSpPr>
          <p:cNvPr id="25" name="Straight Connector 24">
            <a:extLst>
              <a:ext uri="{FF2B5EF4-FFF2-40B4-BE49-F238E27FC236}">
                <a16:creationId xmlns:a16="http://schemas.microsoft.com/office/drawing/2014/main" id="{B6D96DF3-E58A-FC44-93D6-8A14AE1FBBBE}"/>
              </a:ext>
            </a:extLst>
          </p:cNvPr>
          <p:cNvCxnSpPr>
            <a:cxnSpLocks/>
          </p:cNvCxnSpPr>
          <p:nvPr/>
        </p:nvCxnSpPr>
        <p:spPr bwMode="auto">
          <a:xfrm flipV="1">
            <a:off x="5105400" y="2173069"/>
            <a:ext cx="0" cy="341532"/>
          </a:xfrm>
          <a:prstGeom prst="line">
            <a:avLst/>
          </a:prstGeom>
          <a:solidFill>
            <a:schemeClr val="accent1"/>
          </a:solidFill>
          <a:ln w="63500" cap="flat" cmpd="sng" algn="ctr">
            <a:solidFill>
              <a:schemeClr val="tx1"/>
            </a:solidFill>
            <a:prstDash val="sysDash"/>
            <a:round/>
            <a:headEnd type="none" w="med" len="med"/>
            <a:tailEnd type="none" w="med" len="med"/>
          </a:ln>
          <a:effectLst/>
        </p:spPr>
      </p:cxnSp>
      <p:sp>
        <p:nvSpPr>
          <p:cNvPr id="32" name="Rectangle 31">
            <a:extLst>
              <a:ext uri="{FF2B5EF4-FFF2-40B4-BE49-F238E27FC236}">
                <a16:creationId xmlns:a16="http://schemas.microsoft.com/office/drawing/2014/main" id="{5CC14DF0-40DA-E047-8510-9D1240CCBD06}"/>
              </a:ext>
            </a:extLst>
          </p:cNvPr>
          <p:cNvSpPr/>
          <p:nvPr/>
        </p:nvSpPr>
        <p:spPr>
          <a:xfrm>
            <a:off x="1288065" y="3616403"/>
            <a:ext cx="2767104" cy="461665"/>
          </a:xfrm>
          <a:prstGeom prst="rect">
            <a:avLst/>
          </a:prstGeom>
        </p:spPr>
        <p:txBody>
          <a:bodyPr wrap="none">
            <a:spAutoFit/>
          </a:bodyPr>
          <a:lstStyle/>
          <a:p>
            <a:r>
              <a:rPr lang="en-US" sz="2400" b="0" kern="0" dirty="0">
                <a:latin typeface="Arial"/>
                <a:ea typeface="Arial"/>
                <a:cs typeface="Arial"/>
              </a:rPr>
              <a:t>a  is the y intercept</a:t>
            </a:r>
            <a:endParaRPr lang="en-US" sz="2400" dirty="0"/>
          </a:p>
        </p:txBody>
      </p:sp>
      <p:cxnSp>
        <p:nvCxnSpPr>
          <p:cNvPr id="33" name="Straight Connector 32">
            <a:extLst>
              <a:ext uri="{FF2B5EF4-FFF2-40B4-BE49-F238E27FC236}">
                <a16:creationId xmlns:a16="http://schemas.microsoft.com/office/drawing/2014/main" id="{E8E35D43-E5C4-194D-AC52-BA296774BEE9}"/>
              </a:ext>
            </a:extLst>
          </p:cNvPr>
          <p:cNvCxnSpPr>
            <a:cxnSpLocks/>
          </p:cNvCxnSpPr>
          <p:nvPr/>
        </p:nvCxnSpPr>
        <p:spPr bwMode="auto">
          <a:xfrm>
            <a:off x="1066800" y="3544669"/>
            <a:ext cx="373437" cy="0"/>
          </a:xfrm>
          <a:prstGeom prst="line">
            <a:avLst/>
          </a:prstGeom>
          <a:solidFill>
            <a:schemeClr val="accent1"/>
          </a:solidFill>
          <a:ln w="63500" cap="flat" cmpd="sng" algn="ctr">
            <a:solidFill>
              <a:schemeClr val="tx1"/>
            </a:solidFill>
            <a:prstDash val="sysDash"/>
            <a:round/>
            <a:headEnd type="none" w="med" len="med"/>
            <a:tailEnd type="none" w="med" len="med"/>
          </a:ln>
          <a:effectLst/>
        </p:spPr>
      </p:cxnSp>
      <p:sp>
        <p:nvSpPr>
          <p:cNvPr id="16" name="Oval 15">
            <a:extLst>
              <a:ext uri="{FF2B5EF4-FFF2-40B4-BE49-F238E27FC236}">
                <a16:creationId xmlns:a16="http://schemas.microsoft.com/office/drawing/2014/main" id="{A80AC8EF-5101-6E4D-AFB4-9A18F7D1A113}"/>
              </a:ext>
            </a:extLst>
          </p:cNvPr>
          <p:cNvSpPr/>
          <p:nvPr/>
        </p:nvSpPr>
        <p:spPr bwMode="auto">
          <a:xfrm>
            <a:off x="2438400" y="1868269"/>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cxnSp>
        <p:nvCxnSpPr>
          <p:cNvPr id="17" name="Straight Connector 16">
            <a:extLst>
              <a:ext uri="{FF2B5EF4-FFF2-40B4-BE49-F238E27FC236}">
                <a16:creationId xmlns:a16="http://schemas.microsoft.com/office/drawing/2014/main" id="{87B4BE80-4858-DD4F-ABF1-445A8527C580}"/>
              </a:ext>
            </a:extLst>
          </p:cNvPr>
          <p:cNvCxnSpPr>
            <a:cxnSpLocks/>
          </p:cNvCxnSpPr>
          <p:nvPr/>
        </p:nvCxnSpPr>
        <p:spPr bwMode="auto">
          <a:xfrm flipV="1">
            <a:off x="2514600" y="1966787"/>
            <a:ext cx="0" cy="112068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sp>
        <p:nvSpPr>
          <p:cNvPr id="22" name="Rectangle 21">
            <a:extLst>
              <a:ext uri="{FF2B5EF4-FFF2-40B4-BE49-F238E27FC236}">
                <a16:creationId xmlns:a16="http://schemas.microsoft.com/office/drawing/2014/main" id="{EBF46038-5CE1-C041-8C80-3A51C81910DB}"/>
              </a:ext>
            </a:extLst>
          </p:cNvPr>
          <p:cNvSpPr/>
          <p:nvPr/>
        </p:nvSpPr>
        <p:spPr>
          <a:xfrm>
            <a:off x="3041472" y="696702"/>
            <a:ext cx="2789546" cy="461665"/>
          </a:xfrm>
          <a:prstGeom prst="rect">
            <a:avLst/>
          </a:prstGeom>
        </p:spPr>
        <p:txBody>
          <a:bodyPr wrap="none">
            <a:spAutoFit/>
          </a:bodyPr>
          <a:lstStyle/>
          <a:p>
            <a:r>
              <a:rPr lang="en-US" sz="2400" b="0" kern="0" dirty="0">
                <a:solidFill>
                  <a:srgbClr val="99CC00"/>
                </a:solidFill>
                <a:latin typeface="Arial"/>
                <a:ea typeface="Arial"/>
                <a:cs typeface="Arial"/>
              </a:rPr>
              <a:t>residual</a:t>
            </a:r>
            <a:r>
              <a:rPr lang="en-US" sz="2400" b="0" kern="0" dirty="0">
                <a:latin typeface="Arial"/>
                <a:ea typeface="Arial"/>
                <a:cs typeface="Arial"/>
              </a:rPr>
              <a:t> (deviation)</a:t>
            </a:r>
            <a:endParaRPr lang="en-US" sz="2400" dirty="0"/>
          </a:p>
        </p:txBody>
      </p:sp>
      <p:sp>
        <p:nvSpPr>
          <p:cNvPr id="18" name="Rectangle 17">
            <a:extLst>
              <a:ext uri="{FF2B5EF4-FFF2-40B4-BE49-F238E27FC236}">
                <a16:creationId xmlns:a16="http://schemas.microsoft.com/office/drawing/2014/main" id="{F8B54350-A870-AD45-8B54-C4BD8919B8BF}"/>
              </a:ext>
            </a:extLst>
          </p:cNvPr>
          <p:cNvSpPr/>
          <p:nvPr/>
        </p:nvSpPr>
        <p:spPr>
          <a:xfrm>
            <a:off x="5562600" y="2364416"/>
            <a:ext cx="287258" cy="461665"/>
          </a:xfrm>
          <a:prstGeom prst="rect">
            <a:avLst/>
          </a:prstGeom>
        </p:spPr>
        <p:txBody>
          <a:bodyPr wrap="none">
            <a:spAutoFit/>
          </a:bodyPr>
          <a:lstStyle/>
          <a:p>
            <a:r>
              <a:rPr lang="en-GB" sz="2400" b="0" dirty="0"/>
              <a:t>ˆ</a:t>
            </a:r>
            <a:endParaRPr lang="en-US" sz="2400" dirty="0"/>
          </a:p>
        </p:txBody>
      </p:sp>
      <p:sp>
        <p:nvSpPr>
          <p:cNvPr id="19" name="Title 7">
            <a:extLst>
              <a:ext uri="{FF2B5EF4-FFF2-40B4-BE49-F238E27FC236}">
                <a16:creationId xmlns:a16="http://schemas.microsoft.com/office/drawing/2014/main" id="{09DA8870-6C02-EB4E-8799-53326A637254}"/>
              </a:ext>
            </a:extLst>
          </p:cNvPr>
          <p:cNvSpPr>
            <a:spLocks noGrp="1"/>
          </p:cNvSpPr>
          <p:nvPr>
            <p:ph type="title"/>
          </p:nvPr>
        </p:nvSpPr>
        <p:spPr>
          <a:xfrm>
            <a:off x="38100" y="5904131"/>
            <a:ext cx="8839200" cy="1508125"/>
          </a:xfrm>
        </p:spPr>
        <p:txBody>
          <a:bodyPr/>
          <a:lstStyle/>
          <a:p>
            <a:pPr algn="r" eaLnBrk="1" hangingPunct="1"/>
            <a:r>
              <a:rPr lang="en-US" sz="8600" dirty="0">
                <a:solidFill>
                  <a:srgbClr val="A6A6A6"/>
                </a:solidFill>
                <a:latin typeface="Arial" charset="0"/>
                <a:cs typeface="Arial" charset="0"/>
              </a:rPr>
              <a:t>terminology</a:t>
            </a:r>
          </a:p>
        </p:txBody>
      </p:sp>
      <p:sp>
        <p:nvSpPr>
          <p:cNvPr id="3" name="Slide Number Placeholder 2">
            <a:extLst>
              <a:ext uri="{FF2B5EF4-FFF2-40B4-BE49-F238E27FC236}">
                <a16:creationId xmlns:a16="http://schemas.microsoft.com/office/drawing/2014/main" id="{A858AC62-3216-2749-8FDA-113092F0A922}"/>
              </a:ext>
            </a:extLst>
          </p:cNvPr>
          <p:cNvSpPr>
            <a:spLocks noGrp="1"/>
          </p:cNvSpPr>
          <p:nvPr>
            <p:ph type="sldNum" sz="quarter" idx="12"/>
          </p:nvPr>
        </p:nvSpPr>
        <p:spPr/>
        <p:txBody>
          <a:bodyPr/>
          <a:lstStyle/>
          <a:p>
            <a:fld id="{803C33BC-767D-8845-BB2C-A473FB4A7552}" type="slidenum">
              <a:rPr lang="en-US" smtClean="0"/>
              <a:pPr/>
              <a:t>19</a:t>
            </a:fld>
            <a:endParaRPr lang="en-US"/>
          </a:p>
        </p:txBody>
      </p:sp>
    </p:spTree>
    <p:extLst>
      <p:ext uri="{BB962C8B-B14F-4D97-AF65-F5344CB8AC3E}">
        <p14:creationId xmlns:p14="http://schemas.microsoft.com/office/powerpoint/2010/main" val="32090242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sz="5600" b="1" dirty="0" err="1">
                <a:solidFill>
                  <a:schemeClr val="tx1"/>
                </a:solidFill>
                <a:latin typeface="Arial" charset="0"/>
                <a:cs typeface="Arial" charset="0"/>
              </a:rPr>
              <a:t>anova</a:t>
            </a:r>
            <a:r>
              <a:rPr lang="en-US" sz="5600" b="1" dirty="0">
                <a:solidFill>
                  <a:schemeClr val="tx1"/>
                </a:solidFill>
                <a:latin typeface="Arial" charset="0"/>
                <a:cs typeface="Arial" charset="0"/>
              </a:rPr>
              <a:t>::</a:t>
            </a:r>
          </a:p>
          <a:p>
            <a:r>
              <a:rPr lang="en-US" dirty="0">
                <a:solidFill>
                  <a:schemeClr val="tx1"/>
                </a:solidFill>
                <a:latin typeface="Arial" charset="0"/>
                <a:cs typeface="Arial" charset="0"/>
              </a:rPr>
              <a:t>analyze of variance to compare multiple variables </a:t>
            </a:r>
          </a:p>
          <a:p>
            <a:r>
              <a:rPr lang="en-US" b="1" dirty="0">
                <a:solidFill>
                  <a:srgbClr val="99CC00"/>
                </a:solidFill>
                <a:latin typeface="Arial" charset="0"/>
                <a:cs typeface="Arial" charset="0"/>
              </a:rPr>
              <a:t>one-way </a:t>
            </a:r>
            <a:r>
              <a:rPr lang="en-US" b="1" dirty="0" err="1">
                <a:solidFill>
                  <a:srgbClr val="99CC00"/>
                </a:solidFill>
                <a:latin typeface="Arial" charset="0"/>
                <a:cs typeface="Arial" charset="0"/>
              </a:rPr>
              <a:t>anova</a:t>
            </a:r>
            <a:r>
              <a:rPr lang="en-US" b="1" dirty="0">
                <a:solidFill>
                  <a:srgbClr val="99CC00"/>
                </a:solidFill>
                <a:latin typeface="Arial" charset="0"/>
                <a:cs typeface="Arial" charset="0"/>
              </a:rPr>
              <a:t> = one variable with multiple levels</a:t>
            </a:r>
          </a:p>
          <a:p>
            <a:r>
              <a:rPr lang="en-US" dirty="0">
                <a:solidFill>
                  <a:schemeClr val="tx1"/>
                </a:solidFill>
                <a:latin typeface="Arial" charset="0"/>
                <a:cs typeface="Arial" charset="0"/>
              </a:rPr>
              <a:t>two-way </a:t>
            </a:r>
            <a:r>
              <a:rPr lang="en-US" dirty="0" err="1">
                <a:solidFill>
                  <a:schemeClr val="tx1"/>
                </a:solidFill>
                <a:latin typeface="Arial" charset="0"/>
                <a:cs typeface="Arial" charset="0"/>
              </a:rPr>
              <a:t>anova</a:t>
            </a:r>
            <a:r>
              <a:rPr lang="en-US" dirty="0">
                <a:solidFill>
                  <a:schemeClr val="tx1"/>
                </a:solidFill>
                <a:latin typeface="Arial" charset="0"/>
                <a:cs typeface="Arial" charset="0"/>
              </a:rPr>
              <a:t> = two variables with multiple levels</a:t>
            </a:r>
            <a:endParaRPr lang="en-US" b="1"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9C75D374-0E09-1C47-A343-E4F7815D7708}"/>
              </a:ext>
            </a:extLst>
          </p:cNvPr>
          <p:cNvSpPr>
            <a:spLocks noGrp="1"/>
          </p:cNvSpPr>
          <p:nvPr>
            <p:ph type="sldNum" sz="quarter" idx="12"/>
          </p:nvPr>
        </p:nvSpPr>
        <p:spPr/>
        <p:txBody>
          <a:bodyPr/>
          <a:lstStyle/>
          <a:p>
            <a:fld id="{803C33BC-767D-8845-BB2C-A473FB4A7552}" type="slidenum">
              <a:rPr lang="en-US" smtClean="0"/>
              <a:pPr/>
              <a:t>190</a:t>
            </a:fld>
            <a:endParaRPr lang="en-US"/>
          </a:p>
        </p:txBody>
      </p:sp>
    </p:spTree>
    <p:extLst>
      <p:ext uri="{BB962C8B-B14F-4D97-AF65-F5344CB8AC3E}">
        <p14:creationId xmlns:p14="http://schemas.microsoft.com/office/powerpoint/2010/main" val="121545980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477310"/>
            <a:ext cx="8229600" cy="6340197"/>
          </a:xfrm>
          <a:prstGeom prst="rect">
            <a:avLst/>
          </a:prstGeom>
        </p:spPr>
        <p:txBody>
          <a:bodyPr wrap="square">
            <a:spAutoFit/>
          </a:bodyPr>
          <a:lstStyle/>
          <a:p>
            <a:r>
              <a:rPr lang="en-US" b="0" dirty="0">
                <a:latin typeface="Courier" pitchFamily="2" charset="0"/>
              </a:rPr>
              <a:t># first we run the one-way </a:t>
            </a:r>
            <a:r>
              <a:rPr lang="en-US" b="0" dirty="0" err="1">
                <a:latin typeface="Courier" pitchFamily="2" charset="0"/>
              </a:rPr>
              <a:t>anova</a:t>
            </a:r>
            <a:endParaRPr lang="en-US" b="0" dirty="0">
              <a:latin typeface="Courier" pitchFamily="2" charset="0"/>
            </a:endParaRPr>
          </a:p>
          <a:p>
            <a:r>
              <a:rPr lang="en-US" b="0" dirty="0">
                <a:latin typeface="Courier" pitchFamily="2" charset="0"/>
              </a:rPr>
              <a:t>library(</a:t>
            </a:r>
            <a:r>
              <a:rPr lang="en-US" b="0" dirty="0" err="1">
                <a:latin typeface="Courier" pitchFamily="2" charset="0"/>
              </a:rPr>
              <a:t>ez</a:t>
            </a:r>
            <a:r>
              <a:rPr lang="en-US" b="0" dirty="0">
                <a:latin typeface="Courier" pitchFamily="2" charset="0"/>
              </a:rPr>
              <a:t>)</a:t>
            </a:r>
          </a:p>
          <a:p>
            <a:r>
              <a:rPr lang="en-US" b="0" dirty="0" err="1">
                <a:latin typeface="Courier" pitchFamily="2" charset="0"/>
              </a:rPr>
              <a:t>ezANOVA</a:t>
            </a:r>
            <a:r>
              <a:rPr lang="en-US" b="0" dirty="0">
                <a:latin typeface="Courier" pitchFamily="2" charset="0"/>
              </a:rPr>
              <a:t>(</a:t>
            </a:r>
            <a:r>
              <a:rPr lang="en-US" b="0" dirty="0" err="1">
                <a:latin typeface="Courier" pitchFamily="2" charset="0"/>
              </a:rPr>
              <a:t>dat,id,between</a:t>
            </a:r>
            <a:r>
              <a:rPr lang="en-US" b="0" dirty="0">
                <a:latin typeface="Courier" pitchFamily="2" charset="0"/>
              </a:rPr>
              <a:t>=</a:t>
            </a:r>
            <a:r>
              <a:rPr lang="en-US" b="0" dirty="0" err="1">
                <a:latin typeface="Courier" pitchFamily="2" charset="0"/>
              </a:rPr>
              <a:t>group,dv</a:t>
            </a:r>
            <a:r>
              <a:rPr lang="en-US" b="0" dirty="0">
                <a:latin typeface="Courier" pitchFamily="2" charset="0"/>
              </a:rPr>
              <a:t>=score)</a:t>
            </a:r>
          </a:p>
          <a:p>
            <a:endParaRPr lang="en-GB" b="0" dirty="0">
              <a:latin typeface="Courier" pitchFamily="2" charset="0"/>
              <a:cs typeface="Arial" pitchFamily="-112" charset="0"/>
            </a:endParaRPr>
          </a:p>
          <a:p>
            <a:pPr lvl="1"/>
            <a:r>
              <a:rPr lang="en-GB" dirty="0">
                <a:solidFill>
                  <a:srgbClr val="99CC00"/>
                </a:solidFill>
                <a:latin typeface="Courier" pitchFamily="2" charset="0"/>
                <a:cs typeface="Arial" pitchFamily="-112" charset="0"/>
              </a:rPr>
              <a:t>	 </a:t>
            </a:r>
            <a:r>
              <a:rPr lang="en-GB" sz="1000" dirty="0">
                <a:solidFill>
                  <a:srgbClr val="99CC00"/>
                </a:solidFill>
                <a:latin typeface="Courier" pitchFamily="2" charset="0"/>
                <a:cs typeface="Arial" pitchFamily="-112" charset="0"/>
              </a:rPr>
              <a:t> Effect </a:t>
            </a:r>
            <a:r>
              <a:rPr lang="en-GB" sz="1000" dirty="0" err="1">
                <a:solidFill>
                  <a:srgbClr val="99CC00"/>
                </a:solidFill>
                <a:latin typeface="Courier" pitchFamily="2" charset="0"/>
                <a:cs typeface="Arial" pitchFamily="-112" charset="0"/>
              </a:rPr>
              <a:t>DFn</a:t>
            </a:r>
            <a:r>
              <a:rPr lang="en-GB" sz="1000" dirty="0">
                <a:solidFill>
                  <a:srgbClr val="99CC00"/>
                </a:solidFill>
                <a:latin typeface="Courier" pitchFamily="2" charset="0"/>
                <a:cs typeface="Arial" pitchFamily="-112" charset="0"/>
              </a:rPr>
              <a:t> </a:t>
            </a:r>
            <a:r>
              <a:rPr lang="en-GB" sz="1000" dirty="0" err="1">
                <a:solidFill>
                  <a:srgbClr val="99CC00"/>
                </a:solidFill>
                <a:latin typeface="Courier" pitchFamily="2" charset="0"/>
                <a:cs typeface="Arial" pitchFamily="-112" charset="0"/>
              </a:rPr>
              <a:t>DFd</a:t>
            </a:r>
            <a:r>
              <a:rPr lang="en-GB" sz="1000" dirty="0">
                <a:solidFill>
                  <a:srgbClr val="99CC00"/>
                </a:solidFill>
                <a:latin typeface="Courier" pitchFamily="2" charset="0"/>
                <a:cs typeface="Arial" pitchFamily="-112" charset="0"/>
              </a:rPr>
              <a:t>        F            p p&lt;.05       	</a:t>
            </a:r>
            <a:r>
              <a:rPr lang="en-GB" sz="1000" dirty="0" err="1">
                <a:solidFill>
                  <a:srgbClr val="99CC00"/>
                </a:solidFill>
                <a:latin typeface="Courier" pitchFamily="2" charset="0"/>
                <a:cs typeface="Arial" pitchFamily="-112" charset="0"/>
              </a:rPr>
              <a:t>ges</a:t>
            </a:r>
            <a:endParaRPr lang="en-GB" sz="1000" dirty="0">
              <a:solidFill>
                <a:srgbClr val="99CC00"/>
              </a:solidFill>
              <a:latin typeface="Courier" pitchFamily="2" charset="0"/>
              <a:cs typeface="Arial" pitchFamily="-112" charset="0"/>
            </a:endParaRPr>
          </a:p>
          <a:p>
            <a:pPr lvl="1"/>
            <a:r>
              <a:rPr lang="en-GB" sz="1000" dirty="0">
                <a:solidFill>
                  <a:srgbClr val="99CC00"/>
                </a:solidFill>
                <a:latin typeface="Courier" pitchFamily="2" charset="0"/>
                <a:cs typeface="Arial" pitchFamily="-112" charset="0"/>
              </a:rPr>
              <a:t>	 1  group   2  57 	154.8886 	9.056612e-24     	* 0.8445923</a:t>
            </a:r>
          </a:p>
          <a:p>
            <a:endParaRPr lang="en-GB" b="0" dirty="0">
              <a:latin typeface="Courier" pitchFamily="2" charset="0"/>
              <a:cs typeface="Arial" pitchFamily="-112" charset="0"/>
            </a:endParaRPr>
          </a:p>
          <a:p>
            <a:r>
              <a:rPr lang="en-GB" b="0" dirty="0">
                <a:latin typeface="Courier" pitchFamily="2" charset="0"/>
                <a:cs typeface="Arial" pitchFamily="-112" charset="0"/>
              </a:rPr>
              <a:t># second, run the pairwise comparison </a:t>
            </a:r>
          </a:p>
          <a:p>
            <a:endParaRPr lang="en-GB" b="0" dirty="0">
              <a:latin typeface="Courier" pitchFamily="2" charset="0"/>
              <a:cs typeface="Arial" pitchFamily="-112" charset="0"/>
            </a:endParaRPr>
          </a:p>
          <a:p>
            <a:r>
              <a:rPr lang="en-GB" b="0" dirty="0" err="1">
                <a:latin typeface="Courier" pitchFamily="2" charset="0"/>
                <a:cs typeface="Arial" pitchFamily="-112" charset="0"/>
              </a:rPr>
              <a:t>pairwise.t.test</a:t>
            </a:r>
            <a:r>
              <a:rPr lang="en-GB" b="0" dirty="0">
                <a:latin typeface="Courier" pitchFamily="2" charset="0"/>
                <a:cs typeface="Arial" pitchFamily="-112" charset="0"/>
              </a:rPr>
              <a:t>(</a:t>
            </a:r>
            <a:r>
              <a:rPr lang="en-GB" b="0" dirty="0" err="1">
                <a:latin typeface="Courier" pitchFamily="2" charset="0"/>
                <a:cs typeface="Arial" pitchFamily="-112" charset="0"/>
              </a:rPr>
              <a:t>dat$score,dat$group</a:t>
            </a:r>
            <a:r>
              <a:rPr lang="en-GB" b="0" dirty="0">
                <a:latin typeface="Courier" pitchFamily="2" charset="0"/>
                <a:cs typeface="Arial" pitchFamily="-112" charset="0"/>
              </a:rPr>
              <a:t>, paired=FALSE, </a:t>
            </a:r>
            <a:r>
              <a:rPr lang="en-GB" b="0" dirty="0" err="1">
                <a:latin typeface="Courier" pitchFamily="2" charset="0"/>
                <a:cs typeface="Arial" pitchFamily="-112" charset="0"/>
              </a:rPr>
              <a:t>p.adjust.method</a:t>
            </a:r>
            <a:r>
              <a:rPr lang="en-GB" b="0" dirty="0">
                <a:latin typeface="Courier" pitchFamily="2" charset="0"/>
                <a:cs typeface="Arial" pitchFamily="-112" charset="0"/>
              </a:rPr>
              <a:t>="</a:t>
            </a:r>
            <a:r>
              <a:rPr lang="en-GB" b="0" dirty="0" err="1">
                <a:latin typeface="Courier" pitchFamily="2" charset="0"/>
                <a:cs typeface="Arial" pitchFamily="-112" charset="0"/>
              </a:rPr>
              <a:t>bonferroni</a:t>
            </a:r>
            <a:r>
              <a:rPr lang="en-GB" b="0" dirty="0">
                <a:latin typeface="Courier" pitchFamily="2" charset="0"/>
                <a:cs typeface="Arial" pitchFamily="-112" charset="0"/>
              </a:rPr>
              <a:t>")</a:t>
            </a:r>
          </a:p>
          <a:p>
            <a:endParaRPr lang="en-GB" b="0" dirty="0">
              <a:latin typeface="Courier" pitchFamily="2" charset="0"/>
              <a:cs typeface="Arial" pitchFamily="-112" charset="0"/>
            </a:endParaRPr>
          </a:p>
          <a:p>
            <a:r>
              <a:rPr lang="en-GB" b="0" dirty="0">
                <a:latin typeface="Courier" pitchFamily="2" charset="0"/>
                <a:cs typeface="Arial" pitchFamily="-112" charset="0"/>
              </a:rPr>
              <a:t>	 </a:t>
            </a:r>
            <a:r>
              <a:rPr lang="en-GB" dirty="0">
                <a:solidFill>
                  <a:srgbClr val="99CC00"/>
                </a:solidFill>
                <a:latin typeface="Courier" pitchFamily="2" charset="0"/>
                <a:cs typeface="Arial" pitchFamily="-112" charset="0"/>
              </a:rPr>
              <a:t> A      B     </a:t>
            </a:r>
          </a:p>
          <a:p>
            <a:r>
              <a:rPr lang="en-GB" dirty="0">
                <a:solidFill>
                  <a:srgbClr val="99CC00"/>
                </a:solidFill>
                <a:latin typeface="Courier" pitchFamily="2" charset="0"/>
                <a:cs typeface="Arial" pitchFamily="-112" charset="0"/>
              </a:rPr>
              <a:t>	B 0.16   -     </a:t>
            </a:r>
          </a:p>
          <a:p>
            <a:r>
              <a:rPr lang="en-GB" dirty="0">
                <a:solidFill>
                  <a:srgbClr val="99CC00"/>
                </a:solidFill>
                <a:latin typeface="Courier" pitchFamily="2" charset="0"/>
                <a:cs typeface="Arial" pitchFamily="-112" charset="0"/>
              </a:rPr>
              <a:t>	C &lt;2e-16 &lt;2e-16</a:t>
            </a: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US" b="0" dirty="0">
              <a:latin typeface="Courier" pitchFamily="2" charset="0"/>
              <a:cs typeface="Arial" pitchFamily="-11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sp>
        <p:nvSpPr>
          <p:cNvPr id="7" name="Rounded Rectangle 6">
            <a:extLst>
              <a:ext uri="{FF2B5EF4-FFF2-40B4-BE49-F238E27FC236}">
                <a16:creationId xmlns:a16="http://schemas.microsoft.com/office/drawing/2014/main" id="{C870734D-A1AF-B140-80E1-1AE1215BD005}"/>
              </a:ext>
            </a:extLst>
          </p:cNvPr>
          <p:cNvSpPr/>
          <p:nvPr/>
        </p:nvSpPr>
        <p:spPr bwMode="auto">
          <a:xfrm>
            <a:off x="4038600" y="1600200"/>
            <a:ext cx="1219200" cy="533400"/>
          </a:xfrm>
          <a:prstGeom prst="roundRect">
            <a:avLst/>
          </a:prstGeom>
          <a:noFill/>
          <a:ln w="38100" cap="flat" cmpd="sng" algn="ctr">
            <a:solidFill>
              <a:srgbClr val="99CC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Rounded Rectangle 8">
            <a:extLst>
              <a:ext uri="{FF2B5EF4-FFF2-40B4-BE49-F238E27FC236}">
                <a16:creationId xmlns:a16="http://schemas.microsoft.com/office/drawing/2014/main" id="{9280A504-AE19-EF4A-B48C-E1572CD28A14}"/>
              </a:ext>
            </a:extLst>
          </p:cNvPr>
          <p:cNvSpPr/>
          <p:nvPr/>
        </p:nvSpPr>
        <p:spPr bwMode="auto">
          <a:xfrm>
            <a:off x="1676400" y="4267200"/>
            <a:ext cx="914400" cy="228600"/>
          </a:xfrm>
          <a:prstGeom prst="roundRect">
            <a:avLst/>
          </a:prstGeom>
          <a:noFill/>
          <a:ln w="38100" cap="flat" cmpd="sng" algn="ctr">
            <a:solidFill>
              <a:srgbClr val="99CC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Rounded Rectangle 9">
            <a:extLst>
              <a:ext uri="{FF2B5EF4-FFF2-40B4-BE49-F238E27FC236}">
                <a16:creationId xmlns:a16="http://schemas.microsoft.com/office/drawing/2014/main" id="{576DE98A-4A54-454B-8BD6-0973E01E9EAE}"/>
              </a:ext>
            </a:extLst>
          </p:cNvPr>
          <p:cNvSpPr/>
          <p:nvPr/>
        </p:nvSpPr>
        <p:spPr bwMode="auto">
          <a:xfrm>
            <a:off x="2604052" y="4267200"/>
            <a:ext cx="914400" cy="228600"/>
          </a:xfrm>
          <a:prstGeom prst="roundRect">
            <a:avLst/>
          </a:prstGeom>
          <a:noFill/>
          <a:ln w="38100" cap="flat" cmpd="sng" algn="ctr">
            <a:solidFill>
              <a:srgbClr val="99CC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1" name="TextBox 10">
            <a:extLst>
              <a:ext uri="{FF2B5EF4-FFF2-40B4-BE49-F238E27FC236}">
                <a16:creationId xmlns:a16="http://schemas.microsoft.com/office/drawing/2014/main" id="{E6DB3369-3FF2-6441-812B-EADBDAB003CD}"/>
              </a:ext>
            </a:extLst>
          </p:cNvPr>
          <p:cNvSpPr txBox="1">
            <a:spLocks noChangeArrowheads="1"/>
          </p:cNvSpPr>
          <p:nvPr/>
        </p:nvSpPr>
        <p:spPr bwMode="auto">
          <a:xfrm>
            <a:off x="5790175" y="2140226"/>
            <a:ext cx="396445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dirty="0">
                <a:solidFill>
                  <a:srgbClr val="99CC00"/>
                </a:solidFill>
              </a:rPr>
              <a:t>ok something is going</a:t>
            </a:r>
          </a:p>
          <a:p>
            <a:pPr eaLnBrk="1" hangingPunct="1"/>
            <a:r>
              <a:rPr lang="en-US" sz="1800" dirty="0">
                <a:solidFill>
                  <a:srgbClr val="99CC00"/>
                </a:solidFill>
              </a:rPr>
              <a:t>to be interesting here</a:t>
            </a:r>
          </a:p>
        </p:txBody>
      </p:sp>
      <p:cxnSp>
        <p:nvCxnSpPr>
          <p:cNvPr id="13" name="Straight Connector 18">
            <a:extLst>
              <a:ext uri="{FF2B5EF4-FFF2-40B4-BE49-F238E27FC236}">
                <a16:creationId xmlns:a16="http://schemas.microsoft.com/office/drawing/2014/main" id="{720BAB54-EFA2-3741-9B4A-F58BFB022D6C}"/>
              </a:ext>
            </a:extLst>
          </p:cNvPr>
          <p:cNvCxnSpPr>
            <a:cxnSpLocks noChangeShapeType="1"/>
          </p:cNvCxnSpPr>
          <p:nvPr/>
        </p:nvCxnSpPr>
        <p:spPr bwMode="auto">
          <a:xfrm flipH="1" flipV="1">
            <a:off x="5257801" y="1981201"/>
            <a:ext cx="533399" cy="15239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4" name="TextBox 13">
            <a:extLst>
              <a:ext uri="{FF2B5EF4-FFF2-40B4-BE49-F238E27FC236}">
                <a16:creationId xmlns:a16="http://schemas.microsoft.com/office/drawing/2014/main" id="{BDD5FD89-BE8B-6E4C-B4E5-DF32D605DE76}"/>
              </a:ext>
            </a:extLst>
          </p:cNvPr>
          <p:cNvSpPr txBox="1">
            <a:spLocks noChangeArrowheads="1"/>
          </p:cNvSpPr>
          <p:nvPr/>
        </p:nvSpPr>
        <p:spPr bwMode="auto">
          <a:xfrm>
            <a:off x="3814576" y="4934121"/>
            <a:ext cx="4643624"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dirty="0">
                <a:solidFill>
                  <a:srgbClr val="99CC00"/>
                </a:solidFill>
              </a:rPr>
              <a:t>here are significant differences </a:t>
            </a:r>
          </a:p>
          <a:p>
            <a:pPr eaLnBrk="1" hangingPunct="1"/>
            <a:endParaRPr lang="en-US" sz="1800" dirty="0">
              <a:solidFill>
                <a:srgbClr val="99CC00"/>
              </a:solidFill>
            </a:endParaRPr>
          </a:p>
          <a:p>
            <a:pPr eaLnBrk="1" hangingPunct="1"/>
            <a:r>
              <a:rPr lang="en-US" sz="1800" dirty="0">
                <a:solidFill>
                  <a:srgbClr val="99CC00"/>
                </a:solidFill>
              </a:rPr>
              <a:t>and we don’t need to do the Bonferroni correction (already included) </a:t>
            </a:r>
          </a:p>
        </p:txBody>
      </p:sp>
      <p:cxnSp>
        <p:nvCxnSpPr>
          <p:cNvPr id="15" name="Straight Connector 18">
            <a:extLst>
              <a:ext uri="{FF2B5EF4-FFF2-40B4-BE49-F238E27FC236}">
                <a16:creationId xmlns:a16="http://schemas.microsoft.com/office/drawing/2014/main" id="{D539D434-09E7-BD43-98CF-D6CA0870CBFF}"/>
              </a:ext>
            </a:extLst>
          </p:cNvPr>
          <p:cNvCxnSpPr>
            <a:cxnSpLocks noChangeShapeType="1"/>
          </p:cNvCxnSpPr>
          <p:nvPr/>
        </p:nvCxnSpPr>
        <p:spPr bwMode="auto">
          <a:xfrm>
            <a:off x="2146852" y="4572001"/>
            <a:ext cx="1663148" cy="68528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8" name="Straight Connector 18">
            <a:extLst>
              <a:ext uri="{FF2B5EF4-FFF2-40B4-BE49-F238E27FC236}">
                <a16:creationId xmlns:a16="http://schemas.microsoft.com/office/drawing/2014/main" id="{0828471C-126D-B842-86A6-213C64443A05}"/>
              </a:ext>
            </a:extLst>
          </p:cNvPr>
          <p:cNvCxnSpPr>
            <a:cxnSpLocks noChangeShapeType="1"/>
          </p:cNvCxnSpPr>
          <p:nvPr/>
        </p:nvCxnSpPr>
        <p:spPr bwMode="auto">
          <a:xfrm>
            <a:off x="3061252" y="4572001"/>
            <a:ext cx="748748" cy="68528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2" name="Slide Number Placeholder 1">
            <a:extLst>
              <a:ext uri="{FF2B5EF4-FFF2-40B4-BE49-F238E27FC236}">
                <a16:creationId xmlns:a16="http://schemas.microsoft.com/office/drawing/2014/main" id="{9F639173-CDE8-5B47-9FF5-13B7C409C95D}"/>
              </a:ext>
            </a:extLst>
          </p:cNvPr>
          <p:cNvSpPr>
            <a:spLocks noGrp="1"/>
          </p:cNvSpPr>
          <p:nvPr>
            <p:ph type="sldNum" sz="quarter" idx="12"/>
          </p:nvPr>
        </p:nvSpPr>
        <p:spPr/>
        <p:txBody>
          <a:bodyPr/>
          <a:lstStyle/>
          <a:p>
            <a:fld id="{803C33BC-767D-8845-BB2C-A473FB4A7552}" type="slidenum">
              <a:rPr lang="en-US" smtClean="0"/>
              <a:pPr/>
              <a:t>191</a:t>
            </a:fld>
            <a:endParaRPr lang="en-US"/>
          </a:p>
        </p:txBody>
      </p:sp>
    </p:spTree>
    <p:extLst>
      <p:ext uri="{BB962C8B-B14F-4D97-AF65-F5344CB8AC3E}">
        <p14:creationId xmlns:p14="http://schemas.microsoft.com/office/powerpoint/2010/main" val="35351855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762000" y="1295400"/>
            <a:ext cx="8153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we can write:</a:t>
            </a:r>
            <a:endParaRPr lang="en-US" b="0" dirty="0">
              <a:solidFill>
                <a:srgbClr val="99CC00"/>
              </a:solidFill>
              <a:latin typeface="Arial" charset="0"/>
              <a:cs typeface="Arial" charset="0"/>
            </a:endParaRPr>
          </a:p>
          <a:p>
            <a:r>
              <a:rPr lang="en-US" b="0" dirty="0">
                <a:solidFill>
                  <a:srgbClr val="99CC00"/>
                </a:solidFill>
                <a:latin typeface="Arial" charset="0"/>
                <a:cs typeface="Arial" charset="0"/>
              </a:rPr>
              <a:t>“A one-way ANOVA showed a significant effect on time for the variable Group ( F2,57=154.88, p &lt; 0.05).”</a:t>
            </a:r>
          </a:p>
          <a:p>
            <a:endParaRPr lang="en-US" b="0" dirty="0">
              <a:solidFill>
                <a:srgbClr val="99CC00"/>
              </a:solidFill>
              <a:latin typeface="Arial" charset="0"/>
              <a:cs typeface="Arial" charset="0"/>
            </a:endParaRPr>
          </a:p>
          <a:p>
            <a:r>
              <a:rPr lang="en-US" b="0" dirty="0">
                <a:latin typeface="Arial" charset="0"/>
                <a:cs typeface="Arial" charset="0"/>
              </a:rPr>
              <a:t>and then:</a:t>
            </a:r>
            <a:endParaRPr lang="en-US" b="0" dirty="0">
              <a:solidFill>
                <a:srgbClr val="99CC00"/>
              </a:solidFill>
              <a:latin typeface="Arial" charset="0"/>
              <a:cs typeface="Arial" charset="0"/>
            </a:endParaRPr>
          </a:p>
          <a:p>
            <a:r>
              <a:rPr lang="en-US" b="0" dirty="0">
                <a:solidFill>
                  <a:srgbClr val="99CC00"/>
                </a:solidFill>
                <a:latin typeface="Arial" charset="0"/>
                <a:cs typeface="Arial" charset="0"/>
              </a:rPr>
              <a:t>“Post-hoc comparison t-tests (using </a:t>
            </a:r>
            <a:r>
              <a:rPr lang="en-US" b="0" dirty="0" err="1">
                <a:solidFill>
                  <a:srgbClr val="99CC00"/>
                </a:solidFill>
                <a:latin typeface="Arial" charset="0"/>
                <a:cs typeface="Arial" charset="0"/>
              </a:rPr>
              <a:t>Bonferoni</a:t>
            </a:r>
            <a:r>
              <a:rPr lang="en-US" b="0" dirty="0">
                <a:solidFill>
                  <a:srgbClr val="99CC00"/>
                </a:solidFill>
                <a:latin typeface="Arial" charset="0"/>
                <a:cs typeface="Arial" charset="0"/>
              </a:rPr>
              <a:t> correction) showed significant difference between the group C and the group A (p&lt;0.05) and between group C and group B (p&lt;0.05).”</a:t>
            </a:r>
            <a:endParaRPr lang="is-IS" b="0" dirty="0">
              <a:solidFill>
                <a:srgbClr val="99CC00"/>
              </a:solidFill>
              <a:latin typeface="Arial" charset="0"/>
              <a:cs typeface="Arial" charset="0"/>
            </a:endParaRPr>
          </a:p>
          <a:p>
            <a:endParaRPr lang="is-IS" b="0" dirty="0">
              <a:solidFill>
                <a:srgbClr val="99CC00"/>
              </a:solidFill>
              <a:latin typeface="Arial" charset="0"/>
              <a:cs typeface="Arial" charset="0"/>
            </a:endParaRPr>
          </a:p>
          <a:p>
            <a:r>
              <a:rPr lang="is-IS" b="0" dirty="0">
                <a:solidFill>
                  <a:srgbClr val="99CC00"/>
                </a:solidFill>
                <a:latin typeface="Arial" charset="0"/>
                <a:cs typeface="Arial" charset="0"/>
              </a:rPr>
              <a:t>&lt;you could also give means values to give more info&gt;</a:t>
            </a:r>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DE17BD6B-2B2B-A54E-9BC5-74D8BB69E81E}"/>
              </a:ext>
            </a:extLst>
          </p:cNvPr>
          <p:cNvSpPr>
            <a:spLocks noGrp="1"/>
          </p:cNvSpPr>
          <p:nvPr>
            <p:ph type="sldNum" sz="quarter" idx="12"/>
          </p:nvPr>
        </p:nvSpPr>
        <p:spPr/>
        <p:txBody>
          <a:bodyPr/>
          <a:lstStyle/>
          <a:p>
            <a:fld id="{803C33BC-767D-8845-BB2C-A473FB4A7552}" type="slidenum">
              <a:rPr lang="en-US" smtClean="0"/>
              <a:pPr/>
              <a:t>192</a:t>
            </a:fld>
            <a:endParaRPr lang="en-US"/>
          </a:p>
        </p:txBody>
      </p:sp>
    </p:spTree>
    <p:extLst>
      <p:ext uri="{BB962C8B-B14F-4D97-AF65-F5344CB8AC3E}">
        <p14:creationId xmlns:p14="http://schemas.microsoft.com/office/powerpoint/2010/main" val="29203551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762000" y="2971800"/>
            <a:ext cx="6858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one last thing you could find useful: how to make a graph with confident interval</a:t>
            </a:r>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a:p>
            <a:endParaRPr lang="en-US" b="0"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44F2AF61-6620-4F49-AD0E-66FF4CBF7B74}"/>
              </a:ext>
            </a:extLst>
          </p:cNvPr>
          <p:cNvSpPr>
            <a:spLocks noGrp="1"/>
          </p:cNvSpPr>
          <p:nvPr>
            <p:ph type="sldNum" sz="quarter" idx="12"/>
          </p:nvPr>
        </p:nvSpPr>
        <p:spPr/>
        <p:txBody>
          <a:bodyPr/>
          <a:lstStyle/>
          <a:p>
            <a:fld id="{803C33BC-767D-8845-BB2C-A473FB4A7552}" type="slidenum">
              <a:rPr lang="en-US" smtClean="0"/>
              <a:pPr/>
              <a:t>193</a:t>
            </a:fld>
            <a:endParaRPr lang="en-US"/>
          </a:p>
        </p:txBody>
      </p:sp>
    </p:spTree>
    <p:extLst>
      <p:ext uri="{BB962C8B-B14F-4D97-AF65-F5344CB8AC3E}">
        <p14:creationId xmlns:p14="http://schemas.microsoft.com/office/powerpoint/2010/main" val="402013503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477310"/>
            <a:ext cx="8229600" cy="7848302"/>
          </a:xfrm>
          <a:prstGeom prst="rect">
            <a:avLst/>
          </a:prstGeom>
        </p:spPr>
        <p:txBody>
          <a:bodyPr wrap="square">
            <a:spAutoFit/>
          </a:bodyPr>
          <a:lstStyle/>
          <a:p>
            <a:r>
              <a:rPr lang="en-US" b="0" dirty="0">
                <a:latin typeface="Courier" pitchFamily="2" charset="0"/>
              </a:rPr>
              <a:t># first we run the one-way </a:t>
            </a:r>
            <a:r>
              <a:rPr lang="en-US" b="0" dirty="0" err="1">
                <a:latin typeface="Courier" pitchFamily="2" charset="0"/>
              </a:rPr>
              <a:t>anova</a:t>
            </a:r>
            <a:endParaRPr lang="en-US" b="0" dirty="0">
              <a:latin typeface="Courier" pitchFamily="2" charset="0"/>
            </a:endParaRPr>
          </a:p>
          <a:p>
            <a:r>
              <a:rPr lang="en-US" b="0" dirty="0">
                <a:latin typeface="Courier" pitchFamily="2" charset="0"/>
              </a:rPr>
              <a:t>library(</a:t>
            </a:r>
            <a:r>
              <a:rPr lang="en-US" b="0" dirty="0" err="1">
                <a:latin typeface="Courier" pitchFamily="2" charset="0"/>
              </a:rPr>
              <a:t>Rmisc</a:t>
            </a:r>
            <a:r>
              <a:rPr lang="en-US" b="0" dirty="0">
                <a:latin typeface="Courier" pitchFamily="2" charset="0"/>
              </a:rPr>
              <a:t>)</a:t>
            </a:r>
          </a:p>
          <a:p>
            <a:r>
              <a:rPr lang="en-US" b="0" dirty="0" err="1">
                <a:latin typeface="Courier" pitchFamily="2" charset="0"/>
              </a:rPr>
              <a:t>tgc</a:t>
            </a:r>
            <a:r>
              <a:rPr lang="en-US" b="0" dirty="0">
                <a:latin typeface="Courier" pitchFamily="2" charset="0"/>
              </a:rPr>
              <a:t> &lt;- </a:t>
            </a:r>
            <a:r>
              <a:rPr lang="en-US" b="0" dirty="0" err="1">
                <a:latin typeface="Courier" pitchFamily="2" charset="0"/>
              </a:rPr>
              <a:t>summarySE</a:t>
            </a:r>
            <a:r>
              <a:rPr lang="en-US" b="0" dirty="0">
                <a:latin typeface="Courier" pitchFamily="2" charset="0"/>
              </a:rPr>
              <a:t>(</a:t>
            </a:r>
            <a:r>
              <a:rPr lang="en-US" b="0" dirty="0" err="1">
                <a:latin typeface="Courier" pitchFamily="2" charset="0"/>
              </a:rPr>
              <a:t>dat</a:t>
            </a:r>
            <a:r>
              <a:rPr lang="en-US" b="0" dirty="0">
                <a:latin typeface="Courier" pitchFamily="2" charset="0"/>
              </a:rPr>
              <a:t>, </a:t>
            </a:r>
            <a:r>
              <a:rPr lang="en-US" b="0" dirty="0" err="1">
                <a:latin typeface="Courier" pitchFamily="2" charset="0"/>
              </a:rPr>
              <a:t>measurevar</a:t>
            </a:r>
            <a:r>
              <a:rPr lang="en-US" b="0" dirty="0">
                <a:latin typeface="Courier" pitchFamily="2" charset="0"/>
              </a:rPr>
              <a:t>="score", </a:t>
            </a:r>
            <a:r>
              <a:rPr lang="en-US" b="0" dirty="0" err="1">
                <a:latin typeface="Courier" pitchFamily="2" charset="0"/>
              </a:rPr>
              <a:t>groupvars</a:t>
            </a:r>
            <a:r>
              <a:rPr lang="en-US" b="0" dirty="0">
                <a:latin typeface="Courier" pitchFamily="2" charset="0"/>
              </a:rPr>
              <a:t>=c("group"))</a:t>
            </a:r>
          </a:p>
          <a:p>
            <a:r>
              <a:rPr lang="en-US" b="0" dirty="0" err="1">
                <a:latin typeface="Courier" pitchFamily="2" charset="0"/>
              </a:rPr>
              <a:t>tgc</a:t>
            </a:r>
            <a:endParaRPr lang="en-US" b="0" dirty="0">
              <a:latin typeface="Courier" pitchFamily="2" charset="0"/>
            </a:endParaRPr>
          </a:p>
          <a:p>
            <a:pPr lvl="1"/>
            <a:endParaRPr lang="en-US" dirty="0">
              <a:solidFill>
                <a:srgbClr val="99CC00"/>
              </a:solidFill>
              <a:latin typeface="Courier" pitchFamily="2" charset="0"/>
            </a:endParaRPr>
          </a:p>
          <a:p>
            <a:pPr lvl="1"/>
            <a:r>
              <a:rPr lang="en-US" dirty="0">
                <a:solidFill>
                  <a:srgbClr val="99CC00"/>
                </a:solidFill>
                <a:latin typeface="Courier" pitchFamily="2" charset="0"/>
              </a:rPr>
              <a:t>  group  N score        </a:t>
            </a:r>
            <a:r>
              <a:rPr lang="en-US" dirty="0" err="1">
                <a:solidFill>
                  <a:srgbClr val="99CC00"/>
                </a:solidFill>
                <a:latin typeface="Courier" pitchFamily="2" charset="0"/>
              </a:rPr>
              <a:t>sd</a:t>
            </a:r>
            <a:r>
              <a:rPr lang="en-US" dirty="0">
                <a:solidFill>
                  <a:srgbClr val="99CC00"/>
                </a:solidFill>
                <a:latin typeface="Courier" pitchFamily="2" charset="0"/>
              </a:rPr>
              <a:t>        se        ci</a:t>
            </a:r>
          </a:p>
          <a:p>
            <a:pPr lvl="1"/>
            <a:r>
              <a:rPr lang="en-US" dirty="0">
                <a:solidFill>
                  <a:srgbClr val="99CC00"/>
                </a:solidFill>
                <a:latin typeface="Courier" pitchFamily="2" charset="0"/>
              </a:rPr>
              <a:t>1     A 20  6.60 1.1424811 0.2554665 0.5346976</a:t>
            </a:r>
          </a:p>
          <a:p>
            <a:pPr lvl="1"/>
            <a:r>
              <a:rPr lang="en-US" dirty="0">
                <a:solidFill>
                  <a:srgbClr val="99CC00"/>
                </a:solidFill>
                <a:latin typeface="Courier" pitchFamily="2" charset="0"/>
              </a:rPr>
              <a:t>2     B 20  7.25 1.1180340 0.2500000 0.5232560</a:t>
            </a:r>
          </a:p>
          <a:p>
            <a:pPr lvl="1"/>
            <a:r>
              <a:rPr lang="en-US" dirty="0">
                <a:solidFill>
                  <a:srgbClr val="99CC00"/>
                </a:solidFill>
                <a:latin typeface="Courier" pitchFamily="2" charset="0"/>
              </a:rPr>
              <a:t>3     C 20  1.95 0.8255779 0.1846048 0.3863824</a:t>
            </a:r>
          </a:p>
          <a:p>
            <a:endParaRPr lang="en-US" b="0" dirty="0">
              <a:latin typeface="Courier" pitchFamily="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r>
              <a:rPr lang="en-US" b="0" dirty="0" err="1">
                <a:latin typeface="Courier" pitchFamily="2" charset="0"/>
                <a:cs typeface="Arial" pitchFamily="-112" charset="0"/>
              </a:rPr>
              <a:t>ggplot</a:t>
            </a:r>
            <a:r>
              <a:rPr lang="en-US" b="0" dirty="0">
                <a:latin typeface="Courier" pitchFamily="2" charset="0"/>
                <a:cs typeface="Arial" pitchFamily="-112" charset="0"/>
              </a:rPr>
              <a:t>(data = </a:t>
            </a:r>
            <a:r>
              <a:rPr lang="en-US" b="0" dirty="0" err="1">
                <a:latin typeface="Courier" pitchFamily="2" charset="0"/>
                <a:cs typeface="Arial" pitchFamily="-112" charset="0"/>
              </a:rPr>
              <a:t>tgc</a:t>
            </a:r>
            <a:r>
              <a:rPr lang="en-US" b="0" dirty="0">
                <a:latin typeface="Courier" pitchFamily="2" charset="0"/>
                <a:cs typeface="Arial" pitchFamily="-112" charset="0"/>
              </a:rPr>
              <a:t>, </a:t>
            </a:r>
            <a:r>
              <a:rPr lang="en-US" b="0" dirty="0" err="1">
                <a:latin typeface="Courier" pitchFamily="2" charset="0"/>
                <a:cs typeface="Arial" pitchFamily="-112" charset="0"/>
              </a:rPr>
              <a:t>aes</a:t>
            </a:r>
            <a:r>
              <a:rPr lang="en-US" b="0" dirty="0">
                <a:latin typeface="Courier" pitchFamily="2" charset="0"/>
                <a:cs typeface="Arial" pitchFamily="-112" charset="0"/>
              </a:rPr>
              <a:t>(x = </a:t>
            </a:r>
            <a:r>
              <a:rPr lang="en-US" b="0" dirty="0" err="1">
                <a:latin typeface="Courier" pitchFamily="2" charset="0"/>
                <a:cs typeface="Arial" pitchFamily="-112" charset="0"/>
              </a:rPr>
              <a:t>tgc$group</a:t>
            </a:r>
            <a:r>
              <a:rPr lang="en-US" b="0" dirty="0">
                <a:latin typeface="Courier" pitchFamily="2" charset="0"/>
                <a:cs typeface="Arial" pitchFamily="-112" charset="0"/>
              </a:rPr>
              <a:t>, y = </a:t>
            </a:r>
            <a:r>
              <a:rPr lang="en-US" b="0" dirty="0" err="1">
                <a:latin typeface="Courier" pitchFamily="2" charset="0"/>
                <a:cs typeface="Arial" pitchFamily="-112" charset="0"/>
              </a:rPr>
              <a:t>tgc$score</a:t>
            </a:r>
            <a:r>
              <a:rPr lang="en-US" b="0" dirty="0">
                <a:latin typeface="Courier" pitchFamily="2" charset="0"/>
                <a:cs typeface="Arial" pitchFamily="-112" charset="0"/>
              </a:rPr>
              <a:t>)) + </a:t>
            </a:r>
            <a:r>
              <a:rPr lang="en-US" b="0" dirty="0" err="1">
                <a:latin typeface="Courier" pitchFamily="2" charset="0"/>
                <a:cs typeface="Arial" pitchFamily="-112" charset="0"/>
              </a:rPr>
              <a:t>geom_bar</a:t>
            </a:r>
            <a:r>
              <a:rPr lang="en-US" b="0" dirty="0">
                <a:latin typeface="Courier" pitchFamily="2" charset="0"/>
                <a:cs typeface="Arial" pitchFamily="-112" charset="0"/>
              </a:rPr>
              <a:t>(stat = 'identity', position = 'dodge')</a:t>
            </a:r>
            <a:r>
              <a:rPr lang="en-GB" b="0" dirty="0">
                <a:latin typeface="Courier" pitchFamily="2" charset="0"/>
                <a:cs typeface="Arial" pitchFamily="-112" charset="0"/>
              </a:rPr>
              <a:t> + </a:t>
            </a:r>
            <a:r>
              <a:rPr lang="en-GB" b="0" dirty="0" err="1">
                <a:latin typeface="Courier" pitchFamily="2" charset="0"/>
                <a:cs typeface="Arial" pitchFamily="-112" charset="0"/>
              </a:rPr>
              <a:t>geom_errorbar</a:t>
            </a:r>
            <a:r>
              <a:rPr lang="en-GB" b="0" dirty="0">
                <a:latin typeface="Courier" pitchFamily="2" charset="0"/>
                <a:cs typeface="Arial" pitchFamily="-112" charset="0"/>
              </a:rPr>
              <a:t>(</a:t>
            </a:r>
            <a:r>
              <a:rPr lang="en-GB" b="0" dirty="0" err="1">
                <a:latin typeface="Courier" pitchFamily="2" charset="0"/>
                <a:cs typeface="Arial" pitchFamily="-112" charset="0"/>
              </a:rPr>
              <a:t>aes</a:t>
            </a:r>
            <a:r>
              <a:rPr lang="en-GB" b="0" dirty="0">
                <a:latin typeface="Courier" pitchFamily="2" charset="0"/>
                <a:cs typeface="Arial" pitchFamily="-112" charset="0"/>
              </a:rPr>
              <a:t>(</a:t>
            </a:r>
            <a:r>
              <a:rPr lang="en-GB" b="0" dirty="0" err="1">
                <a:latin typeface="Courier" pitchFamily="2" charset="0"/>
                <a:cs typeface="Arial" pitchFamily="-112" charset="0"/>
              </a:rPr>
              <a:t>ymin</a:t>
            </a:r>
            <a:r>
              <a:rPr lang="en-GB" b="0" dirty="0">
                <a:latin typeface="Courier" pitchFamily="2" charset="0"/>
                <a:cs typeface="Arial" pitchFamily="-112" charset="0"/>
              </a:rPr>
              <a:t>=</a:t>
            </a:r>
            <a:r>
              <a:rPr lang="en-US" b="0" dirty="0">
                <a:latin typeface="Courier" pitchFamily="2" charset="0"/>
                <a:cs typeface="Arial" pitchFamily="-112" charset="0"/>
              </a:rPr>
              <a:t> </a:t>
            </a:r>
            <a:r>
              <a:rPr lang="en-US" b="0" dirty="0" err="1">
                <a:latin typeface="Courier" pitchFamily="2" charset="0"/>
                <a:cs typeface="Arial" pitchFamily="-112" charset="0"/>
              </a:rPr>
              <a:t>tgc$score</a:t>
            </a:r>
            <a:r>
              <a:rPr lang="en-US" b="0" dirty="0">
                <a:latin typeface="Courier" pitchFamily="2" charset="0"/>
                <a:cs typeface="Arial" pitchFamily="-112" charset="0"/>
              </a:rPr>
              <a:t> </a:t>
            </a:r>
            <a:r>
              <a:rPr lang="en-GB" b="0" dirty="0">
                <a:latin typeface="Courier" pitchFamily="2" charset="0"/>
                <a:cs typeface="Arial" pitchFamily="-112" charset="0"/>
              </a:rPr>
              <a:t>- ci, </a:t>
            </a:r>
            <a:r>
              <a:rPr lang="en-GB" b="0" dirty="0" err="1">
                <a:latin typeface="Courier" pitchFamily="2" charset="0"/>
                <a:cs typeface="Arial" pitchFamily="-112" charset="0"/>
              </a:rPr>
              <a:t>ymax</a:t>
            </a:r>
            <a:r>
              <a:rPr lang="en-GB" b="0" dirty="0">
                <a:latin typeface="Courier" pitchFamily="2" charset="0"/>
                <a:cs typeface="Arial" pitchFamily="-112" charset="0"/>
              </a:rPr>
              <a:t>=</a:t>
            </a:r>
            <a:r>
              <a:rPr lang="en-US" b="0" dirty="0">
                <a:latin typeface="Courier" pitchFamily="2" charset="0"/>
                <a:cs typeface="Arial" pitchFamily="-112" charset="0"/>
              </a:rPr>
              <a:t> </a:t>
            </a:r>
            <a:r>
              <a:rPr lang="en-US" b="0" dirty="0" err="1">
                <a:latin typeface="Courier" pitchFamily="2" charset="0"/>
                <a:cs typeface="Arial" pitchFamily="-112" charset="0"/>
              </a:rPr>
              <a:t>tgc$score</a:t>
            </a:r>
            <a:r>
              <a:rPr lang="en-US" b="0" dirty="0">
                <a:latin typeface="Courier" pitchFamily="2" charset="0"/>
                <a:cs typeface="Arial" pitchFamily="-112" charset="0"/>
              </a:rPr>
              <a:t>  </a:t>
            </a:r>
            <a:r>
              <a:rPr lang="en-GB" b="0" dirty="0">
                <a:latin typeface="Courier" pitchFamily="2" charset="0"/>
                <a:cs typeface="Arial" pitchFamily="-112" charset="0"/>
              </a:rPr>
              <a:t>+ ci), width=.2, position=</a:t>
            </a:r>
            <a:r>
              <a:rPr lang="en-GB" b="0" dirty="0" err="1">
                <a:latin typeface="Courier" pitchFamily="2" charset="0"/>
                <a:cs typeface="Arial" pitchFamily="-112" charset="0"/>
              </a:rPr>
              <a:t>position_dodge</a:t>
            </a:r>
            <a:r>
              <a:rPr lang="en-GB" b="0" dirty="0">
                <a:latin typeface="Courier" pitchFamily="2" charset="0"/>
                <a:cs typeface="Arial" pitchFamily="-112" charset="0"/>
              </a:rPr>
              <a:t>(.9))</a:t>
            </a: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US" b="0" dirty="0">
              <a:latin typeface="Courier" pitchFamily="2" charset="0"/>
              <a:cs typeface="Arial" pitchFamily="-11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sp>
        <p:nvSpPr>
          <p:cNvPr id="2" name="Slide Number Placeholder 1">
            <a:extLst>
              <a:ext uri="{FF2B5EF4-FFF2-40B4-BE49-F238E27FC236}">
                <a16:creationId xmlns:a16="http://schemas.microsoft.com/office/drawing/2014/main" id="{008DEC11-9091-064E-B64E-ADA9F5607927}"/>
              </a:ext>
            </a:extLst>
          </p:cNvPr>
          <p:cNvSpPr>
            <a:spLocks noGrp="1"/>
          </p:cNvSpPr>
          <p:nvPr>
            <p:ph type="sldNum" sz="quarter" idx="12"/>
          </p:nvPr>
        </p:nvSpPr>
        <p:spPr/>
        <p:txBody>
          <a:bodyPr/>
          <a:lstStyle/>
          <a:p>
            <a:fld id="{803C33BC-767D-8845-BB2C-A473FB4A7552}" type="slidenum">
              <a:rPr lang="en-US" smtClean="0"/>
              <a:pPr/>
              <a:t>194</a:t>
            </a:fld>
            <a:endParaRPr lang="en-US"/>
          </a:p>
        </p:txBody>
      </p:sp>
    </p:spTree>
    <p:extLst>
      <p:ext uri="{BB962C8B-B14F-4D97-AF65-F5344CB8AC3E}">
        <p14:creationId xmlns:p14="http://schemas.microsoft.com/office/powerpoint/2010/main" val="11732275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65B08E-2FDD-AD4E-AAA3-049D55F12ACE}"/>
              </a:ext>
            </a:extLst>
          </p:cNvPr>
          <p:cNvPicPr>
            <a:picLocks noChangeAspect="1"/>
          </p:cNvPicPr>
          <p:nvPr/>
        </p:nvPicPr>
        <p:blipFill>
          <a:blip r:embed="rId2"/>
          <a:stretch>
            <a:fillRect/>
          </a:stretch>
        </p:blipFill>
        <p:spPr>
          <a:xfrm>
            <a:off x="254000" y="317500"/>
            <a:ext cx="8636000" cy="6223000"/>
          </a:xfrm>
          <a:prstGeom prst="rect">
            <a:avLst/>
          </a:prstGeom>
        </p:spPr>
      </p:pic>
      <p:sp>
        <p:nvSpPr>
          <p:cNvPr id="2" name="Slide Number Placeholder 1">
            <a:extLst>
              <a:ext uri="{FF2B5EF4-FFF2-40B4-BE49-F238E27FC236}">
                <a16:creationId xmlns:a16="http://schemas.microsoft.com/office/drawing/2014/main" id="{CD61AD94-4193-A441-8B32-B2C723598E07}"/>
              </a:ext>
            </a:extLst>
          </p:cNvPr>
          <p:cNvSpPr>
            <a:spLocks noGrp="1"/>
          </p:cNvSpPr>
          <p:nvPr>
            <p:ph type="sldNum" sz="quarter" idx="12"/>
          </p:nvPr>
        </p:nvSpPr>
        <p:spPr/>
        <p:txBody>
          <a:bodyPr/>
          <a:lstStyle/>
          <a:p>
            <a:fld id="{803C33BC-767D-8845-BB2C-A473FB4A7552}" type="slidenum">
              <a:rPr lang="en-US" smtClean="0"/>
              <a:pPr/>
              <a:t>195</a:t>
            </a:fld>
            <a:endParaRPr lang="en-US"/>
          </a:p>
        </p:txBody>
      </p:sp>
    </p:spTree>
    <p:extLst>
      <p:ext uri="{BB962C8B-B14F-4D97-AF65-F5344CB8AC3E}">
        <p14:creationId xmlns:p14="http://schemas.microsoft.com/office/powerpoint/2010/main" val="224327463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5105400"/>
            <a:ext cx="8839200" cy="1508125"/>
          </a:xfrm>
        </p:spPr>
        <p:txBody>
          <a:bodyPr/>
          <a:lstStyle/>
          <a:p>
            <a:pPr algn="r" eaLnBrk="1" hangingPunct="1"/>
            <a:r>
              <a:rPr lang="en-US" dirty="0">
                <a:solidFill>
                  <a:srgbClr val="A6A6A6"/>
                </a:solidFill>
                <a:latin typeface="Arial" charset="0"/>
                <a:cs typeface="Arial" charset="0"/>
              </a:rPr>
              <a:t>ok we have learned quite a lot so far!</a:t>
            </a:r>
          </a:p>
        </p:txBody>
      </p:sp>
      <p:sp>
        <p:nvSpPr>
          <p:cNvPr id="2" name="TextBox 1"/>
          <p:cNvSpPr txBox="1"/>
          <p:nvPr/>
        </p:nvSpPr>
        <p:spPr>
          <a:xfrm>
            <a:off x="-965200" y="3962400"/>
            <a:ext cx="184666" cy="369332"/>
          </a:xfrm>
          <a:prstGeom prst="rect">
            <a:avLst/>
          </a:prstGeom>
          <a:noFill/>
        </p:spPr>
        <p:txBody>
          <a:bodyPr wrap="none" rtlCol="0">
            <a:spAutoFit/>
          </a:bodyPr>
          <a:lstStyle/>
          <a:p>
            <a:endParaRPr lang="en-US" dirty="0"/>
          </a:p>
        </p:txBody>
      </p:sp>
      <p:sp>
        <p:nvSpPr>
          <p:cNvPr id="3" name="Slide Number Placeholder 2">
            <a:extLst>
              <a:ext uri="{FF2B5EF4-FFF2-40B4-BE49-F238E27FC236}">
                <a16:creationId xmlns:a16="http://schemas.microsoft.com/office/drawing/2014/main" id="{2D38B0C8-30A1-5F46-ACAD-D94C89F86E83}"/>
              </a:ext>
            </a:extLst>
          </p:cNvPr>
          <p:cNvSpPr>
            <a:spLocks noGrp="1"/>
          </p:cNvSpPr>
          <p:nvPr>
            <p:ph type="sldNum" sz="quarter" idx="12"/>
          </p:nvPr>
        </p:nvSpPr>
        <p:spPr/>
        <p:txBody>
          <a:bodyPr/>
          <a:lstStyle/>
          <a:p>
            <a:fld id="{8C734804-006E-DC44-93A2-A63A0AD6AB16}" type="slidenum">
              <a:rPr lang="en-US" smtClean="0"/>
              <a:pPr/>
              <a:t>196</a:t>
            </a:fld>
            <a:endParaRPr lang="en-US"/>
          </a:p>
        </p:txBody>
      </p:sp>
    </p:spTree>
    <p:extLst>
      <p:ext uri="{BB962C8B-B14F-4D97-AF65-F5344CB8AC3E}">
        <p14:creationId xmlns:p14="http://schemas.microsoft.com/office/powerpoint/2010/main" val="3190961895"/>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228600" y="533400"/>
            <a:ext cx="880533" cy="838200"/>
            <a:chOff x="6324600" y="990600"/>
            <a:chExt cx="24384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1</a:t>
              </a:r>
            </a:p>
          </p:txBody>
        </p:sp>
      </p:grpSp>
      <p:sp>
        <p:nvSpPr>
          <p:cNvPr id="6" name="Rectangle 5"/>
          <p:cNvSpPr/>
          <p:nvPr/>
        </p:nvSpPr>
        <p:spPr>
          <a:xfrm>
            <a:off x="1219200" y="685800"/>
            <a:ext cx="3806075" cy="400110"/>
          </a:xfrm>
          <a:prstGeom prst="rect">
            <a:avLst/>
          </a:prstGeom>
        </p:spPr>
        <p:txBody>
          <a:bodyPr wrap="none">
            <a:spAutoFit/>
          </a:bodyPr>
          <a:lstStyle/>
          <a:p>
            <a:r>
              <a:rPr lang="en-US" sz="2000" b="0" kern="0" dirty="0">
                <a:solidFill>
                  <a:srgbClr val="000000"/>
                </a:solidFill>
              </a:rPr>
              <a:t>research question / hypothesis?</a:t>
            </a:r>
            <a:endParaRPr lang="en-US" sz="2000" dirty="0"/>
          </a:p>
        </p:txBody>
      </p:sp>
      <p:grpSp>
        <p:nvGrpSpPr>
          <p:cNvPr id="7" name="Group 9"/>
          <p:cNvGrpSpPr>
            <a:grpSpLocks/>
          </p:cNvGrpSpPr>
          <p:nvPr/>
        </p:nvGrpSpPr>
        <p:grpSpPr bwMode="auto">
          <a:xfrm>
            <a:off x="228600" y="1752600"/>
            <a:ext cx="880533" cy="838200"/>
            <a:chOff x="6324600" y="990600"/>
            <a:chExt cx="2438400" cy="2438400"/>
          </a:xfrm>
        </p:grpSpPr>
        <p:sp>
          <p:nvSpPr>
            <p:cNvPr id="8"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9"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2</a:t>
              </a:r>
            </a:p>
          </p:txBody>
        </p:sp>
      </p:grpSp>
      <p:sp>
        <p:nvSpPr>
          <p:cNvPr id="10" name="Rectangle 9"/>
          <p:cNvSpPr/>
          <p:nvPr/>
        </p:nvSpPr>
        <p:spPr>
          <a:xfrm>
            <a:off x="1219200" y="1905000"/>
            <a:ext cx="3007830" cy="400110"/>
          </a:xfrm>
          <a:prstGeom prst="rect">
            <a:avLst/>
          </a:prstGeom>
        </p:spPr>
        <p:txBody>
          <a:bodyPr wrap="none">
            <a:spAutoFit/>
          </a:bodyPr>
          <a:lstStyle/>
          <a:p>
            <a:r>
              <a:rPr lang="en-US" sz="2000" b="0" kern="0" dirty="0">
                <a:solidFill>
                  <a:srgbClr val="000000"/>
                </a:solidFill>
              </a:rPr>
              <a:t>in(dependent) variables?</a:t>
            </a:r>
            <a:endParaRPr lang="en-US" sz="2000" dirty="0"/>
          </a:p>
        </p:txBody>
      </p:sp>
      <p:grpSp>
        <p:nvGrpSpPr>
          <p:cNvPr id="11" name="Group 9"/>
          <p:cNvGrpSpPr>
            <a:grpSpLocks/>
          </p:cNvGrpSpPr>
          <p:nvPr/>
        </p:nvGrpSpPr>
        <p:grpSpPr bwMode="auto">
          <a:xfrm>
            <a:off x="-152400" y="2971800"/>
            <a:ext cx="1447800" cy="838200"/>
            <a:chOff x="5240234" y="990600"/>
            <a:chExt cx="4009293" cy="2438400"/>
          </a:xfrm>
        </p:grpSpPr>
        <p:sp>
          <p:nvSpPr>
            <p:cNvPr id="12"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3"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3</a:t>
              </a:r>
              <a:r>
                <a:rPr lang="en-US" sz="2800" dirty="0">
                  <a:solidFill>
                    <a:schemeClr val="bg1"/>
                  </a:solidFill>
                </a:rPr>
                <a:t>a</a:t>
              </a:r>
              <a:endParaRPr lang="en-US" sz="10000" dirty="0">
                <a:solidFill>
                  <a:schemeClr val="bg1"/>
                </a:solidFill>
              </a:endParaRPr>
            </a:p>
          </p:txBody>
        </p:sp>
      </p:grpSp>
      <p:sp>
        <p:nvSpPr>
          <p:cNvPr id="14" name="Rectangle 13"/>
          <p:cNvSpPr/>
          <p:nvPr/>
        </p:nvSpPr>
        <p:spPr>
          <a:xfrm>
            <a:off x="1229776" y="3124200"/>
            <a:ext cx="3348267" cy="400110"/>
          </a:xfrm>
          <a:prstGeom prst="rect">
            <a:avLst/>
          </a:prstGeom>
        </p:spPr>
        <p:txBody>
          <a:bodyPr wrap="none">
            <a:spAutoFit/>
          </a:bodyPr>
          <a:lstStyle/>
          <a:p>
            <a:r>
              <a:rPr lang="en-US" sz="2000" b="0" kern="0" dirty="0">
                <a:solidFill>
                  <a:srgbClr val="000000"/>
                </a:solidFill>
              </a:rPr>
              <a:t>within or between subjects?</a:t>
            </a:r>
            <a:endParaRPr lang="en-US" sz="2000" dirty="0"/>
          </a:p>
        </p:txBody>
      </p:sp>
      <p:grpSp>
        <p:nvGrpSpPr>
          <p:cNvPr id="15" name="Group 9"/>
          <p:cNvGrpSpPr>
            <a:grpSpLocks/>
          </p:cNvGrpSpPr>
          <p:nvPr/>
        </p:nvGrpSpPr>
        <p:grpSpPr bwMode="auto">
          <a:xfrm>
            <a:off x="838200" y="4191000"/>
            <a:ext cx="1447800" cy="838200"/>
            <a:chOff x="5240234" y="990600"/>
            <a:chExt cx="4009293" cy="2438400"/>
          </a:xfrm>
        </p:grpSpPr>
        <p:sp>
          <p:nvSpPr>
            <p:cNvPr id="16"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7"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3</a:t>
              </a:r>
              <a:r>
                <a:rPr lang="en-US" sz="2800" dirty="0">
                  <a:solidFill>
                    <a:schemeClr val="bg1"/>
                  </a:solidFill>
                </a:rPr>
                <a:t>b</a:t>
              </a:r>
              <a:endParaRPr lang="en-US" sz="10000" dirty="0">
                <a:solidFill>
                  <a:schemeClr val="bg1"/>
                </a:solidFill>
              </a:endParaRPr>
            </a:p>
          </p:txBody>
        </p:sp>
      </p:grpSp>
      <p:sp>
        <p:nvSpPr>
          <p:cNvPr id="18" name="Rectangle 17"/>
          <p:cNvSpPr/>
          <p:nvPr/>
        </p:nvSpPr>
        <p:spPr>
          <a:xfrm>
            <a:off x="2220376" y="4343400"/>
            <a:ext cx="2280843" cy="400110"/>
          </a:xfrm>
          <a:prstGeom prst="rect">
            <a:avLst/>
          </a:prstGeom>
        </p:spPr>
        <p:txBody>
          <a:bodyPr wrap="none">
            <a:spAutoFit/>
          </a:bodyPr>
          <a:lstStyle/>
          <a:p>
            <a:r>
              <a:rPr lang="en-US" sz="2000" b="0" kern="0" dirty="0">
                <a:solidFill>
                  <a:srgbClr val="000000"/>
                </a:solidFill>
              </a:rPr>
              <a:t>counterbalancing?</a:t>
            </a:r>
            <a:endParaRPr lang="en-US" sz="2000" dirty="0"/>
          </a:p>
        </p:txBody>
      </p:sp>
      <p:cxnSp>
        <p:nvCxnSpPr>
          <p:cNvPr id="19" name="Straight Connector 18"/>
          <p:cNvCxnSpPr>
            <a:cxnSpLocks noChangeShapeType="1"/>
          </p:cNvCxnSpPr>
          <p:nvPr/>
        </p:nvCxnSpPr>
        <p:spPr bwMode="auto">
          <a:xfrm flipV="1">
            <a:off x="1676400" y="3657600"/>
            <a:ext cx="0" cy="381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nvGrpSpPr>
          <p:cNvPr id="21" name="Group 9"/>
          <p:cNvGrpSpPr>
            <a:grpSpLocks/>
          </p:cNvGrpSpPr>
          <p:nvPr/>
        </p:nvGrpSpPr>
        <p:grpSpPr bwMode="auto">
          <a:xfrm>
            <a:off x="304800" y="5410200"/>
            <a:ext cx="880533" cy="838200"/>
            <a:chOff x="6324600" y="990600"/>
            <a:chExt cx="2438400" cy="2438400"/>
          </a:xfrm>
        </p:grpSpPr>
        <p:sp>
          <p:nvSpPr>
            <p:cNvPr id="22"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23"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4</a:t>
              </a:r>
            </a:p>
          </p:txBody>
        </p:sp>
      </p:grpSp>
      <p:sp>
        <p:nvSpPr>
          <p:cNvPr id="24" name="Rectangle 23"/>
          <p:cNvSpPr/>
          <p:nvPr/>
        </p:nvSpPr>
        <p:spPr>
          <a:xfrm>
            <a:off x="1295400" y="5562600"/>
            <a:ext cx="3363621" cy="400110"/>
          </a:xfrm>
          <a:prstGeom prst="rect">
            <a:avLst/>
          </a:prstGeom>
        </p:spPr>
        <p:txBody>
          <a:bodyPr wrap="none">
            <a:spAutoFit/>
          </a:bodyPr>
          <a:lstStyle/>
          <a:p>
            <a:r>
              <a:rPr lang="en-US" sz="2000" b="0" kern="0" dirty="0">
                <a:solidFill>
                  <a:srgbClr val="000000"/>
                </a:solidFill>
              </a:rPr>
              <a:t>how many repetitions/trials?</a:t>
            </a:r>
            <a:endParaRPr lang="en-US" sz="2000" dirty="0"/>
          </a:p>
        </p:txBody>
      </p:sp>
      <p:grpSp>
        <p:nvGrpSpPr>
          <p:cNvPr id="25" name="Group 9"/>
          <p:cNvGrpSpPr>
            <a:grpSpLocks/>
          </p:cNvGrpSpPr>
          <p:nvPr/>
        </p:nvGrpSpPr>
        <p:grpSpPr bwMode="auto">
          <a:xfrm>
            <a:off x="5209332" y="609600"/>
            <a:ext cx="880533" cy="838200"/>
            <a:chOff x="6324600" y="990600"/>
            <a:chExt cx="2438400" cy="2438400"/>
          </a:xfrm>
        </p:grpSpPr>
        <p:sp>
          <p:nvSpPr>
            <p:cNvPr id="26"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27"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5</a:t>
              </a:r>
            </a:p>
          </p:txBody>
        </p:sp>
      </p:grpSp>
      <p:sp>
        <p:nvSpPr>
          <p:cNvPr id="28" name="Rectangle 27"/>
          <p:cNvSpPr/>
          <p:nvPr/>
        </p:nvSpPr>
        <p:spPr>
          <a:xfrm>
            <a:off x="6199932" y="762000"/>
            <a:ext cx="1995308" cy="400110"/>
          </a:xfrm>
          <a:prstGeom prst="rect">
            <a:avLst/>
          </a:prstGeom>
        </p:spPr>
        <p:txBody>
          <a:bodyPr wrap="none">
            <a:spAutoFit/>
          </a:bodyPr>
          <a:lstStyle/>
          <a:p>
            <a:r>
              <a:rPr lang="en-US" sz="2000" b="0" kern="0" dirty="0">
                <a:solidFill>
                  <a:srgbClr val="000000"/>
                </a:solidFill>
              </a:rPr>
              <a:t>look at raw data</a:t>
            </a:r>
            <a:endParaRPr lang="en-US" sz="2000" dirty="0"/>
          </a:p>
        </p:txBody>
      </p:sp>
      <p:grpSp>
        <p:nvGrpSpPr>
          <p:cNvPr id="29" name="Group 9"/>
          <p:cNvGrpSpPr>
            <a:grpSpLocks/>
          </p:cNvGrpSpPr>
          <p:nvPr/>
        </p:nvGrpSpPr>
        <p:grpSpPr bwMode="auto">
          <a:xfrm>
            <a:off x="5209332" y="1828800"/>
            <a:ext cx="880533" cy="838200"/>
            <a:chOff x="6324600" y="990600"/>
            <a:chExt cx="2438400" cy="2438400"/>
          </a:xfrm>
        </p:grpSpPr>
        <p:sp>
          <p:nvSpPr>
            <p:cNvPr id="30"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1"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6</a:t>
              </a:r>
            </a:p>
          </p:txBody>
        </p:sp>
      </p:grpSp>
      <p:sp>
        <p:nvSpPr>
          <p:cNvPr id="32" name="Rectangle 31"/>
          <p:cNvSpPr/>
          <p:nvPr/>
        </p:nvSpPr>
        <p:spPr>
          <a:xfrm>
            <a:off x="6199932" y="1981200"/>
            <a:ext cx="2380154" cy="400110"/>
          </a:xfrm>
          <a:prstGeom prst="rect">
            <a:avLst/>
          </a:prstGeom>
        </p:spPr>
        <p:txBody>
          <a:bodyPr wrap="none">
            <a:spAutoFit/>
          </a:bodyPr>
          <a:lstStyle/>
          <a:p>
            <a:r>
              <a:rPr lang="en-US" sz="2000" b="0" kern="0" dirty="0">
                <a:solidFill>
                  <a:srgbClr val="000000"/>
                </a:solidFill>
              </a:rPr>
              <a:t>look at distributions</a:t>
            </a:r>
            <a:endParaRPr lang="en-US" sz="2000" dirty="0"/>
          </a:p>
        </p:txBody>
      </p:sp>
      <p:grpSp>
        <p:nvGrpSpPr>
          <p:cNvPr id="33" name="Group 9"/>
          <p:cNvGrpSpPr>
            <a:grpSpLocks/>
          </p:cNvGrpSpPr>
          <p:nvPr/>
        </p:nvGrpSpPr>
        <p:grpSpPr bwMode="auto">
          <a:xfrm>
            <a:off x="4828332" y="3048000"/>
            <a:ext cx="1447800" cy="838200"/>
            <a:chOff x="5240234" y="990600"/>
            <a:chExt cx="4009293" cy="2438400"/>
          </a:xfrm>
        </p:grpSpPr>
        <p:sp>
          <p:nvSpPr>
            <p:cNvPr id="3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5"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7</a:t>
              </a:r>
              <a:r>
                <a:rPr lang="en-US" sz="2800" dirty="0">
                  <a:solidFill>
                    <a:schemeClr val="bg1"/>
                  </a:solidFill>
                </a:rPr>
                <a:t>a</a:t>
              </a:r>
              <a:endParaRPr lang="en-US" sz="10000" dirty="0">
                <a:solidFill>
                  <a:schemeClr val="bg1"/>
                </a:solidFill>
              </a:endParaRPr>
            </a:p>
          </p:txBody>
        </p:sp>
      </p:grpSp>
      <p:sp>
        <p:nvSpPr>
          <p:cNvPr id="36" name="Rectangle 35"/>
          <p:cNvSpPr/>
          <p:nvPr/>
        </p:nvSpPr>
        <p:spPr>
          <a:xfrm>
            <a:off x="6210508" y="3200400"/>
            <a:ext cx="2339102" cy="400110"/>
          </a:xfrm>
          <a:prstGeom prst="rect">
            <a:avLst/>
          </a:prstGeom>
        </p:spPr>
        <p:txBody>
          <a:bodyPr wrap="none">
            <a:spAutoFit/>
          </a:bodyPr>
          <a:lstStyle/>
          <a:p>
            <a:r>
              <a:rPr lang="en-US" sz="2000" b="0" kern="0" dirty="0">
                <a:solidFill>
                  <a:schemeClr val="bg1">
                    <a:lumMod val="75000"/>
                  </a:schemeClr>
                </a:solidFill>
              </a:rPr>
              <a:t>check for normality</a:t>
            </a:r>
            <a:endParaRPr lang="en-US" sz="2000" dirty="0">
              <a:solidFill>
                <a:schemeClr val="bg1">
                  <a:lumMod val="75000"/>
                </a:schemeClr>
              </a:solidFill>
            </a:endParaRPr>
          </a:p>
        </p:txBody>
      </p:sp>
      <p:grpSp>
        <p:nvGrpSpPr>
          <p:cNvPr id="37" name="Group 9"/>
          <p:cNvGrpSpPr>
            <a:grpSpLocks/>
          </p:cNvGrpSpPr>
          <p:nvPr/>
        </p:nvGrpSpPr>
        <p:grpSpPr bwMode="auto">
          <a:xfrm>
            <a:off x="5742732" y="4267200"/>
            <a:ext cx="1447800" cy="838200"/>
            <a:chOff x="5240234" y="990600"/>
            <a:chExt cx="4009293" cy="2438400"/>
          </a:xfrm>
        </p:grpSpPr>
        <p:sp>
          <p:nvSpPr>
            <p:cNvPr id="38"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9"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8000" dirty="0">
                  <a:solidFill>
                    <a:schemeClr val="bg1"/>
                  </a:solidFill>
                </a:rPr>
                <a:t>7</a:t>
              </a:r>
              <a:r>
                <a:rPr lang="en-US" sz="2800" dirty="0">
                  <a:solidFill>
                    <a:schemeClr val="bg1"/>
                  </a:solidFill>
                </a:rPr>
                <a:t>b</a:t>
              </a:r>
              <a:endParaRPr lang="en-US" sz="10000" dirty="0">
                <a:solidFill>
                  <a:schemeClr val="bg1"/>
                </a:solidFill>
              </a:endParaRPr>
            </a:p>
          </p:txBody>
        </p:sp>
      </p:grpSp>
      <p:sp>
        <p:nvSpPr>
          <p:cNvPr id="40" name="Rectangle 39"/>
          <p:cNvSpPr/>
          <p:nvPr/>
        </p:nvSpPr>
        <p:spPr>
          <a:xfrm>
            <a:off x="7124908" y="4419600"/>
            <a:ext cx="1866692" cy="400110"/>
          </a:xfrm>
          <a:prstGeom prst="rect">
            <a:avLst/>
          </a:prstGeom>
        </p:spPr>
        <p:txBody>
          <a:bodyPr wrap="none">
            <a:spAutoFit/>
          </a:bodyPr>
          <a:lstStyle/>
          <a:p>
            <a:r>
              <a:rPr lang="en-US" sz="2000" b="0" kern="0" dirty="0">
                <a:solidFill>
                  <a:srgbClr val="000000"/>
                </a:solidFill>
              </a:rPr>
              <a:t>run some stats</a:t>
            </a:r>
            <a:endParaRPr lang="en-US" sz="2000" dirty="0"/>
          </a:p>
        </p:txBody>
      </p:sp>
      <p:cxnSp>
        <p:nvCxnSpPr>
          <p:cNvPr id="41" name="Straight Connector 40"/>
          <p:cNvCxnSpPr>
            <a:cxnSpLocks noChangeShapeType="1"/>
          </p:cNvCxnSpPr>
          <p:nvPr/>
        </p:nvCxnSpPr>
        <p:spPr bwMode="auto">
          <a:xfrm flipV="1">
            <a:off x="6580932" y="3657600"/>
            <a:ext cx="0" cy="457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nvGrpSpPr>
          <p:cNvPr id="42" name="Group 9"/>
          <p:cNvGrpSpPr>
            <a:grpSpLocks/>
          </p:cNvGrpSpPr>
          <p:nvPr/>
        </p:nvGrpSpPr>
        <p:grpSpPr bwMode="auto">
          <a:xfrm>
            <a:off x="5285532" y="5486400"/>
            <a:ext cx="880533" cy="838200"/>
            <a:chOff x="6324600" y="990600"/>
            <a:chExt cx="2438400" cy="2438400"/>
          </a:xfrm>
        </p:grpSpPr>
        <p:sp>
          <p:nvSpPr>
            <p:cNvPr id="43"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44"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10000" dirty="0">
                  <a:solidFill>
                    <a:schemeClr val="bg1"/>
                  </a:solidFill>
                </a:rPr>
                <a:t>8</a:t>
              </a:r>
            </a:p>
          </p:txBody>
        </p:sp>
      </p:grpSp>
      <p:sp>
        <p:nvSpPr>
          <p:cNvPr id="45" name="Rectangle 44"/>
          <p:cNvSpPr/>
          <p:nvPr/>
        </p:nvSpPr>
        <p:spPr>
          <a:xfrm>
            <a:off x="6276132" y="5638800"/>
            <a:ext cx="1211339" cy="400110"/>
          </a:xfrm>
          <a:prstGeom prst="rect">
            <a:avLst/>
          </a:prstGeom>
        </p:spPr>
        <p:txBody>
          <a:bodyPr wrap="none">
            <a:spAutoFit/>
          </a:bodyPr>
          <a:lstStyle/>
          <a:p>
            <a:r>
              <a:rPr lang="en-US" sz="2000" b="0" kern="0" dirty="0">
                <a:solidFill>
                  <a:srgbClr val="000000"/>
                </a:solidFill>
              </a:rPr>
              <a:t>conclude</a:t>
            </a:r>
            <a:endParaRPr lang="en-US" sz="2000" dirty="0"/>
          </a:p>
        </p:txBody>
      </p:sp>
      <p:sp>
        <p:nvSpPr>
          <p:cNvPr id="2" name="Rectangle 1">
            <a:extLst>
              <a:ext uri="{FF2B5EF4-FFF2-40B4-BE49-F238E27FC236}">
                <a16:creationId xmlns:a16="http://schemas.microsoft.com/office/drawing/2014/main" id="{71A0739C-EBCB-8E4C-A950-D6A0B6B7D452}"/>
              </a:ext>
            </a:extLst>
          </p:cNvPr>
          <p:cNvSpPr/>
          <p:nvPr/>
        </p:nvSpPr>
        <p:spPr>
          <a:xfrm>
            <a:off x="6672151" y="3026106"/>
            <a:ext cx="1241045" cy="276999"/>
          </a:xfrm>
          <a:prstGeom prst="rect">
            <a:avLst/>
          </a:prstGeom>
        </p:spPr>
        <p:txBody>
          <a:bodyPr wrap="none">
            <a:spAutoFit/>
          </a:bodyPr>
          <a:lstStyle/>
          <a:p>
            <a:r>
              <a:rPr lang="en-US" sz="1200" b="0" kern="0" dirty="0">
                <a:solidFill>
                  <a:srgbClr val="000000"/>
                </a:solidFill>
              </a:rPr>
              <a:t>we will see why</a:t>
            </a:r>
            <a:endParaRPr lang="en-US" sz="1200" dirty="0"/>
          </a:p>
        </p:txBody>
      </p:sp>
      <p:sp>
        <p:nvSpPr>
          <p:cNvPr id="46" name="Rectangle 45">
            <a:extLst>
              <a:ext uri="{FF2B5EF4-FFF2-40B4-BE49-F238E27FC236}">
                <a16:creationId xmlns:a16="http://schemas.microsoft.com/office/drawing/2014/main" id="{71C75CC5-F869-CB46-81D9-352CC622A37A}"/>
              </a:ext>
            </a:extLst>
          </p:cNvPr>
          <p:cNvSpPr/>
          <p:nvPr/>
        </p:nvSpPr>
        <p:spPr>
          <a:xfrm>
            <a:off x="7437282" y="4804786"/>
            <a:ext cx="1261884" cy="461665"/>
          </a:xfrm>
          <a:prstGeom prst="rect">
            <a:avLst/>
          </a:prstGeom>
        </p:spPr>
        <p:txBody>
          <a:bodyPr wrap="none">
            <a:spAutoFit/>
          </a:bodyPr>
          <a:lstStyle/>
          <a:p>
            <a:pPr algn="ctr"/>
            <a:r>
              <a:rPr lang="en-US" sz="1200" b="0" kern="0" dirty="0">
                <a:solidFill>
                  <a:srgbClr val="000000"/>
                </a:solidFill>
              </a:rPr>
              <a:t>T-test if 2 group</a:t>
            </a:r>
          </a:p>
          <a:p>
            <a:pPr algn="ctr"/>
            <a:r>
              <a:rPr lang="en-US" sz="1200" b="0" kern="0" dirty="0">
                <a:solidFill>
                  <a:srgbClr val="000000"/>
                </a:solidFill>
              </a:rPr>
              <a:t>ANOVA if more</a:t>
            </a:r>
            <a:endParaRPr lang="en-US" sz="1200" dirty="0"/>
          </a:p>
        </p:txBody>
      </p:sp>
      <p:sp>
        <p:nvSpPr>
          <p:cNvPr id="20" name="Slide Number Placeholder 19">
            <a:extLst>
              <a:ext uri="{FF2B5EF4-FFF2-40B4-BE49-F238E27FC236}">
                <a16:creationId xmlns:a16="http://schemas.microsoft.com/office/drawing/2014/main" id="{C0810AA6-A55A-194D-B933-1D4C6D1B65CD}"/>
              </a:ext>
            </a:extLst>
          </p:cNvPr>
          <p:cNvSpPr>
            <a:spLocks noGrp="1"/>
          </p:cNvSpPr>
          <p:nvPr>
            <p:ph type="sldNum" sz="quarter" idx="12"/>
          </p:nvPr>
        </p:nvSpPr>
        <p:spPr/>
        <p:txBody>
          <a:bodyPr/>
          <a:lstStyle/>
          <a:p>
            <a:fld id="{8C734804-006E-DC44-93A2-A63A0AD6AB16}" type="slidenum">
              <a:rPr lang="en-US" smtClean="0"/>
              <a:pPr/>
              <a:t>197</a:t>
            </a:fld>
            <a:endParaRPr lang="en-US"/>
          </a:p>
        </p:txBody>
      </p:sp>
    </p:spTree>
    <p:extLst>
      <p:ext uri="{BB962C8B-B14F-4D97-AF65-F5344CB8AC3E}">
        <p14:creationId xmlns:p14="http://schemas.microsoft.com/office/powerpoint/2010/main" val="329515440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76200" y="5105400"/>
            <a:ext cx="8839200" cy="1508125"/>
          </a:xfrm>
        </p:spPr>
        <p:txBody>
          <a:bodyPr/>
          <a:lstStyle/>
          <a:p>
            <a:pPr algn="r" eaLnBrk="1" hangingPunct="1"/>
            <a:r>
              <a:rPr lang="en-US" dirty="0">
                <a:solidFill>
                  <a:srgbClr val="A6A6A6"/>
                </a:solidFill>
                <a:latin typeface="Arial" charset="0"/>
                <a:cs typeface="Arial" charset="0"/>
              </a:rPr>
              <a:t>let’s talk about dependent variables</a:t>
            </a:r>
          </a:p>
        </p:txBody>
      </p:sp>
      <p:sp>
        <p:nvSpPr>
          <p:cNvPr id="2" name="TextBox 1"/>
          <p:cNvSpPr txBox="1"/>
          <p:nvPr/>
        </p:nvSpPr>
        <p:spPr>
          <a:xfrm>
            <a:off x="-965200" y="3962400"/>
            <a:ext cx="184666" cy="369332"/>
          </a:xfrm>
          <a:prstGeom prst="rect">
            <a:avLst/>
          </a:prstGeom>
          <a:noFill/>
        </p:spPr>
        <p:txBody>
          <a:bodyPr wrap="none" rtlCol="0">
            <a:spAutoFit/>
          </a:bodyPr>
          <a:lstStyle/>
          <a:p>
            <a:endParaRPr lang="en-US" dirty="0"/>
          </a:p>
        </p:txBody>
      </p:sp>
      <p:sp>
        <p:nvSpPr>
          <p:cNvPr id="3" name="Slide Number Placeholder 2">
            <a:extLst>
              <a:ext uri="{FF2B5EF4-FFF2-40B4-BE49-F238E27FC236}">
                <a16:creationId xmlns:a16="http://schemas.microsoft.com/office/drawing/2014/main" id="{CCA5317D-D91F-1948-8DF7-493EC26B2532}"/>
              </a:ext>
            </a:extLst>
          </p:cNvPr>
          <p:cNvSpPr>
            <a:spLocks noGrp="1"/>
          </p:cNvSpPr>
          <p:nvPr>
            <p:ph type="sldNum" sz="quarter" idx="12"/>
          </p:nvPr>
        </p:nvSpPr>
        <p:spPr/>
        <p:txBody>
          <a:bodyPr/>
          <a:lstStyle/>
          <a:p>
            <a:fld id="{8C734804-006E-DC44-93A2-A63A0AD6AB16}" type="slidenum">
              <a:rPr lang="en-US" smtClean="0"/>
              <a:pPr/>
              <a:t>198</a:t>
            </a:fld>
            <a:endParaRPr lang="en-US"/>
          </a:p>
        </p:txBody>
      </p:sp>
    </p:spTree>
    <p:extLst>
      <p:ext uri="{BB962C8B-B14F-4D97-AF65-F5344CB8AC3E}">
        <p14:creationId xmlns:p14="http://schemas.microsoft.com/office/powerpoint/2010/main" val="1979522926"/>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C3C5A2-38A7-D54B-AAAC-C0A58970832C}"/>
              </a:ext>
            </a:extLst>
          </p:cNvPr>
          <p:cNvPicPr>
            <a:picLocks noChangeAspect="1"/>
          </p:cNvPicPr>
          <p:nvPr/>
        </p:nvPicPr>
        <p:blipFill>
          <a:blip r:embed="rId2"/>
          <a:stretch>
            <a:fillRect/>
          </a:stretch>
        </p:blipFill>
        <p:spPr>
          <a:xfrm>
            <a:off x="241300" y="774700"/>
            <a:ext cx="8661400" cy="5308600"/>
          </a:xfrm>
          <a:prstGeom prst="rect">
            <a:avLst/>
          </a:prstGeom>
        </p:spPr>
      </p:pic>
      <p:sp>
        <p:nvSpPr>
          <p:cNvPr id="2" name="Slide Number Placeholder 1">
            <a:extLst>
              <a:ext uri="{FF2B5EF4-FFF2-40B4-BE49-F238E27FC236}">
                <a16:creationId xmlns:a16="http://schemas.microsoft.com/office/drawing/2014/main" id="{176900E6-27DA-BA40-8220-9B9843C3CE30}"/>
              </a:ext>
            </a:extLst>
          </p:cNvPr>
          <p:cNvSpPr>
            <a:spLocks noGrp="1"/>
          </p:cNvSpPr>
          <p:nvPr>
            <p:ph type="sldNum" sz="quarter" idx="12"/>
          </p:nvPr>
        </p:nvSpPr>
        <p:spPr/>
        <p:txBody>
          <a:bodyPr/>
          <a:lstStyle/>
          <a:p>
            <a:fld id="{8C734804-006E-DC44-93A2-A63A0AD6AB16}" type="slidenum">
              <a:rPr lang="en-US" smtClean="0"/>
              <a:pPr/>
              <a:t>199</a:t>
            </a:fld>
            <a:endParaRPr lang="en-US"/>
          </a:p>
        </p:txBody>
      </p:sp>
    </p:spTree>
    <p:extLst>
      <p:ext uri="{BB962C8B-B14F-4D97-AF65-F5344CB8AC3E}">
        <p14:creationId xmlns:p14="http://schemas.microsoft.com/office/powerpoint/2010/main" val="3966110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4AA82FC-C667-C94C-BEBA-230B528AC9B3}"/>
              </a:ext>
            </a:extLst>
          </p:cNvPr>
          <p:cNvSpPr/>
          <p:nvPr/>
        </p:nvSpPr>
        <p:spPr bwMode="auto">
          <a:xfrm>
            <a:off x="3622764" y="76200"/>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 name="Rounded Rectangle 7">
            <a:extLst>
              <a:ext uri="{FF2B5EF4-FFF2-40B4-BE49-F238E27FC236}">
                <a16:creationId xmlns:a16="http://schemas.microsoft.com/office/drawing/2014/main" id="{A8CC106A-11FD-0A45-98C9-A5312261E668}"/>
              </a:ext>
            </a:extLst>
          </p:cNvPr>
          <p:cNvSpPr/>
          <p:nvPr/>
        </p:nvSpPr>
        <p:spPr bwMode="auto">
          <a:xfrm>
            <a:off x="727164" y="105088"/>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 name="Rounded Rectangle 8">
            <a:extLst>
              <a:ext uri="{FF2B5EF4-FFF2-40B4-BE49-F238E27FC236}">
                <a16:creationId xmlns:a16="http://schemas.microsoft.com/office/drawing/2014/main" id="{5346FDDD-FD7A-CC46-B1C8-B47B2899C491}"/>
              </a:ext>
            </a:extLst>
          </p:cNvPr>
          <p:cNvSpPr/>
          <p:nvPr/>
        </p:nvSpPr>
        <p:spPr bwMode="auto">
          <a:xfrm>
            <a:off x="252034" y="953973"/>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 name="Rounded Rectangle 10">
            <a:extLst>
              <a:ext uri="{FF2B5EF4-FFF2-40B4-BE49-F238E27FC236}">
                <a16:creationId xmlns:a16="http://schemas.microsoft.com/office/drawing/2014/main" id="{61FB21C5-D49A-F340-893E-6151B434F1BC}"/>
              </a:ext>
            </a:extLst>
          </p:cNvPr>
          <p:cNvSpPr/>
          <p:nvPr/>
        </p:nvSpPr>
        <p:spPr bwMode="auto">
          <a:xfrm>
            <a:off x="6529889" y="76200"/>
            <a:ext cx="2033980" cy="56863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 name="Rounded Rectangle 11">
            <a:extLst>
              <a:ext uri="{FF2B5EF4-FFF2-40B4-BE49-F238E27FC236}">
                <a16:creationId xmlns:a16="http://schemas.microsoft.com/office/drawing/2014/main" id="{B5180DAB-CEC7-B34D-8FAF-CC858751F435}"/>
              </a:ext>
            </a:extLst>
          </p:cNvPr>
          <p:cNvSpPr/>
          <p:nvPr/>
        </p:nvSpPr>
        <p:spPr bwMode="auto">
          <a:xfrm>
            <a:off x="1771678" y="970834"/>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5" name="Rounded Rectangle 14">
            <a:extLst>
              <a:ext uri="{FF2B5EF4-FFF2-40B4-BE49-F238E27FC236}">
                <a16:creationId xmlns:a16="http://schemas.microsoft.com/office/drawing/2014/main" id="{83551895-595B-374D-BF32-8DE1B5C5F63C}"/>
              </a:ext>
            </a:extLst>
          </p:cNvPr>
          <p:cNvSpPr/>
          <p:nvPr/>
        </p:nvSpPr>
        <p:spPr bwMode="auto">
          <a:xfrm>
            <a:off x="252035" y="1931696"/>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6" name="Rounded Rectangle 15">
            <a:extLst>
              <a:ext uri="{FF2B5EF4-FFF2-40B4-BE49-F238E27FC236}">
                <a16:creationId xmlns:a16="http://schemas.microsoft.com/office/drawing/2014/main" id="{3A15E411-A38E-3A46-B44D-DB34DC4AD610}"/>
              </a:ext>
            </a:extLst>
          </p:cNvPr>
          <p:cNvSpPr/>
          <p:nvPr/>
        </p:nvSpPr>
        <p:spPr bwMode="auto">
          <a:xfrm>
            <a:off x="1793964" y="1885608"/>
            <a:ext cx="1080955" cy="50374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8" name="Rounded Rectangle 17">
            <a:extLst>
              <a:ext uri="{FF2B5EF4-FFF2-40B4-BE49-F238E27FC236}">
                <a16:creationId xmlns:a16="http://schemas.microsoft.com/office/drawing/2014/main" id="{EED32260-4D92-B642-AE05-24B89B07CF8D}"/>
              </a:ext>
            </a:extLst>
          </p:cNvPr>
          <p:cNvSpPr/>
          <p:nvPr/>
        </p:nvSpPr>
        <p:spPr bwMode="auto">
          <a:xfrm>
            <a:off x="4001800" y="1893921"/>
            <a:ext cx="1004756" cy="46531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normally distributed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9" name="Rounded Rectangle 18">
            <a:extLst>
              <a:ext uri="{FF2B5EF4-FFF2-40B4-BE49-F238E27FC236}">
                <a16:creationId xmlns:a16="http://schemas.microsoft.com/office/drawing/2014/main" id="{41748079-5E91-7E4C-8365-539FA6669AE3}"/>
              </a:ext>
            </a:extLst>
          </p:cNvPr>
          <p:cNvSpPr/>
          <p:nvPr/>
        </p:nvSpPr>
        <p:spPr bwMode="auto">
          <a:xfrm>
            <a:off x="5157342" y="1897107"/>
            <a:ext cx="769227" cy="44192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skewed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0" name="Rounded Rectangle 19">
            <a:extLst>
              <a:ext uri="{FF2B5EF4-FFF2-40B4-BE49-F238E27FC236}">
                <a16:creationId xmlns:a16="http://schemas.microsoft.com/office/drawing/2014/main" id="{CE00BEFF-0532-4B4F-8A11-00C8090B9495}"/>
              </a:ext>
            </a:extLst>
          </p:cNvPr>
          <p:cNvSpPr/>
          <p:nvPr/>
        </p:nvSpPr>
        <p:spPr bwMode="auto">
          <a:xfrm>
            <a:off x="2784564" y="2816643"/>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1" name="Rounded Rectangle 20">
            <a:extLst>
              <a:ext uri="{FF2B5EF4-FFF2-40B4-BE49-F238E27FC236}">
                <a16:creationId xmlns:a16="http://schemas.microsoft.com/office/drawing/2014/main" id="{6755D281-1918-2945-B017-14F98A2A49E0}"/>
              </a:ext>
            </a:extLst>
          </p:cNvPr>
          <p:cNvSpPr/>
          <p:nvPr/>
        </p:nvSpPr>
        <p:spPr bwMode="auto">
          <a:xfrm>
            <a:off x="4537164" y="2810976"/>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4" name="Rounded Rectangle 23">
            <a:extLst>
              <a:ext uri="{FF2B5EF4-FFF2-40B4-BE49-F238E27FC236}">
                <a16:creationId xmlns:a16="http://schemas.microsoft.com/office/drawing/2014/main" id="{F4BE0EFB-9D71-E541-B366-86F62CDC048D}"/>
              </a:ext>
            </a:extLst>
          </p:cNvPr>
          <p:cNvSpPr/>
          <p:nvPr/>
        </p:nvSpPr>
        <p:spPr bwMode="auto">
          <a:xfrm>
            <a:off x="120425" y="338047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5" name="Rounded Rectangle 24">
            <a:extLst>
              <a:ext uri="{FF2B5EF4-FFF2-40B4-BE49-F238E27FC236}">
                <a16:creationId xmlns:a16="http://schemas.microsoft.com/office/drawing/2014/main" id="{C1E91706-9D70-E446-A60F-8A8026DD0C73}"/>
              </a:ext>
            </a:extLst>
          </p:cNvPr>
          <p:cNvSpPr/>
          <p:nvPr/>
        </p:nvSpPr>
        <p:spPr bwMode="auto">
          <a:xfrm>
            <a:off x="1031964" y="338706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6" name="Rounded Rectangle 25">
            <a:extLst>
              <a:ext uri="{FF2B5EF4-FFF2-40B4-BE49-F238E27FC236}">
                <a16:creationId xmlns:a16="http://schemas.microsoft.com/office/drawing/2014/main" id="{2B626FFD-671A-5A42-9B40-41DCFE577DB1}"/>
              </a:ext>
            </a:extLst>
          </p:cNvPr>
          <p:cNvSpPr/>
          <p:nvPr/>
        </p:nvSpPr>
        <p:spPr bwMode="auto">
          <a:xfrm rot="16200000">
            <a:off x="126026" y="4823601"/>
            <a:ext cx="880945" cy="28227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7" name="Rounded Rectangle 26">
            <a:extLst>
              <a:ext uri="{FF2B5EF4-FFF2-40B4-BE49-F238E27FC236}">
                <a16:creationId xmlns:a16="http://schemas.microsoft.com/office/drawing/2014/main" id="{BBE971B6-51DA-0146-B5CA-34130A350C40}"/>
              </a:ext>
            </a:extLst>
          </p:cNvPr>
          <p:cNvSpPr/>
          <p:nvPr/>
        </p:nvSpPr>
        <p:spPr bwMode="auto">
          <a:xfrm rot="16200000">
            <a:off x="650226" y="5078838"/>
            <a:ext cx="1401906" cy="292764"/>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8" name="Rounded Rectangle 27">
            <a:extLst>
              <a:ext uri="{FF2B5EF4-FFF2-40B4-BE49-F238E27FC236}">
                <a16:creationId xmlns:a16="http://schemas.microsoft.com/office/drawing/2014/main" id="{47E28FB9-B1BD-4B45-8471-563F984E4642}"/>
              </a:ext>
            </a:extLst>
          </p:cNvPr>
          <p:cNvSpPr/>
          <p:nvPr/>
        </p:nvSpPr>
        <p:spPr bwMode="auto">
          <a:xfrm rot="16200000">
            <a:off x="1623952" y="4761019"/>
            <a:ext cx="819785" cy="3273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ANOVA</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1" name="Rounded Rectangle 30">
            <a:extLst>
              <a:ext uri="{FF2B5EF4-FFF2-40B4-BE49-F238E27FC236}">
                <a16:creationId xmlns:a16="http://schemas.microsoft.com/office/drawing/2014/main" id="{FDDFDD72-B968-4844-A6DB-60A616023CFB}"/>
              </a:ext>
            </a:extLst>
          </p:cNvPr>
          <p:cNvSpPr/>
          <p:nvPr/>
        </p:nvSpPr>
        <p:spPr bwMode="auto">
          <a:xfrm rot="16200000">
            <a:off x="1991479" y="5005903"/>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2" name="Rounded Rectangle 31">
            <a:extLst>
              <a:ext uri="{FF2B5EF4-FFF2-40B4-BE49-F238E27FC236}">
                <a16:creationId xmlns:a16="http://schemas.microsoft.com/office/drawing/2014/main" id="{EDC7F869-BAC7-904B-B8C8-C64C79A28046}"/>
              </a:ext>
            </a:extLst>
          </p:cNvPr>
          <p:cNvSpPr/>
          <p:nvPr/>
        </p:nvSpPr>
        <p:spPr bwMode="auto">
          <a:xfrm rot="16200000">
            <a:off x="2801817" y="4982740"/>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3" name="Rounded Rectangle 32">
            <a:extLst>
              <a:ext uri="{FF2B5EF4-FFF2-40B4-BE49-F238E27FC236}">
                <a16:creationId xmlns:a16="http://schemas.microsoft.com/office/drawing/2014/main" id="{E21AA211-CA72-C748-9A79-A1C2D02DDB33}"/>
              </a:ext>
            </a:extLst>
          </p:cNvPr>
          <p:cNvSpPr/>
          <p:nvPr/>
        </p:nvSpPr>
        <p:spPr bwMode="auto">
          <a:xfrm rot="16200000">
            <a:off x="3802733" y="4953980"/>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6" name="Rounded Rectangle 35">
            <a:extLst>
              <a:ext uri="{FF2B5EF4-FFF2-40B4-BE49-F238E27FC236}">
                <a16:creationId xmlns:a16="http://schemas.microsoft.com/office/drawing/2014/main" id="{C4FF91C9-77A6-D84A-89B7-FB01EB031B57}"/>
              </a:ext>
            </a:extLst>
          </p:cNvPr>
          <p:cNvSpPr/>
          <p:nvPr/>
        </p:nvSpPr>
        <p:spPr bwMode="auto">
          <a:xfrm>
            <a:off x="739552" y="2816643"/>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7" name="Rounded Rectangle 36">
            <a:extLst>
              <a:ext uri="{FF2B5EF4-FFF2-40B4-BE49-F238E27FC236}">
                <a16:creationId xmlns:a16="http://schemas.microsoft.com/office/drawing/2014/main" id="{81B78392-BF1C-8D49-A7E0-5846713608EA}"/>
              </a:ext>
            </a:extLst>
          </p:cNvPr>
          <p:cNvSpPr/>
          <p:nvPr/>
        </p:nvSpPr>
        <p:spPr bwMode="auto">
          <a:xfrm>
            <a:off x="1641564" y="2810976"/>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8" name="Rounded Rectangle 37">
            <a:extLst>
              <a:ext uri="{FF2B5EF4-FFF2-40B4-BE49-F238E27FC236}">
                <a16:creationId xmlns:a16="http://schemas.microsoft.com/office/drawing/2014/main" id="{72C588E6-6D51-C54C-B9FD-F98766C53B48}"/>
              </a:ext>
            </a:extLst>
          </p:cNvPr>
          <p:cNvSpPr/>
          <p:nvPr/>
        </p:nvSpPr>
        <p:spPr bwMode="auto">
          <a:xfrm>
            <a:off x="2251164" y="3377252"/>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9" name="Rounded Rectangle 38">
            <a:extLst>
              <a:ext uri="{FF2B5EF4-FFF2-40B4-BE49-F238E27FC236}">
                <a16:creationId xmlns:a16="http://schemas.microsoft.com/office/drawing/2014/main" id="{88360C0D-1E10-6140-B81C-FEE2A4AED111}"/>
              </a:ext>
            </a:extLst>
          </p:cNvPr>
          <p:cNvSpPr/>
          <p:nvPr/>
        </p:nvSpPr>
        <p:spPr bwMode="auto">
          <a:xfrm>
            <a:off x="3165564" y="3383843"/>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0" name="Rounded Rectangle 39">
            <a:extLst>
              <a:ext uri="{FF2B5EF4-FFF2-40B4-BE49-F238E27FC236}">
                <a16:creationId xmlns:a16="http://schemas.microsoft.com/office/drawing/2014/main" id="{C48DB71B-4720-7E4B-A01B-C87F62C3DC1E}"/>
              </a:ext>
            </a:extLst>
          </p:cNvPr>
          <p:cNvSpPr/>
          <p:nvPr/>
        </p:nvSpPr>
        <p:spPr bwMode="auto">
          <a:xfrm>
            <a:off x="7437992" y="1921866"/>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1" name="Rounded Rectangle 40">
            <a:extLst>
              <a:ext uri="{FF2B5EF4-FFF2-40B4-BE49-F238E27FC236}">
                <a16:creationId xmlns:a16="http://schemas.microsoft.com/office/drawing/2014/main" id="{1FE7DB6D-F272-3B4C-9768-F168E50DDF24}"/>
              </a:ext>
            </a:extLst>
          </p:cNvPr>
          <p:cNvSpPr/>
          <p:nvPr/>
        </p:nvSpPr>
        <p:spPr bwMode="auto">
          <a:xfrm>
            <a:off x="8234796" y="1910143"/>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2" name="Rounded Rectangle 41">
            <a:extLst>
              <a:ext uri="{FF2B5EF4-FFF2-40B4-BE49-F238E27FC236}">
                <a16:creationId xmlns:a16="http://schemas.microsoft.com/office/drawing/2014/main" id="{CC1F713B-F278-E141-83FF-A4183447E74A}"/>
              </a:ext>
            </a:extLst>
          </p:cNvPr>
          <p:cNvSpPr/>
          <p:nvPr/>
        </p:nvSpPr>
        <p:spPr bwMode="auto">
          <a:xfrm>
            <a:off x="6347838" y="2705858"/>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3" name="Rounded Rectangle 42">
            <a:extLst>
              <a:ext uri="{FF2B5EF4-FFF2-40B4-BE49-F238E27FC236}">
                <a16:creationId xmlns:a16="http://schemas.microsoft.com/office/drawing/2014/main" id="{F953F5AE-CEC7-E34B-BE22-E942373A566B}"/>
              </a:ext>
            </a:extLst>
          </p:cNvPr>
          <p:cNvSpPr/>
          <p:nvPr/>
        </p:nvSpPr>
        <p:spPr bwMode="auto">
          <a:xfrm>
            <a:off x="7707953" y="2712449"/>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4" name="Rounded Rectangle 43">
            <a:extLst>
              <a:ext uri="{FF2B5EF4-FFF2-40B4-BE49-F238E27FC236}">
                <a16:creationId xmlns:a16="http://schemas.microsoft.com/office/drawing/2014/main" id="{1B6CA0DD-7683-A54A-AB72-FE0F91E5B8C5}"/>
              </a:ext>
            </a:extLst>
          </p:cNvPr>
          <p:cNvSpPr/>
          <p:nvPr/>
        </p:nvSpPr>
        <p:spPr bwMode="auto">
          <a:xfrm>
            <a:off x="5886340" y="3391658"/>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5" name="Rounded Rectangle 44">
            <a:extLst>
              <a:ext uri="{FF2B5EF4-FFF2-40B4-BE49-F238E27FC236}">
                <a16:creationId xmlns:a16="http://schemas.microsoft.com/office/drawing/2014/main" id="{D94C8565-0FF0-F24E-9BF7-4C1B6934DF6B}"/>
              </a:ext>
            </a:extLst>
          </p:cNvPr>
          <p:cNvSpPr/>
          <p:nvPr/>
        </p:nvSpPr>
        <p:spPr bwMode="auto">
          <a:xfrm>
            <a:off x="6746964" y="3391658"/>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6" name="Rounded Rectangle 45">
            <a:extLst>
              <a:ext uri="{FF2B5EF4-FFF2-40B4-BE49-F238E27FC236}">
                <a16:creationId xmlns:a16="http://schemas.microsoft.com/office/drawing/2014/main" id="{9FE5D658-78C2-C34A-AF7C-1A289105F37D}"/>
              </a:ext>
            </a:extLst>
          </p:cNvPr>
          <p:cNvSpPr/>
          <p:nvPr/>
        </p:nvSpPr>
        <p:spPr bwMode="auto">
          <a:xfrm rot="16200000">
            <a:off x="5606260" y="5039361"/>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7" name="Rounded Rectangle 46">
            <a:extLst>
              <a:ext uri="{FF2B5EF4-FFF2-40B4-BE49-F238E27FC236}">
                <a16:creationId xmlns:a16="http://schemas.microsoft.com/office/drawing/2014/main" id="{14E4305F-D9DD-384E-9B09-E650EA8938A4}"/>
              </a:ext>
            </a:extLst>
          </p:cNvPr>
          <p:cNvSpPr/>
          <p:nvPr/>
        </p:nvSpPr>
        <p:spPr bwMode="auto">
          <a:xfrm rot="16200000">
            <a:off x="6467117" y="4979719"/>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8" name="Rounded Rectangle 47">
            <a:extLst>
              <a:ext uri="{FF2B5EF4-FFF2-40B4-BE49-F238E27FC236}">
                <a16:creationId xmlns:a16="http://schemas.microsoft.com/office/drawing/2014/main" id="{B7379453-5360-294D-B93C-C079E121E762}"/>
              </a:ext>
            </a:extLst>
          </p:cNvPr>
          <p:cNvSpPr/>
          <p:nvPr/>
        </p:nvSpPr>
        <p:spPr bwMode="auto">
          <a:xfrm rot="16200000">
            <a:off x="7372481" y="5107713"/>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9" name="Rounded Rectangle 48">
            <a:extLst>
              <a:ext uri="{FF2B5EF4-FFF2-40B4-BE49-F238E27FC236}">
                <a16:creationId xmlns:a16="http://schemas.microsoft.com/office/drawing/2014/main" id="{29F511CD-24B7-9F47-8FA0-3CF573B0C488}"/>
              </a:ext>
            </a:extLst>
          </p:cNvPr>
          <p:cNvSpPr/>
          <p:nvPr/>
        </p:nvSpPr>
        <p:spPr bwMode="auto">
          <a:xfrm rot="16200000">
            <a:off x="7941517" y="5081107"/>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53" name="Straight Connector 52">
            <a:extLst>
              <a:ext uri="{FF2B5EF4-FFF2-40B4-BE49-F238E27FC236}">
                <a16:creationId xmlns:a16="http://schemas.microsoft.com/office/drawing/2014/main" id="{97BA1E35-649E-A84D-ACCB-AEC3327D3E69}"/>
              </a:ext>
            </a:extLst>
          </p:cNvPr>
          <p:cNvCxnSpPr>
            <a:stCxn id="7" idx="1"/>
            <a:endCxn id="8" idx="3"/>
          </p:cNvCxnSpPr>
          <p:nvPr/>
        </p:nvCxnSpPr>
        <p:spPr bwMode="auto">
          <a:xfrm flipH="1">
            <a:off x="2736073" y="266700"/>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33E1094C-D166-1145-A2AD-3DC7A3800E44}"/>
              </a:ext>
            </a:extLst>
          </p:cNvPr>
          <p:cNvCxnSpPr>
            <a:stCxn id="7" idx="3"/>
            <a:endCxn id="11" idx="1"/>
          </p:cNvCxnSpPr>
          <p:nvPr/>
        </p:nvCxnSpPr>
        <p:spPr bwMode="auto">
          <a:xfrm>
            <a:off x="5908764" y="266700"/>
            <a:ext cx="621125" cy="93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4C768EB8-154E-0344-ABEE-B8382608FA78}"/>
              </a:ext>
            </a:extLst>
          </p:cNvPr>
          <p:cNvCxnSpPr>
            <a:cxnSpLocks/>
            <a:endCxn id="9" idx="0"/>
          </p:cNvCxnSpPr>
          <p:nvPr/>
        </p:nvCxnSpPr>
        <p:spPr bwMode="auto">
          <a:xfrm flipH="1">
            <a:off x="853654" y="751106"/>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6C36873A-04A8-624A-B6CE-74EA47B6B93B}"/>
              </a:ext>
            </a:extLst>
          </p:cNvPr>
          <p:cNvCxnSpPr>
            <a:cxnSpLocks/>
            <a:stCxn id="8" idx="2"/>
            <a:endCxn id="12" idx="0"/>
          </p:cNvCxnSpPr>
          <p:nvPr/>
        </p:nvCxnSpPr>
        <p:spPr bwMode="auto">
          <a:xfrm>
            <a:off x="1731619" y="751106"/>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CCD38AB4-A845-AF49-AC82-5E9169F45A8F}"/>
              </a:ext>
            </a:extLst>
          </p:cNvPr>
          <p:cNvCxnSpPr>
            <a:cxnSpLocks/>
            <a:stCxn id="15" idx="0"/>
            <a:endCxn id="9" idx="2"/>
          </p:cNvCxnSpPr>
          <p:nvPr/>
        </p:nvCxnSpPr>
        <p:spPr bwMode="auto">
          <a:xfrm flipV="1">
            <a:off x="853654" y="1698398"/>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C0D54579-2E4C-E94F-8479-1E7DD65095F6}"/>
              </a:ext>
            </a:extLst>
          </p:cNvPr>
          <p:cNvCxnSpPr>
            <a:cxnSpLocks/>
            <a:stCxn id="16" idx="0"/>
            <a:endCxn id="12" idx="2"/>
          </p:cNvCxnSpPr>
          <p:nvPr/>
        </p:nvCxnSpPr>
        <p:spPr bwMode="auto">
          <a:xfrm flipH="1" flipV="1">
            <a:off x="2332940" y="1698398"/>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A62E306F-DDAC-E749-B677-10D21A50681F}"/>
              </a:ext>
            </a:extLst>
          </p:cNvPr>
          <p:cNvCxnSpPr>
            <a:cxnSpLocks/>
            <a:stCxn id="11" idx="2"/>
          </p:cNvCxnSpPr>
          <p:nvPr/>
        </p:nvCxnSpPr>
        <p:spPr bwMode="auto">
          <a:xfrm flipH="1">
            <a:off x="6738984" y="644835"/>
            <a:ext cx="807895" cy="285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1839E900-8303-6148-AABB-9D6FE67BA2AB}"/>
              </a:ext>
            </a:extLst>
          </p:cNvPr>
          <p:cNvCxnSpPr>
            <a:cxnSpLocks/>
            <a:stCxn id="11" idx="2"/>
          </p:cNvCxnSpPr>
          <p:nvPr/>
        </p:nvCxnSpPr>
        <p:spPr bwMode="auto">
          <a:xfrm>
            <a:off x="7546879" y="644835"/>
            <a:ext cx="725436" cy="279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09CE4BCD-C1F6-A546-935D-B6D468462EBD}"/>
              </a:ext>
            </a:extLst>
          </p:cNvPr>
          <p:cNvCxnSpPr>
            <a:cxnSpLocks/>
            <a:endCxn id="18" idx="0"/>
          </p:cNvCxnSpPr>
          <p:nvPr/>
        </p:nvCxnSpPr>
        <p:spPr bwMode="auto">
          <a:xfrm flipH="1">
            <a:off x="4504178" y="1674716"/>
            <a:ext cx="2234806" cy="219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C1F5AC5C-B8C0-634E-9978-7B26B5FAAE3E}"/>
              </a:ext>
            </a:extLst>
          </p:cNvPr>
          <p:cNvCxnSpPr>
            <a:cxnSpLocks/>
            <a:endCxn id="19" idx="0"/>
          </p:cNvCxnSpPr>
          <p:nvPr/>
        </p:nvCxnSpPr>
        <p:spPr bwMode="auto">
          <a:xfrm flipH="1">
            <a:off x="5541956" y="1674716"/>
            <a:ext cx="1197028" cy="2223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5B587D0B-FC65-EB40-A4F0-12D8FBF20ABC}"/>
              </a:ext>
            </a:extLst>
          </p:cNvPr>
          <p:cNvCxnSpPr>
            <a:cxnSpLocks/>
            <a:endCxn id="40" idx="0"/>
          </p:cNvCxnSpPr>
          <p:nvPr/>
        </p:nvCxnSpPr>
        <p:spPr bwMode="auto">
          <a:xfrm flipH="1">
            <a:off x="7774698" y="1652047"/>
            <a:ext cx="497617" cy="2698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DC3B3028-837C-A041-9E31-33CCDCF6A2CE}"/>
              </a:ext>
            </a:extLst>
          </p:cNvPr>
          <p:cNvCxnSpPr>
            <a:cxnSpLocks/>
            <a:endCxn id="41" idx="0"/>
          </p:cNvCxnSpPr>
          <p:nvPr/>
        </p:nvCxnSpPr>
        <p:spPr bwMode="auto">
          <a:xfrm>
            <a:off x="8272315" y="1652047"/>
            <a:ext cx="340883" cy="258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08108880-F911-6C4E-B664-20A7D4938E00}"/>
              </a:ext>
            </a:extLst>
          </p:cNvPr>
          <p:cNvCxnSpPr>
            <a:cxnSpLocks/>
            <a:stCxn id="18" idx="2"/>
            <a:endCxn id="36" idx="0"/>
          </p:cNvCxnSpPr>
          <p:nvPr/>
        </p:nvCxnSpPr>
        <p:spPr bwMode="auto">
          <a:xfrm flipH="1">
            <a:off x="1076258" y="2359238"/>
            <a:ext cx="3427920" cy="457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E5078D39-6A43-D849-BA3F-5A157FD0EF76}"/>
              </a:ext>
            </a:extLst>
          </p:cNvPr>
          <p:cNvCxnSpPr>
            <a:cxnSpLocks/>
            <a:stCxn id="18" idx="2"/>
            <a:endCxn id="37" idx="0"/>
          </p:cNvCxnSpPr>
          <p:nvPr/>
        </p:nvCxnSpPr>
        <p:spPr bwMode="auto">
          <a:xfrm flipH="1">
            <a:off x="2019966" y="2359238"/>
            <a:ext cx="2484212" cy="451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BF7CAAB6-1993-9341-B944-0F34E8F953B4}"/>
              </a:ext>
            </a:extLst>
          </p:cNvPr>
          <p:cNvCxnSpPr>
            <a:cxnSpLocks/>
            <a:stCxn id="19" idx="2"/>
            <a:endCxn id="20" idx="0"/>
          </p:cNvCxnSpPr>
          <p:nvPr/>
        </p:nvCxnSpPr>
        <p:spPr bwMode="auto">
          <a:xfrm flipH="1">
            <a:off x="3121270" y="2339035"/>
            <a:ext cx="2420686" cy="4776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A6B44F32-0BFC-9046-86C0-1A3C9223B739}"/>
              </a:ext>
            </a:extLst>
          </p:cNvPr>
          <p:cNvCxnSpPr>
            <a:cxnSpLocks/>
            <a:stCxn id="19" idx="2"/>
            <a:endCxn id="21" idx="0"/>
          </p:cNvCxnSpPr>
          <p:nvPr/>
        </p:nvCxnSpPr>
        <p:spPr bwMode="auto">
          <a:xfrm flipH="1">
            <a:off x="4915566" y="2339035"/>
            <a:ext cx="626390" cy="4719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D6A50A56-B5CC-7A4F-9600-F565C6B9D510}"/>
              </a:ext>
            </a:extLst>
          </p:cNvPr>
          <p:cNvCxnSpPr>
            <a:cxnSpLocks/>
            <a:stCxn id="36" idx="2"/>
            <a:endCxn id="24" idx="0"/>
          </p:cNvCxnSpPr>
          <p:nvPr/>
        </p:nvCxnSpPr>
        <p:spPr bwMode="auto">
          <a:xfrm flipH="1">
            <a:off x="560323" y="3187230"/>
            <a:ext cx="515935" cy="1932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C4C6C190-FF90-6441-8E34-1C50DCC09777}"/>
              </a:ext>
            </a:extLst>
          </p:cNvPr>
          <p:cNvCxnSpPr>
            <a:cxnSpLocks/>
            <a:stCxn id="36" idx="2"/>
            <a:endCxn id="25" idx="0"/>
          </p:cNvCxnSpPr>
          <p:nvPr/>
        </p:nvCxnSpPr>
        <p:spPr bwMode="auto">
          <a:xfrm>
            <a:off x="1076258" y="3187230"/>
            <a:ext cx="281888" cy="199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652E953D-41D6-B941-9920-998A65EEABC4}"/>
              </a:ext>
            </a:extLst>
          </p:cNvPr>
          <p:cNvCxnSpPr>
            <a:cxnSpLocks/>
            <a:stCxn id="24" idx="2"/>
            <a:endCxn id="26" idx="3"/>
          </p:cNvCxnSpPr>
          <p:nvPr/>
        </p:nvCxnSpPr>
        <p:spPr bwMode="auto">
          <a:xfrm>
            <a:off x="560323" y="3824666"/>
            <a:ext cx="6176"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0C2A6127-92A4-8B46-BF18-708D6386E42D}"/>
              </a:ext>
            </a:extLst>
          </p:cNvPr>
          <p:cNvCxnSpPr>
            <a:cxnSpLocks/>
            <a:stCxn id="25" idx="2"/>
            <a:endCxn id="27" idx="3"/>
          </p:cNvCxnSpPr>
          <p:nvPr/>
        </p:nvCxnSpPr>
        <p:spPr bwMode="auto">
          <a:xfrm flipH="1">
            <a:off x="1351179" y="3824666"/>
            <a:ext cx="6967"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7EF82B09-DF7F-8A48-BF17-969350BA141C}"/>
              </a:ext>
            </a:extLst>
          </p:cNvPr>
          <p:cNvCxnSpPr>
            <a:cxnSpLocks/>
            <a:stCxn id="37" idx="2"/>
            <a:endCxn id="28" idx="3"/>
          </p:cNvCxnSpPr>
          <p:nvPr/>
        </p:nvCxnSpPr>
        <p:spPr bwMode="auto">
          <a:xfrm>
            <a:off x="2019966" y="3187230"/>
            <a:ext cx="13879" cy="1327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4245654A-E67F-2441-9E9B-F085E8C6D618}"/>
              </a:ext>
            </a:extLst>
          </p:cNvPr>
          <p:cNvCxnSpPr>
            <a:cxnSpLocks/>
            <a:stCxn id="20" idx="2"/>
            <a:endCxn id="38" idx="0"/>
          </p:cNvCxnSpPr>
          <p:nvPr/>
        </p:nvCxnSpPr>
        <p:spPr bwMode="auto">
          <a:xfrm flipH="1">
            <a:off x="2691062" y="3187230"/>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0FFD1597-5FEF-FD4A-9090-97F9B5606CDE}"/>
              </a:ext>
            </a:extLst>
          </p:cNvPr>
          <p:cNvCxnSpPr>
            <a:cxnSpLocks/>
            <a:stCxn id="20" idx="2"/>
            <a:endCxn id="39" idx="0"/>
          </p:cNvCxnSpPr>
          <p:nvPr/>
        </p:nvCxnSpPr>
        <p:spPr bwMode="auto">
          <a:xfrm>
            <a:off x="3121270" y="3187230"/>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392F0A6B-A4CF-4740-8190-CAA14FCEA7FD}"/>
              </a:ext>
            </a:extLst>
          </p:cNvPr>
          <p:cNvCxnSpPr>
            <a:cxnSpLocks/>
            <a:stCxn id="38" idx="2"/>
            <a:endCxn id="31" idx="3"/>
          </p:cNvCxnSpPr>
          <p:nvPr/>
        </p:nvCxnSpPr>
        <p:spPr bwMode="auto">
          <a:xfrm>
            <a:off x="2691062" y="3821442"/>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05E4B89C-C760-8146-92F8-96033952E549}"/>
              </a:ext>
            </a:extLst>
          </p:cNvPr>
          <p:cNvCxnSpPr>
            <a:cxnSpLocks/>
            <a:stCxn id="39" idx="2"/>
            <a:endCxn id="32" idx="3"/>
          </p:cNvCxnSpPr>
          <p:nvPr/>
        </p:nvCxnSpPr>
        <p:spPr bwMode="auto">
          <a:xfrm>
            <a:off x="3491746" y="3821442"/>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B9D6FCDA-B36C-4A48-826F-E290D1C17E32}"/>
              </a:ext>
            </a:extLst>
          </p:cNvPr>
          <p:cNvCxnSpPr>
            <a:cxnSpLocks/>
            <a:stCxn id="40" idx="2"/>
            <a:endCxn id="42" idx="0"/>
          </p:cNvCxnSpPr>
          <p:nvPr/>
        </p:nvCxnSpPr>
        <p:spPr bwMode="auto">
          <a:xfrm flipH="1">
            <a:off x="6787736" y="2292453"/>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BD2A6BF2-D064-7245-AEFA-CCC73D3C8AFA}"/>
              </a:ext>
            </a:extLst>
          </p:cNvPr>
          <p:cNvCxnSpPr>
            <a:cxnSpLocks/>
            <a:stCxn id="40" idx="2"/>
            <a:endCxn id="43" idx="0"/>
          </p:cNvCxnSpPr>
          <p:nvPr/>
        </p:nvCxnSpPr>
        <p:spPr bwMode="auto">
          <a:xfrm>
            <a:off x="7774698" y="2292453"/>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BA6ADDC6-6D1C-DA40-985E-E4FACF8929A7}"/>
              </a:ext>
            </a:extLst>
          </p:cNvPr>
          <p:cNvCxnSpPr>
            <a:cxnSpLocks/>
            <a:stCxn id="42" idx="2"/>
            <a:endCxn id="44" idx="0"/>
          </p:cNvCxnSpPr>
          <p:nvPr/>
        </p:nvCxnSpPr>
        <p:spPr bwMode="auto">
          <a:xfrm flipH="1">
            <a:off x="6283836" y="3150048"/>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8E5FAC6E-C150-BD47-8A26-E1B2E879C353}"/>
              </a:ext>
            </a:extLst>
          </p:cNvPr>
          <p:cNvCxnSpPr>
            <a:cxnSpLocks/>
            <a:stCxn id="42" idx="2"/>
            <a:endCxn id="45" idx="0"/>
          </p:cNvCxnSpPr>
          <p:nvPr/>
        </p:nvCxnSpPr>
        <p:spPr bwMode="auto">
          <a:xfrm>
            <a:off x="6787736" y="3150048"/>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F78DF3BA-9073-9C4A-890D-5F8210328862}"/>
              </a:ext>
            </a:extLst>
          </p:cNvPr>
          <p:cNvCxnSpPr>
            <a:cxnSpLocks/>
            <a:stCxn id="44" idx="2"/>
            <a:endCxn id="46" idx="3"/>
          </p:cNvCxnSpPr>
          <p:nvPr/>
        </p:nvCxnSpPr>
        <p:spPr bwMode="auto">
          <a:xfrm flipH="1">
            <a:off x="6277941" y="4196828"/>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9299BB4F-B6A6-EC4C-804F-A9B349DDF36B}"/>
              </a:ext>
            </a:extLst>
          </p:cNvPr>
          <p:cNvCxnSpPr>
            <a:cxnSpLocks/>
            <a:stCxn id="45" idx="2"/>
            <a:endCxn id="47" idx="3"/>
          </p:cNvCxnSpPr>
          <p:nvPr/>
        </p:nvCxnSpPr>
        <p:spPr bwMode="auto">
          <a:xfrm>
            <a:off x="7138798" y="4285755"/>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D18E7208-1B25-EB4C-AD95-5A1B320BC47A}"/>
              </a:ext>
            </a:extLst>
          </p:cNvPr>
          <p:cNvCxnSpPr>
            <a:cxnSpLocks/>
            <a:stCxn id="43" idx="2"/>
            <a:endCxn id="48" idx="3"/>
          </p:cNvCxnSpPr>
          <p:nvPr/>
        </p:nvCxnSpPr>
        <p:spPr bwMode="auto">
          <a:xfrm>
            <a:off x="8034135" y="3150048"/>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4748A2AB-4E2D-2046-8CFF-462F5E6B59DD}"/>
              </a:ext>
            </a:extLst>
          </p:cNvPr>
          <p:cNvCxnSpPr>
            <a:cxnSpLocks/>
            <a:stCxn id="41" idx="2"/>
            <a:endCxn id="49" idx="3"/>
          </p:cNvCxnSpPr>
          <p:nvPr/>
        </p:nvCxnSpPr>
        <p:spPr bwMode="auto">
          <a:xfrm>
            <a:off x="8613198" y="2286397"/>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1" name="Rounded Rectangle 190">
            <a:extLst>
              <a:ext uri="{FF2B5EF4-FFF2-40B4-BE49-F238E27FC236}">
                <a16:creationId xmlns:a16="http://schemas.microsoft.com/office/drawing/2014/main" id="{FB64F1B6-AAF9-4B4E-8043-448A0B5FFE71}"/>
              </a:ext>
            </a:extLst>
          </p:cNvPr>
          <p:cNvSpPr/>
          <p:nvPr/>
        </p:nvSpPr>
        <p:spPr bwMode="auto">
          <a:xfrm>
            <a:off x="4035578" y="339135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92" name="Rounded Rectangle 191">
            <a:extLst>
              <a:ext uri="{FF2B5EF4-FFF2-40B4-BE49-F238E27FC236}">
                <a16:creationId xmlns:a16="http://schemas.microsoft.com/office/drawing/2014/main" id="{4C737AEF-DF23-3C46-A622-015D83EEE513}"/>
              </a:ext>
            </a:extLst>
          </p:cNvPr>
          <p:cNvSpPr/>
          <p:nvPr/>
        </p:nvSpPr>
        <p:spPr bwMode="auto">
          <a:xfrm>
            <a:off x="4994364" y="339794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93" name="Straight Connector 192">
            <a:extLst>
              <a:ext uri="{FF2B5EF4-FFF2-40B4-BE49-F238E27FC236}">
                <a16:creationId xmlns:a16="http://schemas.microsoft.com/office/drawing/2014/main" id="{0453A240-0C93-9C4F-938B-1A4985D27C18}"/>
              </a:ext>
            </a:extLst>
          </p:cNvPr>
          <p:cNvCxnSpPr>
            <a:cxnSpLocks/>
            <a:stCxn id="21" idx="2"/>
            <a:endCxn id="191" idx="0"/>
          </p:cNvCxnSpPr>
          <p:nvPr/>
        </p:nvCxnSpPr>
        <p:spPr bwMode="auto">
          <a:xfrm flipH="1">
            <a:off x="4475476" y="3187230"/>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6" name="Straight Connector 195">
            <a:extLst>
              <a:ext uri="{FF2B5EF4-FFF2-40B4-BE49-F238E27FC236}">
                <a16:creationId xmlns:a16="http://schemas.microsoft.com/office/drawing/2014/main" id="{0030F60A-91BB-1D4B-AD29-2754D6E71EFE}"/>
              </a:ext>
            </a:extLst>
          </p:cNvPr>
          <p:cNvCxnSpPr>
            <a:cxnSpLocks/>
            <a:stCxn id="21" idx="2"/>
            <a:endCxn id="192" idx="0"/>
          </p:cNvCxnSpPr>
          <p:nvPr/>
        </p:nvCxnSpPr>
        <p:spPr bwMode="auto">
          <a:xfrm>
            <a:off x="4915566" y="3187230"/>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2" name="Rounded Rectangle 201">
            <a:extLst>
              <a:ext uri="{FF2B5EF4-FFF2-40B4-BE49-F238E27FC236}">
                <a16:creationId xmlns:a16="http://schemas.microsoft.com/office/drawing/2014/main" id="{13C73E1D-7B29-754F-ACAD-412D133CC44E}"/>
              </a:ext>
            </a:extLst>
          </p:cNvPr>
          <p:cNvSpPr/>
          <p:nvPr/>
        </p:nvSpPr>
        <p:spPr bwMode="auto">
          <a:xfrm rot="16200000">
            <a:off x="4641910" y="5145584"/>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203" name="Straight Connector 202">
            <a:extLst>
              <a:ext uri="{FF2B5EF4-FFF2-40B4-BE49-F238E27FC236}">
                <a16:creationId xmlns:a16="http://schemas.microsoft.com/office/drawing/2014/main" id="{52C38035-DA1C-0344-A8A8-565E317E0599}"/>
              </a:ext>
            </a:extLst>
          </p:cNvPr>
          <p:cNvCxnSpPr>
            <a:cxnSpLocks/>
            <a:stCxn id="191" idx="2"/>
            <a:endCxn id="33" idx="3"/>
          </p:cNvCxnSpPr>
          <p:nvPr/>
        </p:nvCxnSpPr>
        <p:spPr bwMode="auto">
          <a:xfrm flipH="1">
            <a:off x="4474415" y="3835547"/>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6" name="Straight Connector 205">
            <a:extLst>
              <a:ext uri="{FF2B5EF4-FFF2-40B4-BE49-F238E27FC236}">
                <a16:creationId xmlns:a16="http://schemas.microsoft.com/office/drawing/2014/main" id="{92C38251-3001-4347-899E-CD8F86833564}"/>
              </a:ext>
            </a:extLst>
          </p:cNvPr>
          <p:cNvCxnSpPr>
            <a:cxnSpLocks/>
            <a:stCxn id="192" idx="2"/>
            <a:endCxn id="202" idx="3"/>
          </p:cNvCxnSpPr>
          <p:nvPr/>
        </p:nvCxnSpPr>
        <p:spPr bwMode="auto">
          <a:xfrm flipH="1">
            <a:off x="5313591" y="3835547"/>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7" name="TextBox 9">
            <a:extLst>
              <a:ext uri="{FF2B5EF4-FFF2-40B4-BE49-F238E27FC236}">
                <a16:creationId xmlns:a16="http://schemas.microsoft.com/office/drawing/2014/main" id="{FD14B169-C589-8448-A604-0865BB773B33}"/>
              </a:ext>
            </a:extLst>
          </p:cNvPr>
          <p:cNvSpPr txBox="1">
            <a:spLocks noChangeArrowheads="1"/>
          </p:cNvSpPr>
          <p:nvPr/>
        </p:nvSpPr>
        <p:spPr bwMode="auto">
          <a:xfrm>
            <a:off x="0" y="5993865"/>
            <a:ext cx="9144000" cy="892552"/>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600" b="0" dirty="0">
                <a:solidFill>
                  <a:schemeClr val="bg1"/>
                </a:solidFill>
              </a:rPr>
              <a:t>by the end of this unit you will know </a:t>
            </a:r>
            <a:r>
              <a:rPr lang="en-US" sz="2600" dirty="0">
                <a:solidFill>
                  <a:srgbClr val="99CC00"/>
                </a:solidFill>
              </a:rPr>
              <a:t>what statistics tests </a:t>
            </a:r>
            <a:r>
              <a:rPr lang="en-US" sz="2600" b="0" dirty="0">
                <a:solidFill>
                  <a:schemeClr val="bg1"/>
                </a:solidFill>
              </a:rPr>
              <a:t>to perform depending on your data and </a:t>
            </a:r>
            <a:r>
              <a:rPr lang="en-US" sz="2600" dirty="0">
                <a:solidFill>
                  <a:srgbClr val="99CC00"/>
                </a:solidFill>
              </a:rPr>
              <a:t>how</a:t>
            </a:r>
          </a:p>
        </p:txBody>
      </p:sp>
      <p:sp>
        <p:nvSpPr>
          <p:cNvPr id="80" name="Rounded Rectangle 79">
            <a:extLst>
              <a:ext uri="{FF2B5EF4-FFF2-40B4-BE49-F238E27FC236}">
                <a16:creationId xmlns:a16="http://schemas.microsoft.com/office/drawing/2014/main" id="{1D67E612-C9C5-D348-8B1A-4E8FB744854F}"/>
              </a:ext>
            </a:extLst>
          </p:cNvPr>
          <p:cNvSpPr/>
          <p:nvPr/>
        </p:nvSpPr>
        <p:spPr bwMode="auto">
          <a:xfrm>
            <a:off x="5791200" y="930291"/>
            <a:ext cx="1549403"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1" name="Rounded Rectangle 80">
            <a:extLst>
              <a:ext uri="{FF2B5EF4-FFF2-40B4-BE49-F238E27FC236}">
                <a16:creationId xmlns:a16="http://schemas.microsoft.com/office/drawing/2014/main" id="{44546E73-0724-FF4D-A6DC-27B85C6CBF19}"/>
              </a:ext>
            </a:extLst>
          </p:cNvPr>
          <p:cNvSpPr/>
          <p:nvPr/>
        </p:nvSpPr>
        <p:spPr bwMode="auto">
          <a:xfrm>
            <a:off x="7437992" y="924483"/>
            <a:ext cx="1553607"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Discrete/categorical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 name="Slide Number Placeholder 2">
            <a:extLst>
              <a:ext uri="{FF2B5EF4-FFF2-40B4-BE49-F238E27FC236}">
                <a16:creationId xmlns:a16="http://schemas.microsoft.com/office/drawing/2014/main" id="{83EE7AFF-3DFA-CA44-842F-C22EBEBA2FE4}"/>
              </a:ext>
            </a:extLst>
          </p:cNvPr>
          <p:cNvSpPr>
            <a:spLocks noGrp="1"/>
          </p:cNvSpPr>
          <p:nvPr>
            <p:ph type="sldNum" sz="quarter" idx="12"/>
          </p:nvPr>
        </p:nvSpPr>
        <p:spPr/>
        <p:txBody>
          <a:bodyPr/>
          <a:lstStyle/>
          <a:p>
            <a:fld id="{803C33BC-767D-8845-BB2C-A473FB4A7552}" type="slidenum">
              <a:rPr lang="en-US" smtClean="0"/>
              <a:pPr/>
              <a:t>2</a:t>
            </a:fld>
            <a:endParaRPr lang="en-US"/>
          </a:p>
        </p:txBody>
      </p:sp>
    </p:spTree>
    <p:extLst>
      <p:ext uri="{BB962C8B-B14F-4D97-AF65-F5344CB8AC3E}">
        <p14:creationId xmlns:p14="http://schemas.microsoft.com/office/powerpoint/2010/main" val="2087990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4953000"/>
            <a:ext cx="8839200" cy="1508125"/>
          </a:xfrm>
        </p:spPr>
        <p:txBody>
          <a:bodyPr/>
          <a:lstStyle/>
          <a:p>
            <a:pPr algn="r" eaLnBrk="1" hangingPunct="1"/>
            <a:r>
              <a:rPr lang="en-US" sz="8600" dirty="0">
                <a:solidFill>
                  <a:srgbClr val="A6A6A6"/>
                </a:solidFill>
                <a:latin typeface="Arial" charset="0"/>
                <a:cs typeface="Arial" charset="0"/>
              </a:rPr>
              <a:t>goodness </a:t>
            </a:r>
            <a:br>
              <a:rPr lang="en-US" sz="8600" dirty="0">
                <a:solidFill>
                  <a:srgbClr val="A6A6A6"/>
                </a:solidFill>
                <a:latin typeface="Arial" charset="0"/>
                <a:cs typeface="Arial" charset="0"/>
              </a:rPr>
            </a:br>
            <a:r>
              <a:rPr lang="en-US" sz="8600" dirty="0">
                <a:solidFill>
                  <a:srgbClr val="A6A6A6"/>
                </a:solidFill>
                <a:latin typeface="Arial" charset="0"/>
                <a:cs typeface="Arial" charset="0"/>
              </a:rPr>
              <a:t>of fit</a:t>
            </a:r>
          </a:p>
        </p:txBody>
      </p:sp>
      <p:sp>
        <p:nvSpPr>
          <p:cNvPr id="2" name="Slide Number Placeholder 1">
            <a:extLst>
              <a:ext uri="{FF2B5EF4-FFF2-40B4-BE49-F238E27FC236}">
                <a16:creationId xmlns:a16="http://schemas.microsoft.com/office/drawing/2014/main" id="{4A2DFC73-CC22-F748-A74E-776BB2A4FBAB}"/>
              </a:ext>
            </a:extLst>
          </p:cNvPr>
          <p:cNvSpPr>
            <a:spLocks noGrp="1"/>
          </p:cNvSpPr>
          <p:nvPr>
            <p:ph type="sldNum" sz="quarter" idx="12"/>
          </p:nvPr>
        </p:nvSpPr>
        <p:spPr/>
        <p:txBody>
          <a:bodyPr/>
          <a:lstStyle/>
          <a:p>
            <a:fld id="{8C734804-006E-DC44-93A2-A63A0AD6AB16}" type="slidenum">
              <a:rPr lang="en-US" smtClean="0"/>
              <a:pPr/>
              <a:t>20</a:t>
            </a:fld>
            <a:endParaRPr lang="en-US"/>
          </a:p>
        </p:txBody>
      </p:sp>
    </p:spTree>
    <p:extLst>
      <p:ext uri="{BB962C8B-B14F-4D97-AF65-F5344CB8AC3E}">
        <p14:creationId xmlns:p14="http://schemas.microsoft.com/office/powerpoint/2010/main" val="3239075706"/>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2F8C65-FBEB-1948-AC93-C2DA02C1087D}"/>
              </a:ext>
            </a:extLst>
          </p:cNvPr>
          <p:cNvPicPr>
            <a:picLocks noChangeAspect="1"/>
          </p:cNvPicPr>
          <p:nvPr/>
        </p:nvPicPr>
        <p:blipFill>
          <a:blip r:embed="rId2"/>
          <a:stretch>
            <a:fillRect/>
          </a:stretch>
        </p:blipFill>
        <p:spPr>
          <a:xfrm>
            <a:off x="228600" y="781050"/>
            <a:ext cx="8686800" cy="5295900"/>
          </a:xfrm>
          <a:prstGeom prst="rect">
            <a:avLst/>
          </a:prstGeom>
        </p:spPr>
      </p:pic>
      <p:pic>
        <p:nvPicPr>
          <p:cNvPr id="5" name="Picture 2" descr="http://teamxtremebeastmode.com/wp-content/uploads/2012/09/measuring-tape.jpg">
            <a:extLst>
              <a:ext uri="{FF2B5EF4-FFF2-40B4-BE49-F238E27FC236}">
                <a16:creationId xmlns:a16="http://schemas.microsoft.com/office/drawing/2014/main" id="{62055B5C-E6AE-424D-907B-3B8A6BDB16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471" y="4953000"/>
            <a:ext cx="926848" cy="9702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www.plasticjungle.com/blog/wp-content/uploads/2012/02/podium.jpg">
            <a:extLst>
              <a:ext uri="{FF2B5EF4-FFF2-40B4-BE49-F238E27FC236}">
                <a16:creationId xmlns:a16="http://schemas.microsoft.com/office/drawing/2014/main" id="{956DD305-E07A-A942-9AD5-8DCFD68088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1600" y="4800600"/>
            <a:ext cx="1491761" cy="12157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albaceteguia.com/wp-content/group-of-children-clip-art-free-699.gif">
            <a:extLst>
              <a:ext uri="{FF2B5EF4-FFF2-40B4-BE49-F238E27FC236}">
                <a16:creationId xmlns:a16="http://schemas.microsoft.com/office/drawing/2014/main" id="{9E9175C0-D101-6646-804E-760ED4C2F62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8339"/>
          <a:stretch/>
        </p:blipFill>
        <p:spPr bwMode="auto">
          <a:xfrm>
            <a:off x="2354034" y="4986990"/>
            <a:ext cx="2332266" cy="8430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www.onlinepetcart.com.au/images/Cat_and_Dog.jpg">
            <a:extLst>
              <a:ext uri="{FF2B5EF4-FFF2-40B4-BE49-F238E27FC236}">
                <a16:creationId xmlns:a16="http://schemas.microsoft.com/office/drawing/2014/main" id="{EB046035-751D-7B40-9BE2-0DBA1FB304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5265" y="4899951"/>
            <a:ext cx="1276350" cy="111984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2F65721-07DA-3346-B161-671A530EB420}"/>
              </a:ext>
            </a:extLst>
          </p:cNvPr>
          <p:cNvSpPr>
            <a:spLocks noGrp="1"/>
          </p:cNvSpPr>
          <p:nvPr>
            <p:ph type="sldNum" sz="quarter" idx="12"/>
          </p:nvPr>
        </p:nvSpPr>
        <p:spPr/>
        <p:txBody>
          <a:bodyPr/>
          <a:lstStyle/>
          <a:p>
            <a:fld id="{8C734804-006E-DC44-93A2-A63A0AD6AB16}" type="slidenum">
              <a:rPr lang="en-US" smtClean="0"/>
              <a:pPr/>
              <a:t>200</a:t>
            </a:fld>
            <a:endParaRPr lang="en-US"/>
          </a:p>
        </p:txBody>
      </p:sp>
    </p:spTree>
    <p:extLst>
      <p:ext uri="{BB962C8B-B14F-4D97-AF65-F5344CB8AC3E}">
        <p14:creationId xmlns:p14="http://schemas.microsoft.com/office/powerpoint/2010/main" val="170838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D539A-BC01-5C43-B320-BAF70BD64B50}"/>
              </a:ext>
            </a:extLst>
          </p:cNvPr>
          <p:cNvSpPr txBox="1">
            <a:spLocks/>
          </p:cNvSpPr>
          <p:nvPr/>
        </p:nvSpPr>
        <p:spPr>
          <a:xfrm>
            <a:off x="323134" y="990600"/>
            <a:ext cx="8807896" cy="4754564"/>
          </a:xfrm>
          <a:prstGeom prst="rect">
            <a:avLst/>
          </a:prstGeom>
        </p:spPr>
        <p:txBody>
          <a:bodyPr>
            <a:normAutofit lnSpcReduction="10000"/>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marL="0" indent="0"/>
            <a:r>
              <a:rPr lang="en-GB" b="0" kern="0" dirty="0"/>
              <a:t>Q1: What is your favourite subject?</a:t>
            </a:r>
          </a:p>
          <a:p>
            <a:endParaRPr lang="en-GB" b="0" kern="0" dirty="0"/>
          </a:p>
          <a:p>
            <a:pPr marL="109728" indent="0"/>
            <a:endParaRPr lang="en-GB" b="0" kern="0" dirty="0"/>
          </a:p>
          <a:p>
            <a:r>
              <a:rPr lang="en-GB" b="0" kern="0" dirty="0"/>
              <a:t>Q2: Gender:</a:t>
            </a:r>
          </a:p>
          <a:p>
            <a:pPr marL="109728" indent="0"/>
            <a:endParaRPr lang="en-GB" b="0" kern="0" dirty="0"/>
          </a:p>
          <a:p>
            <a:pPr marL="109728" indent="0"/>
            <a:endParaRPr lang="en-GB" b="0" kern="0" dirty="0"/>
          </a:p>
          <a:p>
            <a:r>
              <a:rPr lang="en-GB" b="0" kern="0" dirty="0"/>
              <a:t>Q3: I consider myself to be good at mathematics:</a:t>
            </a:r>
          </a:p>
          <a:p>
            <a:endParaRPr lang="en-GB" b="0" kern="0" dirty="0"/>
          </a:p>
          <a:p>
            <a:pPr marL="109728" indent="0"/>
            <a:endParaRPr lang="en-GB" b="0" kern="0" dirty="0"/>
          </a:p>
          <a:p>
            <a:pPr>
              <a:buFont typeface="Wingdings" panose="05000000000000000000" pitchFamily="2" charset="2"/>
              <a:buChar char="Ø"/>
            </a:pPr>
            <a:endParaRPr lang="en-GB" b="0" kern="0" dirty="0"/>
          </a:p>
          <a:p>
            <a:pPr marL="0" indent="0"/>
            <a:r>
              <a:rPr lang="en-GB" b="0" kern="0" dirty="0"/>
              <a:t>Q4: Score in a recent mock GCSE maths exam:</a:t>
            </a:r>
          </a:p>
          <a:p>
            <a:endParaRPr lang="en-GB" b="0" kern="0" dirty="0"/>
          </a:p>
          <a:p>
            <a:endParaRPr lang="en-GB" b="0" kern="0" dirty="0"/>
          </a:p>
          <a:p>
            <a:endParaRPr lang="en-GB" b="0" kern="0" dirty="0"/>
          </a:p>
          <a:p>
            <a:endParaRPr lang="en-GB" b="0" kern="0" dirty="0"/>
          </a:p>
          <a:p>
            <a:endParaRPr lang="en-GB" b="0" kern="0" dirty="0"/>
          </a:p>
          <a:p>
            <a:pPr marL="0" indent="0"/>
            <a:endParaRPr lang="en-GB" b="0" i="1" kern="0" dirty="0"/>
          </a:p>
          <a:p>
            <a:pPr marL="0" indent="0"/>
            <a:endParaRPr lang="en-GB" b="0" i="1" kern="0" dirty="0"/>
          </a:p>
          <a:p>
            <a:endParaRPr lang="en-GB" b="0" kern="0" dirty="0"/>
          </a:p>
          <a:p>
            <a:endParaRPr lang="en-GB" b="0" kern="0" dirty="0"/>
          </a:p>
        </p:txBody>
      </p:sp>
      <p:graphicFrame>
        <p:nvGraphicFramePr>
          <p:cNvPr id="8" name="Table 7">
            <a:extLst>
              <a:ext uri="{FF2B5EF4-FFF2-40B4-BE49-F238E27FC236}">
                <a16:creationId xmlns:a16="http://schemas.microsoft.com/office/drawing/2014/main" id="{9E2F84BB-E497-2C41-89EA-6F828ABCEE11}"/>
              </a:ext>
            </a:extLst>
          </p:cNvPr>
          <p:cNvGraphicFramePr>
            <a:graphicFrameLocks noGrp="1"/>
          </p:cNvGraphicFramePr>
          <p:nvPr>
            <p:extLst/>
          </p:nvPr>
        </p:nvGraphicFramePr>
        <p:xfrm>
          <a:off x="679141" y="4060371"/>
          <a:ext cx="6096000" cy="640080"/>
        </p:xfrm>
        <a:graphic>
          <a:graphicData uri="http://schemas.openxmlformats.org/drawingml/2006/table">
            <a:tbl>
              <a:tblPr firstRow="1" bandRow="1"/>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Strongly Disagree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A1F28">
                        <a:lumMod val="40000"/>
                        <a:lumOff val="6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Disagree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A1F28">
                        <a:lumMod val="20000"/>
                        <a:lumOff val="8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Not Sure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4E59F"/>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Agree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lumMod val="40000"/>
                        <a:lumOff val="6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Strongly Agree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69C5A949-BDB9-AF4F-A7E2-0B03879ADCAD}"/>
              </a:ext>
            </a:extLst>
          </p:cNvPr>
          <p:cNvGraphicFramePr>
            <a:graphicFrameLocks noGrp="1"/>
          </p:cNvGraphicFramePr>
          <p:nvPr>
            <p:extLst/>
          </p:nvPr>
        </p:nvGraphicFramePr>
        <p:xfrm>
          <a:off x="1289901" y="2743178"/>
          <a:ext cx="2304256" cy="527123"/>
        </p:xfrm>
        <a:graphic>
          <a:graphicData uri="http://schemas.openxmlformats.org/drawingml/2006/table">
            <a:tbl>
              <a:tblPr firstRow="1" bandRow="1"/>
              <a:tblGrid>
                <a:gridCol w="1040253">
                  <a:extLst>
                    <a:ext uri="{9D8B030D-6E8A-4147-A177-3AD203B41FA5}">
                      <a16:colId xmlns:a16="http://schemas.microsoft.com/office/drawing/2014/main" val="20000"/>
                    </a:ext>
                  </a:extLst>
                </a:gridCol>
                <a:gridCol w="1264003">
                  <a:extLst>
                    <a:ext uri="{9D8B030D-6E8A-4147-A177-3AD203B41FA5}">
                      <a16:colId xmlns:a16="http://schemas.microsoft.com/office/drawing/2014/main" val="20001"/>
                    </a:ext>
                  </a:extLst>
                </a:gridCol>
              </a:tblGrid>
              <a:tr h="527123">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Male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Female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A1F28">
                        <a:lumMod val="20000"/>
                        <a:lumOff val="80000"/>
                      </a:srgbClr>
                    </a:solidFill>
                  </a:tcPr>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99C49661-8386-0243-AD7F-E7FA4FF5571B}"/>
              </a:ext>
            </a:extLst>
          </p:cNvPr>
          <p:cNvGraphicFramePr>
            <a:graphicFrameLocks noGrp="1"/>
          </p:cNvGraphicFramePr>
          <p:nvPr>
            <p:extLst/>
          </p:nvPr>
        </p:nvGraphicFramePr>
        <p:xfrm>
          <a:off x="1517341" y="5482415"/>
          <a:ext cx="4419600" cy="370840"/>
        </p:xfrm>
        <a:graphic>
          <a:graphicData uri="http://schemas.openxmlformats.org/drawingml/2006/table">
            <a:tbl>
              <a:tblPr firstRow="1" bandRow="1"/>
              <a:tblGrid>
                <a:gridCol w="4419600">
                  <a:extLst>
                    <a:ext uri="{9D8B030D-6E8A-4147-A177-3AD203B41FA5}">
                      <a16:colId xmlns:a16="http://schemas.microsoft.com/office/drawing/2014/main" val="20000"/>
                    </a:ext>
                  </a:extLst>
                </a:gridCol>
              </a:tblGrid>
              <a:tr h="370840">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Score between 0%</a:t>
                      </a:r>
                      <a:r>
                        <a:rPr lang="en-GB" baseline="0" dirty="0">
                          <a:solidFill>
                            <a:srgbClr val="002060"/>
                          </a:solidFill>
                        </a:rPr>
                        <a:t> and </a:t>
                      </a:r>
                      <a:r>
                        <a:rPr lang="en-GB" dirty="0">
                          <a:solidFill>
                            <a:srgbClr val="002060"/>
                          </a:solidFill>
                        </a:rPr>
                        <a:t>100%</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lumMod val="40000"/>
                        <a:lumOff val="60000"/>
                      </a:srgbClr>
                    </a:solidFill>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9CB9598C-3873-FB44-B3A3-50AB527143BF}"/>
              </a:ext>
            </a:extLst>
          </p:cNvPr>
          <p:cNvGraphicFramePr>
            <a:graphicFrameLocks noGrp="1"/>
          </p:cNvGraphicFramePr>
          <p:nvPr>
            <p:extLst/>
          </p:nvPr>
        </p:nvGraphicFramePr>
        <p:xfrm>
          <a:off x="1295400" y="1682677"/>
          <a:ext cx="6096000" cy="370840"/>
        </p:xfrm>
        <a:graphic>
          <a:graphicData uri="http://schemas.openxmlformats.org/drawingml/2006/table">
            <a:tbl>
              <a:tblPr firstRow="1" bandRow="1"/>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Maths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A1F28">
                        <a:lumMod val="40000"/>
                        <a:lumOff val="6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English</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A1F28">
                        <a:lumMod val="20000"/>
                        <a:lumOff val="8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Science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4E59F"/>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Art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lumMod val="40000"/>
                        <a:lumOff val="6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French</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bl>
          </a:graphicData>
        </a:graphic>
      </p:graphicFrame>
      <p:sp>
        <p:nvSpPr>
          <p:cNvPr id="2" name="Slide Number Placeholder 1">
            <a:extLst>
              <a:ext uri="{FF2B5EF4-FFF2-40B4-BE49-F238E27FC236}">
                <a16:creationId xmlns:a16="http://schemas.microsoft.com/office/drawing/2014/main" id="{DA671A17-7B87-7845-8822-A562F323230A}"/>
              </a:ext>
            </a:extLst>
          </p:cNvPr>
          <p:cNvSpPr>
            <a:spLocks noGrp="1"/>
          </p:cNvSpPr>
          <p:nvPr>
            <p:ph type="sldNum" sz="quarter" idx="12"/>
          </p:nvPr>
        </p:nvSpPr>
        <p:spPr/>
        <p:txBody>
          <a:bodyPr/>
          <a:lstStyle/>
          <a:p>
            <a:fld id="{8C734804-006E-DC44-93A2-A63A0AD6AB16}" type="slidenum">
              <a:rPr lang="en-US" smtClean="0"/>
              <a:pPr/>
              <a:t>201</a:t>
            </a:fld>
            <a:endParaRPr lang="en-US"/>
          </a:p>
        </p:txBody>
      </p:sp>
    </p:spTree>
    <p:extLst>
      <p:ext uri="{BB962C8B-B14F-4D97-AF65-F5344CB8AC3E}">
        <p14:creationId xmlns:p14="http://schemas.microsoft.com/office/powerpoint/2010/main" val="13386435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D539A-BC01-5C43-B320-BAF70BD64B50}"/>
              </a:ext>
            </a:extLst>
          </p:cNvPr>
          <p:cNvSpPr txBox="1">
            <a:spLocks/>
          </p:cNvSpPr>
          <p:nvPr/>
        </p:nvSpPr>
        <p:spPr>
          <a:xfrm>
            <a:off x="323134" y="990600"/>
            <a:ext cx="8807896" cy="4754564"/>
          </a:xfrm>
          <a:prstGeom prst="rect">
            <a:avLst/>
          </a:prstGeom>
        </p:spPr>
        <p:txBody>
          <a:bodyPr>
            <a:normAutofit lnSpcReduction="10000"/>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marL="0" indent="0"/>
            <a:r>
              <a:rPr lang="en-GB" b="0" kern="0" dirty="0"/>
              <a:t>Q1: What is your favourite subject?</a:t>
            </a:r>
          </a:p>
          <a:p>
            <a:endParaRPr lang="en-GB" b="0" kern="0" dirty="0"/>
          </a:p>
          <a:p>
            <a:pPr marL="109728" indent="0"/>
            <a:endParaRPr lang="en-GB" b="0" kern="0" dirty="0"/>
          </a:p>
          <a:p>
            <a:r>
              <a:rPr lang="en-GB" b="0" kern="0" dirty="0"/>
              <a:t>Q2: Gender:</a:t>
            </a:r>
          </a:p>
          <a:p>
            <a:pPr marL="109728" indent="0"/>
            <a:endParaRPr lang="en-GB" b="0" kern="0" dirty="0"/>
          </a:p>
          <a:p>
            <a:pPr marL="109728" indent="0"/>
            <a:endParaRPr lang="en-GB" b="0" kern="0" dirty="0"/>
          </a:p>
          <a:p>
            <a:r>
              <a:rPr lang="en-GB" b="0" kern="0" dirty="0"/>
              <a:t>Q3: I consider myself to be good at mathematics:</a:t>
            </a:r>
          </a:p>
          <a:p>
            <a:endParaRPr lang="en-GB" b="0" kern="0" dirty="0"/>
          </a:p>
          <a:p>
            <a:pPr marL="109728" indent="0"/>
            <a:endParaRPr lang="en-GB" b="0" kern="0" dirty="0"/>
          </a:p>
          <a:p>
            <a:pPr>
              <a:buFont typeface="Wingdings" panose="05000000000000000000" pitchFamily="2" charset="2"/>
              <a:buChar char="Ø"/>
            </a:pPr>
            <a:endParaRPr lang="en-GB" b="0" kern="0" dirty="0"/>
          </a:p>
          <a:p>
            <a:pPr marL="0" indent="0"/>
            <a:r>
              <a:rPr lang="en-GB" b="0" kern="0" dirty="0"/>
              <a:t>Q4: Score in a recent mock GCSE maths exam:</a:t>
            </a:r>
          </a:p>
          <a:p>
            <a:endParaRPr lang="en-GB" b="0" kern="0" dirty="0"/>
          </a:p>
          <a:p>
            <a:endParaRPr lang="en-GB" b="0" kern="0" dirty="0"/>
          </a:p>
          <a:p>
            <a:endParaRPr lang="en-GB" b="0" kern="0" dirty="0"/>
          </a:p>
          <a:p>
            <a:endParaRPr lang="en-GB" b="0" kern="0" dirty="0"/>
          </a:p>
          <a:p>
            <a:endParaRPr lang="en-GB" b="0" kern="0" dirty="0"/>
          </a:p>
          <a:p>
            <a:pPr marL="0" indent="0"/>
            <a:endParaRPr lang="en-GB" b="0" i="1" kern="0" dirty="0"/>
          </a:p>
          <a:p>
            <a:pPr marL="0" indent="0"/>
            <a:endParaRPr lang="en-GB" b="0" i="1" kern="0" dirty="0"/>
          </a:p>
          <a:p>
            <a:endParaRPr lang="en-GB" b="0" kern="0" dirty="0"/>
          </a:p>
          <a:p>
            <a:endParaRPr lang="en-GB" b="0" kern="0" dirty="0"/>
          </a:p>
        </p:txBody>
      </p:sp>
      <p:graphicFrame>
        <p:nvGraphicFramePr>
          <p:cNvPr id="8" name="Table 7">
            <a:extLst>
              <a:ext uri="{FF2B5EF4-FFF2-40B4-BE49-F238E27FC236}">
                <a16:creationId xmlns:a16="http://schemas.microsoft.com/office/drawing/2014/main" id="{9E2F84BB-E497-2C41-89EA-6F828ABCEE11}"/>
              </a:ext>
            </a:extLst>
          </p:cNvPr>
          <p:cNvGraphicFramePr>
            <a:graphicFrameLocks noGrp="1"/>
          </p:cNvGraphicFramePr>
          <p:nvPr>
            <p:extLst/>
          </p:nvPr>
        </p:nvGraphicFramePr>
        <p:xfrm>
          <a:off x="679141" y="4060371"/>
          <a:ext cx="6096000" cy="640080"/>
        </p:xfrm>
        <a:graphic>
          <a:graphicData uri="http://schemas.openxmlformats.org/drawingml/2006/table">
            <a:tbl>
              <a:tblPr firstRow="1" bandRow="1"/>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Strongly Disagree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A1F28">
                        <a:lumMod val="40000"/>
                        <a:lumOff val="6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Disagree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A1F28">
                        <a:lumMod val="20000"/>
                        <a:lumOff val="8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Not Sure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4E59F"/>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Agree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lumMod val="40000"/>
                        <a:lumOff val="6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Strongly Agree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69C5A949-BDB9-AF4F-A7E2-0B03879ADCAD}"/>
              </a:ext>
            </a:extLst>
          </p:cNvPr>
          <p:cNvGraphicFramePr>
            <a:graphicFrameLocks noGrp="1"/>
          </p:cNvGraphicFramePr>
          <p:nvPr>
            <p:extLst/>
          </p:nvPr>
        </p:nvGraphicFramePr>
        <p:xfrm>
          <a:off x="1289901" y="2743178"/>
          <a:ext cx="2304256" cy="527123"/>
        </p:xfrm>
        <a:graphic>
          <a:graphicData uri="http://schemas.openxmlformats.org/drawingml/2006/table">
            <a:tbl>
              <a:tblPr firstRow="1" bandRow="1"/>
              <a:tblGrid>
                <a:gridCol w="1040253">
                  <a:extLst>
                    <a:ext uri="{9D8B030D-6E8A-4147-A177-3AD203B41FA5}">
                      <a16:colId xmlns:a16="http://schemas.microsoft.com/office/drawing/2014/main" val="20000"/>
                    </a:ext>
                  </a:extLst>
                </a:gridCol>
                <a:gridCol w="1264003">
                  <a:extLst>
                    <a:ext uri="{9D8B030D-6E8A-4147-A177-3AD203B41FA5}">
                      <a16:colId xmlns:a16="http://schemas.microsoft.com/office/drawing/2014/main" val="20001"/>
                    </a:ext>
                  </a:extLst>
                </a:gridCol>
              </a:tblGrid>
              <a:tr h="527123">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Male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Female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A1F28">
                        <a:lumMod val="20000"/>
                        <a:lumOff val="80000"/>
                      </a:srgbClr>
                    </a:solidFill>
                  </a:tcPr>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99C49661-8386-0243-AD7F-E7FA4FF5571B}"/>
              </a:ext>
            </a:extLst>
          </p:cNvPr>
          <p:cNvGraphicFramePr>
            <a:graphicFrameLocks noGrp="1"/>
          </p:cNvGraphicFramePr>
          <p:nvPr>
            <p:extLst/>
          </p:nvPr>
        </p:nvGraphicFramePr>
        <p:xfrm>
          <a:off x="1517341" y="5482415"/>
          <a:ext cx="4419600" cy="370840"/>
        </p:xfrm>
        <a:graphic>
          <a:graphicData uri="http://schemas.openxmlformats.org/drawingml/2006/table">
            <a:tbl>
              <a:tblPr firstRow="1" bandRow="1"/>
              <a:tblGrid>
                <a:gridCol w="4419600">
                  <a:extLst>
                    <a:ext uri="{9D8B030D-6E8A-4147-A177-3AD203B41FA5}">
                      <a16:colId xmlns:a16="http://schemas.microsoft.com/office/drawing/2014/main" val="20000"/>
                    </a:ext>
                  </a:extLst>
                </a:gridCol>
              </a:tblGrid>
              <a:tr h="370840">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Score between 0%</a:t>
                      </a:r>
                      <a:r>
                        <a:rPr lang="en-GB" baseline="0" dirty="0">
                          <a:solidFill>
                            <a:srgbClr val="002060"/>
                          </a:solidFill>
                        </a:rPr>
                        <a:t> and </a:t>
                      </a:r>
                      <a:r>
                        <a:rPr lang="en-GB" dirty="0">
                          <a:solidFill>
                            <a:srgbClr val="002060"/>
                          </a:solidFill>
                        </a:rPr>
                        <a:t>100%</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lumMod val="40000"/>
                        <a:lumOff val="60000"/>
                      </a:srgbClr>
                    </a:solidFill>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9CB9598C-3873-FB44-B3A3-50AB527143BF}"/>
              </a:ext>
            </a:extLst>
          </p:cNvPr>
          <p:cNvGraphicFramePr>
            <a:graphicFrameLocks noGrp="1"/>
          </p:cNvGraphicFramePr>
          <p:nvPr>
            <p:extLst/>
          </p:nvPr>
        </p:nvGraphicFramePr>
        <p:xfrm>
          <a:off x="1295400" y="1682677"/>
          <a:ext cx="6096000" cy="370840"/>
        </p:xfrm>
        <a:graphic>
          <a:graphicData uri="http://schemas.openxmlformats.org/drawingml/2006/table">
            <a:tbl>
              <a:tblPr firstRow="1" bandRow="1"/>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Maths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A1F28">
                        <a:lumMod val="40000"/>
                        <a:lumOff val="6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English</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DA1F28">
                        <a:lumMod val="20000"/>
                        <a:lumOff val="8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Science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4E59F"/>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Art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lumMod val="40000"/>
                        <a:lumOff val="60000"/>
                      </a:srgbClr>
                    </a:solidFill>
                  </a:tcPr>
                </a:tc>
                <a:tc>
                  <a:txBody>
                    <a:bodyPr/>
                    <a:lstStyle>
                      <a:lvl1pPr marL="0" algn="l" defTabSz="457200" rtl="0" eaLnBrk="1" latinLnBrk="0" hangingPunct="1">
                        <a:defRPr sz="1800" b="1" kern="1200">
                          <a:solidFill>
                            <a:schemeClr val="lt1"/>
                          </a:solidFill>
                          <a:latin typeface="Lucida Sans Unicode"/>
                        </a:defRPr>
                      </a:lvl1pPr>
                      <a:lvl2pPr marL="457200" algn="l" defTabSz="457200" rtl="0" eaLnBrk="1" latinLnBrk="0" hangingPunct="1">
                        <a:defRPr sz="1800" b="1" kern="1200">
                          <a:solidFill>
                            <a:schemeClr val="lt1"/>
                          </a:solidFill>
                          <a:latin typeface="Lucida Sans Unicode"/>
                        </a:defRPr>
                      </a:lvl2pPr>
                      <a:lvl3pPr marL="914400" algn="l" defTabSz="457200" rtl="0" eaLnBrk="1" latinLnBrk="0" hangingPunct="1">
                        <a:defRPr sz="1800" b="1" kern="1200">
                          <a:solidFill>
                            <a:schemeClr val="lt1"/>
                          </a:solidFill>
                          <a:latin typeface="Lucida Sans Unicode"/>
                        </a:defRPr>
                      </a:lvl3pPr>
                      <a:lvl4pPr marL="1371600" algn="l" defTabSz="457200" rtl="0" eaLnBrk="1" latinLnBrk="0" hangingPunct="1">
                        <a:defRPr sz="1800" b="1" kern="1200">
                          <a:solidFill>
                            <a:schemeClr val="lt1"/>
                          </a:solidFill>
                          <a:latin typeface="Lucida Sans Unicode"/>
                        </a:defRPr>
                      </a:lvl4pPr>
                      <a:lvl5pPr marL="1828800" algn="l" defTabSz="457200" rtl="0" eaLnBrk="1" latinLnBrk="0" hangingPunct="1">
                        <a:defRPr sz="1800" b="1" kern="1200">
                          <a:solidFill>
                            <a:schemeClr val="lt1"/>
                          </a:solidFill>
                          <a:latin typeface="Lucida Sans Unicode"/>
                        </a:defRPr>
                      </a:lvl5pPr>
                      <a:lvl6pPr marL="2286000" algn="l" defTabSz="457200" rtl="0" eaLnBrk="1" latinLnBrk="0" hangingPunct="1">
                        <a:defRPr sz="1800" b="1" kern="1200">
                          <a:solidFill>
                            <a:schemeClr val="lt1"/>
                          </a:solidFill>
                          <a:latin typeface="Lucida Sans Unicode"/>
                        </a:defRPr>
                      </a:lvl6pPr>
                      <a:lvl7pPr marL="2743200" algn="l" defTabSz="457200" rtl="0" eaLnBrk="1" latinLnBrk="0" hangingPunct="1">
                        <a:defRPr sz="1800" b="1" kern="1200">
                          <a:solidFill>
                            <a:schemeClr val="lt1"/>
                          </a:solidFill>
                          <a:latin typeface="Lucida Sans Unicode"/>
                        </a:defRPr>
                      </a:lvl7pPr>
                      <a:lvl8pPr marL="3200400" algn="l" defTabSz="457200" rtl="0" eaLnBrk="1" latinLnBrk="0" hangingPunct="1">
                        <a:defRPr sz="1800" b="1" kern="1200">
                          <a:solidFill>
                            <a:schemeClr val="lt1"/>
                          </a:solidFill>
                          <a:latin typeface="Lucida Sans Unicode"/>
                        </a:defRPr>
                      </a:lvl8pPr>
                      <a:lvl9pPr marL="3657600" algn="l" defTabSz="457200" rtl="0" eaLnBrk="1" latinLnBrk="0" hangingPunct="1">
                        <a:defRPr sz="1800" b="1" kern="1200">
                          <a:solidFill>
                            <a:schemeClr val="lt1"/>
                          </a:solidFill>
                          <a:latin typeface="Lucida Sans Unicode"/>
                        </a:defRPr>
                      </a:lvl9pPr>
                    </a:lstStyle>
                    <a:p>
                      <a:pPr algn="ctr"/>
                      <a:r>
                        <a:rPr lang="en-GB" dirty="0">
                          <a:solidFill>
                            <a:srgbClr val="002060"/>
                          </a:solidFill>
                        </a:rPr>
                        <a:t>French</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DA2BF"/>
                    </a:solidFill>
                  </a:tcPr>
                </a:tc>
                <a:extLst>
                  <a:ext uri="{0D108BD9-81ED-4DB2-BD59-A6C34878D82A}">
                    <a16:rowId xmlns:a16="http://schemas.microsoft.com/office/drawing/2014/main" val="10000"/>
                  </a:ext>
                </a:extLst>
              </a:tr>
            </a:tbl>
          </a:graphicData>
        </a:graphic>
      </p:graphicFrame>
      <p:sp>
        <p:nvSpPr>
          <p:cNvPr id="7" name="Rectangle 6">
            <a:extLst>
              <a:ext uri="{FF2B5EF4-FFF2-40B4-BE49-F238E27FC236}">
                <a16:creationId xmlns:a16="http://schemas.microsoft.com/office/drawing/2014/main" id="{0239E849-D981-5744-8D40-57CBCEACD9D6}"/>
              </a:ext>
            </a:extLst>
          </p:cNvPr>
          <p:cNvSpPr/>
          <p:nvPr/>
        </p:nvSpPr>
        <p:spPr>
          <a:xfrm>
            <a:off x="5330371" y="987752"/>
            <a:ext cx="2061029"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2"/>
                </a:solidFill>
              </a:rPr>
              <a:t>Nominal</a:t>
            </a:r>
          </a:p>
        </p:txBody>
      </p:sp>
      <p:sp>
        <p:nvSpPr>
          <p:cNvPr id="12" name="Rectangle 11">
            <a:extLst>
              <a:ext uri="{FF2B5EF4-FFF2-40B4-BE49-F238E27FC236}">
                <a16:creationId xmlns:a16="http://schemas.microsoft.com/office/drawing/2014/main" id="{58117A08-4E8A-BF40-8805-71CD9D1CA7C7}"/>
              </a:ext>
            </a:extLst>
          </p:cNvPr>
          <p:cNvSpPr/>
          <p:nvPr/>
        </p:nvSpPr>
        <p:spPr>
          <a:xfrm>
            <a:off x="3931596" y="2789024"/>
            <a:ext cx="2540000"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2"/>
                </a:solidFill>
              </a:rPr>
              <a:t>Binary/ Nominal</a:t>
            </a:r>
          </a:p>
        </p:txBody>
      </p:sp>
      <p:sp>
        <p:nvSpPr>
          <p:cNvPr id="13" name="Rectangle 12">
            <a:extLst>
              <a:ext uri="{FF2B5EF4-FFF2-40B4-BE49-F238E27FC236}">
                <a16:creationId xmlns:a16="http://schemas.microsoft.com/office/drawing/2014/main" id="{342AFC25-CDC4-4B49-AFE4-1328A6F95840}"/>
              </a:ext>
            </a:extLst>
          </p:cNvPr>
          <p:cNvSpPr/>
          <p:nvPr/>
        </p:nvSpPr>
        <p:spPr>
          <a:xfrm>
            <a:off x="6925466" y="4162696"/>
            <a:ext cx="2006600"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2"/>
                </a:solidFill>
              </a:rPr>
              <a:t>Ordinal</a:t>
            </a:r>
          </a:p>
        </p:txBody>
      </p:sp>
      <p:sp>
        <p:nvSpPr>
          <p:cNvPr id="14" name="Rectangle 13">
            <a:extLst>
              <a:ext uri="{FF2B5EF4-FFF2-40B4-BE49-F238E27FC236}">
                <a16:creationId xmlns:a16="http://schemas.microsoft.com/office/drawing/2014/main" id="{FA10277F-1569-F34D-9702-94FB7F83A613}"/>
              </a:ext>
            </a:extLst>
          </p:cNvPr>
          <p:cNvSpPr/>
          <p:nvPr/>
        </p:nvSpPr>
        <p:spPr>
          <a:xfrm>
            <a:off x="6417630" y="5450120"/>
            <a:ext cx="2006600"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B050"/>
                </a:solidFill>
              </a:rPr>
              <a:t>Scale</a:t>
            </a:r>
          </a:p>
        </p:txBody>
      </p:sp>
      <p:sp>
        <p:nvSpPr>
          <p:cNvPr id="2" name="Slide Number Placeholder 1">
            <a:extLst>
              <a:ext uri="{FF2B5EF4-FFF2-40B4-BE49-F238E27FC236}">
                <a16:creationId xmlns:a16="http://schemas.microsoft.com/office/drawing/2014/main" id="{203DE24D-0C11-A243-B6DB-1EAA437451DD}"/>
              </a:ext>
            </a:extLst>
          </p:cNvPr>
          <p:cNvSpPr>
            <a:spLocks noGrp="1"/>
          </p:cNvSpPr>
          <p:nvPr>
            <p:ph type="sldNum" sz="quarter" idx="12"/>
          </p:nvPr>
        </p:nvSpPr>
        <p:spPr/>
        <p:txBody>
          <a:bodyPr/>
          <a:lstStyle/>
          <a:p>
            <a:fld id="{8C734804-006E-DC44-93A2-A63A0AD6AB16}" type="slidenum">
              <a:rPr lang="en-US" smtClean="0"/>
              <a:pPr/>
              <a:t>202</a:t>
            </a:fld>
            <a:endParaRPr lang="en-US"/>
          </a:p>
        </p:txBody>
      </p:sp>
    </p:spTree>
    <p:extLst>
      <p:ext uri="{BB962C8B-B14F-4D97-AF65-F5344CB8AC3E}">
        <p14:creationId xmlns:p14="http://schemas.microsoft.com/office/powerpoint/2010/main" val="86643790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1981200"/>
            <a:ext cx="8839200" cy="1508125"/>
          </a:xfrm>
        </p:spPr>
        <p:txBody>
          <a:bodyPr/>
          <a:lstStyle/>
          <a:p>
            <a:pPr algn="r" eaLnBrk="1" hangingPunct="1"/>
            <a:r>
              <a:rPr lang="en-US" dirty="0">
                <a:solidFill>
                  <a:srgbClr val="99CC00"/>
                </a:solidFill>
                <a:latin typeface="Arial" charset="0"/>
                <a:cs typeface="Arial" charset="0"/>
              </a:rPr>
              <a:t>time and error</a:t>
            </a:r>
            <a:br>
              <a:rPr lang="en-US" dirty="0">
                <a:solidFill>
                  <a:srgbClr val="A6A6A6"/>
                </a:solidFill>
                <a:latin typeface="Arial" charset="0"/>
                <a:cs typeface="Arial" charset="0"/>
              </a:rPr>
            </a:br>
            <a:r>
              <a:rPr lang="en-US" dirty="0">
                <a:solidFill>
                  <a:srgbClr val="A6A6A6"/>
                </a:solidFill>
                <a:latin typeface="Arial" charset="0"/>
                <a:cs typeface="Arial" charset="0"/>
              </a:rPr>
              <a:t>as dependent variables </a:t>
            </a:r>
            <a:r>
              <a:rPr lang="is-IS" dirty="0">
                <a:solidFill>
                  <a:srgbClr val="A6A6A6"/>
                </a:solidFill>
                <a:latin typeface="Arial" charset="0"/>
                <a:cs typeface="Arial" charset="0"/>
              </a:rPr>
              <a:t>…</a:t>
            </a:r>
            <a:endParaRPr lang="en-US" dirty="0">
              <a:solidFill>
                <a:srgbClr val="A6A6A6"/>
              </a:solidFill>
              <a:latin typeface="Arial" charset="0"/>
              <a:cs typeface="Arial" charset="0"/>
            </a:endParaRPr>
          </a:p>
        </p:txBody>
      </p:sp>
      <p:sp>
        <p:nvSpPr>
          <p:cNvPr id="2" name="Slide Number Placeholder 1">
            <a:extLst>
              <a:ext uri="{FF2B5EF4-FFF2-40B4-BE49-F238E27FC236}">
                <a16:creationId xmlns:a16="http://schemas.microsoft.com/office/drawing/2014/main" id="{6BAF6918-D7F7-0F4B-8786-E6C0225536A6}"/>
              </a:ext>
            </a:extLst>
          </p:cNvPr>
          <p:cNvSpPr>
            <a:spLocks noGrp="1"/>
          </p:cNvSpPr>
          <p:nvPr>
            <p:ph type="sldNum" sz="quarter" idx="12"/>
          </p:nvPr>
        </p:nvSpPr>
        <p:spPr/>
        <p:txBody>
          <a:bodyPr/>
          <a:lstStyle/>
          <a:p>
            <a:fld id="{8C734804-006E-DC44-93A2-A63A0AD6AB16}" type="slidenum">
              <a:rPr lang="en-US" smtClean="0"/>
              <a:pPr/>
              <a:t>203</a:t>
            </a:fld>
            <a:endParaRPr lang="en-US"/>
          </a:p>
        </p:txBody>
      </p:sp>
    </p:spTree>
    <p:extLst>
      <p:ext uri="{BB962C8B-B14F-4D97-AF65-F5344CB8AC3E}">
        <p14:creationId xmlns:p14="http://schemas.microsoft.com/office/powerpoint/2010/main" val="3585229123"/>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Content Placeholder 2"/>
          <p:cNvSpPr>
            <a:spLocks noGrp="1"/>
          </p:cNvSpPr>
          <p:nvPr>
            <p:ph idx="1"/>
          </p:nvPr>
        </p:nvSpPr>
        <p:spPr>
          <a:xfrm>
            <a:off x="457200" y="762000"/>
            <a:ext cx="8458200" cy="5562599"/>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imagine an experiment:</a:t>
            </a:r>
          </a:p>
          <a:p>
            <a:r>
              <a:rPr lang="en-US" dirty="0">
                <a:latin typeface="Arial" charset="0"/>
                <a:cs typeface="Arial" charset="0"/>
              </a:rPr>
              <a:t>when you hear letter, press the corresponding keys as fast as possible</a:t>
            </a:r>
          </a:p>
          <a:p>
            <a:endParaRPr lang="en-US" dirty="0">
              <a:latin typeface="Arial" charset="0"/>
              <a:cs typeface="Arial" charset="0"/>
            </a:endParaRPr>
          </a:p>
          <a:p>
            <a:r>
              <a:rPr lang="en-US" dirty="0">
                <a:latin typeface="Arial" charset="0"/>
                <a:cs typeface="Arial" charset="0"/>
              </a:rPr>
              <a:t>if there is no penalty for error, participants just slam the keyboard randomly</a:t>
            </a:r>
          </a:p>
          <a:p>
            <a:endParaRPr lang="en-US" dirty="0">
              <a:latin typeface="Arial" charset="0"/>
              <a:cs typeface="Arial" charset="0"/>
            </a:endParaRPr>
          </a:p>
          <a:p>
            <a:r>
              <a:rPr lang="en-US" dirty="0">
                <a:latin typeface="Arial" charset="0"/>
                <a:cs typeface="Arial" charset="0"/>
                <a:sym typeface="Wingdings" charset="0"/>
              </a:rPr>
              <a:t> we also </a:t>
            </a:r>
            <a:r>
              <a:rPr lang="en-US" b="1" dirty="0">
                <a:solidFill>
                  <a:srgbClr val="99CC00"/>
                </a:solidFill>
                <a:latin typeface="Arial" charset="0"/>
                <a:cs typeface="Arial" charset="0"/>
                <a:sym typeface="Wingdings" charset="0"/>
              </a:rPr>
              <a:t>need to consider error rate.</a:t>
            </a:r>
            <a:br>
              <a:rPr lang="en-US" b="1" dirty="0">
                <a:solidFill>
                  <a:srgbClr val="99CC00"/>
                </a:solidFill>
                <a:latin typeface="Arial" charset="0"/>
                <a:cs typeface="Arial" charset="0"/>
                <a:sym typeface="Wingdings" charset="0"/>
              </a:rPr>
            </a:br>
            <a:r>
              <a:rPr lang="en-US" dirty="0">
                <a:latin typeface="Arial" charset="0"/>
                <a:cs typeface="Arial" charset="0"/>
                <a:sym typeface="Wingdings" charset="0"/>
              </a:rPr>
              <a:t> each trial is effectively a (time, error) pair</a:t>
            </a:r>
            <a:endParaRPr lang="en-US" dirty="0">
              <a:latin typeface="Arial" charset="0"/>
              <a:cs typeface="Arial" charset="0"/>
            </a:endParaRPr>
          </a:p>
          <a:p>
            <a:endParaRPr lang="en-US" dirty="0">
              <a:latin typeface="Arial" charset="0"/>
              <a:cs typeface="Arial" charset="0"/>
            </a:endParaRPr>
          </a:p>
        </p:txBody>
      </p:sp>
      <p:sp>
        <p:nvSpPr>
          <p:cNvPr id="12" name="TextBox 11"/>
          <p:cNvSpPr txBox="1"/>
          <p:nvPr/>
        </p:nvSpPr>
        <p:spPr>
          <a:xfrm>
            <a:off x="-1002540" y="-167115"/>
            <a:ext cx="184666" cy="369332"/>
          </a:xfrm>
          <a:prstGeom prst="rect">
            <a:avLst/>
          </a:prstGeom>
          <a:noFill/>
        </p:spPr>
        <p:txBody>
          <a:bodyPr wrap="none" rtlCol="0">
            <a:spAutoFit/>
          </a:bodyPr>
          <a:lstStyle/>
          <a:p>
            <a:endParaRPr lang="en-US" dirty="0"/>
          </a:p>
        </p:txBody>
      </p:sp>
      <p:pic>
        <p:nvPicPr>
          <p:cNvPr id="3" name="Picture 2" descr="really-keyboard-b-til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04800"/>
            <a:ext cx="5638800" cy="2103272"/>
          </a:xfrm>
          <a:prstGeom prst="rect">
            <a:avLst/>
          </a:prstGeom>
        </p:spPr>
      </p:pic>
      <p:sp>
        <p:nvSpPr>
          <p:cNvPr id="2" name="Slide Number Placeholder 1">
            <a:extLst>
              <a:ext uri="{FF2B5EF4-FFF2-40B4-BE49-F238E27FC236}">
                <a16:creationId xmlns:a16="http://schemas.microsoft.com/office/drawing/2014/main" id="{A6B649ED-720F-1341-8B3B-B6765B419632}"/>
              </a:ext>
            </a:extLst>
          </p:cNvPr>
          <p:cNvSpPr>
            <a:spLocks noGrp="1"/>
          </p:cNvSpPr>
          <p:nvPr>
            <p:ph type="sldNum" sz="quarter" idx="12"/>
          </p:nvPr>
        </p:nvSpPr>
        <p:spPr/>
        <p:txBody>
          <a:bodyPr/>
          <a:lstStyle/>
          <a:p>
            <a:fld id="{803C33BC-767D-8845-BB2C-A473FB4A7552}" type="slidenum">
              <a:rPr lang="en-US" smtClean="0"/>
              <a:pPr/>
              <a:t>204</a:t>
            </a:fld>
            <a:endParaRPr lang="en-US"/>
          </a:p>
        </p:txBody>
      </p:sp>
    </p:spTree>
    <p:extLst>
      <p:ext uri="{BB962C8B-B14F-4D97-AF65-F5344CB8AC3E}">
        <p14:creationId xmlns:p14="http://schemas.microsoft.com/office/powerpoint/2010/main" val="41749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082" name="Straight Connector 4"/>
          <p:cNvCxnSpPr>
            <a:cxnSpLocks noChangeShapeType="1"/>
          </p:cNvCxnSpPr>
          <p:nvPr/>
        </p:nvCxnSpPr>
        <p:spPr bwMode="auto">
          <a:xfrm rot="5400000">
            <a:off x="-1104899" y="3771900"/>
            <a:ext cx="5105400" cy="3175"/>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46083" name="Straight Connector 5"/>
          <p:cNvCxnSpPr>
            <a:cxnSpLocks noChangeShapeType="1"/>
          </p:cNvCxnSpPr>
          <p:nvPr/>
        </p:nvCxnSpPr>
        <p:spPr bwMode="auto">
          <a:xfrm rot="10800000" flipV="1">
            <a:off x="1447800" y="6324600"/>
            <a:ext cx="5335588" cy="1588"/>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cxnSp>
      <p:sp>
        <p:nvSpPr>
          <p:cNvPr id="46084" name="TextBox 9"/>
          <p:cNvSpPr txBox="1">
            <a:spLocks noChangeArrowheads="1"/>
          </p:cNvSpPr>
          <p:nvPr/>
        </p:nvSpPr>
        <p:spPr bwMode="auto">
          <a:xfrm>
            <a:off x="6781800" y="5802313"/>
            <a:ext cx="67151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error</a:t>
            </a:r>
          </a:p>
        </p:txBody>
      </p:sp>
      <p:sp>
        <p:nvSpPr>
          <p:cNvPr id="46085" name="TextBox 10"/>
          <p:cNvSpPr txBox="1">
            <a:spLocks noChangeArrowheads="1"/>
          </p:cNvSpPr>
          <p:nvPr/>
        </p:nvSpPr>
        <p:spPr bwMode="auto">
          <a:xfrm>
            <a:off x="1066800" y="838200"/>
            <a:ext cx="11080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task time</a:t>
            </a:r>
          </a:p>
        </p:txBody>
      </p:sp>
      <p:sp>
        <p:nvSpPr>
          <p:cNvPr id="46087" name="TextBox 10"/>
          <p:cNvSpPr txBox="1">
            <a:spLocks noChangeArrowheads="1"/>
          </p:cNvSpPr>
          <p:nvPr/>
        </p:nvSpPr>
        <p:spPr bwMode="auto">
          <a:xfrm>
            <a:off x="2778125" y="3876675"/>
            <a:ext cx="10318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5400">
                <a:solidFill>
                  <a:srgbClr val="404040"/>
                </a:solidFill>
              </a:rPr>
              <a:t>P1</a:t>
            </a:r>
          </a:p>
        </p:txBody>
      </p:sp>
      <p:grpSp>
        <p:nvGrpSpPr>
          <p:cNvPr id="2" name="Group 13"/>
          <p:cNvGrpSpPr>
            <a:grpSpLocks/>
          </p:cNvGrpSpPr>
          <p:nvPr/>
        </p:nvGrpSpPr>
        <p:grpSpPr bwMode="auto">
          <a:xfrm>
            <a:off x="1447800" y="3390900"/>
            <a:ext cx="2844800" cy="2933700"/>
            <a:chOff x="1447800" y="3390900"/>
            <a:chExt cx="2844800" cy="2933700"/>
          </a:xfrm>
        </p:grpSpPr>
        <p:sp>
          <p:nvSpPr>
            <p:cNvPr id="46098" name="Rectangle 11"/>
            <p:cNvSpPr>
              <a:spLocks noChangeArrowheads="1"/>
            </p:cNvSpPr>
            <p:nvPr/>
          </p:nvSpPr>
          <p:spPr bwMode="auto">
            <a:xfrm>
              <a:off x="1447800" y="3390900"/>
              <a:ext cx="2844800" cy="2933700"/>
            </a:xfrm>
            <a:prstGeom prst="rect">
              <a:avLst/>
            </a:prstGeom>
            <a:solidFill>
              <a:srgbClr val="99CC00"/>
            </a:solidFill>
            <a:ln w="9525">
              <a:solidFill>
                <a:schemeClr val="tx1"/>
              </a:solidFill>
              <a:round/>
              <a:headEnd/>
              <a:tailEnd/>
            </a:ln>
          </p:spPr>
          <p:txBody>
            <a:bodyPr/>
            <a:lstStyle/>
            <a:p>
              <a:endParaRPr lang="en-US"/>
            </a:p>
          </p:txBody>
        </p:sp>
        <p:sp>
          <p:nvSpPr>
            <p:cNvPr id="15" name="TextBox 14"/>
            <p:cNvSpPr txBox="1">
              <a:spLocks noChangeArrowheads="1"/>
            </p:cNvSpPr>
            <p:nvPr/>
          </p:nvSpPr>
          <p:spPr bwMode="auto">
            <a:xfrm>
              <a:off x="2770188" y="3873500"/>
              <a:ext cx="1031875" cy="922338"/>
            </a:xfrm>
            <a:prstGeom prst="rect">
              <a:avLst/>
            </a:prstGeom>
            <a:noFill/>
            <a:ln w="9525">
              <a:noFill/>
              <a:miter lim="800000"/>
              <a:headEnd/>
              <a:tailEnd/>
            </a:ln>
          </p:spPr>
          <p:txBody>
            <a:bodyPr wrap="none">
              <a:spAutoFit/>
            </a:bodyPr>
            <a:lstStyle/>
            <a:p>
              <a:pPr>
                <a:defRPr/>
              </a:pPr>
              <a:r>
                <a:rPr lang="en-US" sz="5400" dirty="0">
                  <a:ln w="28575" cap="flat" cmpd="sng" algn="ctr">
                    <a:solidFill>
                      <a:schemeClr val="bg1"/>
                    </a:solidFill>
                    <a:prstDash val="solid"/>
                    <a:round/>
                    <a:headEnd type="none" w="med" len="med"/>
                    <a:tailEnd type="none" w="med" len="med"/>
                  </a:ln>
                  <a:solidFill>
                    <a:srgbClr val="99CC00"/>
                  </a:solidFill>
                  <a:latin typeface="Arial" pitchFamily="-96" charset="0"/>
                  <a:ea typeface="Arial" pitchFamily="-96" charset="0"/>
                  <a:cs typeface="Arial" pitchFamily="-96" charset="0"/>
                </a:rPr>
                <a:t>P1</a:t>
              </a:r>
            </a:p>
          </p:txBody>
        </p:sp>
      </p:grpSp>
      <p:sp>
        <p:nvSpPr>
          <p:cNvPr id="46089" name="Oval 7"/>
          <p:cNvSpPr>
            <a:spLocks noChangeArrowheads="1"/>
          </p:cNvSpPr>
          <p:nvPr/>
        </p:nvSpPr>
        <p:spPr bwMode="auto">
          <a:xfrm>
            <a:off x="2397125" y="4257675"/>
            <a:ext cx="381000" cy="381000"/>
          </a:xfrm>
          <a:prstGeom prst="ellipse">
            <a:avLst/>
          </a:prstGeom>
          <a:solidFill>
            <a:schemeClr val="tx1"/>
          </a:solidFill>
          <a:ln w="9525">
            <a:solidFill>
              <a:schemeClr val="tx1"/>
            </a:solidFill>
            <a:round/>
            <a:headEnd/>
            <a:tailEnd/>
          </a:ln>
        </p:spPr>
        <p:txBody>
          <a:bodyPr/>
          <a:lstStyle/>
          <a:p>
            <a:endParaRPr lang="en-US" b="0"/>
          </a:p>
        </p:txBody>
      </p:sp>
      <p:sp>
        <p:nvSpPr>
          <p:cNvPr id="46090" name="Oval 11"/>
          <p:cNvSpPr>
            <a:spLocks noChangeArrowheads="1"/>
          </p:cNvSpPr>
          <p:nvPr/>
        </p:nvSpPr>
        <p:spPr bwMode="auto">
          <a:xfrm>
            <a:off x="4114800" y="3200400"/>
            <a:ext cx="381000" cy="381000"/>
          </a:xfrm>
          <a:prstGeom prst="ellipse">
            <a:avLst/>
          </a:prstGeom>
          <a:solidFill>
            <a:schemeClr val="tx1"/>
          </a:solidFill>
          <a:ln w="9525">
            <a:solidFill>
              <a:schemeClr val="tx1"/>
            </a:solidFill>
            <a:round/>
            <a:headEnd/>
            <a:tailEnd/>
          </a:ln>
        </p:spPr>
        <p:txBody>
          <a:bodyPr/>
          <a:lstStyle/>
          <a:p>
            <a:endParaRPr lang="en-US" b="0"/>
          </a:p>
        </p:txBody>
      </p:sp>
      <p:sp>
        <p:nvSpPr>
          <p:cNvPr id="46091" name="TextBox 11"/>
          <p:cNvSpPr txBox="1">
            <a:spLocks noChangeArrowheads="1"/>
          </p:cNvSpPr>
          <p:nvPr/>
        </p:nvSpPr>
        <p:spPr bwMode="auto">
          <a:xfrm>
            <a:off x="4551363" y="2681288"/>
            <a:ext cx="10318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5400">
                <a:solidFill>
                  <a:srgbClr val="404040"/>
                </a:solidFill>
              </a:rPr>
              <a:t>P2</a:t>
            </a:r>
          </a:p>
        </p:txBody>
      </p:sp>
      <p:sp>
        <p:nvSpPr>
          <p:cNvPr id="19" name="Rectangle 18"/>
          <p:cNvSpPr>
            <a:spLocks noChangeArrowheads="1"/>
          </p:cNvSpPr>
          <p:nvPr/>
        </p:nvSpPr>
        <p:spPr bwMode="auto">
          <a:xfrm>
            <a:off x="1524000" y="5181600"/>
            <a:ext cx="28194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b="0"/>
              <a:t>p2 is worse than any participant in this rectangle</a:t>
            </a:r>
          </a:p>
        </p:txBody>
      </p:sp>
      <p:sp>
        <p:nvSpPr>
          <p:cNvPr id="20" name="TextBox 19"/>
          <p:cNvSpPr txBox="1">
            <a:spLocks noChangeArrowheads="1"/>
          </p:cNvSpPr>
          <p:nvPr/>
        </p:nvSpPr>
        <p:spPr bwMode="auto">
          <a:xfrm>
            <a:off x="3810000" y="1295400"/>
            <a:ext cx="54864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800" b="0" dirty="0">
                <a:solidFill>
                  <a:srgbClr val="404040"/>
                </a:solidFill>
              </a:rPr>
              <a:t>which participant was better?</a:t>
            </a:r>
          </a:p>
        </p:txBody>
      </p:sp>
      <p:sp>
        <p:nvSpPr>
          <p:cNvPr id="3" name="Slide Number Placeholder 2">
            <a:extLst>
              <a:ext uri="{FF2B5EF4-FFF2-40B4-BE49-F238E27FC236}">
                <a16:creationId xmlns:a16="http://schemas.microsoft.com/office/drawing/2014/main" id="{6FC07232-715D-CD4E-B861-E51520C7EBAA}"/>
              </a:ext>
            </a:extLst>
          </p:cNvPr>
          <p:cNvSpPr>
            <a:spLocks noGrp="1"/>
          </p:cNvSpPr>
          <p:nvPr>
            <p:ph type="sldNum" sz="quarter" idx="12"/>
          </p:nvPr>
        </p:nvSpPr>
        <p:spPr/>
        <p:txBody>
          <a:bodyPr/>
          <a:lstStyle/>
          <a:p>
            <a:fld id="{803C33BC-767D-8845-BB2C-A473FB4A7552}" type="slidenum">
              <a:rPr lang="en-US" smtClean="0"/>
              <a:pPr/>
              <a:t>205</a:t>
            </a:fld>
            <a:endParaRPr lang="en-US"/>
          </a:p>
        </p:txBody>
      </p:sp>
    </p:spTree>
    <p:extLst>
      <p:ext uri="{BB962C8B-B14F-4D97-AF65-F5344CB8AC3E}">
        <p14:creationId xmlns:p14="http://schemas.microsoft.com/office/powerpoint/2010/main" val="2638116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130" name="Straight Connector 4"/>
          <p:cNvCxnSpPr>
            <a:cxnSpLocks noChangeShapeType="1"/>
          </p:cNvCxnSpPr>
          <p:nvPr/>
        </p:nvCxnSpPr>
        <p:spPr bwMode="auto">
          <a:xfrm rot="5400000">
            <a:off x="-1104899" y="3771900"/>
            <a:ext cx="5105400" cy="3175"/>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48131" name="Straight Connector 5"/>
          <p:cNvCxnSpPr>
            <a:cxnSpLocks noChangeShapeType="1"/>
          </p:cNvCxnSpPr>
          <p:nvPr/>
        </p:nvCxnSpPr>
        <p:spPr bwMode="auto">
          <a:xfrm rot="10800000" flipV="1">
            <a:off x="1447800" y="6324600"/>
            <a:ext cx="5335588" cy="1588"/>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cxnSp>
      <p:sp>
        <p:nvSpPr>
          <p:cNvPr id="91141" name="Freeform 8"/>
          <p:cNvSpPr>
            <a:spLocks noChangeArrowheads="1"/>
          </p:cNvSpPr>
          <p:nvPr/>
        </p:nvSpPr>
        <p:spPr bwMode="auto">
          <a:xfrm>
            <a:off x="1814513" y="1319213"/>
            <a:ext cx="4584700" cy="4537075"/>
          </a:xfrm>
          <a:custGeom>
            <a:avLst/>
            <a:gdLst>
              <a:gd name="T0" fmla="*/ 131034 w 4585401"/>
              <a:gd name="T1" fmla="*/ 0 h 4536260"/>
              <a:gd name="T2" fmla="*/ 737043 w 4585401"/>
              <a:gd name="T3" fmla="*/ 3675754 h 4536260"/>
              <a:gd name="T4" fmla="*/ 4553265 w 4585401"/>
              <a:gd name="T5" fmla="*/ 4573901 h 4536260"/>
              <a:gd name="T6" fmla="*/ 0 60000 65536"/>
              <a:gd name="T7" fmla="*/ 0 60000 65536"/>
              <a:gd name="T8" fmla="*/ 0 60000 65536"/>
              <a:gd name="T9" fmla="*/ 0 w 4585401"/>
              <a:gd name="T10" fmla="*/ 0 h 4536260"/>
              <a:gd name="T11" fmla="*/ 4585401 w 4585401"/>
              <a:gd name="T12" fmla="*/ 4536260 h 4536260"/>
            </a:gdLst>
            <a:ahLst/>
            <a:cxnLst>
              <a:cxn ang="T6">
                <a:pos x="T0" y="T1"/>
              </a:cxn>
              <a:cxn ang="T7">
                <a:pos x="T2" y="T3"/>
              </a:cxn>
              <a:cxn ang="T8">
                <a:pos x="T4" y="T5"/>
              </a:cxn>
            </a:cxnLst>
            <a:rect l="T9" t="T10" r="T11" b="T12"/>
            <a:pathLst>
              <a:path w="4585401" h="4536260">
                <a:moveTo>
                  <a:pt x="131954" y="0"/>
                </a:moveTo>
                <a:cubicBezTo>
                  <a:pt x="173276" y="1538754"/>
                  <a:pt x="0" y="2889461"/>
                  <a:pt x="742241" y="3645504"/>
                </a:cubicBezTo>
                <a:cubicBezTo>
                  <a:pt x="1484482" y="4401547"/>
                  <a:pt x="4585401" y="4536260"/>
                  <a:pt x="4585401" y="4536260"/>
                </a:cubicBezTo>
              </a:path>
            </a:pathLst>
          </a:custGeom>
          <a:solidFill>
            <a:srgbClr val="FFFFFF"/>
          </a:solidFill>
          <a:ln w="9525">
            <a:solidFill>
              <a:schemeClr val="tx1"/>
            </a:solidFill>
            <a:round/>
            <a:headEnd/>
            <a:tailEnd/>
          </a:ln>
        </p:spPr>
        <p:txBody>
          <a:bodyPr/>
          <a:lstStyle/>
          <a:p>
            <a:endParaRPr lang="en-US" b="0"/>
          </a:p>
        </p:txBody>
      </p:sp>
      <p:sp>
        <p:nvSpPr>
          <p:cNvPr id="48133" name="TextBox 9"/>
          <p:cNvSpPr txBox="1">
            <a:spLocks noChangeArrowheads="1"/>
          </p:cNvSpPr>
          <p:nvPr/>
        </p:nvSpPr>
        <p:spPr bwMode="auto">
          <a:xfrm>
            <a:off x="6781800" y="5802313"/>
            <a:ext cx="67151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error</a:t>
            </a:r>
          </a:p>
        </p:txBody>
      </p:sp>
      <p:sp>
        <p:nvSpPr>
          <p:cNvPr id="48134" name="TextBox 10"/>
          <p:cNvSpPr txBox="1">
            <a:spLocks noChangeArrowheads="1"/>
          </p:cNvSpPr>
          <p:nvPr/>
        </p:nvSpPr>
        <p:spPr bwMode="auto">
          <a:xfrm>
            <a:off x="1066800" y="838200"/>
            <a:ext cx="11080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task time</a:t>
            </a:r>
          </a:p>
        </p:txBody>
      </p:sp>
      <p:sp>
        <p:nvSpPr>
          <p:cNvPr id="48135" name="Oval 7"/>
          <p:cNvSpPr>
            <a:spLocks noChangeArrowheads="1"/>
          </p:cNvSpPr>
          <p:nvPr/>
        </p:nvSpPr>
        <p:spPr bwMode="auto">
          <a:xfrm>
            <a:off x="1752600" y="2895600"/>
            <a:ext cx="381000" cy="381000"/>
          </a:xfrm>
          <a:prstGeom prst="ellipse">
            <a:avLst/>
          </a:prstGeom>
          <a:solidFill>
            <a:schemeClr val="tx1"/>
          </a:solidFill>
          <a:ln w="9525">
            <a:solidFill>
              <a:schemeClr val="tx1"/>
            </a:solidFill>
            <a:round/>
            <a:headEnd/>
            <a:tailEnd/>
          </a:ln>
        </p:spPr>
        <p:txBody>
          <a:bodyPr/>
          <a:lstStyle/>
          <a:p>
            <a:endParaRPr lang="en-US" b="0"/>
          </a:p>
        </p:txBody>
      </p:sp>
      <p:sp>
        <p:nvSpPr>
          <p:cNvPr id="48136" name="Oval 11"/>
          <p:cNvSpPr>
            <a:spLocks noChangeArrowheads="1"/>
          </p:cNvSpPr>
          <p:nvPr/>
        </p:nvSpPr>
        <p:spPr bwMode="auto">
          <a:xfrm>
            <a:off x="4135438" y="5395913"/>
            <a:ext cx="381000" cy="381000"/>
          </a:xfrm>
          <a:prstGeom prst="ellipse">
            <a:avLst/>
          </a:prstGeom>
          <a:solidFill>
            <a:schemeClr val="tx1"/>
          </a:solidFill>
          <a:ln w="9525">
            <a:solidFill>
              <a:schemeClr val="tx1"/>
            </a:solidFill>
            <a:round/>
            <a:headEnd/>
            <a:tailEnd/>
          </a:ln>
        </p:spPr>
        <p:txBody>
          <a:bodyPr/>
          <a:lstStyle/>
          <a:p>
            <a:endParaRPr lang="en-US" b="0"/>
          </a:p>
        </p:txBody>
      </p:sp>
      <p:sp>
        <p:nvSpPr>
          <p:cNvPr id="48137" name="TextBox 12"/>
          <p:cNvSpPr txBox="1">
            <a:spLocks noChangeArrowheads="1"/>
          </p:cNvSpPr>
          <p:nvPr/>
        </p:nvSpPr>
        <p:spPr bwMode="auto">
          <a:xfrm>
            <a:off x="3810000" y="2286000"/>
            <a:ext cx="3897313"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800" b="0" dirty="0">
                <a:solidFill>
                  <a:srgbClr val="404040"/>
                </a:solidFill>
              </a:rPr>
              <a:t>task time and error rate</a:t>
            </a:r>
          </a:p>
          <a:p>
            <a:pPr eaLnBrk="1" hangingPunct="1"/>
            <a:r>
              <a:rPr lang="en-US" sz="2800" b="0" dirty="0">
                <a:solidFill>
                  <a:srgbClr val="404040"/>
                </a:solidFill>
              </a:rPr>
              <a:t>form a </a:t>
            </a:r>
            <a:r>
              <a:rPr lang="en-US" sz="2800" dirty="0">
                <a:solidFill>
                  <a:srgbClr val="99CC00"/>
                </a:solidFill>
              </a:rPr>
              <a:t>trade-off</a:t>
            </a:r>
          </a:p>
        </p:txBody>
      </p:sp>
      <p:sp>
        <p:nvSpPr>
          <p:cNvPr id="48138" name="TextBox 10"/>
          <p:cNvSpPr txBox="1">
            <a:spLocks noChangeArrowheads="1"/>
          </p:cNvSpPr>
          <p:nvPr/>
        </p:nvSpPr>
        <p:spPr bwMode="auto">
          <a:xfrm>
            <a:off x="2133600" y="2514600"/>
            <a:ext cx="10318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5400">
                <a:solidFill>
                  <a:srgbClr val="404040"/>
                </a:solidFill>
              </a:rPr>
              <a:t>P1</a:t>
            </a:r>
          </a:p>
        </p:txBody>
      </p:sp>
      <p:sp>
        <p:nvSpPr>
          <p:cNvPr id="48139" name="TextBox 11"/>
          <p:cNvSpPr txBox="1">
            <a:spLocks noChangeArrowheads="1"/>
          </p:cNvSpPr>
          <p:nvPr/>
        </p:nvSpPr>
        <p:spPr bwMode="auto">
          <a:xfrm>
            <a:off x="4572000" y="4876800"/>
            <a:ext cx="10318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5400">
                <a:solidFill>
                  <a:srgbClr val="404040"/>
                </a:solidFill>
              </a:rPr>
              <a:t>P2</a:t>
            </a:r>
          </a:p>
        </p:txBody>
      </p:sp>
      <p:sp>
        <p:nvSpPr>
          <p:cNvPr id="13" name="TextBox 12"/>
          <p:cNvSpPr txBox="1">
            <a:spLocks noChangeArrowheads="1"/>
          </p:cNvSpPr>
          <p:nvPr/>
        </p:nvSpPr>
        <p:spPr bwMode="auto">
          <a:xfrm>
            <a:off x="3810000" y="1295400"/>
            <a:ext cx="54864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800" b="0" dirty="0">
                <a:solidFill>
                  <a:srgbClr val="404040"/>
                </a:solidFill>
              </a:rPr>
              <a:t>which participant was better?</a:t>
            </a:r>
          </a:p>
        </p:txBody>
      </p:sp>
      <p:sp>
        <p:nvSpPr>
          <p:cNvPr id="2" name="Slide Number Placeholder 1">
            <a:extLst>
              <a:ext uri="{FF2B5EF4-FFF2-40B4-BE49-F238E27FC236}">
                <a16:creationId xmlns:a16="http://schemas.microsoft.com/office/drawing/2014/main" id="{9768A7C0-E2C6-D740-BAE3-C8FB94DDA0F0}"/>
              </a:ext>
            </a:extLst>
          </p:cNvPr>
          <p:cNvSpPr>
            <a:spLocks noGrp="1"/>
          </p:cNvSpPr>
          <p:nvPr>
            <p:ph type="sldNum" sz="quarter" idx="12"/>
          </p:nvPr>
        </p:nvSpPr>
        <p:spPr/>
        <p:txBody>
          <a:bodyPr/>
          <a:lstStyle/>
          <a:p>
            <a:fld id="{803C33BC-767D-8845-BB2C-A473FB4A7552}" type="slidenum">
              <a:rPr lang="en-US" smtClean="0"/>
              <a:pPr/>
              <a:t>206</a:t>
            </a:fld>
            <a:endParaRPr lang="en-US"/>
          </a:p>
        </p:txBody>
      </p:sp>
    </p:spTree>
    <p:extLst>
      <p:ext uri="{BB962C8B-B14F-4D97-AF65-F5344CB8AC3E}">
        <p14:creationId xmlns:p14="http://schemas.microsoft.com/office/powerpoint/2010/main" val="3356184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1" grpId="0" animBg="1"/>
      <p:bldP spid="48137"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p:cNvSpPr>
            <a:spLocks noChangeArrowheads="1"/>
          </p:cNvSpPr>
          <p:nvPr/>
        </p:nvSpPr>
        <p:spPr bwMode="auto">
          <a:xfrm>
            <a:off x="1447800" y="1371600"/>
            <a:ext cx="1524000" cy="4953000"/>
          </a:xfrm>
          <a:prstGeom prst="rect">
            <a:avLst/>
          </a:prstGeom>
          <a:solidFill>
            <a:srgbClr val="99CC00"/>
          </a:solidFill>
          <a:ln w="9525">
            <a:solidFill>
              <a:schemeClr val="tx1"/>
            </a:solidFill>
            <a:round/>
            <a:headEnd/>
            <a:tailEnd/>
          </a:ln>
        </p:spPr>
        <p:txBody>
          <a:bodyPr/>
          <a:lstStyle/>
          <a:p>
            <a:endParaRPr lang="en-US"/>
          </a:p>
        </p:txBody>
      </p:sp>
      <p:cxnSp>
        <p:nvCxnSpPr>
          <p:cNvPr id="49154" name="Straight Connector 4"/>
          <p:cNvCxnSpPr>
            <a:cxnSpLocks noChangeShapeType="1"/>
          </p:cNvCxnSpPr>
          <p:nvPr/>
        </p:nvCxnSpPr>
        <p:spPr bwMode="auto">
          <a:xfrm rot="5400000">
            <a:off x="-1104899" y="3771900"/>
            <a:ext cx="5105400" cy="3175"/>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49155" name="Straight Connector 5"/>
          <p:cNvCxnSpPr>
            <a:cxnSpLocks noChangeShapeType="1"/>
          </p:cNvCxnSpPr>
          <p:nvPr/>
        </p:nvCxnSpPr>
        <p:spPr bwMode="auto">
          <a:xfrm rot="10800000" flipV="1">
            <a:off x="1447800" y="6324600"/>
            <a:ext cx="5335588" cy="1588"/>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cxnSp>
      <p:sp>
        <p:nvSpPr>
          <p:cNvPr id="91141" name="Freeform 8"/>
          <p:cNvSpPr>
            <a:spLocks noChangeArrowheads="1"/>
          </p:cNvSpPr>
          <p:nvPr/>
        </p:nvSpPr>
        <p:spPr bwMode="auto">
          <a:xfrm>
            <a:off x="1814513" y="1319213"/>
            <a:ext cx="4584700" cy="4537075"/>
          </a:xfrm>
          <a:custGeom>
            <a:avLst/>
            <a:gdLst>
              <a:gd name="T0" fmla="*/ 131034 w 4585401"/>
              <a:gd name="T1" fmla="*/ 0 h 4536260"/>
              <a:gd name="T2" fmla="*/ 737043 w 4585401"/>
              <a:gd name="T3" fmla="*/ 3675754 h 4536260"/>
              <a:gd name="T4" fmla="*/ 4553265 w 4585401"/>
              <a:gd name="T5" fmla="*/ 4573901 h 4536260"/>
              <a:gd name="T6" fmla="*/ 0 60000 65536"/>
              <a:gd name="T7" fmla="*/ 0 60000 65536"/>
              <a:gd name="T8" fmla="*/ 0 60000 65536"/>
              <a:gd name="T9" fmla="*/ 0 w 4585401"/>
              <a:gd name="T10" fmla="*/ 0 h 4536260"/>
              <a:gd name="T11" fmla="*/ 4585401 w 4585401"/>
              <a:gd name="T12" fmla="*/ 4536260 h 4536260"/>
            </a:gdLst>
            <a:ahLst/>
            <a:cxnLst>
              <a:cxn ang="T6">
                <a:pos x="T0" y="T1"/>
              </a:cxn>
              <a:cxn ang="T7">
                <a:pos x="T2" y="T3"/>
              </a:cxn>
              <a:cxn ang="T8">
                <a:pos x="T4" y="T5"/>
              </a:cxn>
            </a:cxnLst>
            <a:rect l="T9" t="T10" r="T11" b="T12"/>
            <a:pathLst>
              <a:path w="4585401" h="4536260">
                <a:moveTo>
                  <a:pt x="131954" y="0"/>
                </a:moveTo>
                <a:cubicBezTo>
                  <a:pt x="173276" y="1538754"/>
                  <a:pt x="0" y="2889461"/>
                  <a:pt x="742241" y="3645504"/>
                </a:cubicBezTo>
                <a:cubicBezTo>
                  <a:pt x="1484482" y="4401547"/>
                  <a:pt x="4585401" y="4536260"/>
                  <a:pt x="4585401" y="4536260"/>
                </a:cubicBezTo>
              </a:path>
            </a:pathLst>
          </a:custGeom>
          <a:noFill/>
          <a:ln w="9525">
            <a:solidFill>
              <a:schemeClr val="tx1"/>
            </a:solidFill>
            <a:round/>
            <a:headEnd/>
            <a:tailEnd/>
          </a:ln>
        </p:spPr>
        <p:txBody>
          <a:bodyPr/>
          <a:lstStyle/>
          <a:p>
            <a:endParaRPr lang="en-US" b="0"/>
          </a:p>
        </p:txBody>
      </p:sp>
      <p:sp>
        <p:nvSpPr>
          <p:cNvPr id="49157" name="TextBox 9"/>
          <p:cNvSpPr txBox="1">
            <a:spLocks noChangeArrowheads="1"/>
          </p:cNvSpPr>
          <p:nvPr/>
        </p:nvSpPr>
        <p:spPr bwMode="auto">
          <a:xfrm>
            <a:off x="6781800" y="5802313"/>
            <a:ext cx="67151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error</a:t>
            </a:r>
          </a:p>
        </p:txBody>
      </p:sp>
      <p:sp>
        <p:nvSpPr>
          <p:cNvPr id="49158" name="TextBox 10"/>
          <p:cNvSpPr txBox="1">
            <a:spLocks noChangeArrowheads="1"/>
          </p:cNvSpPr>
          <p:nvPr/>
        </p:nvSpPr>
        <p:spPr bwMode="auto">
          <a:xfrm>
            <a:off x="1066800" y="838200"/>
            <a:ext cx="11080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task time</a:t>
            </a:r>
          </a:p>
        </p:txBody>
      </p:sp>
      <p:sp>
        <p:nvSpPr>
          <p:cNvPr id="49159" name="Oval 7"/>
          <p:cNvSpPr>
            <a:spLocks noChangeArrowheads="1"/>
          </p:cNvSpPr>
          <p:nvPr/>
        </p:nvSpPr>
        <p:spPr bwMode="auto">
          <a:xfrm>
            <a:off x="1752600" y="2895600"/>
            <a:ext cx="381000" cy="381000"/>
          </a:xfrm>
          <a:prstGeom prst="ellipse">
            <a:avLst/>
          </a:prstGeom>
          <a:solidFill>
            <a:schemeClr val="tx1"/>
          </a:solidFill>
          <a:ln w="9525">
            <a:solidFill>
              <a:schemeClr val="tx1"/>
            </a:solidFill>
            <a:round/>
            <a:headEnd/>
            <a:tailEnd/>
          </a:ln>
        </p:spPr>
        <p:txBody>
          <a:bodyPr/>
          <a:lstStyle/>
          <a:p>
            <a:endParaRPr lang="en-US" b="0"/>
          </a:p>
        </p:txBody>
      </p:sp>
      <p:sp>
        <p:nvSpPr>
          <p:cNvPr id="49160" name="Oval 11"/>
          <p:cNvSpPr>
            <a:spLocks noChangeArrowheads="1"/>
          </p:cNvSpPr>
          <p:nvPr/>
        </p:nvSpPr>
        <p:spPr bwMode="auto">
          <a:xfrm>
            <a:off x="4135438" y="5395913"/>
            <a:ext cx="381000" cy="381000"/>
          </a:xfrm>
          <a:prstGeom prst="ellipse">
            <a:avLst/>
          </a:prstGeom>
          <a:solidFill>
            <a:schemeClr val="tx1"/>
          </a:solidFill>
          <a:ln w="9525">
            <a:solidFill>
              <a:schemeClr val="tx1"/>
            </a:solidFill>
            <a:round/>
            <a:headEnd/>
            <a:tailEnd/>
          </a:ln>
        </p:spPr>
        <p:txBody>
          <a:bodyPr/>
          <a:lstStyle/>
          <a:p>
            <a:endParaRPr lang="en-US" b="0"/>
          </a:p>
        </p:txBody>
      </p:sp>
      <p:sp>
        <p:nvSpPr>
          <p:cNvPr id="49161" name="TextBox 12"/>
          <p:cNvSpPr txBox="1">
            <a:spLocks noChangeArrowheads="1"/>
          </p:cNvSpPr>
          <p:nvPr/>
        </p:nvSpPr>
        <p:spPr bwMode="auto">
          <a:xfrm>
            <a:off x="3810000" y="533400"/>
            <a:ext cx="5073650"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800" b="0" dirty="0">
                <a:solidFill>
                  <a:srgbClr val="404040"/>
                </a:solidFill>
              </a:rPr>
              <a:t>how to make sure two</a:t>
            </a:r>
          </a:p>
          <a:p>
            <a:pPr eaLnBrk="1" hangingPunct="1"/>
            <a:r>
              <a:rPr lang="en-US" sz="2800" b="0" dirty="0">
                <a:solidFill>
                  <a:srgbClr val="404040"/>
                </a:solidFill>
              </a:rPr>
              <a:t>conditions </a:t>
            </a:r>
            <a:r>
              <a:rPr lang="en-US" sz="2800" dirty="0">
                <a:solidFill>
                  <a:srgbClr val="99CC00"/>
                </a:solidFill>
              </a:rPr>
              <a:t>can be compared?</a:t>
            </a:r>
          </a:p>
        </p:txBody>
      </p:sp>
      <p:sp>
        <p:nvSpPr>
          <p:cNvPr id="49162" name="TextBox 10"/>
          <p:cNvSpPr txBox="1">
            <a:spLocks noChangeArrowheads="1"/>
          </p:cNvSpPr>
          <p:nvPr/>
        </p:nvSpPr>
        <p:spPr bwMode="auto">
          <a:xfrm>
            <a:off x="2133600" y="2514600"/>
            <a:ext cx="10318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5400">
                <a:solidFill>
                  <a:srgbClr val="404040"/>
                </a:solidFill>
              </a:rPr>
              <a:t>P1</a:t>
            </a:r>
          </a:p>
        </p:txBody>
      </p:sp>
      <p:sp>
        <p:nvSpPr>
          <p:cNvPr id="49163" name="TextBox 11"/>
          <p:cNvSpPr txBox="1">
            <a:spLocks noChangeArrowheads="1"/>
          </p:cNvSpPr>
          <p:nvPr/>
        </p:nvSpPr>
        <p:spPr bwMode="auto">
          <a:xfrm>
            <a:off x="4572000" y="4876800"/>
            <a:ext cx="103187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5400">
                <a:solidFill>
                  <a:srgbClr val="404040"/>
                </a:solidFill>
              </a:rPr>
              <a:t>P2</a:t>
            </a:r>
          </a:p>
        </p:txBody>
      </p:sp>
      <p:sp>
        <p:nvSpPr>
          <p:cNvPr id="13" name="TextBox 12"/>
          <p:cNvSpPr txBox="1">
            <a:spLocks noChangeArrowheads="1"/>
          </p:cNvSpPr>
          <p:nvPr/>
        </p:nvSpPr>
        <p:spPr bwMode="auto">
          <a:xfrm>
            <a:off x="3810000" y="1618595"/>
            <a:ext cx="4953000"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800" dirty="0">
                <a:solidFill>
                  <a:srgbClr val="99CC00"/>
                </a:solidFill>
              </a:rPr>
              <a:t>control error rate</a:t>
            </a:r>
            <a:r>
              <a:rPr lang="en-US" sz="2800" b="0" dirty="0"/>
              <a:t>, e.g. pick an error rate in advance, say 4%</a:t>
            </a:r>
          </a:p>
          <a:p>
            <a:pPr eaLnBrk="1" hangingPunct="1"/>
            <a:endParaRPr lang="en-US" sz="2800" b="0" dirty="0"/>
          </a:p>
          <a:p>
            <a:pPr eaLnBrk="1" hangingPunct="1"/>
            <a:r>
              <a:rPr lang="en-US" sz="2800" b="0" dirty="0"/>
              <a:t>or </a:t>
            </a:r>
            <a:r>
              <a:rPr lang="en-US" sz="2800" dirty="0">
                <a:solidFill>
                  <a:srgbClr val="99CC00"/>
                </a:solidFill>
              </a:rPr>
              <a:t>keep task time constant </a:t>
            </a:r>
            <a:r>
              <a:rPr lang="en-US" sz="2200" b="0" dirty="0"/>
              <a:t>(less common e.g. metronome study [</a:t>
            </a:r>
            <a:r>
              <a:rPr lang="en-US" sz="2200" b="0" dirty="0" err="1"/>
              <a:t>Wobbrock</a:t>
            </a:r>
            <a:r>
              <a:rPr lang="en-US" sz="2200" b="0" dirty="0"/>
              <a:t> &amp; </a:t>
            </a:r>
            <a:r>
              <a:rPr lang="en-US" sz="2200" b="0" dirty="0" err="1"/>
              <a:t>Cutrell</a:t>
            </a:r>
            <a:r>
              <a:rPr lang="en-US" sz="2200" b="0" dirty="0"/>
              <a:t>])</a:t>
            </a:r>
          </a:p>
          <a:p>
            <a:pPr eaLnBrk="1" hangingPunct="1"/>
            <a:endParaRPr lang="en-US" sz="2800" b="0" dirty="0"/>
          </a:p>
          <a:p>
            <a:pPr eaLnBrk="1" hangingPunct="1"/>
            <a:endParaRPr lang="en-US" sz="2800" b="0" dirty="0"/>
          </a:p>
        </p:txBody>
      </p:sp>
      <p:cxnSp>
        <p:nvCxnSpPr>
          <p:cNvPr id="14" name="Straight Connector 14"/>
          <p:cNvCxnSpPr>
            <a:cxnSpLocks noChangeShapeType="1"/>
          </p:cNvCxnSpPr>
          <p:nvPr/>
        </p:nvCxnSpPr>
        <p:spPr bwMode="auto">
          <a:xfrm flipH="1">
            <a:off x="2970214" y="1143002"/>
            <a:ext cx="1586" cy="54117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sp>
        <p:nvSpPr>
          <p:cNvPr id="18" name="TextBox 9"/>
          <p:cNvSpPr txBox="1">
            <a:spLocks noChangeArrowheads="1"/>
          </p:cNvSpPr>
          <p:nvPr/>
        </p:nvSpPr>
        <p:spPr bwMode="auto">
          <a:xfrm>
            <a:off x="2743200" y="773668"/>
            <a:ext cx="51829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dirty="0"/>
              <a:t>4%</a:t>
            </a:r>
          </a:p>
        </p:txBody>
      </p:sp>
      <p:sp>
        <p:nvSpPr>
          <p:cNvPr id="2" name="Slide Number Placeholder 1">
            <a:extLst>
              <a:ext uri="{FF2B5EF4-FFF2-40B4-BE49-F238E27FC236}">
                <a16:creationId xmlns:a16="http://schemas.microsoft.com/office/drawing/2014/main" id="{8D91BBEC-1C65-6E47-84E7-10EA3BD873BD}"/>
              </a:ext>
            </a:extLst>
          </p:cNvPr>
          <p:cNvSpPr>
            <a:spLocks noGrp="1"/>
          </p:cNvSpPr>
          <p:nvPr>
            <p:ph type="sldNum" sz="quarter" idx="12"/>
          </p:nvPr>
        </p:nvSpPr>
        <p:spPr/>
        <p:txBody>
          <a:bodyPr/>
          <a:lstStyle/>
          <a:p>
            <a:fld id="{803C33BC-767D-8845-BB2C-A473FB4A7552}" type="slidenum">
              <a:rPr lang="en-US" smtClean="0"/>
              <a:pPr/>
              <a:t>207</a:t>
            </a:fld>
            <a:endParaRPr lang="en-US"/>
          </a:p>
        </p:txBody>
      </p:sp>
    </p:spTree>
    <p:extLst>
      <p:ext uri="{BB962C8B-B14F-4D97-AF65-F5344CB8AC3E}">
        <p14:creationId xmlns:p14="http://schemas.microsoft.com/office/powerpoint/2010/main" val="297154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p:bldP spid="18"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1981200"/>
            <a:ext cx="8839200" cy="1508125"/>
          </a:xfrm>
        </p:spPr>
        <p:txBody>
          <a:bodyPr/>
          <a:lstStyle/>
          <a:p>
            <a:pPr algn="r" eaLnBrk="1" hangingPunct="1"/>
            <a:r>
              <a:rPr lang="en-US" dirty="0">
                <a:solidFill>
                  <a:srgbClr val="99CC00"/>
                </a:solidFill>
                <a:latin typeface="Arial" charset="0"/>
                <a:cs typeface="Arial" charset="0"/>
              </a:rPr>
              <a:t>questionnaires</a:t>
            </a:r>
            <a:br>
              <a:rPr lang="en-US" dirty="0">
                <a:solidFill>
                  <a:srgbClr val="A6A6A6"/>
                </a:solidFill>
                <a:latin typeface="Arial" charset="0"/>
                <a:cs typeface="Arial" charset="0"/>
              </a:rPr>
            </a:br>
            <a:r>
              <a:rPr lang="en-US" dirty="0">
                <a:solidFill>
                  <a:srgbClr val="A6A6A6"/>
                </a:solidFill>
                <a:latin typeface="Arial" charset="0"/>
                <a:cs typeface="Arial" charset="0"/>
              </a:rPr>
              <a:t>as dependent variables </a:t>
            </a:r>
            <a:r>
              <a:rPr lang="is-IS" dirty="0">
                <a:solidFill>
                  <a:srgbClr val="A6A6A6"/>
                </a:solidFill>
                <a:latin typeface="Arial" charset="0"/>
                <a:cs typeface="Arial" charset="0"/>
              </a:rPr>
              <a:t>…</a:t>
            </a:r>
            <a:endParaRPr lang="en-US" dirty="0">
              <a:solidFill>
                <a:srgbClr val="A6A6A6"/>
              </a:solidFill>
              <a:latin typeface="Arial" charset="0"/>
              <a:cs typeface="Arial" charset="0"/>
            </a:endParaRPr>
          </a:p>
        </p:txBody>
      </p:sp>
      <p:sp>
        <p:nvSpPr>
          <p:cNvPr id="2" name="Slide Number Placeholder 1">
            <a:extLst>
              <a:ext uri="{FF2B5EF4-FFF2-40B4-BE49-F238E27FC236}">
                <a16:creationId xmlns:a16="http://schemas.microsoft.com/office/drawing/2014/main" id="{5E7BA2C6-F070-7046-A798-17FEB3472501}"/>
              </a:ext>
            </a:extLst>
          </p:cNvPr>
          <p:cNvSpPr>
            <a:spLocks noGrp="1"/>
          </p:cNvSpPr>
          <p:nvPr>
            <p:ph type="sldNum" sz="quarter" idx="12"/>
          </p:nvPr>
        </p:nvSpPr>
        <p:spPr/>
        <p:txBody>
          <a:bodyPr/>
          <a:lstStyle/>
          <a:p>
            <a:fld id="{8C734804-006E-DC44-93A2-A63A0AD6AB16}" type="slidenum">
              <a:rPr lang="en-US" smtClean="0"/>
              <a:pPr/>
              <a:t>208</a:t>
            </a:fld>
            <a:endParaRPr lang="en-US"/>
          </a:p>
        </p:txBody>
      </p:sp>
    </p:spTree>
    <p:extLst>
      <p:ext uri="{BB962C8B-B14F-4D97-AF65-F5344CB8AC3E}">
        <p14:creationId xmlns:p14="http://schemas.microsoft.com/office/powerpoint/2010/main" val="269081300"/>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5FD0C337-D856-1F40-BDB1-631A6752948F}"/>
              </a:ext>
            </a:extLst>
          </p:cNvPr>
          <p:cNvSpPr txBox="1">
            <a:spLocks noChangeArrowheads="1"/>
          </p:cNvSpPr>
          <p:nvPr/>
        </p:nvSpPr>
        <p:spPr>
          <a:xfrm>
            <a:off x="457200" y="533400"/>
            <a:ext cx="85344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buFont typeface="Wingdings" pitchFamily="2" charset="2"/>
              <a:buNone/>
            </a:pPr>
            <a:r>
              <a:rPr lang="en-US" altLang="en-US" b="0" kern="0" dirty="0"/>
              <a:t>Goal is to collect information that is:</a:t>
            </a:r>
          </a:p>
          <a:p>
            <a:endParaRPr lang="en-US" altLang="en-US" b="1" kern="0" dirty="0">
              <a:solidFill>
                <a:srgbClr val="99CC00"/>
              </a:solidFill>
            </a:endParaRPr>
          </a:p>
          <a:p>
            <a:r>
              <a:rPr lang="en-US" altLang="en-US" b="1" kern="0" dirty="0">
                <a:solidFill>
                  <a:srgbClr val="99CC00"/>
                </a:solidFill>
              </a:rPr>
              <a:t>Valid</a:t>
            </a:r>
            <a:endParaRPr lang="en-US" altLang="en-US" b="0" kern="0" dirty="0">
              <a:solidFill>
                <a:srgbClr val="99CC00"/>
              </a:solidFill>
            </a:endParaRPr>
          </a:p>
          <a:p>
            <a:r>
              <a:rPr lang="en-US" altLang="en-US" b="0" kern="0" dirty="0"/>
              <a:t>measures the quantity that is supposed to be measured</a:t>
            </a:r>
          </a:p>
          <a:p>
            <a:r>
              <a:rPr lang="en-US" altLang="en-US" b="1" kern="0" dirty="0">
                <a:solidFill>
                  <a:srgbClr val="99CC00"/>
                </a:solidFill>
              </a:rPr>
              <a:t>Reliable</a:t>
            </a:r>
          </a:p>
          <a:p>
            <a:r>
              <a:rPr lang="en-US" altLang="en-US" b="0" kern="0" dirty="0"/>
              <a:t>measures the quantity in consistent/reproducible manner</a:t>
            </a:r>
          </a:p>
          <a:p>
            <a:r>
              <a:rPr lang="en-US" altLang="en-US" b="1" kern="0" dirty="0">
                <a:solidFill>
                  <a:srgbClr val="99CC00"/>
                </a:solidFill>
              </a:rPr>
              <a:t>Unbiased</a:t>
            </a:r>
          </a:p>
          <a:p>
            <a:r>
              <a:rPr lang="en-US" altLang="en-US" b="0" kern="0" dirty="0"/>
              <a:t>measures the quantity in a way that does not systematically</a:t>
            </a:r>
          </a:p>
          <a:p>
            <a:r>
              <a:rPr lang="en-US" altLang="en-US" b="0" kern="0" dirty="0"/>
              <a:t>under- or overestimate the true value</a:t>
            </a:r>
          </a:p>
          <a:p>
            <a:r>
              <a:rPr lang="en-US" altLang="en-US" b="1" kern="0" dirty="0">
                <a:solidFill>
                  <a:srgbClr val="99CC00"/>
                </a:solidFill>
              </a:rPr>
              <a:t>Discriminating</a:t>
            </a:r>
          </a:p>
          <a:p>
            <a:r>
              <a:rPr lang="en-US" altLang="en-US" b="0" kern="0" dirty="0"/>
              <a:t>can distinguish adequately between respondents for whom the</a:t>
            </a:r>
          </a:p>
          <a:p>
            <a:r>
              <a:rPr lang="en-US" altLang="en-US" b="0" kern="0" dirty="0"/>
              <a:t>underlying level of the quantity or concept is different</a:t>
            </a:r>
            <a:endParaRPr lang="en-US" altLang="en-US" b="1" kern="0" dirty="0"/>
          </a:p>
        </p:txBody>
      </p:sp>
      <p:sp>
        <p:nvSpPr>
          <p:cNvPr id="2" name="Slide Number Placeholder 1">
            <a:extLst>
              <a:ext uri="{FF2B5EF4-FFF2-40B4-BE49-F238E27FC236}">
                <a16:creationId xmlns:a16="http://schemas.microsoft.com/office/drawing/2014/main" id="{022A0849-D41F-2F47-9AD2-8A95624044FE}"/>
              </a:ext>
            </a:extLst>
          </p:cNvPr>
          <p:cNvSpPr>
            <a:spLocks noGrp="1"/>
          </p:cNvSpPr>
          <p:nvPr>
            <p:ph type="sldNum" sz="quarter" idx="12"/>
          </p:nvPr>
        </p:nvSpPr>
        <p:spPr/>
        <p:txBody>
          <a:bodyPr/>
          <a:lstStyle/>
          <a:p>
            <a:fld id="{8C734804-006E-DC44-93A2-A63A0AD6AB16}" type="slidenum">
              <a:rPr lang="en-US" smtClean="0"/>
              <a:pPr/>
              <a:t>209</a:t>
            </a:fld>
            <a:endParaRPr lang="en-US"/>
          </a:p>
        </p:txBody>
      </p:sp>
    </p:spTree>
    <p:extLst>
      <p:ext uri="{BB962C8B-B14F-4D97-AF65-F5344CB8AC3E}">
        <p14:creationId xmlns:p14="http://schemas.microsoft.com/office/powerpoint/2010/main" val="2557011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990B6D9-2EE2-3142-9C98-8FA60DECD1B1}"/>
              </a:ext>
            </a:extLst>
          </p:cNvPr>
          <p:cNvCxnSpPr/>
          <p:nvPr/>
        </p:nvCxnSpPr>
        <p:spPr bwMode="auto">
          <a:xfrm flipV="1">
            <a:off x="1066800" y="838200"/>
            <a:ext cx="0" cy="34290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AB2DC191-D1B7-E148-9990-9E9484EAADE2}"/>
              </a:ext>
            </a:extLst>
          </p:cNvPr>
          <p:cNvCxnSpPr>
            <a:cxnSpLocks/>
          </p:cNvCxnSpPr>
          <p:nvPr/>
        </p:nvCxnSpPr>
        <p:spPr bwMode="auto">
          <a:xfrm>
            <a:off x="1066800" y="4267200"/>
            <a:ext cx="70866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Rectangle 9">
            <a:extLst>
              <a:ext uri="{FF2B5EF4-FFF2-40B4-BE49-F238E27FC236}">
                <a16:creationId xmlns:a16="http://schemas.microsoft.com/office/drawing/2014/main" id="{25BE0559-72FE-2041-9A54-2162ACC23CA3}"/>
              </a:ext>
            </a:extLst>
          </p:cNvPr>
          <p:cNvSpPr/>
          <p:nvPr/>
        </p:nvSpPr>
        <p:spPr>
          <a:xfrm>
            <a:off x="408017" y="304800"/>
            <a:ext cx="889987" cy="646331"/>
          </a:xfrm>
          <a:prstGeom prst="rect">
            <a:avLst/>
          </a:prstGeom>
        </p:spPr>
        <p:txBody>
          <a:bodyPr wrap="none">
            <a:spAutoFit/>
          </a:bodyPr>
          <a:lstStyle/>
          <a:p>
            <a:r>
              <a:rPr lang="en-US" b="0" kern="0" dirty="0">
                <a:latin typeface="Arial"/>
                <a:ea typeface="Arial"/>
                <a:cs typeface="Arial"/>
              </a:rPr>
              <a:t>T time </a:t>
            </a:r>
          </a:p>
          <a:p>
            <a:r>
              <a:rPr lang="en-US" b="0" kern="0" dirty="0">
                <a:latin typeface="Arial"/>
                <a:ea typeface="Arial"/>
                <a:cs typeface="Arial"/>
              </a:rPr>
              <a:t>(</a:t>
            </a:r>
            <a:r>
              <a:rPr lang="en-US" b="0" kern="0" dirty="0" err="1">
                <a:latin typeface="Arial"/>
                <a:ea typeface="Arial"/>
                <a:cs typeface="Arial"/>
              </a:rPr>
              <a:t>ms</a:t>
            </a:r>
            <a:r>
              <a:rPr lang="en-US" b="0" kern="0" dirty="0">
                <a:latin typeface="Arial"/>
                <a:ea typeface="Arial"/>
                <a:cs typeface="Arial"/>
              </a:rPr>
              <a:t>)</a:t>
            </a:r>
            <a:endParaRPr lang="en-US" dirty="0"/>
          </a:p>
        </p:txBody>
      </p:sp>
      <p:sp>
        <p:nvSpPr>
          <p:cNvPr id="11" name="Rectangle 10">
            <a:extLst>
              <a:ext uri="{FF2B5EF4-FFF2-40B4-BE49-F238E27FC236}">
                <a16:creationId xmlns:a16="http://schemas.microsoft.com/office/drawing/2014/main" id="{70158D0A-71D9-3E4E-BA04-32925362BC9A}"/>
              </a:ext>
            </a:extLst>
          </p:cNvPr>
          <p:cNvSpPr/>
          <p:nvPr/>
        </p:nvSpPr>
        <p:spPr>
          <a:xfrm>
            <a:off x="6248401" y="4343400"/>
            <a:ext cx="2895600" cy="369332"/>
          </a:xfrm>
          <a:prstGeom prst="rect">
            <a:avLst/>
          </a:prstGeom>
        </p:spPr>
        <p:txBody>
          <a:bodyPr wrap="square">
            <a:spAutoFit/>
          </a:bodyPr>
          <a:lstStyle/>
          <a:p>
            <a:pPr algn="ctr"/>
            <a:r>
              <a:rPr lang="en-US" b="0" kern="0" dirty="0">
                <a:latin typeface="Arial"/>
                <a:ea typeface="Arial"/>
                <a:cs typeface="Arial"/>
              </a:rPr>
              <a:t>ID index of difficulty</a:t>
            </a:r>
            <a:endParaRPr lang="en-US" dirty="0"/>
          </a:p>
        </p:txBody>
      </p:sp>
      <p:cxnSp>
        <p:nvCxnSpPr>
          <p:cNvPr id="20" name="Straight Connector 19">
            <a:extLst>
              <a:ext uri="{FF2B5EF4-FFF2-40B4-BE49-F238E27FC236}">
                <a16:creationId xmlns:a16="http://schemas.microsoft.com/office/drawing/2014/main" id="{4C4C4F44-1B7A-7C4B-AED7-11FCC9DFFFB9}"/>
              </a:ext>
            </a:extLst>
          </p:cNvPr>
          <p:cNvCxnSpPr/>
          <p:nvPr/>
        </p:nvCxnSpPr>
        <p:spPr bwMode="auto">
          <a:xfrm flipV="1">
            <a:off x="1066800" y="951131"/>
            <a:ext cx="6781800" cy="224926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30B1BC1F-3EDB-184A-ADD7-FEE3359627F6}"/>
              </a:ext>
            </a:extLst>
          </p:cNvPr>
          <p:cNvSpPr/>
          <p:nvPr/>
        </p:nvSpPr>
        <p:spPr>
          <a:xfrm>
            <a:off x="5046719" y="2684110"/>
            <a:ext cx="2319866" cy="424732"/>
          </a:xfrm>
          <a:prstGeom prst="rect">
            <a:avLst/>
          </a:prstGeom>
        </p:spPr>
        <p:txBody>
          <a:bodyPr wrap="none">
            <a:spAutoFit/>
          </a:bodyPr>
          <a:lstStyle/>
          <a:p>
            <a:pPr lvl="0" algn="ctr" eaLnBrk="0" hangingPunct="0">
              <a:lnSpc>
                <a:spcPct val="90000"/>
              </a:lnSpc>
              <a:spcBef>
                <a:spcPct val="20000"/>
              </a:spcBef>
            </a:pPr>
            <a:r>
              <a:rPr lang="en-US" sz="2400" kern="0" dirty="0">
                <a:solidFill>
                  <a:srgbClr val="000000"/>
                </a:solidFill>
              </a:rPr>
              <a:t>T = 2.3 + 1.1 ID</a:t>
            </a:r>
          </a:p>
        </p:txBody>
      </p:sp>
      <p:sp>
        <p:nvSpPr>
          <p:cNvPr id="25" name="Oval 24">
            <a:extLst>
              <a:ext uri="{FF2B5EF4-FFF2-40B4-BE49-F238E27FC236}">
                <a16:creationId xmlns:a16="http://schemas.microsoft.com/office/drawing/2014/main" id="{02B34BC1-8570-E044-AE19-42005720B7DD}"/>
              </a:ext>
            </a:extLst>
          </p:cNvPr>
          <p:cNvSpPr/>
          <p:nvPr/>
        </p:nvSpPr>
        <p:spPr bwMode="auto">
          <a:xfrm>
            <a:off x="1828800" y="29718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0" name="Oval 29">
            <a:extLst>
              <a:ext uri="{FF2B5EF4-FFF2-40B4-BE49-F238E27FC236}">
                <a16:creationId xmlns:a16="http://schemas.microsoft.com/office/drawing/2014/main" id="{F7163CFD-A6B9-FD44-BA38-C98285612F83}"/>
              </a:ext>
            </a:extLst>
          </p:cNvPr>
          <p:cNvSpPr/>
          <p:nvPr/>
        </p:nvSpPr>
        <p:spPr bwMode="auto">
          <a:xfrm>
            <a:off x="2971800" y="2362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1" name="Oval 30">
            <a:extLst>
              <a:ext uri="{FF2B5EF4-FFF2-40B4-BE49-F238E27FC236}">
                <a16:creationId xmlns:a16="http://schemas.microsoft.com/office/drawing/2014/main" id="{5220517A-8823-4A4C-B017-67B2D71458C4}"/>
              </a:ext>
            </a:extLst>
          </p:cNvPr>
          <p:cNvSpPr/>
          <p:nvPr/>
        </p:nvSpPr>
        <p:spPr bwMode="auto">
          <a:xfrm>
            <a:off x="4038600" y="20574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2" name="Oval 31">
            <a:extLst>
              <a:ext uri="{FF2B5EF4-FFF2-40B4-BE49-F238E27FC236}">
                <a16:creationId xmlns:a16="http://schemas.microsoft.com/office/drawing/2014/main" id="{3F4E79DD-984F-DA45-A8F3-7825B90E26DD}"/>
              </a:ext>
            </a:extLst>
          </p:cNvPr>
          <p:cNvSpPr/>
          <p:nvPr/>
        </p:nvSpPr>
        <p:spPr bwMode="auto">
          <a:xfrm>
            <a:off x="5032744" y="164418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3" name="Oval 32">
            <a:extLst>
              <a:ext uri="{FF2B5EF4-FFF2-40B4-BE49-F238E27FC236}">
                <a16:creationId xmlns:a16="http://schemas.microsoft.com/office/drawing/2014/main" id="{CBE60D1B-D4EB-C546-AED7-4AF635190F36}"/>
              </a:ext>
            </a:extLst>
          </p:cNvPr>
          <p:cNvSpPr/>
          <p:nvPr/>
        </p:nvSpPr>
        <p:spPr bwMode="auto">
          <a:xfrm>
            <a:off x="6019800" y="149178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4" name="Oval 33">
            <a:extLst>
              <a:ext uri="{FF2B5EF4-FFF2-40B4-BE49-F238E27FC236}">
                <a16:creationId xmlns:a16="http://schemas.microsoft.com/office/drawing/2014/main" id="{422FFF97-D962-E84C-8A17-21AF92F7AAB3}"/>
              </a:ext>
            </a:extLst>
          </p:cNvPr>
          <p:cNvSpPr/>
          <p:nvPr/>
        </p:nvSpPr>
        <p:spPr bwMode="auto">
          <a:xfrm>
            <a:off x="6875719" y="1099424"/>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5" name="TextBox 9">
            <a:extLst>
              <a:ext uri="{FF2B5EF4-FFF2-40B4-BE49-F238E27FC236}">
                <a16:creationId xmlns:a16="http://schemas.microsoft.com/office/drawing/2014/main" id="{A67EB914-F3E5-D642-BA4D-90B5CB82AAF7}"/>
              </a:ext>
            </a:extLst>
          </p:cNvPr>
          <p:cNvSpPr txBox="1">
            <a:spLocks noChangeArrowheads="1"/>
          </p:cNvSpPr>
          <p:nvPr/>
        </p:nvSpPr>
        <p:spPr bwMode="auto">
          <a:xfrm>
            <a:off x="-13252" y="4800600"/>
            <a:ext cx="9144000" cy="113877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how can you be sure this line is a good fit to our data? </a:t>
            </a:r>
          </a:p>
        </p:txBody>
      </p:sp>
      <p:sp>
        <p:nvSpPr>
          <p:cNvPr id="2" name="Slide Number Placeholder 1">
            <a:extLst>
              <a:ext uri="{FF2B5EF4-FFF2-40B4-BE49-F238E27FC236}">
                <a16:creationId xmlns:a16="http://schemas.microsoft.com/office/drawing/2014/main" id="{41BACDF2-5B5F-1B45-B8AF-E978510284DF}"/>
              </a:ext>
            </a:extLst>
          </p:cNvPr>
          <p:cNvSpPr>
            <a:spLocks noGrp="1"/>
          </p:cNvSpPr>
          <p:nvPr>
            <p:ph type="sldNum" sz="quarter" idx="12"/>
          </p:nvPr>
        </p:nvSpPr>
        <p:spPr/>
        <p:txBody>
          <a:bodyPr/>
          <a:lstStyle/>
          <a:p>
            <a:fld id="{803C33BC-767D-8845-BB2C-A473FB4A7552}" type="slidenum">
              <a:rPr lang="en-US" smtClean="0"/>
              <a:pPr/>
              <a:t>21</a:t>
            </a:fld>
            <a:endParaRPr lang="en-US"/>
          </a:p>
        </p:txBody>
      </p:sp>
    </p:spTree>
    <p:extLst>
      <p:ext uri="{BB962C8B-B14F-4D97-AF65-F5344CB8AC3E}">
        <p14:creationId xmlns:p14="http://schemas.microsoft.com/office/powerpoint/2010/main" val="424394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9ABE2899-266C-644F-833B-E7B6F063150A}"/>
              </a:ext>
            </a:extLst>
          </p:cNvPr>
          <p:cNvSpPr txBox="1">
            <a:spLocks noChangeArrowheads="1"/>
          </p:cNvSpPr>
          <p:nvPr/>
        </p:nvSpPr>
        <p:spPr>
          <a:xfrm>
            <a:off x="533400" y="1143000"/>
            <a:ext cx="80010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altLang="en-US" b="0" kern="0" dirty="0">
                <a:solidFill>
                  <a:schemeClr val="tx1"/>
                </a:solidFill>
              </a:rPr>
              <a:t>How many cups of coffee or tea do you drink in a day?</a:t>
            </a:r>
          </a:p>
        </p:txBody>
      </p:sp>
      <p:sp>
        <p:nvSpPr>
          <p:cNvPr id="5" name="Rectangle 3">
            <a:extLst>
              <a:ext uri="{FF2B5EF4-FFF2-40B4-BE49-F238E27FC236}">
                <a16:creationId xmlns:a16="http://schemas.microsoft.com/office/drawing/2014/main" id="{828AAD78-55CE-CA48-875B-7B1435F23015}"/>
              </a:ext>
            </a:extLst>
          </p:cNvPr>
          <p:cNvSpPr txBox="1">
            <a:spLocks noChangeArrowheads="1"/>
          </p:cNvSpPr>
          <p:nvPr/>
        </p:nvSpPr>
        <p:spPr>
          <a:xfrm>
            <a:off x="533400" y="1752600"/>
            <a:ext cx="80010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endParaRPr lang="en-US" altLang="en-US" b="0" kern="0" dirty="0"/>
          </a:p>
          <a:p>
            <a:pPr algn="ctr"/>
            <a:r>
              <a:rPr lang="en-US" altLang="en-US" kern="0" dirty="0">
                <a:solidFill>
                  <a:srgbClr val="FF9900"/>
                </a:solidFill>
              </a:rPr>
              <a:t>No, ask for an answer in only one dimension, </a:t>
            </a:r>
            <a:r>
              <a:rPr lang="en-US" altLang="en-US" kern="0" dirty="0">
                <a:solidFill>
                  <a:srgbClr val="99CC00"/>
                </a:solidFill>
              </a:rPr>
              <a:t>separate the question into two </a:t>
            </a:r>
          </a:p>
          <a:p>
            <a:pPr algn="ctr"/>
            <a:endParaRPr lang="en-US" altLang="en-US" kern="0" dirty="0">
              <a:solidFill>
                <a:srgbClr val="99CC00"/>
              </a:solidFill>
            </a:endParaRPr>
          </a:p>
          <a:p>
            <a:pPr lvl="1"/>
            <a:r>
              <a:rPr lang="en-US" altLang="en-US" b="0" kern="0" dirty="0"/>
              <a:t>(1) How many cups of coffee do you drink during a typical day?</a:t>
            </a:r>
          </a:p>
          <a:p>
            <a:pPr lvl="1"/>
            <a:r>
              <a:rPr lang="en-US" altLang="en-US" b="0" kern="0" dirty="0"/>
              <a:t>(2) How many cups of tea do you drink during a typical day?</a:t>
            </a:r>
          </a:p>
        </p:txBody>
      </p:sp>
      <p:sp>
        <p:nvSpPr>
          <p:cNvPr id="2" name="Slide Number Placeholder 1">
            <a:extLst>
              <a:ext uri="{FF2B5EF4-FFF2-40B4-BE49-F238E27FC236}">
                <a16:creationId xmlns:a16="http://schemas.microsoft.com/office/drawing/2014/main" id="{C494B298-D3DA-BD47-AA91-9925F0AE3CCA}"/>
              </a:ext>
            </a:extLst>
          </p:cNvPr>
          <p:cNvSpPr>
            <a:spLocks noGrp="1"/>
          </p:cNvSpPr>
          <p:nvPr>
            <p:ph type="sldNum" sz="quarter" idx="12"/>
          </p:nvPr>
        </p:nvSpPr>
        <p:spPr/>
        <p:txBody>
          <a:bodyPr/>
          <a:lstStyle/>
          <a:p>
            <a:fld id="{8C734804-006E-DC44-93A2-A63A0AD6AB16}" type="slidenum">
              <a:rPr lang="en-US" smtClean="0"/>
              <a:pPr/>
              <a:t>210</a:t>
            </a:fld>
            <a:endParaRPr lang="en-US"/>
          </a:p>
        </p:txBody>
      </p:sp>
    </p:spTree>
    <p:extLst>
      <p:ext uri="{BB962C8B-B14F-4D97-AF65-F5344CB8AC3E}">
        <p14:creationId xmlns:p14="http://schemas.microsoft.com/office/powerpoint/2010/main" val="175489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B818C2A-B939-FE43-B938-CD876A09BF78}"/>
              </a:ext>
            </a:extLst>
          </p:cNvPr>
          <p:cNvSpPr txBox="1">
            <a:spLocks noChangeArrowheads="1"/>
          </p:cNvSpPr>
          <p:nvPr/>
        </p:nvSpPr>
        <p:spPr>
          <a:xfrm>
            <a:off x="152400" y="609600"/>
            <a:ext cx="88392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lnSpc>
                <a:spcPct val="80000"/>
              </a:lnSpc>
            </a:pPr>
            <a:r>
              <a:rPr lang="en-US" altLang="en-US" sz="2200" b="0" kern="0" dirty="0"/>
              <a:t>What brand of computer do you own?</a:t>
            </a:r>
          </a:p>
          <a:p>
            <a:pPr lvl="1" algn="ctr">
              <a:lnSpc>
                <a:spcPct val="80000"/>
              </a:lnSpc>
            </a:pPr>
            <a:r>
              <a:rPr lang="en-US" altLang="en-US" sz="2200" b="0" kern="0" dirty="0"/>
              <a:t>(A) IBM PC</a:t>
            </a:r>
          </a:p>
          <a:p>
            <a:pPr lvl="1" algn="ctr">
              <a:lnSpc>
                <a:spcPct val="80000"/>
              </a:lnSpc>
            </a:pPr>
            <a:r>
              <a:rPr lang="en-US" altLang="en-US" sz="2200" b="0" kern="0" dirty="0"/>
              <a:t>(B) Apple</a:t>
            </a:r>
          </a:p>
          <a:p>
            <a:pPr lvl="1">
              <a:lnSpc>
                <a:spcPct val="80000"/>
              </a:lnSpc>
            </a:pPr>
            <a:endParaRPr lang="en-US" altLang="en-US" sz="2200" b="0" kern="0" dirty="0"/>
          </a:p>
        </p:txBody>
      </p:sp>
      <p:sp>
        <p:nvSpPr>
          <p:cNvPr id="6" name="Rectangle 3">
            <a:extLst>
              <a:ext uri="{FF2B5EF4-FFF2-40B4-BE49-F238E27FC236}">
                <a16:creationId xmlns:a16="http://schemas.microsoft.com/office/drawing/2014/main" id="{06C384CF-BACE-4743-B106-321E450A0CC7}"/>
              </a:ext>
            </a:extLst>
          </p:cNvPr>
          <p:cNvSpPr txBox="1">
            <a:spLocks noChangeArrowheads="1"/>
          </p:cNvSpPr>
          <p:nvPr/>
        </p:nvSpPr>
        <p:spPr>
          <a:xfrm>
            <a:off x="495300" y="1447800"/>
            <a:ext cx="81534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nSpc>
                <a:spcPct val="80000"/>
              </a:lnSpc>
            </a:pPr>
            <a:endParaRPr lang="en-US" altLang="en-US" sz="2200" b="0" kern="0" dirty="0"/>
          </a:p>
          <a:p>
            <a:pPr algn="ctr">
              <a:lnSpc>
                <a:spcPct val="80000"/>
              </a:lnSpc>
            </a:pPr>
            <a:r>
              <a:rPr lang="en-US" altLang="en-US" sz="2200" kern="0" dirty="0">
                <a:solidFill>
                  <a:srgbClr val="FF9900"/>
                </a:solidFill>
              </a:rPr>
              <a:t>Avoid hidden assumptions</a:t>
            </a:r>
          </a:p>
          <a:p>
            <a:pPr algn="ctr">
              <a:lnSpc>
                <a:spcPct val="80000"/>
              </a:lnSpc>
            </a:pPr>
            <a:r>
              <a:rPr lang="en-US" altLang="en-US" sz="2200" kern="0" dirty="0">
                <a:solidFill>
                  <a:srgbClr val="99CC00"/>
                </a:solidFill>
              </a:rPr>
              <a:t>Make sure to accommodate all possible answers</a:t>
            </a:r>
          </a:p>
          <a:p>
            <a:pPr lvl="1">
              <a:lnSpc>
                <a:spcPct val="80000"/>
              </a:lnSpc>
            </a:pPr>
            <a:endParaRPr lang="en-US" altLang="en-US" sz="2200" b="0" kern="0" dirty="0"/>
          </a:p>
          <a:p>
            <a:pPr lvl="1">
              <a:lnSpc>
                <a:spcPct val="80000"/>
              </a:lnSpc>
            </a:pPr>
            <a:r>
              <a:rPr lang="en-US" altLang="en-US" sz="2200" b="0" kern="0" dirty="0"/>
              <a:t>Make each response a separate dichotomous item </a:t>
            </a:r>
          </a:p>
          <a:p>
            <a:pPr lvl="2">
              <a:lnSpc>
                <a:spcPct val="80000"/>
              </a:lnSpc>
            </a:pPr>
            <a:r>
              <a:rPr lang="en-US" altLang="en-US" sz="2200" b="0" kern="0" dirty="0"/>
              <a:t>Do you own an IBM PC? (Circle:  Yes or No)</a:t>
            </a:r>
          </a:p>
          <a:p>
            <a:pPr lvl="2">
              <a:lnSpc>
                <a:spcPct val="80000"/>
              </a:lnSpc>
            </a:pPr>
            <a:r>
              <a:rPr lang="en-US" altLang="en-US" sz="2200" b="0" kern="0" dirty="0"/>
              <a:t>Do you own an Apple computer? (Circle:  Yes or No)</a:t>
            </a:r>
          </a:p>
          <a:p>
            <a:pPr lvl="1">
              <a:lnSpc>
                <a:spcPct val="80000"/>
              </a:lnSpc>
            </a:pPr>
            <a:endParaRPr lang="en-US" altLang="en-US" sz="2200" b="0" kern="0" dirty="0"/>
          </a:p>
          <a:p>
            <a:pPr lvl="1">
              <a:lnSpc>
                <a:spcPct val="80000"/>
              </a:lnSpc>
            </a:pPr>
            <a:r>
              <a:rPr lang="en-US" altLang="en-US" sz="2200" b="0" kern="0" dirty="0"/>
              <a:t>Or allow for multiple responses</a:t>
            </a:r>
          </a:p>
          <a:p>
            <a:pPr lvl="2">
              <a:lnSpc>
                <a:spcPct val="80000"/>
              </a:lnSpc>
            </a:pPr>
            <a:r>
              <a:rPr lang="en-US" altLang="en-US" sz="2200" b="0" kern="0" dirty="0"/>
              <a:t>What brand of computer do you own?  (Circle all that apply)</a:t>
            </a:r>
          </a:p>
          <a:p>
            <a:pPr lvl="3">
              <a:lnSpc>
                <a:spcPct val="80000"/>
              </a:lnSpc>
            </a:pPr>
            <a:r>
              <a:rPr lang="en-US" altLang="en-US" sz="2200" b="0" kern="0" dirty="0"/>
              <a:t>Do not own computer</a:t>
            </a:r>
          </a:p>
          <a:p>
            <a:pPr lvl="3">
              <a:lnSpc>
                <a:spcPct val="80000"/>
              </a:lnSpc>
            </a:pPr>
            <a:r>
              <a:rPr lang="en-US" altLang="en-US" sz="2200" b="0" kern="0" dirty="0"/>
              <a:t>IBM PC</a:t>
            </a:r>
          </a:p>
          <a:p>
            <a:pPr lvl="3">
              <a:lnSpc>
                <a:spcPct val="80000"/>
              </a:lnSpc>
            </a:pPr>
            <a:r>
              <a:rPr lang="en-US" altLang="en-US" sz="2200" b="0" kern="0" dirty="0"/>
              <a:t>Apple</a:t>
            </a:r>
          </a:p>
          <a:p>
            <a:pPr lvl="3">
              <a:lnSpc>
                <a:spcPct val="80000"/>
              </a:lnSpc>
            </a:pPr>
            <a:r>
              <a:rPr lang="en-US" altLang="en-US" sz="2200" b="0" kern="0" dirty="0"/>
              <a:t>Other</a:t>
            </a:r>
          </a:p>
          <a:p>
            <a:pPr lvl="1">
              <a:lnSpc>
                <a:spcPct val="80000"/>
              </a:lnSpc>
            </a:pPr>
            <a:endParaRPr lang="en-US" altLang="en-US" sz="2200" b="0" kern="0" dirty="0"/>
          </a:p>
        </p:txBody>
      </p:sp>
      <p:sp>
        <p:nvSpPr>
          <p:cNvPr id="2" name="Slide Number Placeholder 1">
            <a:extLst>
              <a:ext uri="{FF2B5EF4-FFF2-40B4-BE49-F238E27FC236}">
                <a16:creationId xmlns:a16="http://schemas.microsoft.com/office/drawing/2014/main" id="{58EC1FC6-1EE6-444D-B3BA-D0ED12F949F9}"/>
              </a:ext>
            </a:extLst>
          </p:cNvPr>
          <p:cNvSpPr>
            <a:spLocks noGrp="1"/>
          </p:cNvSpPr>
          <p:nvPr>
            <p:ph type="sldNum" sz="quarter" idx="12"/>
          </p:nvPr>
        </p:nvSpPr>
        <p:spPr/>
        <p:txBody>
          <a:bodyPr/>
          <a:lstStyle/>
          <a:p>
            <a:fld id="{8C734804-006E-DC44-93A2-A63A0AD6AB16}" type="slidenum">
              <a:rPr lang="en-US" smtClean="0"/>
              <a:pPr/>
              <a:t>211</a:t>
            </a:fld>
            <a:endParaRPr lang="en-US"/>
          </a:p>
        </p:txBody>
      </p:sp>
    </p:spTree>
    <p:extLst>
      <p:ext uri="{BB962C8B-B14F-4D97-AF65-F5344CB8AC3E}">
        <p14:creationId xmlns:p14="http://schemas.microsoft.com/office/powerpoint/2010/main" val="378242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6DF6BFA9-D017-2F4C-8535-EDA7F9965A21}"/>
              </a:ext>
            </a:extLst>
          </p:cNvPr>
          <p:cNvSpPr txBox="1">
            <a:spLocks noChangeArrowheads="1"/>
          </p:cNvSpPr>
          <p:nvPr/>
        </p:nvSpPr>
        <p:spPr>
          <a:xfrm>
            <a:off x="152400" y="1600200"/>
            <a:ext cx="88392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altLang="en-US" b="0" kern="0" dirty="0"/>
              <a:t>Have you had pain in the last week?</a:t>
            </a:r>
          </a:p>
          <a:p>
            <a:pPr lvl="1" algn="ctr">
              <a:buFont typeface="Wingdings" pitchFamily="2" charset="2"/>
              <a:buNone/>
            </a:pPr>
            <a:r>
              <a:rPr lang="en-US" altLang="en-US" b="0" kern="0" dirty="0"/>
              <a:t>[  ] Never	[  ] Seldom     [  ] Often     [  ] Very often</a:t>
            </a:r>
          </a:p>
          <a:p>
            <a:pPr lvl="1">
              <a:buFont typeface="Wingdings" pitchFamily="2" charset="2"/>
              <a:buNone/>
            </a:pPr>
            <a:endParaRPr lang="en-US" altLang="en-US" b="0" kern="0" dirty="0"/>
          </a:p>
        </p:txBody>
      </p:sp>
      <p:sp>
        <p:nvSpPr>
          <p:cNvPr id="4" name="Rectangle 3">
            <a:extLst>
              <a:ext uri="{FF2B5EF4-FFF2-40B4-BE49-F238E27FC236}">
                <a16:creationId xmlns:a16="http://schemas.microsoft.com/office/drawing/2014/main" id="{D1D8E51B-F6CD-354D-9D4C-1F591F976941}"/>
              </a:ext>
            </a:extLst>
          </p:cNvPr>
          <p:cNvSpPr txBox="1">
            <a:spLocks noChangeArrowheads="1"/>
          </p:cNvSpPr>
          <p:nvPr/>
        </p:nvSpPr>
        <p:spPr>
          <a:xfrm>
            <a:off x="169889" y="2590800"/>
            <a:ext cx="88392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endParaRPr lang="en-US" altLang="en-US" b="0" kern="0" dirty="0"/>
          </a:p>
          <a:p>
            <a:pPr algn="ctr"/>
            <a:r>
              <a:rPr lang="en-US" altLang="en-US" kern="0" dirty="0">
                <a:solidFill>
                  <a:srgbClr val="FF9900"/>
                </a:solidFill>
              </a:rPr>
              <a:t>Make sure question and answer options match</a:t>
            </a:r>
          </a:p>
          <a:p>
            <a:pPr algn="ctr"/>
            <a:r>
              <a:rPr lang="en-US" altLang="en-US" kern="0" dirty="0">
                <a:solidFill>
                  <a:srgbClr val="99CC00"/>
                </a:solidFill>
              </a:rPr>
              <a:t>Reword either question or answer to match</a:t>
            </a:r>
          </a:p>
          <a:p>
            <a:pPr lvl="1"/>
            <a:endParaRPr lang="en-US" altLang="en-US" b="0" kern="0" dirty="0"/>
          </a:p>
          <a:p>
            <a:pPr lvl="1"/>
            <a:r>
              <a:rPr lang="en-US" altLang="en-US" b="0" kern="0" dirty="0"/>
              <a:t>How often have you had pain in the last week?</a:t>
            </a:r>
          </a:p>
          <a:p>
            <a:pPr lvl="2">
              <a:buFont typeface="Wingdings" pitchFamily="2" charset="2"/>
              <a:buNone/>
            </a:pPr>
            <a:r>
              <a:rPr lang="en-US" altLang="en-US" b="0" kern="0" dirty="0"/>
              <a:t>[  ] Never     [  ] Seldom     [  ] Often     [  ] Very Often</a:t>
            </a:r>
          </a:p>
          <a:p>
            <a:pPr lvl="1">
              <a:buFont typeface="Wingdings" pitchFamily="2" charset="2"/>
              <a:buNone/>
            </a:pPr>
            <a:endParaRPr lang="en-US" altLang="en-US" b="0" kern="0" dirty="0"/>
          </a:p>
        </p:txBody>
      </p:sp>
      <p:sp>
        <p:nvSpPr>
          <p:cNvPr id="2" name="Slide Number Placeholder 1">
            <a:extLst>
              <a:ext uri="{FF2B5EF4-FFF2-40B4-BE49-F238E27FC236}">
                <a16:creationId xmlns:a16="http://schemas.microsoft.com/office/drawing/2014/main" id="{D4BFC9D1-0067-D744-B4BA-332D053A004A}"/>
              </a:ext>
            </a:extLst>
          </p:cNvPr>
          <p:cNvSpPr>
            <a:spLocks noGrp="1"/>
          </p:cNvSpPr>
          <p:nvPr>
            <p:ph type="sldNum" sz="quarter" idx="12"/>
          </p:nvPr>
        </p:nvSpPr>
        <p:spPr/>
        <p:txBody>
          <a:bodyPr/>
          <a:lstStyle/>
          <a:p>
            <a:fld id="{8C734804-006E-DC44-93A2-A63A0AD6AB16}" type="slidenum">
              <a:rPr lang="en-US" smtClean="0"/>
              <a:pPr/>
              <a:t>212</a:t>
            </a:fld>
            <a:endParaRPr lang="en-US"/>
          </a:p>
        </p:txBody>
      </p:sp>
    </p:spTree>
    <p:extLst>
      <p:ext uri="{BB962C8B-B14F-4D97-AF65-F5344CB8AC3E}">
        <p14:creationId xmlns:p14="http://schemas.microsoft.com/office/powerpoint/2010/main" val="260313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AAE10C33-1D95-1D4C-9F4E-6C5A186F4123}"/>
              </a:ext>
            </a:extLst>
          </p:cNvPr>
          <p:cNvSpPr txBox="1">
            <a:spLocks noChangeArrowheads="1"/>
          </p:cNvSpPr>
          <p:nvPr/>
        </p:nvSpPr>
        <p:spPr>
          <a:xfrm>
            <a:off x="228600" y="1143000"/>
            <a:ext cx="83058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lnSpc>
                <a:spcPct val="90000"/>
              </a:lnSpc>
            </a:pPr>
            <a:r>
              <a:rPr lang="en-US" altLang="en-US" b="0" kern="0" dirty="0"/>
              <a:t>Where did you grow up?</a:t>
            </a:r>
          </a:p>
          <a:p>
            <a:pPr lvl="1" algn="ctr">
              <a:lnSpc>
                <a:spcPct val="90000"/>
              </a:lnSpc>
            </a:pPr>
            <a:r>
              <a:rPr lang="en-US" altLang="en-US" b="0" kern="0" dirty="0"/>
              <a:t>Country</a:t>
            </a:r>
          </a:p>
          <a:p>
            <a:pPr lvl="1" algn="ctr">
              <a:lnSpc>
                <a:spcPct val="90000"/>
              </a:lnSpc>
            </a:pPr>
            <a:r>
              <a:rPr lang="en-US" altLang="en-US" b="0" kern="0" dirty="0"/>
              <a:t>Farm</a:t>
            </a:r>
          </a:p>
          <a:p>
            <a:pPr lvl="1" algn="ctr">
              <a:lnSpc>
                <a:spcPct val="90000"/>
              </a:lnSpc>
            </a:pPr>
            <a:r>
              <a:rPr lang="en-US" altLang="en-US" b="0" kern="0" dirty="0"/>
              <a:t>City</a:t>
            </a:r>
          </a:p>
          <a:p>
            <a:pPr lvl="1" algn="ctr">
              <a:lnSpc>
                <a:spcPct val="90000"/>
              </a:lnSpc>
            </a:pPr>
            <a:endParaRPr lang="en-US" altLang="en-US" b="0" kern="0" dirty="0"/>
          </a:p>
          <a:p>
            <a:pPr algn="ctr">
              <a:lnSpc>
                <a:spcPct val="90000"/>
              </a:lnSpc>
            </a:pPr>
            <a:endParaRPr lang="en-US" altLang="en-US" b="0" kern="0" dirty="0"/>
          </a:p>
        </p:txBody>
      </p:sp>
      <p:sp>
        <p:nvSpPr>
          <p:cNvPr id="4" name="Rectangle 3">
            <a:extLst>
              <a:ext uri="{FF2B5EF4-FFF2-40B4-BE49-F238E27FC236}">
                <a16:creationId xmlns:a16="http://schemas.microsoft.com/office/drawing/2014/main" id="{39A0AE9A-3478-8445-8B66-134BAC140D54}"/>
              </a:ext>
            </a:extLst>
          </p:cNvPr>
          <p:cNvSpPr txBox="1">
            <a:spLocks noChangeArrowheads="1"/>
          </p:cNvSpPr>
          <p:nvPr/>
        </p:nvSpPr>
        <p:spPr>
          <a:xfrm>
            <a:off x="381000" y="2743200"/>
            <a:ext cx="83058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lvl="1" algn="ctr">
              <a:lnSpc>
                <a:spcPct val="90000"/>
              </a:lnSpc>
            </a:pPr>
            <a:endParaRPr lang="en-US" altLang="en-US" b="0" kern="0" dirty="0"/>
          </a:p>
          <a:p>
            <a:pPr algn="ctr">
              <a:lnSpc>
                <a:spcPct val="90000"/>
              </a:lnSpc>
            </a:pPr>
            <a:r>
              <a:rPr lang="en-US" altLang="en-US" kern="0" dirty="0">
                <a:solidFill>
                  <a:srgbClr val="FF9900"/>
                </a:solidFill>
              </a:rPr>
              <a:t>Avoid questions having non-mutually exclusive answers</a:t>
            </a:r>
          </a:p>
          <a:p>
            <a:pPr algn="ctr">
              <a:lnSpc>
                <a:spcPct val="90000"/>
              </a:lnSpc>
            </a:pPr>
            <a:r>
              <a:rPr lang="en-US" altLang="en-US" kern="0" dirty="0">
                <a:solidFill>
                  <a:srgbClr val="99CC00"/>
                </a:solidFill>
              </a:rPr>
              <a:t>Design the question with mutually exclusive options</a:t>
            </a:r>
          </a:p>
          <a:p>
            <a:pPr lvl="1" algn="ctr">
              <a:lnSpc>
                <a:spcPct val="90000"/>
              </a:lnSpc>
            </a:pPr>
            <a:endParaRPr lang="en-US" altLang="en-US" b="0" kern="0" dirty="0"/>
          </a:p>
          <a:p>
            <a:pPr lvl="1" algn="ctr">
              <a:lnSpc>
                <a:spcPct val="90000"/>
              </a:lnSpc>
            </a:pPr>
            <a:r>
              <a:rPr lang="en-US" altLang="en-US" b="0" kern="0" dirty="0"/>
              <a:t>Where did you grow up?</a:t>
            </a:r>
          </a:p>
          <a:p>
            <a:pPr lvl="2" algn="ctr">
              <a:lnSpc>
                <a:spcPct val="90000"/>
              </a:lnSpc>
            </a:pPr>
            <a:r>
              <a:rPr lang="en-US" altLang="en-US" b="0" kern="0" dirty="0"/>
              <a:t>House in the country</a:t>
            </a:r>
          </a:p>
          <a:p>
            <a:pPr lvl="2" algn="ctr">
              <a:lnSpc>
                <a:spcPct val="90000"/>
              </a:lnSpc>
            </a:pPr>
            <a:r>
              <a:rPr lang="en-US" altLang="en-US" b="0" kern="0" dirty="0"/>
              <a:t>Farm in the country</a:t>
            </a:r>
          </a:p>
          <a:p>
            <a:pPr lvl="2" algn="ctr">
              <a:lnSpc>
                <a:spcPct val="90000"/>
              </a:lnSpc>
            </a:pPr>
            <a:r>
              <a:rPr lang="en-US" altLang="en-US" b="0" kern="0" dirty="0"/>
              <a:t>City</a:t>
            </a:r>
          </a:p>
        </p:txBody>
      </p:sp>
      <p:sp>
        <p:nvSpPr>
          <p:cNvPr id="2" name="Slide Number Placeholder 1">
            <a:extLst>
              <a:ext uri="{FF2B5EF4-FFF2-40B4-BE49-F238E27FC236}">
                <a16:creationId xmlns:a16="http://schemas.microsoft.com/office/drawing/2014/main" id="{710375E2-D313-B443-A2FD-8BDAEE9BC047}"/>
              </a:ext>
            </a:extLst>
          </p:cNvPr>
          <p:cNvSpPr>
            <a:spLocks noGrp="1"/>
          </p:cNvSpPr>
          <p:nvPr>
            <p:ph type="sldNum" sz="quarter" idx="12"/>
          </p:nvPr>
        </p:nvSpPr>
        <p:spPr/>
        <p:txBody>
          <a:bodyPr/>
          <a:lstStyle/>
          <a:p>
            <a:fld id="{8C734804-006E-DC44-93A2-A63A0AD6AB16}" type="slidenum">
              <a:rPr lang="en-US" smtClean="0"/>
              <a:pPr/>
              <a:t>213</a:t>
            </a:fld>
            <a:endParaRPr lang="en-US"/>
          </a:p>
        </p:txBody>
      </p:sp>
    </p:spTree>
    <p:extLst>
      <p:ext uri="{BB962C8B-B14F-4D97-AF65-F5344CB8AC3E}">
        <p14:creationId xmlns:p14="http://schemas.microsoft.com/office/powerpoint/2010/main" val="48363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64A266-EDBA-D94D-BEFC-F1A6351121AD}"/>
              </a:ext>
            </a:extLst>
          </p:cNvPr>
          <p:cNvSpPr txBox="1">
            <a:spLocks noChangeArrowheads="1"/>
          </p:cNvSpPr>
          <p:nvPr/>
        </p:nvSpPr>
        <p:spPr>
          <a:xfrm>
            <a:off x="533400" y="457200"/>
            <a:ext cx="78486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altLang="en-US" sz="2200" b="0" kern="0" dirty="0"/>
              <a:t>Which one of the following do you think increases a person’s chance of having a heart attack the most?  (Check one.)</a:t>
            </a:r>
          </a:p>
          <a:p>
            <a:pPr>
              <a:buFont typeface="Wingdings" pitchFamily="2" charset="2"/>
              <a:buNone/>
            </a:pPr>
            <a:r>
              <a:rPr lang="en-US" altLang="en-US" sz="2200" b="0" kern="0" dirty="0"/>
              <a:t>	[  ] Smoking	[  ] Being overweight	[  ] Stress</a:t>
            </a:r>
          </a:p>
          <a:p>
            <a:endParaRPr lang="en-US" altLang="en-US" sz="2200" b="0" kern="0" dirty="0"/>
          </a:p>
        </p:txBody>
      </p:sp>
      <p:sp>
        <p:nvSpPr>
          <p:cNvPr id="5" name="Rectangle 3">
            <a:extLst>
              <a:ext uri="{FF2B5EF4-FFF2-40B4-BE49-F238E27FC236}">
                <a16:creationId xmlns:a16="http://schemas.microsoft.com/office/drawing/2014/main" id="{03D007BF-0EF9-154E-B791-BF95E0EB101E}"/>
              </a:ext>
            </a:extLst>
          </p:cNvPr>
          <p:cNvSpPr txBox="1">
            <a:spLocks noChangeArrowheads="1"/>
          </p:cNvSpPr>
          <p:nvPr/>
        </p:nvSpPr>
        <p:spPr>
          <a:xfrm>
            <a:off x="539646" y="1752600"/>
            <a:ext cx="78486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endParaRPr lang="en-US" altLang="en-US" sz="2200" b="0" kern="0" dirty="0"/>
          </a:p>
          <a:p>
            <a:r>
              <a:rPr lang="en-US" altLang="en-US" sz="2200" kern="0" dirty="0">
                <a:solidFill>
                  <a:srgbClr val="99CC00"/>
                </a:solidFill>
              </a:rPr>
              <a:t>Encourage to consider each possible response to avoid the uncertainty of whether a missing item may represent either an answer that does not apply or an overlooked item</a:t>
            </a:r>
          </a:p>
          <a:p>
            <a:endParaRPr lang="en-US" altLang="en-US" sz="2200" kern="0" dirty="0">
              <a:solidFill>
                <a:srgbClr val="99CC00"/>
              </a:solidFill>
            </a:endParaRPr>
          </a:p>
          <a:p>
            <a:r>
              <a:rPr lang="en-US" altLang="en-US" sz="2200" b="0" kern="0" dirty="0"/>
              <a:t>Which of the following increases the chance of having a heart attack?</a:t>
            </a:r>
          </a:p>
          <a:p>
            <a:pPr lvl="1"/>
            <a:r>
              <a:rPr lang="en-US" altLang="en-US" sz="2000" b="0" kern="0" dirty="0"/>
              <a:t>Smoking:			[  ] Yes   [  ] No   [  ] Don’t know</a:t>
            </a:r>
          </a:p>
          <a:p>
            <a:pPr lvl="1"/>
            <a:r>
              <a:rPr lang="en-US" altLang="en-US" sz="2000" b="0" kern="0" dirty="0"/>
              <a:t>Being overweight:		[  ] Yes   [  ] No   [  ] Don’t know</a:t>
            </a:r>
          </a:p>
          <a:p>
            <a:pPr lvl="1"/>
            <a:r>
              <a:rPr lang="en-US" altLang="en-US" sz="2000" b="0" kern="0" dirty="0"/>
              <a:t>Stress:			[  ] Yes   [  ] No   [  ] Don’t know</a:t>
            </a:r>
          </a:p>
        </p:txBody>
      </p:sp>
      <p:sp>
        <p:nvSpPr>
          <p:cNvPr id="2" name="Slide Number Placeholder 1">
            <a:extLst>
              <a:ext uri="{FF2B5EF4-FFF2-40B4-BE49-F238E27FC236}">
                <a16:creationId xmlns:a16="http://schemas.microsoft.com/office/drawing/2014/main" id="{2A151AEE-278C-544E-9F6B-3B4DDEF96095}"/>
              </a:ext>
            </a:extLst>
          </p:cNvPr>
          <p:cNvSpPr>
            <a:spLocks noGrp="1"/>
          </p:cNvSpPr>
          <p:nvPr>
            <p:ph type="sldNum" sz="quarter" idx="12"/>
          </p:nvPr>
        </p:nvSpPr>
        <p:spPr/>
        <p:txBody>
          <a:bodyPr/>
          <a:lstStyle/>
          <a:p>
            <a:fld id="{8C734804-006E-DC44-93A2-A63A0AD6AB16}" type="slidenum">
              <a:rPr lang="en-US" smtClean="0"/>
              <a:pPr/>
              <a:t>214</a:t>
            </a:fld>
            <a:endParaRPr lang="en-US"/>
          </a:p>
        </p:txBody>
      </p:sp>
    </p:spTree>
    <p:extLst>
      <p:ext uri="{BB962C8B-B14F-4D97-AF65-F5344CB8AC3E}">
        <p14:creationId xmlns:p14="http://schemas.microsoft.com/office/powerpoint/2010/main" val="163310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AAE10C33-1D95-1D4C-9F4E-6C5A186F4123}"/>
              </a:ext>
            </a:extLst>
          </p:cNvPr>
          <p:cNvSpPr txBox="1">
            <a:spLocks noChangeArrowheads="1"/>
          </p:cNvSpPr>
          <p:nvPr/>
        </p:nvSpPr>
        <p:spPr>
          <a:xfrm>
            <a:off x="228600" y="1143000"/>
            <a:ext cx="83058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lnSpc>
                <a:spcPct val="90000"/>
              </a:lnSpc>
            </a:pPr>
            <a:r>
              <a:rPr lang="en-US" altLang="en-US" b="0" kern="0" dirty="0"/>
              <a:t>On a scale from 1 to 5, how fun did you have using our new system?</a:t>
            </a:r>
          </a:p>
          <a:p>
            <a:pPr algn="ctr">
              <a:lnSpc>
                <a:spcPct val="90000"/>
              </a:lnSpc>
            </a:pPr>
            <a:r>
              <a:rPr lang="en-US" altLang="en-US" sz="2000" b="0" kern="0" dirty="0"/>
              <a:t>1. not at all   2. Not really   3.undecided     4. somewhat   5. very much</a:t>
            </a:r>
          </a:p>
          <a:p>
            <a:pPr algn="ctr">
              <a:lnSpc>
                <a:spcPct val="90000"/>
              </a:lnSpc>
            </a:pPr>
            <a:endParaRPr lang="en-US" altLang="en-US" b="0" kern="0" dirty="0"/>
          </a:p>
          <a:p>
            <a:pPr lvl="1" algn="ctr">
              <a:lnSpc>
                <a:spcPct val="90000"/>
              </a:lnSpc>
            </a:pPr>
            <a:endParaRPr lang="en-US" altLang="en-US" b="0" kern="0" dirty="0"/>
          </a:p>
          <a:p>
            <a:pPr algn="ctr">
              <a:lnSpc>
                <a:spcPct val="90000"/>
              </a:lnSpc>
            </a:pPr>
            <a:endParaRPr lang="en-US" altLang="en-US" b="0" kern="0" dirty="0"/>
          </a:p>
        </p:txBody>
      </p:sp>
      <p:sp>
        <p:nvSpPr>
          <p:cNvPr id="4" name="Rectangle 3">
            <a:extLst>
              <a:ext uri="{FF2B5EF4-FFF2-40B4-BE49-F238E27FC236}">
                <a16:creationId xmlns:a16="http://schemas.microsoft.com/office/drawing/2014/main" id="{39A0AE9A-3478-8445-8B66-134BAC140D54}"/>
              </a:ext>
            </a:extLst>
          </p:cNvPr>
          <p:cNvSpPr txBox="1">
            <a:spLocks noChangeArrowheads="1"/>
          </p:cNvSpPr>
          <p:nvPr/>
        </p:nvSpPr>
        <p:spPr>
          <a:xfrm>
            <a:off x="381000" y="2743200"/>
            <a:ext cx="83058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lvl="1" algn="ctr">
              <a:lnSpc>
                <a:spcPct val="90000"/>
              </a:lnSpc>
            </a:pPr>
            <a:endParaRPr lang="en-US" altLang="en-US" b="0" kern="0" dirty="0"/>
          </a:p>
          <a:p>
            <a:pPr algn="ctr">
              <a:lnSpc>
                <a:spcPct val="90000"/>
              </a:lnSpc>
            </a:pPr>
            <a:r>
              <a:rPr lang="en-US" altLang="en-US" kern="0" dirty="0">
                <a:solidFill>
                  <a:srgbClr val="FF9900"/>
                </a:solidFill>
              </a:rPr>
              <a:t>Avoid biased questions </a:t>
            </a:r>
          </a:p>
          <a:p>
            <a:pPr algn="ctr">
              <a:lnSpc>
                <a:spcPct val="90000"/>
              </a:lnSpc>
            </a:pPr>
            <a:endParaRPr lang="en-US" altLang="en-US" kern="0" dirty="0">
              <a:solidFill>
                <a:srgbClr val="FF9900"/>
              </a:solidFill>
            </a:endParaRPr>
          </a:p>
          <a:p>
            <a:pPr algn="ctr">
              <a:lnSpc>
                <a:spcPct val="90000"/>
              </a:lnSpc>
            </a:pPr>
            <a:r>
              <a:rPr lang="en-US" altLang="en-US" kern="0" dirty="0">
                <a:solidFill>
                  <a:srgbClr val="99CC00"/>
                </a:solidFill>
              </a:rPr>
              <a:t>Design the question with mutually exclusive options</a:t>
            </a:r>
          </a:p>
          <a:p>
            <a:pPr lvl="1" algn="ctr">
              <a:lnSpc>
                <a:spcPct val="90000"/>
              </a:lnSpc>
            </a:pPr>
            <a:endParaRPr lang="en-US" altLang="en-US" b="0" kern="0" dirty="0"/>
          </a:p>
          <a:p>
            <a:pPr algn="ctr">
              <a:lnSpc>
                <a:spcPct val="90000"/>
              </a:lnSpc>
            </a:pPr>
            <a:r>
              <a:rPr lang="en-US" altLang="en-US" b="0" kern="0" dirty="0"/>
              <a:t>On a scale from 1 to 5, how would you rate your experience with our new system?</a:t>
            </a:r>
          </a:p>
          <a:p>
            <a:pPr algn="ctr">
              <a:lnSpc>
                <a:spcPct val="90000"/>
              </a:lnSpc>
            </a:pPr>
            <a:r>
              <a:rPr lang="en-US" altLang="en-US" sz="1600" b="0" kern="0" dirty="0"/>
              <a:t>1. not fun at all   2. Not really fun   3.undecided     4. somewhat fun   5. very much fun</a:t>
            </a:r>
          </a:p>
        </p:txBody>
      </p:sp>
      <p:sp>
        <p:nvSpPr>
          <p:cNvPr id="2" name="Slide Number Placeholder 1">
            <a:extLst>
              <a:ext uri="{FF2B5EF4-FFF2-40B4-BE49-F238E27FC236}">
                <a16:creationId xmlns:a16="http://schemas.microsoft.com/office/drawing/2014/main" id="{CF31C2D6-1A48-9C44-BFB4-6D44786A3293}"/>
              </a:ext>
            </a:extLst>
          </p:cNvPr>
          <p:cNvSpPr>
            <a:spLocks noGrp="1"/>
          </p:cNvSpPr>
          <p:nvPr>
            <p:ph type="sldNum" sz="quarter" idx="12"/>
          </p:nvPr>
        </p:nvSpPr>
        <p:spPr/>
        <p:txBody>
          <a:bodyPr/>
          <a:lstStyle/>
          <a:p>
            <a:fld id="{8C734804-006E-DC44-93A2-A63A0AD6AB16}" type="slidenum">
              <a:rPr lang="en-US" smtClean="0"/>
              <a:pPr/>
              <a:t>215</a:t>
            </a:fld>
            <a:endParaRPr lang="en-US"/>
          </a:p>
        </p:txBody>
      </p:sp>
    </p:spTree>
    <p:extLst>
      <p:ext uri="{BB962C8B-B14F-4D97-AF65-F5344CB8AC3E}">
        <p14:creationId xmlns:p14="http://schemas.microsoft.com/office/powerpoint/2010/main" val="45367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64A266-EDBA-D94D-BEFC-F1A6351121AD}"/>
              </a:ext>
            </a:extLst>
          </p:cNvPr>
          <p:cNvSpPr txBox="1">
            <a:spLocks noChangeArrowheads="1"/>
          </p:cNvSpPr>
          <p:nvPr/>
        </p:nvSpPr>
        <p:spPr>
          <a:xfrm>
            <a:off x="533400" y="457200"/>
            <a:ext cx="7848600"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altLang="en-US" sz="2200" b="0" kern="0" dirty="0"/>
              <a:t>Rank from 1 to 3 your preference in beverage</a:t>
            </a:r>
          </a:p>
          <a:p>
            <a:pPr algn="ctr">
              <a:buFont typeface="Wingdings" pitchFamily="2" charset="2"/>
              <a:buNone/>
            </a:pPr>
            <a:r>
              <a:rPr lang="en-US" altLang="en-US" sz="2200" b="0" kern="0" dirty="0"/>
              <a:t>	[  ] Tea	[  ]  Coffee	[  ] Orange Jus</a:t>
            </a:r>
          </a:p>
          <a:p>
            <a:pPr algn="ctr"/>
            <a:endParaRPr lang="en-US" altLang="en-US" sz="2200" b="0" kern="0" dirty="0"/>
          </a:p>
        </p:txBody>
      </p:sp>
      <p:sp>
        <p:nvSpPr>
          <p:cNvPr id="5" name="Rectangle 3">
            <a:extLst>
              <a:ext uri="{FF2B5EF4-FFF2-40B4-BE49-F238E27FC236}">
                <a16:creationId xmlns:a16="http://schemas.microsoft.com/office/drawing/2014/main" id="{03D007BF-0EF9-154E-B791-BF95E0EB101E}"/>
              </a:ext>
            </a:extLst>
          </p:cNvPr>
          <p:cNvSpPr txBox="1">
            <a:spLocks noChangeArrowheads="1"/>
          </p:cNvSpPr>
          <p:nvPr/>
        </p:nvSpPr>
        <p:spPr>
          <a:xfrm>
            <a:off x="539646" y="1752600"/>
            <a:ext cx="8223354" cy="5105400"/>
          </a:xfrm>
          <a:prstGeom prst="rect">
            <a:avLst/>
          </a:prstGeom>
        </p:spPr>
        <p:txBody>
          <a:bodyPr/>
          <a:lstStyle>
            <a:lvl1pPr marL="342900" indent="-34290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endParaRPr lang="en-US" altLang="en-US" sz="2200" b="0" kern="0" dirty="0"/>
          </a:p>
          <a:p>
            <a:r>
              <a:rPr lang="en-US" altLang="en-US" sz="2200" kern="0" dirty="0">
                <a:solidFill>
                  <a:srgbClr val="99CC00"/>
                </a:solidFill>
              </a:rPr>
              <a:t>Avoid ranking at all cost and rather use Likert scales</a:t>
            </a:r>
          </a:p>
          <a:p>
            <a:endParaRPr lang="en-US" altLang="en-US" sz="2200" kern="0" dirty="0">
              <a:solidFill>
                <a:srgbClr val="99CC00"/>
              </a:solidFill>
            </a:endParaRPr>
          </a:p>
          <a:p>
            <a:r>
              <a:rPr lang="en-US" altLang="en-US" sz="2200" b="0" kern="0" dirty="0"/>
              <a:t>On a scale from 1 to 5 rate how much you like the following beverages</a:t>
            </a:r>
          </a:p>
          <a:p>
            <a:pPr lvl="1"/>
            <a:r>
              <a:rPr lang="en-US" altLang="en-US" sz="1600" b="0" kern="0" dirty="0"/>
              <a:t>Tea:	            1. not at all   2. Not really   3.undecided     4. somewhat   5. very much</a:t>
            </a:r>
          </a:p>
          <a:p>
            <a:pPr lvl="1"/>
            <a:r>
              <a:rPr lang="en-US" altLang="en-US" sz="1600" b="0" kern="0" dirty="0"/>
              <a:t>Coffee:         1. not at all   2. Not really   3.undecided    4. somewhat    5. very much </a:t>
            </a:r>
          </a:p>
          <a:p>
            <a:pPr lvl="1"/>
            <a:r>
              <a:rPr lang="en-US" altLang="en-US" sz="1600" b="0" kern="0" dirty="0"/>
              <a:t>Orange jus:  1. not at all   2. Not really   3.undecided     4. somewhat   5. very much</a:t>
            </a:r>
          </a:p>
        </p:txBody>
      </p:sp>
      <p:sp>
        <p:nvSpPr>
          <p:cNvPr id="2" name="Slide Number Placeholder 1">
            <a:extLst>
              <a:ext uri="{FF2B5EF4-FFF2-40B4-BE49-F238E27FC236}">
                <a16:creationId xmlns:a16="http://schemas.microsoft.com/office/drawing/2014/main" id="{C6C72420-3CAB-364C-A4B4-A63D5B5A89F2}"/>
              </a:ext>
            </a:extLst>
          </p:cNvPr>
          <p:cNvSpPr>
            <a:spLocks noGrp="1"/>
          </p:cNvSpPr>
          <p:nvPr>
            <p:ph type="sldNum" sz="quarter" idx="12"/>
          </p:nvPr>
        </p:nvSpPr>
        <p:spPr/>
        <p:txBody>
          <a:bodyPr/>
          <a:lstStyle/>
          <a:p>
            <a:fld id="{8C734804-006E-DC44-93A2-A63A0AD6AB16}" type="slidenum">
              <a:rPr lang="en-US" smtClean="0"/>
              <a:pPr/>
              <a:t>216</a:t>
            </a:fld>
            <a:endParaRPr lang="en-US"/>
          </a:p>
        </p:txBody>
      </p:sp>
    </p:spTree>
    <p:extLst>
      <p:ext uri="{BB962C8B-B14F-4D97-AF65-F5344CB8AC3E}">
        <p14:creationId xmlns:p14="http://schemas.microsoft.com/office/powerpoint/2010/main" val="105447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fxjJ.png"/>
          <p:cNvPicPr>
            <a:picLocks noChangeAspect="1"/>
          </p:cNvPicPr>
          <p:nvPr/>
        </p:nvPicPr>
        <p:blipFill rotWithShape="1">
          <a:blip r:embed="rId2">
            <a:extLst>
              <a:ext uri="{28A0092B-C50C-407E-A947-70E740481C1C}">
                <a14:useLocalDpi xmlns:a14="http://schemas.microsoft.com/office/drawing/2010/main" val="0"/>
              </a:ext>
            </a:extLst>
          </a:blip>
          <a:srcRect t="10032" b="16781"/>
          <a:stretch/>
        </p:blipFill>
        <p:spPr>
          <a:xfrm>
            <a:off x="2133600" y="-26707"/>
            <a:ext cx="4511842" cy="5019155"/>
          </a:xfrm>
          <a:prstGeom prst="rect">
            <a:avLst/>
          </a:prstGeom>
        </p:spPr>
      </p:pic>
      <p:sp>
        <p:nvSpPr>
          <p:cNvPr id="4" name="TextBox 9"/>
          <p:cNvSpPr txBox="1">
            <a:spLocks noChangeArrowheads="1"/>
          </p:cNvSpPr>
          <p:nvPr/>
        </p:nvSpPr>
        <p:spPr bwMode="auto">
          <a:xfrm>
            <a:off x="0" y="5029200"/>
            <a:ext cx="9144000" cy="166199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if you want to collect subjective metric such as opinions, use </a:t>
            </a:r>
            <a:r>
              <a:rPr lang="en-US" sz="3400" dirty="0">
                <a:solidFill>
                  <a:srgbClr val="99CC00"/>
                </a:solidFill>
              </a:rPr>
              <a:t>Likert Scale </a:t>
            </a:r>
            <a:r>
              <a:rPr lang="en-US" sz="3400" b="0" dirty="0">
                <a:solidFill>
                  <a:schemeClr val="bg1"/>
                </a:solidFill>
              </a:rPr>
              <a:t>= ordinal but treated as </a:t>
            </a:r>
            <a:r>
              <a:rPr lang="en-US" sz="3400" dirty="0">
                <a:solidFill>
                  <a:srgbClr val="99CC00"/>
                </a:solidFill>
              </a:rPr>
              <a:t>continuous variable </a:t>
            </a:r>
          </a:p>
        </p:txBody>
      </p:sp>
      <p:sp>
        <p:nvSpPr>
          <p:cNvPr id="2" name="Slide Number Placeholder 1">
            <a:extLst>
              <a:ext uri="{FF2B5EF4-FFF2-40B4-BE49-F238E27FC236}">
                <a16:creationId xmlns:a16="http://schemas.microsoft.com/office/drawing/2014/main" id="{2B46B6C4-9C88-7D47-AC9E-00DBED54C9DB}"/>
              </a:ext>
            </a:extLst>
          </p:cNvPr>
          <p:cNvSpPr>
            <a:spLocks noGrp="1"/>
          </p:cNvSpPr>
          <p:nvPr>
            <p:ph type="sldNum" sz="quarter" idx="12"/>
          </p:nvPr>
        </p:nvSpPr>
        <p:spPr/>
        <p:txBody>
          <a:bodyPr/>
          <a:lstStyle/>
          <a:p>
            <a:fld id="{8C734804-006E-DC44-93A2-A63A0AD6AB16}" type="slidenum">
              <a:rPr lang="en-US" smtClean="0"/>
              <a:pPr/>
              <a:t>217</a:t>
            </a:fld>
            <a:endParaRPr lang="en-US"/>
          </a:p>
        </p:txBody>
      </p:sp>
    </p:spTree>
    <p:extLst>
      <p:ext uri="{BB962C8B-B14F-4D97-AF65-F5344CB8AC3E}">
        <p14:creationId xmlns:p14="http://schemas.microsoft.com/office/powerpoint/2010/main" val="151982744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idx="1"/>
          </p:nvPr>
        </p:nvSpPr>
        <p:spPr>
          <a:xfrm>
            <a:off x="539552" y="2276872"/>
            <a:ext cx="8172342" cy="3960440"/>
          </a:xfrm>
        </p:spPr>
        <p:txBody>
          <a:bodyPr/>
          <a:lstStyle/>
          <a:p>
            <a:pPr marL="0" indent="0" eaLnBrk="1" hangingPunct="1">
              <a:lnSpc>
                <a:spcPct val="90000"/>
              </a:lnSpc>
            </a:pPr>
            <a:r>
              <a:rPr lang="en-GB" sz="5000" b="1" dirty="0" err="1">
                <a:latin typeface="Arial" charset="0"/>
              </a:rPr>
              <a:t>Likert</a:t>
            </a:r>
            <a:r>
              <a:rPr lang="en-GB" sz="5000" b="1" dirty="0">
                <a:latin typeface="Arial" charset="0"/>
              </a:rPr>
              <a:t> scale::</a:t>
            </a:r>
          </a:p>
          <a:p>
            <a:pPr marL="0" indent="0" eaLnBrk="1" hangingPunct="1">
              <a:lnSpc>
                <a:spcPct val="90000"/>
              </a:lnSpc>
            </a:pPr>
            <a:r>
              <a:rPr lang="en-US" dirty="0"/>
              <a:t>psychometric response scale primarily used in </a:t>
            </a:r>
            <a:r>
              <a:rPr lang="en-US" b="1" dirty="0">
                <a:solidFill>
                  <a:srgbClr val="99CC00"/>
                </a:solidFill>
              </a:rPr>
              <a:t>questionnaires</a:t>
            </a:r>
            <a:r>
              <a:rPr lang="en-US" dirty="0"/>
              <a:t> to obtain participant’s preferences or degree of agreement with a statement (generally 5pt </a:t>
            </a:r>
            <a:r>
              <a:rPr lang="en-US" dirty="0" err="1"/>
              <a:t>likert</a:t>
            </a:r>
            <a:r>
              <a:rPr lang="en-US" dirty="0"/>
              <a:t> scale, also 7pt)</a:t>
            </a:r>
            <a:endParaRPr lang="en-US" dirty="0">
              <a:latin typeface="Arial" charset="0"/>
              <a:cs typeface="Arial" charset="0"/>
            </a:endParaRPr>
          </a:p>
          <a:p>
            <a:pPr marL="0" indent="0" eaLnBrk="1" hangingPunct="1">
              <a:lnSpc>
                <a:spcPct val="90000"/>
              </a:lnSpc>
            </a:pPr>
            <a:endParaRPr lang="en-US" dirty="0">
              <a:latin typeface="Arial" charset="0"/>
              <a:cs typeface="Arial" charset="0"/>
            </a:endParaRPr>
          </a:p>
          <a:p>
            <a:pPr marL="0" indent="0" eaLnBrk="1" hangingPunct="1">
              <a:lnSpc>
                <a:spcPct val="90000"/>
              </a:lnSpc>
            </a:pPr>
            <a:endParaRPr lang="en-US" dirty="0">
              <a:latin typeface="Arial" charset="0"/>
              <a:cs typeface="Arial" charset="0"/>
            </a:endParaRPr>
          </a:p>
          <a:p>
            <a:pPr marL="0" indent="0" eaLnBrk="1" hangingPunct="1">
              <a:lnSpc>
                <a:spcPct val="90000"/>
              </a:lnSpc>
            </a:pPr>
            <a:endParaRPr lang="en-US" dirty="0">
              <a:latin typeface="Arial" charset="0"/>
              <a:cs typeface="Arial" charset="0"/>
            </a:endParaRPr>
          </a:p>
          <a:p>
            <a:pPr marL="0" indent="0" eaLnBrk="1" hangingPunct="1">
              <a:lnSpc>
                <a:spcPct val="90000"/>
              </a:lnSpc>
            </a:pPr>
            <a:endParaRPr lang="en-GB" dirty="0">
              <a:latin typeface="Arial" charset="0"/>
            </a:endParaRPr>
          </a:p>
          <a:p>
            <a:pPr marL="0" indent="0" eaLnBrk="1" hangingPunct="1">
              <a:lnSpc>
                <a:spcPct val="90000"/>
              </a:lnSpc>
            </a:pPr>
            <a:endParaRPr lang="en-GB" dirty="0">
              <a:latin typeface="Arial" charset="0"/>
            </a:endParaRPr>
          </a:p>
        </p:txBody>
      </p:sp>
      <p:pic>
        <p:nvPicPr>
          <p:cNvPr id="4" name="Picture 3" descr="Screen Shot 2015-10-23 at 11.19.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4581128"/>
            <a:ext cx="7423529" cy="1655875"/>
          </a:xfrm>
          <a:prstGeom prst="rect">
            <a:avLst/>
          </a:prstGeom>
        </p:spPr>
      </p:pic>
      <p:sp>
        <p:nvSpPr>
          <p:cNvPr id="2" name="Slide Number Placeholder 1">
            <a:extLst>
              <a:ext uri="{FF2B5EF4-FFF2-40B4-BE49-F238E27FC236}">
                <a16:creationId xmlns:a16="http://schemas.microsoft.com/office/drawing/2014/main" id="{8B8551A4-ED0D-7C43-BDB3-588A2353D836}"/>
              </a:ext>
            </a:extLst>
          </p:cNvPr>
          <p:cNvSpPr>
            <a:spLocks noGrp="1"/>
          </p:cNvSpPr>
          <p:nvPr>
            <p:ph type="sldNum" sz="quarter" idx="12"/>
          </p:nvPr>
        </p:nvSpPr>
        <p:spPr/>
        <p:txBody>
          <a:bodyPr/>
          <a:lstStyle/>
          <a:p>
            <a:fld id="{803C33BC-767D-8845-BB2C-A473FB4A7552}" type="slidenum">
              <a:rPr lang="en-US" smtClean="0"/>
              <a:pPr/>
              <a:t>218</a:t>
            </a:fld>
            <a:endParaRPr lang="en-US"/>
          </a:p>
        </p:txBody>
      </p:sp>
    </p:spTree>
    <p:extLst>
      <p:ext uri="{BB962C8B-B14F-4D97-AF65-F5344CB8AC3E}">
        <p14:creationId xmlns:p14="http://schemas.microsoft.com/office/powerpoint/2010/main" val="49980075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5-10-23 at 12.17.02.png"/>
          <p:cNvPicPr>
            <a:picLocks noChangeAspect="1"/>
          </p:cNvPicPr>
          <p:nvPr/>
        </p:nvPicPr>
        <p:blipFill rotWithShape="1">
          <a:blip r:embed="rId2">
            <a:extLst>
              <a:ext uri="{28A0092B-C50C-407E-A947-70E740481C1C}">
                <a14:useLocalDpi xmlns:a14="http://schemas.microsoft.com/office/drawing/2010/main" val="0"/>
              </a:ext>
            </a:extLst>
          </a:blip>
          <a:srcRect t="11843"/>
          <a:stretch/>
        </p:blipFill>
        <p:spPr>
          <a:xfrm>
            <a:off x="685800" y="533400"/>
            <a:ext cx="7696200" cy="5609167"/>
          </a:xfrm>
          <a:prstGeom prst="rect">
            <a:avLst/>
          </a:prstGeom>
        </p:spPr>
      </p:pic>
    </p:spTree>
    <p:extLst>
      <p:ext uri="{BB962C8B-B14F-4D97-AF65-F5344CB8AC3E}">
        <p14:creationId xmlns:p14="http://schemas.microsoft.com/office/powerpoint/2010/main" val="1749702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990B6D9-2EE2-3142-9C98-8FA60DECD1B1}"/>
              </a:ext>
            </a:extLst>
          </p:cNvPr>
          <p:cNvCxnSpPr/>
          <p:nvPr/>
        </p:nvCxnSpPr>
        <p:spPr bwMode="auto">
          <a:xfrm flipV="1">
            <a:off x="1066800" y="838200"/>
            <a:ext cx="0" cy="34290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AB2DC191-D1B7-E148-9990-9E9484EAADE2}"/>
              </a:ext>
            </a:extLst>
          </p:cNvPr>
          <p:cNvCxnSpPr>
            <a:cxnSpLocks/>
          </p:cNvCxnSpPr>
          <p:nvPr/>
        </p:nvCxnSpPr>
        <p:spPr bwMode="auto">
          <a:xfrm>
            <a:off x="1066800" y="4267200"/>
            <a:ext cx="70866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Rectangle 9">
            <a:extLst>
              <a:ext uri="{FF2B5EF4-FFF2-40B4-BE49-F238E27FC236}">
                <a16:creationId xmlns:a16="http://schemas.microsoft.com/office/drawing/2014/main" id="{25BE0559-72FE-2041-9A54-2162ACC23CA3}"/>
              </a:ext>
            </a:extLst>
          </p:cNvPr>
          <p:cNvSpPr/>
          <p:nvPr/>
        </p:nvSpPr>
        <p:spPr>
          <a:xfrm>
            <a:off x="408017" y="304800"/>
            <a:ext cx="889987" cy="646331"/>
          </a:xfrm>
          <a:prstGeom prst="rect">
            <a:avLst/>
          </a:prstGeom>
        </p:spPr>
        <p:txBody>
          <a:bodyPr wrap="none">
            <a:spAutoFit/>
          </a:bodyPr>
          <a:lstStyle/>
          <a:p>
            <a:r>
              <a:rPr lang="en-US" b="0" kern="0" dirty="0">
                <a:latin typeface="Arial"/>
                <a:ea typeface="Arial"/>
                <a:cs typeface="Arial"/>
              </a:rPr>
              <a:t>T time </a:t>
            </a:r>
          </a:p>
          <a:p>
            <a:r>
              <a:rPr lang="en-US" b="0" kern="0" dirty="0">
                <a:latin typeface="Arial"/>
                <a:ea typeface="Arial"/>
                <a:cs typeface="Arial"/>
              </a:rPr>
              <a:t>(</a:t>
            </a:r>
            <a:r>
              <a:rPr lang="en-US" b="0" kern="0" dirty="0" err="1">
                <a:latin typeface="Arial"/>
                <a:ea typeface="Arial"/>
                <a:cs typeface="Arial"/>
              </a:rPr>
              <a:t>ms</a:t>
            </a:r>
            <a:r>
              <a:rPr lang="en-US" b="0" kern="0" dirty="0">
                <a:latin typeface="Arial"/>
                <a:ea typeface="Arial"/>
                <a:cs typeface="Arial"/>
              </a:rPr>
              <a:t>)</a:t>
            </a:r>
            <a:endParaRPr lang="en-US" dirty="0"/>
          </a:p>
        </p:txBody>
      </p:sp>
      <p:cxnSp>
        <p:nvCxnSpPr>
          <p:cNvPr id="20" name="Straight Connector 19">
            <a:extLst>
              <a:ext uri="{FF2B5EF4-FFF2-40B4-BE49-F238E27FC236}">
                <a16:creationId xmlns:a16="http://schemas.microsoft.com/office/drawing/2014/main" id="{4C4C4F44-1B7A-7C4B-AED7-11FCC9DFFFB9}"/>
              </a:ext>
            </a:extLst>
          </p:cNvPr>
          <p:cNvCxnSpPr/>
          <p:nvPr/>
        </p:nvCxnSpPr>
        <p:spPr bwMode="auto">
          <a:xfrm flipV="1">
            <a:off x="1066800" y="951131"/>
            <a:ext cx="6781800" cy="224926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30B1BC1F-3EDB-184A-ADD7-FEE3359627F6}"/>
              </a:ext>
            </a:extLst>
          </p:cNvPr>
          <p:cNvSpPr/>
          <p:nvPr/>
        </p:nvSpPr>
        <p:spPr>
          <a:xfrm>
            <a:off x="5046719" y="2684110"/>
            <a:ext cx="2319866" cy="424732"/>
          </a:xfrm>
          <a:prstGeom prst="rect">
            <a:avLst/>
          </a:prstGeom>
        </p:spPr>
        <p:txBody>
          <a:bodyPr wrap="none">
            <a:spAutoFit/>
          </a:bodyPr>
          <a:lstStyle/>
          <a:p>
            <a:pPr lvl="0" algn="ctr" eaLnBrk="0" hangingPunct="0">
              <a:lnSpc>
                <a:spcPct val="90000"/>
              </a:lnSpc>
              <a:spcBef>
                <a:spcPct val="20000"/>
              </a:spcBef>
            </a:pPr>
            <a:r>
              <a:rPr lang="en-US" sz="2400" kern="0" dirty="0">
                <a:solidFill>
                  <a:srgbClr val="000000"/>
                </a:solidFill>
              </a:rPr>
              <a:t>T = 2.3 + 1.1 ID</a:t>
            </a:r>
          </a:p>
        </p:txBody>
      </p:sp>
      <p:sp>
        <p:nvSpPr>
          <p:cNvPr id="25" name="Oval 24">
            <a:extLst>
              <a:ext uri="{FF2B5EF4-FFF2-40B4-BE49-F238E27FC236}">
                <a16:creationId xmlns:a16="http://schemas.microsoft.com/office/drawing/2014/main" id="{02B34BC1-8570-E044-AE19-42005720B7DD}"/>
              </a:ext>
            </a:extLst>
          </p:cNvPr>
          <p:cNvSpPr/>
          <p:nvPr/>
        </p:nvSpPr>
        <p:spPr bwMode="auto">
          <a:xfrm>
            <a:off x="1828800" y="32766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0" name="Oval 29">
            <a:extLst>
              <a:ext uri="{FF2B5EF4-FFF2-40B4-BE49-F238E27FC236}">
                <a16:creationId xmlns:a16="http://schemas.microsoft.com/office/drawing/2014/main" id="{F7163CFD-A6B9-FD44-BA38-C98285612F83}"/>
              </a:ext>
            </a:extLst>
          </p:cNvPr>
          <p:cNvSpPr/>
          <p:nvPr/>
        </p:nvSpPr>
        <p:spPr bwMode="auto">
          <a:xfrm>
            <a:off x="2971800" y="21336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1" name="Oval 30">
            <a:extLst>
              <a:ext uri="{FF2B5EF4-FFF2-40B4-BE49-F238E27FC236}">
                <a16:creationId xmlns:a16="http://schemas.microsoft.com/office/drawing/2014/main" id="{5220517A-8823-4A4C-B017-67B2D71458C4}"/>
              </a:ext>
            </a:extLst>
          </p:cNvPr>
          <p:cNvSpPr/>
          <p:nvPr/>
        </p:nvSpPr>
        <p:spPr bwMode="auto">
          <a:xfrm>
            <a:off x="4038600" y="21336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2" name="Oval 31">
            <a:extLst>
              <a:ext uri="{FF2B5EF4-FFF2-40B4-BE49-F238E27FC236}">
                <a16:creationId xmlns:a16="http://schemas.microsoft.com/office/drawing/2014/main" id="{3F4E79DD-984F-DA45-A8F3-7825B90E26DD}"/>
              </a:ext>
            </a:extLst>
          </p:cNvPr>
          <p:cNvSpPr/>
          <p:nvPr/>
        </p:nvSpPr>
        <p:spPr bwMode="auto">
          <a:xfrm>
            <a:off x="5032744" y="1219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3" name="Oval 32">
            <a:extLst>
              <a:ext uri="{FF2B5EF4-FFF2-40B4-BE49-F238E27FC236}">
                <a16:creationId xmlns:a16="http://schemas.microsoft.com/office/drawing/2014/main" id="{CBE60D1B-D4EB-C546-AED7-4AF635190F36}"/>
              </a:ext>
            </a:extLst>
          </p:cNvPr>
          <p:cNvSpPr/>
          <p:nvPr/>
        </p:nvSpPr>
        <p:spPr bwMode="auto">
          <a:xfrm>
            <a:off x="6019800" y="14478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4" name="Oval 33">
            <a:extLst>
              <a:ext uri="{FF2B5EF4-FFF2-40B4-BE49-F238E27FC236}">
                <a16:creationId xmlns:a16="http://schemas.microsoft.com/office/drawing/2014/main" id="{422FFF97-D962-E84C-8A17-21AF92F7AAB3}"/>
              </a:ext>
            </a:extLst>
          </p:cNvPr>
          <p:cNvSpPr/>
          <p:nvPr/>
        </p:nvSpPr>
        <p:spPr bwMode="auto">
          <a:xfrm>
            <a:off x="6875719" y="20574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5" name="TextBox 9">
            <a:extLst>
              <a:ext uri="{FF2B5EF4-FFF2-40B4-BE49-F238E27FC236}">
                <a16:creationId xmlns:a16="http://schemas.microsoft.com/office/drawing/2014/main" id="{5198006A-8277-694B-963D-2757B921D2A6}"/>
              </a:ext>
            </a:extLst>
          </p:cNvPr>
          <p:cNvSpPr txBox="1">
            <a:spLocks noChangeArrowheads="1"/>
          </p:cNvSpPr>
          <p:nvPr/>
        </p:nvSpPr>
        <p:spPr bwMode="auto">
          <a:xfrm>
            <a:off x="-13252" y="4800600"/>
            <a:ext cx="9144000" cy="113877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how can you be sure this line is a good fit to our data? what about now?</a:t>
            </a:r>
          </a:p>
        </p:txBody>
      </p:sp>
      <p:sp>
        <p:nvSpPr>
          <p:cNvPr id="3" name="Rectangle 2">
            <a:extLst>
              <a:ext uri="{FF2B5EF4-FFF2-40B4-BE49-F238E27FC236}">
                <a16:creationId xmlns:a16="http://schemas.microsoft.com/office/drawing/2014/main" id="{C18A1380-9AAD-2449-9A9D-8B4F8AAC61C7}"/>
              </a:ext>
            </a:extLst>
          </p:cNvPr>
          <p:cNvSpPr/>
          <p:nvPr/>
        </p:nvSpPr>
        <p:spPr>
          <a:xfrm>
            <a:off x="1481408" y="6165740"/>
            <a:ext cx="5546711" cy="461665"/>
          </a:xfrm>
          <a:prstGeom prst="rect">
            <a:avLst/>
          </a:prstGeom>
        </p:spPr>
        <p:txBody>
          <a:bodyPr wrap="none">
            <a:spAutoFit/>
          </a:bodyPr>
          <a:lstStyle/>
          <a:p>
            <a:pPr eaLnBrk="1" hangingPunct="1"/>
            <a:r>
              <a:rPr lang="en-US" sz="2400" dirty="0">
                <a:solidFill>
                  <a:srgbClr val="99CC00"/>
                </a:solidFill>
              </a:rPr>
              <a:t>&lt;brainstorming with your neighbor&gt;</a:t>
            </a:r>
            <a:r>
              <a:rPr lang="en-US" sz="2400" b="0" dirty="0">
                <a:solidFill>
                  <a:schemeClr val="bg1"/>
                </a:solidFill>
              </a:rPr>
              <a:t> </a:t>
            </a:r>
            <a:endParaRPr lang="en-US" sz="2400" dirty="0">
              <a:solidFill>
                <a:srgbClr val="99CC00"/>
              </a:solidFill>
            </a:endParaRPr>
          </a:p>
        </p:txBody>
      </p:sp>
      <p:sp>
        <p:nvSpPr>
          <p:cNvPr id="16" name="Rectangle 15">
            <a:extLst>
              <a:ext uri="{FF2B5EF4-FFF2-40B4-BE49-F238E27FC236}">
                <a16:creationId xmlns:a16="http://schemas.microsoft.com/office/drawing/2014/main" id="{5B7EBD34-3DD0-C143-BC66-34B4FB8692D4}"/>
              </a:ext>
            </a:extLst>
          </p:cNvPr>
          <p:cNvSpPr/>
          <p:nvPr/>
        </p:nvSpPr>
        <p:spPr>
          <a:xfrm>
            <a:off x="6248401" y="4343400"/>
            <a:ext cx="2895600" cy="369332"/>
          </a:xfrm>
          <a:prstGeom prst="rect">
            <a:avLst/>
          </a:prstGeom>
        </p:spPr>
        <p:txBody>
          <a:bodyPr wrap="square">
            <a:spAutoFit/>
          </a:bodyPr>
          <a:lstStyle/>
          <a:p>
            <a:pPr algn="ctr"/>
            <a:r>
              <a:rPr lang="en-US" b="0" kern="0" dirty="0">
                <a:latin typeface="Arial"/>
                <a:ea typeface="Arial"/>
                <a:cs typeface="Arial"/>
              </a:rPr>
              <a:t>ID index of difficulty</a:t>
            </a:r>
            <a:endParaRPr lang="en-US" dirty="0"/>
          </a:p>
        </p:txBody>
      </p:sp>
      <p:sp>
        <p:nvSpPr>
          <p:cNvPr id="2" name="Slide Number Placeholder 1">
            <a:extLst>
              <a:ext uri="{FF2B5EF4-FFF2-40B4-BE49-F238E27FC236}">
                <a16:creationId xmlns:a16="http://schemas.microsoft.com/office/drawing/2014/main" id="{C66F7776-7747-DF4C-AB88-D058143D5063}"/>
              </a:ext>
            </a:extLst>
          </p:cNvPr>
          <p:cNvSpPr>
            <a:spLocks noGrp="1"/>
          </p:cNvSpPr>
          <p:nvPr>
            <p:ph type="sldNum" sz="quarter" idx="12"/>
          </p:nvPr>
        </p:nvSpPr>
        <p:spPr/>
        <p:txBody>
          <a:bodyPr/>
          <a:lstStyle/>
          <a:p>
            <a:fld id="{803C33BC-767D-8845-BB2C-A473FB4A7552}" type="slidenum">
              <a:rPr lang="en-US" smtClean="0"/>
              <a:pPr/>
              <a:t>22</a:t>
            </a:fld>
            <a:endParaRPr lang="en-US"/>
          </a:p>
        </p:txBody>
      </p:sp>
    </p:spTree>
    <p:extLst>
      <p:ext uri="{BB962C8B-B14F-4D97-AF65-F5344CB8AC3E}">
        <p14:creationId xmlns:p14="http://schemas.microsoft.com/office/powerpoint/2010/main" val="32553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550F2AF-514D-534B-A77F-092016125F27}"/>
              </a:ext>
            </a:extLst>
          </p:cNvPr>
          <p:cNvSpPr txBox="1">
            <a:spLocks/>
          </p:cNvSpPr>
          <p:nvPr/>
        </p:nvSpPr>
        <p:spPr bwMode="auto">
          <a:xfrm>
            <a:off x="0" y="5120236"/>
            <a:ext cx="9144000" cy="1249767"/>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dirty="0">
                <a:solidFill>
                  <a:srgbClr val="99CC00"/>
                </a:solidFill>
              </a:rPr>
              <a:t>Likert </a:t>
            </a:r>
            <a:r>
              <a:rPr lang="en-US" sz="3600" b="0" dirty="0">
                <a:solidFill>
                  <a:srgbClr val="FFFFFF"/>
                </a:solidFill>
              </a:rPr>
              <a:t>are Ordinal but can be treated as  </a:t>
            </a:r>
            <a:r>
              <a:rPr lang="en-US" sz="3600" dirty="0">
                <a:solidFill>
                  <a:srgbClr val="99CC00"/>
                </a:solidFill>
              </a:rPr>
              <a:t>Continuous !!!!!!!</a:t>
            </a:r>
            <a:endParaRPr lang="en-US" sz="3600" dirty="0">
              <a:solidFill>
                <a:srgbClr val="FF9900"/>
              </a:solidFill>
            </a:endParaRPr>
          </a:p>
        </p:txBody>
      </p:sp>
      <p:pic>
        <p:nvPicPr>
          <p:cNvPr id="17" name="Picture 16">
            <a:extLst>
              <a:ext uri="{FF2B5EF4-FFF2-40B4-BE49-F238E27FC236}">
                <a16:creationId xmlns:a16="http://schemas.microsoft.com/office/drawing/2014/main" id="{24DB8744-15FC-FE46-871C-E24B8646641B}"/>
              </a:ext>
            </a:extLst>
          </p:cNvPr>
          <p:cNvPicPr>
            <a:picLocks noChangeAspect="1"/>
          </p:cNvPicPr>
          <p:nvPr/>
        </p:nvPicPr>
        <p:blipFill>
          <a:blip r:embed="rId2"/>
          <a:stretch>
            <a:fillRect/>
          </a:stretch>
        </p:blipFill>
        <p:spPr>
          <a:xfrm>
            <a:off x="1447800" y="457200"/>
            <a:ext cx="5943600" cy="4445000"/>
          </a:xfrm>
          <a:prstGeom prst="rect">
            <a:avLst/>
          </a:prstGeom>
        </p:spPr>
      </p:pic>
      <p:sp>
        <p:nvSpPr>
          <p:cNvPr id="18" name="Rounded Rectangle 17">
            <a:extLst>
              <a:ext uri="{FF2B5EF4-FFF2-40B4-BE49-F238E27FC236}">
                <a16:creationId xmlns:a16="http://schemas.microsoft.com/office/drawing/2014/main" id="{AAFB8FFC-081E-A140-8F17-BB1F28F48267}"/>
              </a:ext>
            </a:extLst>
          </p:cNvPr>
          <p:cNvSpPr/>
          <p:nvPr/>
        </p:nvSpPr>
        <p:spPr bwMode="auto">
          <a:xfrm>
            <a:off x="5181600" y="1219200"/>
            <a:ext cx="1066800" cy="533400"/>
          </a:xfrm>
          <a:prstGeom prst="roundRect">
            <a:avLst/>
          </a:prstGeom>
          <a:noFill/>
          <a:ln w="1270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0E640378-E835-E143-9FD4-BE90C561F8FD}"/>
              </a:ext>
            </a:extLst>
          </p:cNvPr>
          <p:cNvSpPr>
            <a:spLocks noGrp="1"/>
          </p:cNvSpPr>
          <p:nvPr>
            <p:ph type="sldNum" sz="quarter" idx="12"/>
          </p:nvPr>
        </p:nvSpPr>
        <p:spPr/>
        <p:txBody>
          <a:bodyPr/>
          <a:lstStyle/>
          <a:p>
            <a:fld id="{803C33BC-767D-8845-BB2C-A473FB4A7552}" type="slidenum">
              <a:rPr lang="en-US" smtClean="0"/>
              <a:pPr/>
              <a:t>220</a:t>
            </a:fld>
            <a:endParaRPr lang="en-US"/>
          </a:p>
        </p:txBody>
      </p:sp>
    </p:spTree>
    <p:extLst>
      <p:ext uri="{BB962C8B-B14F-4D97-AF65-F5344CB8AC3E}">
        <p14:creationId xmlns:p14="http://schemas.microsoft.com/office/powerpoint/2010/main" val="2949890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76200" y="4495800"/>
            <a:ext cx="8839200" cy="1508125"/>
          </a:xfrm>
        </p:spPr>
        <p:txBody>
          <a:bodyPr/>
          <a:lstStyle/>
          <a:p>
            <a:pPr algn="r" eaLnBrk="1" hangingPunct="1"/>
            <a:r>
              <a:rPr lang="en-US" dirty="0">
                <a:solidFill>
                  <a:srgbClr val="A6A6A6"/>
                </a:solidFill>
                <a:latin typeface="Arial" charset="0"/>
                <a:cs typeface="Arial" charset="0"/>
              </a:rPr>
              <a:t>ok so there are many type of data and so what?</a:t>
            </a:r>
          </a:p>
        </p:txBody>
      </p:sp>
      <p:sp>
        <p:nvSpPr>
          <p:cNvPr id="2" name="TextBox 1"/>
          <p:cNvSpPr txBox="1"/>
          <p:nvPr/>
        </p:nvSpPr>
        <p:spPr>
          <a:xfrm>
            <a:off x="-965200" y="3962400"/>
            <a:ext cx="184666" cy="369332"/>
          </a:xfrm>
          <a:prstGeom prst="rect">
            <a:avLst/>
          </a:prstGeom>
          <a:noFill/>
        </p:spPr>
        <p:txBody>
          <a:bodyPr wrap="none" rtlCol="0">
            <a:spAutoFit/>
          </a:bodyPr>
          <a:lstStyle/>
          <a:p>
            <a:endParaRPr lang="en-US" dirty="0"/>
          </a:p>
        </p:txBody>
      </p:sp>
      <p:sp>
        <p:nvSpPr>
          <p:cNvPr id="3" name="Slide Number Placeholder 2">
            <a:extLst>
              <a:ext uri="{FF2B5EF4-FFF2-40B4-BE49-F238E27FC236}">
                <a16:creationId xmlns:a16="http://schemas.microsoft.com/office/drawing/2014/main" id="{EDC45060-A8AE-9C41-AB0D-164F4BD427C5}"/>
              </a:ext>
            </a:extLst>
          </p:cNvPr>
          <p:cNvSpPr>
            <a:spLocks noGrp="1"/>
          </p:cNvSpPr>
          <p:nvPr>
            <p:ph type="sldNum" sz="quarter" idx="12"/>
          </p:nvPr>
        </p:nvSpPr>
        <p:spPr/>
        <p:txBody>
          <a:bodyPr/>
          <a:lstStyle/>
          <a:p>
            <a:fld id="{8C734804-006E-DC44-93A2-A63A0AD6AB16}" type="slidenum">
              <a:rPr lang="en-US" smtClean="0"/>
              <a:pPr/>
              <a:t>221</a:t>
            </a:fld>
            <a:endParaRPr lang="en-US"/>
          </a:p>
        </p:txBody>
      </p:sp>
    </p:spTree>
    <p:extLst>
      <p:ext uri="{BB962C8B-B14F-4D97-AF65-F5344CB8AC3E}">
        <p14:creationId xmlns:p14="http://schemas.microsoft.com/office/powerpoint/2010/main" val="868350131"/>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838200" y="2057400"/>
            <a:ext cx="7772400" cy="3046988"/>
          </a:xfrm>
          <a:prstGeom prst="rect">
            <a:avLst/>
          </a:prstGeom>
        </p:spPr>
        <p:txBody>
          <a:bodyPr wrap="square">
            <a:spAutoFit/>
          </a:bodyPr>
          <a:lstStyle/>
          <a:p>
            <a:r>
              <a:rPr lang="en-US" sz="2400" b="0" kern="0" dirty="0">
                <a:solidFill>
                  <a:srgbClr val="404040"/>
                </a:solidFill>
                <a:latin typeface="Arial"/>
                <a:cs typeface="Arial"/>
              </a:rPr>
              <a:t>so far we played with data (time, errors, memo)</a:t>
            </a:r>
          </a:p>
          <a:p>
            <a:r>
              <a:rPr lang="en-US" sz="2400" b="0" kern="0" dirty="0">
                <a:solidFill>
                  <a:srgbClr val="404040"/>
                </a:solidFill>
                <a:latin typeface="Arial"/>
                <a:cs typeface="Arial"/>
              </a:rPr>
              <a:t>that tends to</a:t>
            </a:r>
            <a:r>
              <a:rPr lang="en-US" sz="2400" kern="0" dirty="0">
                <a:solidFill>
                  <a:srgbClr val="99CC00"/>
                </a:solidFill>
                <a:latin typeface="Arial"/>
                <a:cs typeface="Arial"/>
              </a:rPr>
              <a:t> follow curve of normal distribution </a:t>
            </a:r>
            <a:r>
              <a:rPr lang="en-US" sz="2400" b="0" kern="0" dirty="0">
                <a:solidFill>
                  <a:srgbClr val="404040"/>
                </a:solidFill>
                <a:latin typeface="Arial"/>
                <a:cs typeface="Arial"/>
              </a:rPr>
              <a:t>(typical of human performances)</a:t>
            </a:r>
          </a:p>
          <a:p>
            <a:endParaRPr lang="en-US" sz="2400" b="0" kern="0" dirty="0">
              <a:solidFill>
                <a:srgbClr val="404040"/>
              </a:solidFill>
              <a:latin typeface="Arial"/>
              <a:cs typeface="Arial"/>
            </a:endParaRPr>
          </a:p>
          <a:p>
            <a:endParaRPr lang="en-US" sz="2400" b="0" kern="0" dirty="0">
              <a:solidFill>
                <a:srgbClr val="404040"/>
              </a:solidFill>
              <a:latin typeface="Arial"/>
              <a:cs typeface="Arial"/>
            </a:endParaRPr>
          </a:p>
          <a:p>
            <a:r>
              <a:rPr lang="en-US" sz="2400" b="0" kern="0" dirty="0">
                <a:solidFill>
                  <a:srgbClr val="404040"/>
                </a:solidFill>
                <a:latin typeface="Arial"/>
                <a:cs typeface="Arial"/>
              </a:rPr>
              <a:t>you could also deal with data</a:t>
            </a:r>
          </a:p>
          <a:p>
            <a:r>
              <a:rPr lang="en-US" sz="2400" b="0" kern="0" dirty="0">
                <a:solidFill>
                  <a:srgbClr val="404040"/>
                </a:solidFill>
                <a:latin typeface="Arial"/>
                <a:cs typeface="Arial"/>
              </a:rPr>
              <a:t>that </a:t>
            </a:r>
            <a:r>
              <a:rPr lang="en-US" sz="2400" kern="0" dirty="0">
                <a:solidFill>
                  <a:srgbClr val="FF9900"/>
                </a:solidFill>
                <a:latin typeface="Arial"/>
                <a:cs typeface="Arial"/>
              </a:rPr>
              <a:t>tends not to follow a normal distribution </a:t>
            </a:r>
            <a:r>
              <a:rPr lang="en-US" sz="2400" b="0" kern="0" dirty="0">
                <a:latin typeface="Arial"/>
                <a:cs typeface="Arial"/>
              </a:rPr>
              <a:t>(e.g. </a:t>
            </a:r>
            <a:r>
              <a:rPr lang="en-US" sz="2400" b="0" kern="0" dirty="0" err="1">
                <a:latin typeface="Arial"/>
                <a:cs typeface="Arial"/>
              </a:rPr>
              <a:t>Likert</a:t>
            </a:r>
            <a:r>
              <a:rPr lang="en-US" sz="2400" b="0" kern="0" dirty="0">
                <a:latin typeface="Arial"/>
                <a:cs typeface="Arial"/>
              </a:rPr>
              <a:t> scale surveys)</a:t>
            </a:r>
          </a:p>
        </p:txBody>
      </p:sp>
      <p:sp>
        <p:nvSpPr>
          <p:cNvPr id="2" name="Slide Number Placeholder 1">
            <a:extLst>
              <a:ext uri="{FF2B5EF4-FFF2-40B4-BE49-F238E27FC236}">
                <a16:creationId xmlns:a16="http://schemas.microsoft.com/office/drawing/2014/main" id="{3DB33A5F-AE9A-8742-A278-4A47A7C0815C}"/>
              </a:ext>
            </a:extLst>
          </p:cNvPr>
          <p:cNvSpPr>
            <a:spLocks noGrp="1"/>
          </p:cNvSpPr>
          <p:nvPr>
            <p:ph type="sldNum" sz="quarter" idx="12"/>
          </p:nvPr>
        </p:nvSpPr>
        <p:spPr/>
        <p:txBody>
          <a:bodyPr/>
          <a:lstStyle/>
          <a:p>
            <a:fld id="{8C734804-006E-DC44-93A2-A63A0AD6AB16}" type="slidenum">
              <a:rPr lang="en-US" smtClean="0"/>
              <a:pPr/>
              <a:t>222</a:t>
            </a:fld>
            <a:endParaRPr lang="en-US"/>
          </a:p>
        </p:txBody>
      </p:sp>
    </p:spTree>
    <p:extLst>
      <p:ext uri="{BB962C8B-B14F-4D97-AF65-F5344CB8AC3E}">
        <p14:creationId xmlns:p14="http://schemas.microsoft.com/office/powerpoint/2010/main" val="71927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ampires-kiss.jpg"/>
          <p:cNvPicPr>
            <a:picLocks noChangeAspect="1"/>
          </p:cNvPicPr>
          <p:nvPr/>
        </p:nvPicPr>
        <p:blipFill rotWithShape="1">
          <a:blip r:embed="rId2">
            <a:extLst>
              <a:ext uri="{28A0092B-C50C-407E-A947-70E740481C1C}">
                <a14:useLocalDpi xmlns:a14="http://schemas.microsoft.com/office/drawing/2010/main" val="0"/>
              </a:ext>
            </a:extLst>
          </a:blip>
          <a:srcRect l="4479" t="1742" r="12580" b="1535"/>
          <a:stretch/>
        </p:blipFill>
        <p:spPr>
          <a:xfrm>
            <a:off x="0" y="0"/>
            <a:ext cx="9144000" cy="6858000"/>
          </a:xfrm>
          <a:prstGeom prst="rect">
            <a:avLst/>
          </a:prstGeom>
        </p:spPr>
      </p:pic>
      <p:sp>
        <p:nvSpPr>
          <p:cNvPr id="4" name="TextBox 9"/>
          <p:cNvSpPr txBox="1">
            <a:spLocks noChangeArrowheads="1"/>
          </p:cNvSpPr>
          <p:nvPr/>
        </p:nvSpPr>
        <p:spPr bwMode="auto">
          <a:xfrm>
            <a:off x="0" y="5410200"/>
            <a:ext cx="9144000" cy="61555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bad news: we cannot use </a:t>
            </a:r>
            <a:r>
              <a:rPr lang="en-US" sz="3400" dirty="0" err="1">
                <a:solidFill>
                  <a:srgbClr val="99CC00"/>
                </a:solidFill>
              </a:rPr>
              <a:t>Ttest</a:t>
            </a:r>
            <a:r>
              <a:rPr lang="en-US" sz="3400" dirty="0">
                <a:solidFill>
                  <a:srgbClr val="99CC00"/>
                </a:solidFill>
              </a:rPr>
              <a:t> and </a:t>
            </a:r>
            <a:r>
              <a:rPr lang="en-US" sz="3400" dirty="0" err="1">
                <a:solidFill>
                  <a:srgbClr val="99CC00"/>
                </a:solidFill>
              </a:rPr>
              <a:t>Anova</a:t>
            </a:r>
            <a:endParaRPr lang="en-US" sz="3400" dirty="0">
              <a:solidFill>
                <a:srgbClr val="99CC00"/>
              </a:solidFill>
            </a:endParaRPr>
          </a:p>
        </p:txBody>
      </p:sp>
      <p:sp>
        <p:nvSpPr>
          <p:cNvPr id="2" name="Slide Number Placeholder 1">
            <a:extLst>
              <a:ext uri="{FF2B5EF4-FFF2-40B4-BE49-F238E27FC236}">
                <a16:creationId xmlns:a16="http://schemas.microsoft.com/office/drawing/2014/main" id="{AC78685F-F22C-F94C-9622-27271B5533B7}"/>
              </a:ext>
            </a:extLst>
          </p:cNvPr>
          <p:cNvSpPr>
            <a:spLocks noGrp="1"/>
          </p:cNvSpPr>
          <p:nvPr>
            <p:ph type="sldNum" sz="quarter" idx="12"/>
          </p:nvPr>
        </p:nvSpPr>
        <p:spPr/>
        <p:txBody>
          <a:bodyPr/>
          <a:lstStyle/>
          <a:p>
            <a:fld id="{8C734804-006E-DC44-93A2-A63A0AD6AB16}" type="slidenum">
              <a:rPr lang="en-US" smtClean="0"/>
              <a:pPr/>
              <a:t>223</a:t>
            </a:fld>
            <a:endParaRPr lang="en-US"/>
          </a:p>
        </p:txBody>
      </p:sp>
    </p:spTree>
    <p:extLst>
      <p:ext uri="{BB962C8B-B14F-4D97-AF65-F5344CB8AC3E}">
        <p14:creationId xmlns:p14="http://schemas.microsoft.com/office/powerpoint/2010/main" val="1343856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838200" y="2057400"/>
            <a:ext cx="7772400" cy="3046988"/>
          </a:xfrm>
          <a:prstGeom prst="rect">
            <a:avLst/>
          </a:prstGeom>
        </p:spPr>
        <p:txBody>
          <a:bodyPr wrap="square">
            <a:spAutoFit/>
          </a:bodyPr>
          <a:lstStyle/>
          <a:p>
            <a:r>
              <a:rPr lang="en-US" sz="2400" b="0" kern="0" dirty="0">
                <a:solidFill>
                  <a:srgbClr val="404040"/>
                </a:solidFill>
                <a:latin typeface="Arial"/>
                <a:cs typeface="Arial"/>
              </a:rPr>
              <a:t>so far we played data (time, errors, memo)</a:t>
            </a:r>
          </a:p>
          <a:p>
            <a:r>
              <a:rPr lang="en-US" sz="2400" b="0" kern="0" dirty="0">
                <a:solidFill>
                  <a:srgbClr val="404040"/>
                </a:solidFill>
                <a:latin typeface="Arial"/>
                <a:cs typeface="Arial"/>
              </a:rPr>
              <a:t>that tends to</a:t>
            </a:r>
            <a:r>
              <a:rPr lang="en-US" sz="2400" kern="0" dirty="0">
                <a:solidFill>
                  <a:srgbClr val="99CC00"/>
                </a:solidFill>
                <a:latin typeface="Arial"/>
                <a:cs typeface="Arial"/>
              </a:rPr>
              <a:t> follow curve of normal distribution </a:t>
            </a:r>
            <a:r>
              <a:rPr lang="en-US" sz="2400" b="0" kern="0" dirty="0">
                <a:solidFill>
                  <a:srgbClr val="404040"/>
                </a:solidFill>
                <a:latin typeface="Arial"/>
                <a:cs typeface="Arial"/>
              </a:rPr>
              <a:t>(typical of human performances)</a:t>
            </a:r>
          </a:p>
          <a:p>
            <a:endParaRPr lang="en-US" sz="2400" b="0" kern="0" dirty="0">
              <a:solidFill>
                <a:srgbClr val="404040"/>
              </a:solidFill>
              <a:latin typeface="Arial"/>
              <a:cs typeface="Arial"/>
            </a:endParaRPr>
          </a:p>
          <a:p>
            <a:endParaRPr lang="en-US" sz="2400" b="0" kern="0" dirty="0">
              <a:solidFill>
                <a:srgbClr val="404040"/>
              </a:solidFill>
              <a:latin typeface="Arial"/>
              <a:cs typeface="Arial"/>
            </a:endParaRPr>
          </a:p>
          <a:p>
            <a:r>
              <a:rPr lang="en-US" sz="2400" b="0" kern="0" dirty="0">
                <a:solidFill>
                  <a:srgbClr val="404040"/>
                </a:solidFill>
                <a:latin typeface="Arial"/>
                <a:cs typeface="Arial"/>
              </a:rPr>
              <a:t>you could also deal with data</a:t>
            </a:r>
          </a:p>
          <a:p>
            <a:r>
              <a:rPr lang="en-US" sz="2400" b="0" kern="0" dirty="0">
                <a:solidFill>
                  <a:srgbClr val="404040"/>
                </a:solidFill>
                <a:latin typeface="Arial"/>
                <a:cs typeface="Arial"/>
              </a:rPr>
              <a:t>that </a:t>
            </a:r>
            <a:r>
              <a:rPr lang="en-US" sz="2400" kern="0" dirty="0">
                <a:solidFill>
                  <a:srgbClr val="FF9900"/>
                </a:solidFill>
                <a:latin typeface="Arial"/>
                <a:cs typeface="Arial"/>
              </a:rPr>
              <a:t>tends not to follow a normal distribution </a:t>
            </a:r>
            <a:r>
              <a:rPr lang="en-US" sz="2400" b="0" kern="0" dirty="0">
                <a:latin typeface="Arial"/>
                <a:cs typeface="Arial"/>
              </a:rPr>
              <a:t>(e.g. Likert scale surveys)</a:t>
            </a:r>
          </a:p>
        </p:txBody>
      </p:sp>
      <p:grpSp>
        <p:nvGrpSpPr>
          <p:cNvPr id="3" name="Group 2"/>
          <p:cNvGrpSpPr/>
          <p:nvPr/>
        </p:nvGrpSpPr>
        <p:grpSpPr>
          <a:xfrm>
            <a:off x="1600200" y="4953000"/>
            <a:ext cx="7752242" cy="2438400"/>
            <a:chOff x="1010758" y="4158329"/>
            <a:chExt cx="7752242" cy="2438400"/>
          </a:xfrm>
        </p:grpSpPr>
        <p:sp>
          <p:nvSpPr>
            <p:cNvPr id="4" name="Rectangle 3"/>
            <p:cNvSpPr/>
            <p:nvPr/>
          </p:nvSpPr>
          <p:spPr>
            <a:xfrm>
              <a:off x="1752600" y="4953202"/>
              <a:ext cx="7010400" cy="1643527"/>
            </a:xfrm>
            <a:prstGeom prst="rect">
              <a:avLst/>
            </a:prstGeom>
          </p:spPr>
          <p:txBody>
            <a:bodyPr wrap="square">
              <a:spAutoFit/>
            </a:bodyPr>
            <a:lstStyle/>
            <a:p>
              <a:r>
                <a:rPr lang="en-US" sz="2400" b="0" kern="0" dirty="0">
                  <a:solidFill>
                    <a:srgbClr val="404040"/>
                  </a:solidFill>
                </a:rPr>
                <a:t>use non-parametric tests</a:t>
              </a:r>
              <a:endParaRPr lang="en-US" sz="2400" dirty="0">
                <a:solidFill>
                  <a:srgbClr val="99CC00"/>
                </a:solidFill>
              </a:endParaRPr>
            </a:p>
            <a:p>
              <a:endParaRPr lang="en-US" sz="2400" dirty="0">
                <a:solidFill>
                  <a:srgbClr val="99CC00"/>
                </a:solidFill>
              </a:endParaRPr>
            </a:p>
            <a:p>
              <a:endParaRPr lang="en-US" sz="2400" dirty="0">
                <a:solidFill>
                  <a:srgbClr val="99CC00"/>
                </a:solidFill>
              </a:endParaRPr>
            </a:p>
            <a:p>
              <a:pPr lvl="0" eaLnBrk="0" hangingPunct="0">
                <a:spcBef>
                  <a:spcPct val="20000"/>
                </a:spcBef>
              </a:pPr>
              <a:endParaRPr lang="en-US" sz="2400" i="1" kern="0" dirty="0">
                <a:solidFill>
                  <a:srgbClr val="99CC00"/>
                </a:solidFill>
              </a:endParaRPr>
            </a:p>
          </p:txBody>
        </p:sp>
        <p:sp>
          <p:nvSpPr>
            <p:cNvPr id="5" name="Freeform 4"/>
            <p:cNvSpPr/>
            <p:nvPr/>
          </p:nvSpPr>
          <p:spPr>
            <a:xfrm rot="20581109" flipH="1">
              <a:off x="1010758" y="4158329"/>
              <a:ext cx="502604" cy="1256677"/>
            </a:xfrm>
            <a:custGeom>
              <a:avLst/>
              <a:gdLst>
                <a:gd name="connsiteX0" fmla="*/ 934906 w 934906"/>
                <a:gd name="connsiteY0" fmla="*/ 0 h 899699"/>
                <a:gd name="connsiteX1" fmla="*/ 652670 w 934906"/>
                <a:gd name="connsiteY1" fmla="*/ 670364 h 899699"/>
                <a:gd name="connsiteX2" fmla="*/ 0 w 934906"/>
                <a:gd name="connsiteY2" fmla="*/ 899699 h 899699"/>
              </a:gdLst>
              <a:ahLst/>
              <a:cxnLst>
                <a:cxn ang="0">
                  <a:pos x="connsiteX0" y="connsiteY0"/>
                </a:cxn>
                <a:cxn ang="0">
                  <a:pos x="connsiteX1" y="connsiteY1"/>
                </a:cxn>
                <a:cxn ang="0">
                  <a:pos x="connsiteX2" y="connsiteY2"/>
                </a:cxn>
              </a:cxnLst>
              <a:rect l="l" t="t" r="r" b="b"/>
              <a:pathLst>
                <a:path w="934906" h="899699">
                  <a:moveTo>
                    <a:pt x="934906" y="0"/>
                  </a:moveTo>
                  <a:cubicBezTo>
                    <a:pt x="871696" y="260207"/>
                    <a:pt x="808487" y="520414"/>
                    <a:pt x="652670" y="670364"/>
                  </a:cubicBezTo>
                  <a:cubicBezTo>
                    <a:pt x="496853" y="820314"/>
                    <a:pt x="0" y="899699"/>
                    <a:pt x="0" y="899699"/>
                  </a:cubicBezTo>
                </a:path>
              </a:pathLst>
            </a:custGeom>
            <a:ln>
              <a:solidFill>
                <a:schemeClr val="tx1"/>
              </a:solidFill>
              <a:prstDash val="dash"/>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grpSp>
        <p:nvGrpSpPr>
          <p:cNvPr id="6" name="Group 5"/>
          <p:cNvGrpSpPr/>
          <p:nvPr/>
        </p:nvGrpSpPr>
        <p:grpSpPr>
          <a:xfrm>
            <a:off x="2623090" y="1066801"/>
            <a:ext cx="5835110" cy="1116237"/>
            <a:chOff x="1686786" y="4953203"/>
            <a:chExt cx="5835110" cy="1116237"/>
          </a:xfrm>
        </p:grpSpPr>
        <p:sp>
          <p:nvSpPr>
            <p:cNvPr id="7" name="Rectangle 6"/>
            <p:cNvSpPr/>
            <p:nvPr/>
          </p:nvSpPr>
          <p:spPr>
            <a:xfrm>
              <a:off x="2645096" y="4953203"/>
              <a:ext cx="4876800" cy="461665"/>
            </a:xfrm>
            <a:prstGeom prst="rect">
              <a:avLst/>
            </a:prstGeom>
          </p:spPr>
          <p:txBody>
            <a:bodyPr wrap="square">
              <a:spAutoFit/>
            </a:bodyPr>
            <a:lstStyle/>
            <a:p>
              <a:r>
                <a:rPr lang="en-US" sz="2400" b="0" kern="0" dirty="0">
                  <a:solidFill>
                    <a:srgbClr val="404040"/>
                  </a:solidFill>
                </a:rPr>
                <a:t>use parametric tests (</a:t>
              </a:r>
              <a:r>
                <a:rPr lang="en-US" sz="2400" b="0" kern="0" dirty="0" err="1">
                  <a:solidFill>
                    <a:srgbClr val="404040"/>
                  </a:solidFill>
                </a:rPr>
                <a:t>ttest</a:t>
              </a:r>
              <a:r>
                <a:rPr lang="en-US" sz="2400" b="0" kern="0" dirty="0">
                  <a:solidFill>
                    <a:srgbClr val="404040"/>
                  </a:solidFill>
                </a:rPr>
                <a:t>, </a:t>
              </a:r>
              <a:r>
                <a:rPr lang="en-US" sz="2400" b="0" kern="0" dirty="0" err="1">
                  <a:solidFill>
                    <a:srgbClr val="404040"/>
                  </a:solidFill>
                </a:rPr>
                <a:t>anova</a:t>
              </a:r>
              <a:r>
                <a:rPr lang="en-US" sz="2400" b="0" kern="0" dirty="0">
                  <a:solidFill>
                    <a:srgbClr val="404040"/>
                  </a:solidFill>
                </a:rPr>
                <a:t>)</a:t>
              </a:r>
              <a:endParaRPr lang="en-US" sz="2400" dirty="0">
                <a:solidFill>
                  <a:srgbClr val="99CC00"/>
                </a:solidFill>
              </a:endParaRPr>
            </a:p>
          </p:txBody>
        </p:sp>
        <p:sp>
          <p:nvSpPr>
            <p:cNvPr id="8" name="Freeform 7"/>
            <p:cNvSpPr/>
            <p:nvPr/>
          </p:nvSpPr>
          <p:spPr>
            <a:xfrm rot="17151738" flipV="1">
              <a:off x="1581309" y="5286722"/>
              <a:ext cx="888195" cy="677242"/>
            </a:xfrm>
            <a:custGeom>
              <a:avLst/>
              <a:gdLst>
                <a:gd name="connsiteX0" fmla="*/ 934906 w 934906"/>
                <a:gd name="connsiteY0" fmla="*/ 0 h 899699"/>
                <a:gd name="connsiteX1" fmla="*/ 652670 w 934906"/>
                <a:gd name="connsiteY1" fmla="*/ 670364 h 899699"/>
                <a:gd name="connsiteX2" fmla="*/ 0 w 934906"/>
                <a:gd name="connsiteY2" fmla="*/ 899699 h 899699"/>
              </a:gdLst>
              <a:ahLst/>
              <a:cxnLst>
                <a:cxn ang="0">
                  <a:pos x="connsiteX0" y="connsiteY0"/>
                </a:cxn>
                <a:cxn ang="0">
                  <a:pos x="connsiteX1" y="connsiteY1"/>
                </a:cxn>
                <a:cxn ang="0">
                  <a:pos x="connsiteX2" y="connsiteY2"/>
                </a:cxn>
              </a:cxnLst>
              <a:rect l="l" t="t" r="r" b="b"/>
              <a:pathLst>
                <a:path w="934906" h="899699">
                  <a:moveTo>
                    <a:pt x="934906" y="0"/>
                  </a:moveTo>
                  <a:cubicBezTo>
                    <a:pt x="871696" y="260207"/>
                    <a:pt x="808487" y="520414"/>
                    <a:pt x="652670" y="670364"/>
                  </a:cubicBezTo>
                  <a:cubicBezTo>
                    <a:pt x="496853" y="820314"/>
                    <a:pt x="0" y="899699"/>
                    <a:pt x="0" y="899699"/>
                  </a:cubicBezTo>
                </a:path>
              </a:pathLst>
            </a:custGeom>
            <a:ln>
              <a:solidFill>
                <a:schemeClr val="tx1"/>
              </a:solidFill>
              <a:prstDash val="dash"/>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sp>
        <p:nvSpPr>
          <p:cNvPr id="2" name="Slide Number Placeholder 1">
            <a:extLst>
              <a:ext uri="{FF2B5EF4-FFF2-40B4-BE49-F238E27FC236}">
                <a16:creationId xmlns:a16="http://schemas.microsoft.com/office/drawing/2014/main" id="{5F0C2EC4-BD51-BB40-B761-BA6B136B9522}"/>
              </a:ext>
            </a:extLst>
          </p:cNvPr>
          <p:cNvSpPr>
            <a:spLocks noGrp="1"/>
          </p:cNvSpPr>
          <p:nvPr>
            <p:ph type="sldNum" sz="quarter" idx="12"/>
          </p:nvPr>
        </p:nvSpPr>
        <p:spPr/>
        <p:txBody>
          <a:bodyPr/>
          <a:lstStyle/>
          <a:p>
            <a:fld id="{8C734804-006E-DC44-93A2-A63A0AD6AB16}" type="slidenum">
              <a:rPr lang="en-US" smtClean="0"/>
              <a:pPr/>
              <a:t>224</a:t>
            </a:fld>
            <a:endParaRPr lang="en-US"/>
          </a:p>
        </p:txBody>
      </p:sp>
    </p:spTree>
    <p:extLst>
      <p:ext uri="{BB962C8B-B14F-4D97-AF65-F5344CB8AC3E}">
        <p14:creationId xmlns:p14="http://schemas.microsoft.com/office/powerpoint/2010/main" val="234669401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4AA82FC-C667-C94C-BEBA-230B528AC9B3}"/>
              </a:ext>
            </a:extLst>
          </p:cNvPr>
          <p:cNvSpPr/>
          <p:nvPr/>
        </p:nvSpPr>
        <p:spPr bwMode="auto">
          <a:xfrm>
            <a:off x="3622764" y="353839"/>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 name="Rounded Rectangle 7">
            <a:extLst>
              <a:ext uri="{FF2B5EF4-FFF2-40B4-BE49-F238E27FC236}">
                <a16:creationId xmlns:a16="http://schemas.microsoft.com/office/drawing/2014/main" id="{A8CC106A-11FD-0A45-98C9-A5312261E668}"/>
              </a:ext>
            </a:extLst>
          </p:cNvPr>
          <p:cNvSpPr/>
          <p:nvPr/>
        </p:nvSpPr>
        <p:spPr bwMode="auto">
          <a:xfrm>
            <a:off x="727164" y="382727"/>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 name="Rounded Rectangle 8">
            <a:extLst>
              <a:ext uri="{FF2B5EF4-FFF2-40B4-BE49-F238E27FC236}">
                <a16:creationId xmlns:a16="http://schemas.microsoft.com/office/drawing/2014/main" id="{5346FDDD-FD7A-CC46-B1C8-B47B2899C491}"/>
              </a:ext>
            </a:extLst>
          </p:cNvPr>
          <p:cNvSpPr/>
          <p:nvPr/>
        </p:nvSpPr>
        <p:spPr bwMode="auto">
          <a:xfrm>
            <a:off x="252034" y="1231612"/>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 name="Rounded Rectangle 10">
            <a:extLst>
              <a:ext uri="{FF2B5EF4-FFF2-40B4-BE49-F238E27FC236}">
                <a16:creationId xmlns:a16="http://schemas.microsoft.com/office/drawing/2014/main" id="{61FB21C5-D49A-F340-893E-6151B434F1BC}"/>
              </a:ext>
            </a:extLst>
          </p:cNvPr>
          <p:cNvSpPr/>
          <p:nvPr/>
        </p:nvSpPr>
        <p:spPr bwMode="auto">
          <a:xfrm>
            <a:off x="6529889" y="353839"/>
            <a:ext cx="2033980" cy="56863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 name="Rounded Rectangle 11">
            <a:extLst>
              <a:ext uri="{FF2B5EF4-FFF2-40B4-BE49-F238E27FC236}">
                <a16:creationId xmlns:a16="http://schemas.microsoft.com/office/drawing/2014/main" id="{B5180DAB-CEC7-B34D-8FAF-CC858751F435}"/>
              </a:ext>
            </a:extLst>
          </p:cNvPr>
          <p:cNvSpPr/>
          <p:nvPr/>
        </p:nvSpPr>
        <p:spPr bwMode="auto">
          <a:xfrm>
            <a:off x="1771678" y="1248473"/>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5" name="Rounded Rectangle 14">
            <a:extLst>
              <a:ext uri="{FF2B5EF4-FFF2-40B4-BE49-F238E27FC236}">
                <a16:creationId xmlns:a16="http://schemas.microsoft.com/office/drawing/2014/main" id="{83551895-595B-374D-BF32-8DE1B5C5F63C}"/>
              </a:ext>
            </a:extLst>
          </p:cNvPr>
          <p:cNvSpPr/>
          <p:nvPr/>
        </p:nvSpPr>
        <p:spPr bwMode="auto">
          <a:xfrm>
            <a:off x="252035" y="2209335"/>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6" name="Rounded Rectangle 15">
            <a:extLst>
              <a:ext uri="{FF2B5EF4-FFF2-40B4-BE49-F238E27FC236}">
                <a16:creationId xmlns:a16="http://schemas.microsoft.com/office/drawing/2014/main" id="{3A15E411-A38E-3A46-B44D-DB34DC4AD610}"/>
              </a:ext>
            </a:extLst>
          </p:cNvPr>
          <p:cNvSpPr/>
          <p:nvPr/>
        </p:nvSpPr>
        <p:spPr bwMode="auto">
          <a:xfrm>
            <a:off x="1793964" y="2163247"/>
            <a:ext cx="1080955" cy="50374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8" name="Rounded Rectangle 17">
            <a:extLst>
              <a:ext uri="{FF2B5EF4-FFF2-40B4-BE49-F238E27FC236}">
                <a16:creationId xmlns:a16="http://schemas.microsoft.com/office/drawing/2014/main" id="{EED32260-4D92-B642-AE05-24B89B07CF8D}"/>
              </a:ext>
            </a:extLst>
          </p:cNvPr>
          <p:cNvSpPr/>
          <p:nvPr/>
        </p:nvSpPr>
        <p:spPr bwMode="auto">
          <a:xfrm>
            <a:off x="4001800" y="2171560"/>
            <a:ext cx="1004756" cy="465317"/>
          </a:xfrm>
          <a:prstGeom prst="roundRect">
            <a:avLst/>
          </a:prstGeom>
          <a:solidFill>
            <a:srgbClr val="FF9900"/>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normally distributed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9" name="Rounded Rectangle 18">
            <a:extLst>
              <a:ext uri="{FF2B5EF4-FFF2-40B4-BE49-F238E27FC236}">
                <a16:creationId xmlns:a16="http://schemas.microsoft.com/office/drawing/2014/main" id="{41748079-5E91-7E4C-8365-539FA6669AE3}"/>
              </a:ext>
            </a:extLst>
          </p:cNvPr>
          <p:cNvSpPr/>
          <p:nvPr/>
        </p:nvSpPr>
        <p:spPr bwMode="auto">
          <a:xfrm>
            <a:off x="5157342" y="2174746"/>
            <a:ext cx="769227" cy="441928"/>
          </a:xfrm>
          <a:prstGeom prst="roundRect">
            <a:avLst/>
          </a:prstGeom>
          <a:solidFill>
            <a:srgbClr val="FF9900"/>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skewed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0" name="Rounded Rectangle 19">
            <a:extLst>
              <a:ext uri="{FF2B5EF4-FFF2-40B4-BE49-F238E27FC236}">
                <a16:creationId xmlns:a16="http://schemas.microsoft.com/office/drawing/2014/main" id="{CE00BEFF-0532-4B4F-8A11-00C8090B9495}"/>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1" name="Rounded Rectangle 20">
            <a:extLst>
              <a:ext uri="{FF2B5EF4-FFF2-40B4-BE49-F238E27FC236}">
                <a16:creationId xmlns:a16="http://schemas.microsoft.com/office/drawing/2014/main" id="{6755D281-1918-2945-B017-14F98A2A49E0}"/>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4" name="Rounded Rectangle 23">
            <a:extLst>
              <a:ext uri="{FF2B5EF4-FFF2-40B4-BE49-F238E27FC236}">
                <a16:creationId xmlns:a16="http://schemas.microsoft.com/office/drawing/2014/main" id="{F4BE0EFB-9D71-E541-B366-86F62CDC048D}"/>
              </a:ext>
            </a:extLst>
          </p:cNvPr>
          <p:cNvSpPr/>
          <p:nvPr/>
        </p:nvSpPr>
        <p:spPr bwMode="auto">
          <a:xfrm>
            <a:off x="120425" y="3658115"/>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5" name="Rounded Rectangle 24">
            <a:extLst>
              <a:ext uri="{FF2B5EF4-FFF2-40B4-BE49-F238E27FC236}">
                <a16:creationId xmlns:a16="http://schemas.microsoft.com/office/drawing/2014/main" id="{C1E91706-9D70-E446-A60F-8A8026DD0C73}"/>
              </a:ext>
            </a:extLst>
          </p:cNvPr>
          <p:cNvSpPr/>
          <p:nvPr/>
        </p:nvSpPr>
        <p:spPr bwMode="auto">
          <a:xfrm>
            <a:off x="1031964" y="3664706"/>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6" name="Rounded Rectangle 25">
            <a:extLst>
              <a:ext uri="{FF2B5EF4-FFF2-40B4-BE49-F238E27FC236}">
                <a16:creationId xmlns:a16="http://schemas.microsoft.com/office/drawing/2014/main" id="{2B626FFD-671A-5A42-9B40-41DCFE577DB1}"/>
              </a:ext>
            </a:extLst>
          </p:cNvPr>
          <p:cNvSpPr/>
          <p:nvPr/>
        </p:nvSpPr>
        <p:spPr bwMode="auto">
          <a:xfrm rot="16200000">
            <a:off x="126026" y="5101240"/>
            <a:ext cx="880945" cy="28227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7" name="Rounded Rectangle 26">
            <a:extLst>
              <a:ext uri="{FF2B5EF4-FFF2-40B4-BE49-F238E27FC236}">
                <a16:creationId xmlns:a16="http://schemas.microsoft.com/office/drawing/2014/main" id="{BBE971B6-51DA-0146-B5CA-34130A350C40}"/>
              </a:ext>
            </a:extLst>
          </p:cNvPr>
          <p:cNvSpPr/>
          <p:nvPr/>
        </p:nvSpPr>
        <p:spPr bwMode="auto">
          <a:xfrm rot="16200000">
            <a:off x="601636" y="5405065"/>
            <a:ext cx="1522694" cy="31637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8" name="Rounded Rectangle 27">
            <a:extLst>
              <a:ext uri="{FF2B5EF4-FFF2-40B4-BE49-F238E27FC236}">
                <a16:creationId xmlns:a16="http://schemas.microsoft.com/office/drawing/2014/main" id="{47E28FB9-B1BD-4B45-8471-563F984E4642}"/>
              </a:ext>
            </a:extLst>
          </p:cNvPr>
          <p:cNvSpPr/>
          <p:nvPr/>
        </p:nvSpPr>
        <p:spPr bwMode="auto">
          <a:xfrm rot="16200000">
            <a:off x="1623952" y="5038658"/>
            <a:ext cx="819785" cy="3273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ANOVA</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1" name="Rounded Rectangle 30">
            <a:extLst>
              <a:ext uri="{FF2B5EF4-FFF2-40B4-BE49-F238E27FC236}">
                <a16:creationId xmlns:a16="http://schemas.microsoft.com/office/drawing/2014/main" id="{FDDFDD72-B968-4844-A6DB-60A616023CFB}"/>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2" name="Rounded Rectangle 31">
            <a:extLst>
              <a:ext uri="{FF2B5EF4-FFF2-40B4-BE49-F238E27FC236}">
                <a16:creationId xmlns:a16="http://schemas.microsoft.com/office/drawing/2014/main" id="{EDC7F869-BAC7-904B-B8C8-C64C79A28046}"/>
              </a:ext>
            </a:extLst>
          </p:cNvPr>
          <p:cNvSpPr/>
          <p:nvPr/>
        </p:nvSpPr>
        <p:spPr bwMode="auto">
          <a:xfrm rot="16200000">
            <a:off x="2801817" y="5260379"/>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3" name="Rounded Rectangle 32">
            <a:extLst>
              <a:ext uri="{FF2B5EF4-FFF2-40B4-BE49-F238E27FC236}">
                <a16:creationId xmlns:a16="http://schemas.microsoft.com/office/drawing/2014/main" id="{E21AA211-CA72-C748-9A79-A1C2D02DDB33}"/>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4" name="Rounded Rectangle 33">
            <a:extLst>
              <a:ext uri="{FF2B5EF4-FFF2-40B4-BE49-F238E27FC236}">
                <a16:creationId xmlns:a16="http://schemas.microsoft.com/office/drawing/2014/main" id="{E9243E20-6DD8-294E-A118-947515569297}"/>
              </a:ext>
            </a:extLst>
          </p:cNvPr>
          <p:cNvSpPr/>
          <p:nvPr/>
        </p:nvSpPr>
        <p:spPr bwMode="auto">
          <a:xfrm>
            <a:off x="5791200" y="1207930"/>
            <a:ext cx="1549403"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5" name="Rounded Rectangle 34">
            <a:extLst>
              <a:ext uri="{FF2B5EF4-FFF2-40B4-BE49-F238E27FC236}">
                <a16:creationId xmlns:a16="http://schemas.microsoft.com/office/drawing/2014/main" id="{315D0E2D-1C34-FA47-A209-4E446B1B4851}"/>
              </a:ext>
            </a:extLst>
          </p:cNvPr>
          <p:cNvSpPr/>
          <p:nvPr/>
        </p:nvSpPr>
        <p:spPr bwMode="auto">
          <a:xfrm>
            <a:off x="7437992" y="1202122"/>
            <a:ext cx="1553607"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Discrete/categorical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6" name="Rounded Rectangle 35">
            <a:extLst>
              <a:ext uri="{FF2B5EF4-FFF2-40B4-BE49-F238E27FC236}">
                <a16:creationId xmlns:a16="http://schemas.microsoft.com/office/drawing/2014/main" id="{C4FF91C9-77A6-D84A-89B7-FB01EB031B57}"/>
              </a:ext>
            </a:extLst>
          </p:cNvPr>
          <p:cNvSpPr/>
          <p:nvPr/>
        </p:nvSpPr>
        <p:spPr bwMode="auto">
          <a:xfrm>
            <a:off x="739552"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7" name="Rounded Rectangle 36">
            <a:extLst>
              <a:ext uri="{FF2B5EF4-FFF2-40B4-BE49-F238E27FC236}">
                <a16:creationId xmlns:a16="http://schemas.microsoft.com/office/drawing/2014/main" id="{81B78392-BF1C-8D49-A7E0-5846713608EA}"/>
              </a:ext>
            </a:extLst>
          </p:cNvPr>
          <p:cNvSpPr/>
          <p:nvPr/>
        </p:nvSpPr>
        <p:spPr bwMode="auto">
          <a:xfrm>
            <a:off x="16415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8" name="Rounded Rectangle 37">
            <a:extLst>
              <a:ext uri="{FF2B5EF4-FFF2-40B4-BE49-F238E27FC236}">
                <a16:creationId xmlns:a16="http://schemas.microsoft.com/office/drawing/2014/main" id="{72C588E6-6D51-C54C-B9FD-F98766C53B48}"/>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9" name="Rounded Rectangle 38">
            <a:extLst>
              <a:ext uri="{FF2B5EF4-FFF2-40B4-BE49-F238E27FC236}">
                <a16:creationId xmlns:a16="http://schemas.microsoft.com/office/drawing/2014/main" id="{88360C0D-1E10-6140-B81C-FEE2A4AED111}"/>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0" name="Rounded Rectangle 39">
            <a:extLst>
              <a:ext uri="{FF2B5EF4-FFF2-40B4-BE49-F238E27FC236}">
                <a16:creationId xmlns:a16="http://schemas.microsoft.com/office/drawing/2014/main" id="{C48DB71B-4720-7E4B-A01B-C87F62C3DC1E}"/>
              </a:ext>
            </a:extLst>
          </p:cNvPr>
          <p:cNvSpPr/>
          <p:nvPr/>
        </p:nvSpPr>
        <p:spPr bwMode="auto">
          <a:xfrm>
            <a:off x="7437992" y="2199505"/>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1" name="Rounded Rectangle 40">
            <a:extLst>
              <a:ext uri="{FF2B5EF4-FFF2-40B4-BE49-F238E27FC236}">
                <a16:creationId xmlns:a16="http://schemas.microsoft.com/office/drawing/2014/main" id="{1FE7DB6D-F272-3B4C-9768-F168E50DDF24}"/>
              </a:ext>
            </a:extLst>
          </p:cNvPr>
          <p:cNvSpPr/>
          <p:nvPr/>
        </p:nvSpPr>
        <p:spPr bwMode="auto">
          <a:xfrm>
            <a:off x="8234796" y="2187782"/>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2" name="Rounded Rectangle 41">
            <a:extLst>
              <a:ext uri="{FF2B5EF4-FFF2-40B4-BE49-F238E27FC236}">
                <a16:creationId xmlns:a16="http://schemas.microsoft.com/office/drawing/2014/main" id="{CC1F713B-F278-E141-83FF-A4183447E74A}"/>
              </a:ext>
            </a:extLst>
          </p:cNvPr>
          <p:cNvSpPr/>
          <p:nvPr/>
        </p:nvSpPr>
        <p:spPr bwMode="auto">
          <a:xfrm>
            <a:off x="6347838" y="298349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3" name="Rounded Rectangle 42">
            <a:extLst>
              <a:ext uri="{FF2B5EF4-FFF2-40B4-BE49-F238E27FC236}">
                <a16:creationId xmlns:a16="http://schemas.microsoft.com/office/drawing/2014/main" id="{F953F5AE-CEC7-E34B-BE22-E942373A566B}"/>
              </a:ext>
            </a:extLst>
          </p:cNvPr>
          <p:cNvSpPr/>
          <p:nvPr/>
        </p:nvSpPr>
        <p:spPr bwMode="auto">
          <a:xfrm>
            <a:off x="7707953" y="299008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4" name="Rounded Rectangle 43">
            <a:extLst>
              <a:ext uri="{FF2B5EF4-FFF2-40B4-BE49-F238E27FC236}">
                <a16:creationId xmlns:a16="http://schemas.microsoft.com/office/drawing/2014/main" id="{1B6CA0DD-7683-A54A-AB72-FE0F91E5B8C5}"/>
              </a:ext>
            </a:extLst>
          </p:cNvPr>
          <p:cNvSpPr/>
          <p:nvPr/>
        </p:nvSpPr>
        <p:spPr bwMode="auto">
          <a:xfrm>
            <a:off x="5886340" y="3669297"/>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5" name="Rounded Rectangle 44">
            <a:extLst>
              <a:ext uri="{FF2B5EF4-FFF2-40B4-BE49-F238E27FC236}">
                <a16:creationId xmlns:a16="http://schemas.microsoft.com/office/drawing/2014/main" id="{D94C8565-0FF0-F24E-9BF7-4C1B6934DF6B}"/>
              </a:ext>
            </a:extLst>
          </p:cNvPr>
          <p:cNvSpPr/>
          <p:nvPr/>
        </p:nvSpPr>
        <p:spPr bwMode="auto">
          <a:xfrm>
            <a:off x="6746964" y="3669297"/>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6" name="Rounded Rectangle 45">
            <a:extLst>
              <a:ext uri="{FF2B5EF4-FFF2-40B4-BE49-F238E27FC236}">
                <a16:creationId xmlns:a16="http://schemas.microsoft.com/office/drawing/2014/main" id="{9FE5D658-78C2-C34A-AF7C-1A289105F37D}"/>
              </a:ext>
            </a:extLst>
          </p:cNvPr>
          <p:cNvSpPr/>
          <p:nvPr/>
        </p:nvSpPr>
        <p:spPr bwMode="auto">
          <a:xfrm rot="16200000">
            <a:off x="5606260" y="5317000"/>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7" name="Rounded Rectangle 46">
            <a:extLst>
              <a:ext uri="{FF2B5EF4-FFF2-40B4-BE49-F238E27FC236}">
                <a16:creationId xmlns:a16="http://schemas.microsoft.com/office/drawing/2014/main" id="{14E4305F-D9DD-384E-9B09-E650EA8938A4}"/>
              </a:ext>
            </a:extLst>
          </p:cNvPr>
          <p:cNvSpPr/>
          <p:nvPr/>
        </p:nvSpPr>
        <p:spPr bwMode="auto">
          <a:xfrm rot="16200000">
            <a:off x="6467117" y="5257358"/>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8" name="Rounded Rectangle 47">
            <a:extLst>
              <a:ext uri="{FF2B5EF4-FFF2-40B4-BE49-F238E27FC236}">
                <a16:creationId xmlns:a16="http://schemas.microsoft.com/office/drawing/2014/main" id="{B7379453-5360-294D-B93C-C079E121E762}"/>
              </a:ext>
            </a:extLst>
          </p:cNvPr>
          <p:cNvSpPr/>
          <p:nvPr/>
        </p:nvSpPr>
        <p:spPr bwMode="auto">
          <a:xfrm rot="16200000">
            <a:off x="7372481" y="5385352"/>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9" name="Rounded Rectangle 48">
            <a:extLst>
              <a:ext uri="{FF2B5EF4-FFF2-40B4-BE49-F238E27FC236}">
                <a16:creationId xmlns:a16="http://schemas.microsoft.com/office/drawing/2014/main" id="{29F511CD-24B7-9F47-8FA0-3CF573B0C488}"/>
              </a:ext>
            </a:extLst>
          </p:cNvPr>
          <p:cNvSpPr/>
          <p:nvPr/>
        </p:nvSpPr>
        <p:spPr bwMode="auto">
          <a:xfrm rot="16200000">
            <a:off x="7941517" y="5358746"/>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53" name="Straight Connector 52">
            <a:extLst>
              <a:ext uri="{FF2B5EF4-FFF2-40B4-BE49-F238E27FC236}">
                <a16:creationId xmlns:a16="http://schemas.microsoft.com/office/drawing/2014/main" id="{97BA1E35-649E-A84D-ACCB-AEC3327D3E69}"/>
              </a:ext>
            </a:extLst>
          </p:cNvPr>
          <p:cNvCxnSpPr>
            <a:stCxn id="7" idx="1"/>
            <a:endCxn id="8" idx="3"/>
          </p:cNvCxnSpPr>
          <p:nvPr/>
        </p:nvCxnSpPr>
        <p:spPr bwMode="auto">
          <a:xfrm flipH="1">
            <a:off x="2736073" y="544339"/>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33E1094C-D166-1145-A2AD-3DC7A3800E44}"/>
              </a:ext>
            </a:extLst>
          </p:cNvPr>
          <p:cNvCxnSpPr>
            <a:stCxn id="7" idx="3"/>
            <a:endCxn id="11" idx="1"/>
          </p:cNvCxnSpPr>
          <p:nvPr/>
        </p:nvCxnSpPr>
        <p:spPr bwMode="auto">
          <a:xfrm>
            <a:off x="5908764" y="544339"/>
            <a:ext cx="621125" cy="93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4C768EB8-154E-0344-ABEE-B8382608FA78}"/>
              </a:ext>
            </a:extLst>
          </p:cNvPr>
          <p:cNvCxnSpPr>
            <a:cxnSpLocks/>
            <a:endCxn id="9" idx="0"/>
          </p:cNvCxnSpPr>
          <p:nvPr/>
        </p:nvCxnSpPr>
        <p:spPr bwMode="auto">
          <a:xfrm flipH="1">
            <a:off x="853654" y="1028745"/>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6C36873A-04A8-624A-B6CE-74EA47B6B93B}"/>
              </a:ext>
            </a:extLst>
          </p:cNvPr>
          <p:cNvCxnSpPr>
            <a:cxnSpLocks/>
            <a:stCxn id="8" idx="2"/>
            <a:endCxn id="12" idx="0"/>
          </p:cNvCxnSpPr>
          <p:nvPr/>
        </p:nvCxnSpPr>
        <p:spPr bwMode="auto">
          <a:xfrm>
            <a:off x="1731619" y="1028745"/>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CCD38AB4-A845-AF49-AC82-5E9169F45A8F}"/>
              </a:ext>
            </a:extLst>
          </p:cNvPr>
          <p:cNvCxnSpPr>
            <a:cxnSpLocks/>
            <a:stCxn id="15" idx="0"/>
            <a:endCxn id="9" idx="2"/>
          </p:cNvCxnSpPr>
          <p:nvPr/>
        </p:nvCxnSpPr>
        <p:spPr bwMode="auto">
          <a:xfrm flipV="1">
            <a:off x="853654" y="1976037"/>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C0D54579-2E4C-E94F-8479-1E7DD65095F6}"/>
              </a:ext>
            </a:extLst>
          </p:cNvPr>
          <p:cNvCxnSpPr>
            <a:cxnSpLocks/>
            <a:stCxn id="16" idx="0"/>
            <a:endCxn id="12" idx="2"/>
          </p:cNvCxnSpPr>
          <p:nvPr/>
        </p:nvCxnSpPr>
        <p:spPr bwMode="auto">
          <a:xfrm flipH="1" flipV="1">
            <a:off x="2332940" y="1976037"/>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A62E306F-DDAC-E749-B677-10D21A50681F}"/>
              </a:ext>
            </a:extLst>
          </p:cNvPr>
          <p:cNvCxnSpPr>
            <a:cxnSpLocks/>
            <a:stCxn id="11" idx="2"/>
            <a:endCxn id="34" idx="0"/>
          </p:cNvCxnSpPr>
          <p:nvPr/>
        </p:nvCxnSpPr>
        <p:spPr bwMode="auto">
          <a:xfrm flipH="1">
            <a:off x="6565902" y="922474"/>
            <a:ext cx="980977" cy="285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1839E900-8303-6148-AABB-9D6FE67BA2AB}"/>
              </a:ext>
            </a:extLst>
          </p:cNvPr>
          <p:cNvCxnSpPr>
            <a:cxnSpLocks/>
            <a:stCxn id="11" idx="2"/>
            <a:endCxn id="35" idx="0"/>
          </p:cNvCxnSpPr>
          <p:nvPr/>
        </p:nvCxnSpPr>
        <p:spPr bwMode="auto">
          <a:xfrm>
            <a:off x="7546879" y="922474"/>
            <a:ext cx="667917" cy="279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09CE4BCD-C1F6-A546-935D-B6D468462EBD}"/>
              </a:ext>
            </a:extLst>
          </p:cNvPr>
          <p:cNvCxnSpPr>
            <a:cxnSpLocks/>
            <a:stCxn id="34" idx="2"/>
            <a:endCxn id="18" idx="0"/>
          </p:cNvCxnSpPr>
          <p:nvPr/>
        </p:nvCxnSpPr>
        <p:spPr bwMode="auto">
          <a:xfrm flipH="1">
            <a:off x="4504178" y="1952355"/>
            <a:ext cx="2061724" cy="219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C1F5AC5C-B8C0-634E-9978-7B26B5FAAE3E}"/>
              </a:ext>
            </a:extLst>
          </p:cNvPr>
          <p:cNvCxnSpPr>
            <a:cxnSpLocks/>
            <a:stCxn id="34" idx="2"/>
            <a:endCxn id="19" idx="0"/>
          </p:cNvCxnSpPr>
          <p:nvPr/>
        </p:nvCxnSpPr>
        <p:spPr bwMode="auto">
          <a:xfrm flipH="1">
            <a:off x="5541956" y="1952355"/>
            <a:ext cx="1023946" cy="2223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5B587D0B-FC65-EB40-A4F0-12D8FBF20ABC}"/>
              </a:ext>
            </a:extLst>
          </p:cNvPr>
          <p:cNvCxnSpPr>
            <a:cxnSpLocks/>
            <a:stCxn id="35" idx="2"/>
            <a:endCxn id="40" idx="0"/>
          </p:cNvCxnSpPr>
          <p:nvPr/>
        </p:nvCxnSpPr>
        <p:spPr bwMode="auto">
          <a:xfrm flipH="1">
            <a:off x="7774698" y="1929686"/>
            <a:ext cx="440098" cy="2698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DC3B3028-837C-A041-9E31-33CCDCF6A2CE}"/>
              </a:ext>
            </a:extLst>
          </p:cNvPr>
          <p:cNvCxnSpPr>
            <a:cxnSpLocks/>
            <a:stCxn id="35" idx="2"/>
            <a:endCxn id="41" idx="0"/>
          </p:cNvCxnSpPr>
          <p:nvPr/>
        </p:nvCxnSpPr>
        <p:spPr bwMode="auto">
          <a:xfrm>
            <a:off x="8214796" y="1929686"/>
            <a:ext cx="398402" cy="258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08108880-F911-6C4E-B664-20A7D4938E00}"/>
              </a:ext>
            </a:extLst>
          </p:cNvPr>
          <p:cNvCxnSpPr>
            <a:cxnSpLocks/>
            <a:stCxn id="18" idx="2"/>
            <a:endCxn id="36" idx="0"/>
          </p:cNvCxnSpPr>
          <p:nvPr/>
        </p:nvCxnSpPr>
        <p:spPr bwMode="auto">
          <a:xfrm flipH="1">
            <a:off x="1076258" y="2636877"/>
            <a:ext cx="3427920" cy="457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E5078D39-6A43-D849-BA3F-5A157FD0EF76}"/>
              </a:ext>
            </a:extLst>
          </p:cNvPr>
          <p:cNvCxnSpPr>
            <a:cxnSpLocks/>
            <a:stCxn id="18" idx="2"/>
            <a:endCxn id="37" idx="0"/>
          </p:cNvCxnSpPr>
          <p:nvPr/>
        </p:nvCxnSpPr>
        <p:spPr bwMode="auto">
          <a:xfrm flipH="1">
            <a:off x="2019966" y="2636877"/>
            <a:ext cx="2484212" cy="451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BF7CAAB6-1993-9341-B944-0F34E8F953B4}"/>
              </a:ext>
            </a:extLst>
          </p:cNvPr>
          <p:cNvCxnSpPr>
            <a:cxnSpLocks/>
            <a:stCxn id="19" idx="2"/>
            <a:endCxn id="20" idx="0"/>
          </p:cNvCxnSpPr>
          <p:nvPr/>
        </p:nvCxnSpPr>
        <p:spPr bwMode="auto">
          <a:xfrm flipH="1">
            <a:off x="3121270" y="2616674"/>
            <a:ext cx="2420686" cy="4776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A6B44F32-0BFC-9046-86C0-1A3C9223B739}"/>
              </a:ext>
            </a:extLst>
          </p:cNvPr>
          <p:cNvCxnSpPr>
            <a:cxnSpLocks/>
            <a:stCxn id="19" idx="2"/>
            <a:endCxn id="21" idx="0"/>
          </p:cNvCxnSpPr>
          <p:nvPr/>
        </p:nvCxnSpPr>
        <p:spPr bwMode="auto">
          <a:xfrm flipH="1">
            <a:off x="4915566" y="2616674"/>
            <a:ext cx="626390" cy="4719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D6A50A56-B5CC-7A4F-9600-F565C6B9D510}"/>
              </a:ext>
            </a:extLst>
          </p:cNvPr>
          <p:cNvCxnSpPr>
            <a:cxnSpLocks/>
            <a:stCxn id="36" idx="2"/>
            <a:endCxn id="24" idx="0"/>
          </p:cNvCxnSpPr>
          <p:nvPr/>
        </p:nvCxnSpPr>
        <p:spPr bwMode="auto">
          <a:xfrm flipH="1">
            <a:off x="560323" y="3464869"/>
            <a:ext cx="515935" cy="1932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C4C6C190-FF90-6441-8E34-1C50DCC09777}"/>
              </a:ext>
            </a:extLst>
          </p:cNvPr>
          <p:cNvCxnSpPr>
            <a:cxnSpLocks/>
            <a:stCxn id="36" idx="2"/>
            <a:endCxn id="25" idx="0"/>
          </p:cNvCxnSpPr>
          <p:nvPr/>
        </p:nvCxnSpPr>
        <p:spPr bwMode="auto">
          <a:xfrm>
            <a:off x="1076258" y="3464869"/>
            <a:ext cx="281888" cy="199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652E953D-41D6-B941-9920-998A65EEABC4}"/>
              </a:ext>
            </a:extLst>
          </p:cNvPr>
          <p:cNvCxnSpPr>
            <a:cxnSpLocks/>
            <a:stCxn id="24" idx="2"/>
            <a:endCxn id="26" idx="3"/>
          </p:cNvCxnSpPr>
          <p:nvPr/>
        </p:nvCxnSpPr>
        <p:spPr bwMode="auto">
          <a:xfrm>
            <a:off x="560323" y="4102305"/>
            <a:ext cx="6176"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0C2A6127-92A4-8B46-BF18-708D6386E42D}"/>
              </a:ext>
            </a:extLst>
          </p:cNvPr>
          <p:cNvCxnSpPr>
            <a:cxnSpLocks/>
            <a:stCxn id="25" idx="2"/>
            <a:endCxn id="27" idx="3"/>
          </p:cNvCxnSpPr>
          <p:nvPr/>
        </p:nvCxnSpPr>
        <p:spPr bwMode="auto">
          <a:xfrm>
            <a:off x="1358146" y="4102305"/>
            <a:ext cx="4838"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7EF82B09-DF7F-8A48-BF17-969350BA141C}"/>
              </a:ext>
            </a:extLst>
          </p:cNvPr>
          <p:cNvCxnSpPr>
            <a:cxnSpLocks/>
            <a:stCxn id="37" idx="2"/>
            <a:endCxn id="28" idx="3"/>
          </p:cNvCxnSpPr>
          <p:nvPr/>
        </p:nvCxnSpPr>
        <p:spPr bwMode="auto">
          <a:xfrm>
            <a:off x="2019966" y="3464869"/>
            <a:ext cx="13879" cy="1327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4245654A-E67F-2441-9E9B-F085E8C6D618}"/>
              </a:ext>
            </a:extLst>
          </p:cNvPr>
          <p:cNvCxnSpPr>
            <a:cxnSpLocks/>
            <a:stCxn id="20" idx="2"/>
            <a:endCxn id="38"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0FFD1597-5FEF-FD4A-9090-97F9B5606CDE}"/>
              </a:ext>
            </a:extLst>
          </p:cNvPr>
          <p:cNvCxnSpPr>
            <a:cxnSpLocks/>
            <a:stCxn id="20" idx="2"/>
            <a:endCxn id="39"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392F0A6B-A4CF-4740-8190-CAA14FCEA7FD}"/>
              </a:ext>
            </a:extLst>
          </p:cNvPr>
          <p:cNvCxnSpPr>
            <a:cxnSpLocks/>
            <a:stCxn id="38" idx="2"/>
            <a:endCxn id="31"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05E4B89C-C760-8146-92F8-96033952E549}"/>
              </a:ext>
            </a:extLst>
          </p:cNvPr>
          <p:cNvCxnSpPr>
            <a:cxnSpLocks/>
            <a:stCxn id="39" idx="2"/>
            <a:endCxn id="32"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B9D6FCDA-B36C-4A48-826F-E290D1C17E32}"/>
              </a:ext>
            </a:extLst>
          </p:cNvPr>
          <p:cNvCxnSpPr>
            <a:cxnSpLocks/>
            <a:stCxn id="40" idx="2"/>
            <a:endCxn id="42" idx="0"/>
          </p:cNvCxnSpPr>
          <p:nvPr/>
        </p:nvCxnSpPr>
        <p:spPr bwMode="auto">
          <a:xfrm flipH="1">
            <a:off x="6787736" y="2570092"/>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BD2A6BF2-D064-7245-AEFA-CCC73D3C8AFA}"/>
              </a:ext>
            </a:extLst>
          </p:cNvPr>
          <p:cNvCxnSpPr>
            <a:cxnSpLocks/>
            <a:stCxn id="40" idx="2"/>
            <a:endCxn id="43" idx="0"/>
          </p:cNvCxnSpPr>
          <p:nvPr/>
        </p:nvCxnSpPr>
        <p:spPr bwMode="auto">
          <a:xfrm>
            <a:off x="7774698" y="2570092"/>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BA6ADDC6-6D1C-DA40-985E-E4FACF8929A7}"/>
              </a:ext>
            </a:extLst>
          </p:cNvPr>
          <p:cNvCxnSpPr>
            <a:cxnSpLocks/>
            <a:stCxn id="42" idx="2"/>
            <a:endCxn id="44" idx="0"/>
          </p:cNvCxnSpPr>
          <p:nvPr/>
        </p:nvCxnSpPr>
        <p:spPr bwMode="auto">
          <a:xfrm flipH="1">
            <a:off x="6283836" y="3427687"/>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8E5FAC6E-C150-BD47-8A26-E1B2E879C353}"/>
              </a:ext>
            </a:extLst>
          </p:cNvPr>
          <p:cNvCxnSpPr>
            <a:cxnSpLocks/>
            <a:stCxn id="42" idx="2"/>
            <a:endCxn id="45" idx="0"/>
          </p:cNvCxnSpPr>
          <p:nvPr/>
        </p:nvCxnSpPr>
        <p:spPr bwMode="auto">
          <a:xfrm>
            <a:off x="6787736" y="3427687"/>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F78DF3BA-9073-9C4A-890D-5F8210328862}"/>
              </a:ext>
            </a:extLst>
          </p:cNvPr>
          <p:cNvCxnSpPr>
            <a:cxnSpLocks/>
            <a:stCxn id="44" idx="2"/>
            <a:endCxn id="46" idx="3"/>
          </p:cNvCxnSpPr>
          <p:nvPr/>
        </p:nvCxnSpPr>
        <p:spPr bwMode="auto">
          <a:xfrm flipH="1">
            <a:off x="6277941" y="4474467"/>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9299BB4F-B6A6-EC4C-804F-A9B349DDF36B}"/>
              </a:ext>
            </a:extLst>
          </p:cNvPr>
          <p:cNvCxnSpPr>
            <a:cxnSpLocks/>
            <a:stCxn id="45" idx="2"/>
            <a:endCxn id="47" idx="3"/>
          </p:cNvCxnSpPr>
          <p:nvPr/>
        </p:nvCxnSpPr>
        <p:spPr bwMode="auto">
          <a:xfrm>
            <a:off x="7138798" y="4563394"/>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D18E7208-1B25-EB4C-AD95-5A1B320BC47A}"/>
              </a:ext>
            </a:extLst>
          </p:cNvPr>
          <p:cNvCxnSpPr>
            <a:cxnSpLocks/>
            <a:stCxn id="43" idx="2"/>
            <a:endCxn id="48" idx="3"/>
          </p:cNvCxnSpPr>
          <p:nvPr/>
        </p:nvCxnSpPr>
        <p:spPr bwMode="auto">
          <a:xfrm>
            <a:off x="8034135" y="3427687"/>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4748A2AB-4E2D-2046-8CFF-462F5E6B59DD}"/>
              </a:ext>
            </a:extLst>
          </p:cNvPr>
          <p:cNvCxnSpPr>
            <a:cxnSpLocks/>
            <a:stCxn id="41" idx="2"/>
            <a:endCxn id="49" idx="3"/>
          </p:cNvCxnSpPr>
          <p:nvPr/>
        </p:nvCxnSpPr>
        <p:spPr bwMode="auto">
          <a:xfrm>
            <a:off x="8613198" y="2564036"/>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1" name="Rounded Rectangle 190">
            <a:extLst>
              <a:ext uri="{FF2B5EF4-FFF2-40B4-BE49-F238E27FC236}">
                <a16:creationId xmlns:a16="http://schemas.microsoft.com/office/drawing/2014/main" id="{FB64F1B6-AAF9-4B4E-8043-448A0B5FFE71}"/>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92" name="Rounded Rectangle 191">
            <a:extLst>
              <a:ext uri="{FF2B5EF4-FFF2-40B4-BE49-F238E27FC236}">
                <a16:creationId xmlns:a16="http://schemas.microsoft.com/office/drawing/2014/main" id="{4C737AEF-DF23-3C46-A622-015D83EEE513}"/>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93" name="Straight Connector 192">
            <a:extLst>
              <a:ext uri="{FF2B5EF4-FFF2-40B4-BE49-F238E27FC236}">
                <a16:creationId xmlns:a16="http://schemas.microsoft.com/office/drawing/2014/main" id="{0453A240-0C93-9C4F-938B-1A4985D27C18}"/>
              </a:ext>
            </a:extLst>
          </p:cNvPr>
          <p:cNvCxnSpPr>
            <a:cxnSpLocks/>
            <a:stCxn id="21" idx="2"/>
            <a:endCxn id="191"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6" name="Straight Connector 195">
            <a:extLst>
              <a:ext uri="{FF2B5EF4-FFF2-40B4-BE49-F238E27FC236}">
                <a16:creationId xmlns:a16="http://schemas.microsoft.com/office/drawing/2014/main" id="{0030F60A-91BB-1D4B-AD29-2754D6E71EFE}"/>
              </a:ext>
            </a:extLst>
          </p:cNvPr>
          <p:cNvCxnSpPr>
            <a:cxnSpLocks/>
            <a:stCxn id="21" idx="2"/>
            <a:endCxn id="192"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2" name="Rounded Rectangle 201">
            <a:extLst>
              <a:ext uri="{FF2B5EF4-FFF2-40B4-BE49-F238E27FC236}">
                <a16:creationId xmlns:a16="http://schemas.microsoft.com/office/drawing/2014/main" id="{13C73E1D-7B29-754F-ACAD-412D133CC44E}"/>
              </a:ext>
            </a:extLst>
          </p:cNvPr>
          <p:cNvSpPr/>
          <p:nvPr/>
        </p:nvSpPr>
        <p:spPr bwMode="auto">
          <a:xfrm rot="16200000">
            <a:off x="4641910" y="5423223"/>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203" name="Straight Connector 202">
            <a:extLst>
              <a:ext uri="{FF2B5EF4-FFF2-40B4-BE49-F238E27FC236}">
                <a16:creationId xmlns:a16="http://schemas.microsoft.com/office/drawing/2014/main" id="{52C38035-DA1C-0344-A8A8-565E317E0599}"/>
              </a:ext>
            </a:extLst>
          </p:cNvPr>
          <p:cNvCxnSpPr>
            <a:cxnSpLocks/>
            <a:stCxn id="191" idx="2"/>
            <a:endCxn id="33"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6" name="Straight Connector 205">
            <a:extLst>
              <a:ext uri="{FF2B5EF4-FFF2-40B4-BE49-F238E27FC236}">
                <a16:creationId xmlns:a16="http://schemas.microsoft.com/office/drawing/2014/main" id="{92C38251-3001-4347-899E-CD8F86833564}"/>
              </a:ext>
            </a:extLst>
          </p:cNvPr>
          <p:cNvCxnSpPr>
            <a:cxnSpLocks/>
            <a:stCxn id="192" idx="2"/>
            <a:endCxn id="202"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Slide Number Placeholder 1">
            <a:extLst>
              <a:ext uri="{FF2B5EF4-FFF2-40B4-BE49-F238E27FC236}">
                <a16:creationId xmlns:a16="http://schemas.microsoft.com/office/drawing/2014/main" id="{79B205FB-B006-9540-BDFF-D8DF1E8B5A70}"/>
              </a:ext>
            </a:extLst>
          </p:cNvPr>
          <p:cNvSpPr>
            <a:spLocks noGrp="1"/>
          </p:cNvSpPr>
          <p:nvPr>
            <p:ph type="sldNum" sz="quarter" idx="12"/>
          </p:nvPr>
        </p:nvSpPr>
        <p:spPr/>
        <p:txBody>
          <a:bodyPr/>
          <a:lstStyle/>
          <a:p>
            <a:fld id="{803C33BC-767D-8845-BB2C-A473FB4A7552}" type="slidenum">
              <a:rPr lang="en-US" smtClean="0"/>
              <a:pPr/>
              <a:t>225</a:t>
            </a:fld>
            <a:endParaRPr lang="en-US"/>
          </a:p>
        </p:txBody>
      </p:sp>
    </p:spTree>
    <p:extLst>
      <p:ext uri="{BB962C8B-B14F-4D97-AF65-F5344CB8AC3E}">
        <p14:creationId xmlns:p14="http://schemas.microsoft.com/office/powerpoint/2010/main" val="7686402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2690336"/>
            <a:ext cx="8153400" cy="830997"/>
          </a:xfrm>
          <a:prstGeom prst="rect">
            <a:avLst/>
          </a:prstGeom>
        </p:spPr>
        <p:txBody>
          <a:bodyPr wrap="square">
            <a:spAutoFit/>
          </a:bodyPr>
          <a:lstStyle/>
          <a:p>
            <a:pPr lvl="0"/>
            <a:r>
              <a:rPr lang="en-US" sz="2400" b="0" kern="0" dirty="0">
                <a:solidFill>
                  <a:srgbClr val="404040"/>
                </a:solidFill>
                <a:latin typeface="Arial"/>
                <a:cs typeface="Arial"/>
              </a:rPr>
              <a:t>the best thing to do is to test if your data follow a normal distribution or not first before running the stats</a:t>
            </a:r>
            <a:endParaRPr lang="en-US" dirty="0"/>
          </a:p>
        </p:txBody>
      </p:sp>
      <p:sp>
        <p:nvSpPr>
          <p:cNvPr id="4" name="Rectangle 3">
            <a:extLst>
              <a:ext uri="{FF2B5EF4-FFF2-40B4-BE49-F238E27FC236}">
                <a16:creationId xmlns:a16="http://schemas.microsoft.com/office/drawing/2014/main" id="{9FAA8D5D-CB42-8344-AFF4-40C664B16C02}"/>
              </a:ext>
            </a:extLst>
          </p:cNvPr>
          <p:cNvSpPr/>
          <p:nvPr/>
        </p:nvSpPr>
        <p:spPr>
          <a:xfrm>
            <a:off x="3581400" y="4495800"/>
            <a:ext cx="5575092" cy="461665"/>
          </a:xfrm>
          <a:prstGeom prst="rect">
            <a:avLst/>
          </a:prstGeom>
        </p:spPr>
        <p:txBody>
          <a:bodyPr wrap="square">
            <a:spAutoFit/>
          </a:bodyPr>
          <a:lstStyle/>
          <a:p>
            <a:r>
              <a:rPr lang="en-US" sz="2400" b="0" kern="0" dirty="0">
                <a:solidFill>
                  <a:srgbClr val="404040"/>
                </a:solidFill>
              </a:rPr>
              <a:t>… we will look at this in two lectures</a:t>
            </a:r>
            <a:endParaRPr lang="en-US" sz="2400" i="1" kern="0" dirty="0">
              <a:solidFill>
                <a:srgbClr val="99CC00"/>
              </a:solidFill>
            </a:endParaRPr>
          </a:p>
        </p:txBody>
      </p:sp>
      <p:sp>
        <p:nvSpPr>
          <p:cNvPr id="2" name="Slide Number Placeholder 1">
            <a:extLst>
              <a:ext uri="{FF2B5EF4-FFF2-40B4-BE49-F238E27FC236}">
                <a16:creationId xmlns:a16="http://schemas.microsoft.com/office/drawing/2014/main" id="{B72A5287-88DC-F344-B24F-5D37408EDCAA}"/>
              </a:ext>
            </a:extLst>
          </p:cNvPr>
          <p:cNvSpPr>
            <a:spLocks noGrp="1"/>
          </p:cNvSpPr>
          <p:nvPr>
            <p:ph type="sldNum" sz="quarter" idx="12"/>
          </p:nvPr>
        </p:nvSpPr>
        <p:spPr/>
        <p:txBody>
          <a:bodyPr/>
          <a:lstStyle/>
          <a:p>
            <a:fld id="{8C734804-006E-DC44-93A2-A63A0AD6AB16}" type="slidenum">
              <a:rPr lang="en-US" smtClean="0"/>
              <a:pPr/>
              <a:t>226</a:t>
            </a:fld>
            <a:endParaRPr lang="en-US"/>
          </a:p>
        </p:txBody>
      </p:sp>
    </p:spTree>
    <p:extLst>
      <p:ext uri="{BB962C8B-B14F-4D97-AF65-F5344CB8AC3E}">
        <p14:creationId xmlns:p14="http://schemas.microsoft.com/office/powerpoint/2010/main" val="21577328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1447800" y="457200"/>
            <a:ext cx="6525986" cy="5262979"/>
          </a:xfrm>
          <a:prstGeom prst="rect">
            <a:avLst/>
          </a:prstGeom>
        </p:spPr>
        <p:txBody>
          <a:bodyPr wrap="square">
            <a:spAutoFit/>
          </a:bodyPr>
          <a:lstStyle/>
          <a:p>
            <a:pPr marL="457200" lvl="0" indent="-457200">
              <a:buAutoNum type="arabicPeriod"/>
            </a:pPr>
            <a:r>
              <a:rPr lang="en-US" sz="2400" b="0" dirty="0"/>
              <a:t>Explain the eight steps to design and analyze an experiment</a:t>
            </a:r>
          </a:p>
          <a:p>
            <a:pPr marL="457200" lvl="0" indent="-457200">
              <a:buAutoNum type="arabicPeriod"/>
            </a:pPr>
            <a:r>
              <a:rPr lang="en-US" sz="2400" b="0" dirty="0"/>
              <a:t>Explain what is a within or between subject experiment</a:t>
            </a:r>
          </a:p>
          <a:p>
            <a:pPr marL="457200" lvl="0" indent="-457200">
              <a:buAutoNum type="arabicPeriod"/>
            </a:pPr>
            <a:r>
              <a:rPr lang="en-US" sz="2400" b="0" dirty="0"/>
              <a:t>Explain what is a controlled variable or a confounding variable</a:t>
            </a:r>
          </a:p>
          <a:p>
            <a:pPr marL="457200" lvl="0" indent="-457200">
              <a:buAutoNum type="arabicPeriod"/>
            </a:pPr>
            <a:r>
              <a:rPr lang="en-US" sz="2400" b="0" dirty="0"/>
              <a:t>Explain the difference between correlation and causality</a:t>
            </a:r>
          </a:p>
          <a:p>
            <a:pPr marL="457200" lvl="0" indent="-457200">
              <a:buAutoNum type="arabicPeriod"/>
            </a:pPr>
            <a:r>
              <a:rPr lang="en-US" sz="2400" b="0" dirty="0"/>
              <a:t>Identify different types of variables</a:t>
            </a:r>
          </a:p>
          <a:p>
            <a:pPr marL="457200" lvl="0" indent="-457200">
              <a:buAutoNum type="arabicPeriod"/>
            </a:pPr>
            <a:r>
              <a:rPr lang="en-US" sz="2400" b="0" dirty="0"/>
              <a:t>Understand when to use a t-test, when to use an </a:t>
            </a:r>
            <a:r>
              <a:rPr lang="en-US" sz="2400" b="0" dirty="0" err="1"/>
              <a:t>Anova</a:t>
            </a:r>
            <a:endParaRPr lang="en-US" sz="2400" b="0" dirty="0"/>
          </a:p>
          <a:p>
            <a:pPr marL="457200" lvl="0" indent="-457200">
              <a:buAutoNum type="arabicPeriod"/>
            </a:pPr>
            <a:r>
              <a:rPr lang="en-US" sz="2400" b="0" dirty="0"/>
              <a:t>Explain what is a Likert scale in questionnaires</a:t>
            </a:r>
          </a:p>
          <a:p>
            <a:pPr marL="457200" lvl="0" indent="-457200">
              <a:buAutoNum type="arabicPeriod"/>
            </a:pPr>
            <a:r>
              <a:rPr lang="en-US" sz="2400" b="0" dirty="0"/>
              <a:t>Explain when to use non-parametric tests</a:t>
            </a:r>
          </a:p>
        </p:txBody>
      </p:sp>
      <p:sp>
        <p:nvSpPr>
          <p:cNvPr id="5" name="Title 7">
            <a:extLst>
              <a:ext uri="{FF2B5EF4-FFF2-40B4-BE49-F238E27FC236}">
                <a16:creationId xmlns:a16="http://schemas.microsoft.com/office/drawing/2014/main" id="{FDCA8A4D-195B-B644-99BC-E4A5D2AE4C9C}"/>
              </a:ext>
            </a:extLst>
          </p:cNvPr>
          <p:cNvSpPr>
            <a:spLocks noGrp="1"/>
          </p:cNvSpPr>
          <p:nvPr>
            <p:ph type="title"/>
          </p:nvPr>
        </p:nvSpPr>
        <p:spPr>
          <a:xfrm>
            <a:off x="2133600" y="5867400"/>
            <a:ext cx="6754586" cy="685800"/>
          </a:xfrm>
        </p:spPr>
        <p:txBody>
          <a:bodyPr/>
          <a:lstStyle/>
          <a:p>
            <a:pPr algn="r" eaLnBrk="1" hangingPunct="1"/>
            <a:r>
              <a:rPr lang="en-US" sz="8600" dirty="0">
                <a:solidFill>
                  <a:srgbClr val="A6A6A6"/>
                </a:solidFill>
                <a:latin typeface="Arial" charset="0"/>
                <a:cs typeface="Arial" charset="0"/>
              </a:rPr>
              <a:t>take away</a:t>
            </a:r>
          </a:p>
        </p:txBody>
      </p:sp>
      <p:sp>
        <p:nvSpPr>
          <p:cNvPr id="2" name="Slide Number Placeholder 1">
            <a:extLst>
              <a:ext uri="{FF2B5EF4-FFF2-40B4-BE49-F238E27FC236}">
                <a16:creationId xmlns:a16="http://schemas.microsoft.com/office/drawing/2014/main" id="{73D1385D-54EB-1F47-9365-392056796333}"/>
              </a:ext>
            </a:extLst>
          </p:cNvPr>
          <p:cNvSpPr>
            <a:spLocks noGrp="1"/>
          </p:cNvSpPr>
          <p:nvPr>
            <p:ph type="sldNum" sz="quarter" idx="12"/>
          </p:nvPr>
        </p:nvSpPr>
        <p:spPr/>
        <p:txBody>
          <a:bodyPr/>
          <a:lstStyle/>
          <a:p>
            <a:fld id="{803C33BC-767D-8845-BB2C-A473FB4A7552}" type="slidenum">
              <a:rPr lang="en-US" smtClean="0"/>
              <a:pPr/>
              <a:t>227</a:t>
            </a:fld>
            <a:endParaRPr lang="en-US"/>
          </a:p>
        </p:txBody>
      </p:sp>
    </p:spTree>
    <p:extLst>
      <p:ext uri="{BB962C8B-B14F-4D97-AF65-F5344CB8AC3E}">
        <p14:creationId xmlns:p14="http://schemas.microsoft.com/office/powerpoint/2010/main" val="37488930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99CC00"/>
        </a:solidFill>
        <a:effectLst/>
      </p:bgPr>
    </p:bg>
    <p:spTree>
      <p:nvGrpSpPr>
        <p:cNvPr id="1" name=""/>
        <p:cNvGrpSpPr/>
        <p:nvPr/>
      </p:nvGrpSpPr>
      <p:grpSpPr>
        <a:xfrm>
          <a:off x="0" y="0"/>
          <a:ext cx="0" cy="0"/>
          <a:chOff x="0" y="0"/>
          <a:chExt cx="0" cy="0"/>
        </a:xfrm>
      </p:grpSpPr>
      <p:sp>
        <p:nvSpPr>
          <p:cNvPr id="6146" name="Title 3"/>
          <p:cNvSpPr txBox="1">
            <a:spLocks/>
          </p:cNvSpPr>
          <p:nvPr/>
        </p:nvSpPr>
        <p:spPr bwMode="auto">
          <a:xfrm>
            <a:off x="-1828800" y="1219736"/>
            <a:ext cx="9144000" cy="6247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0" dirty="0">
                <a:solidFill>
                  <a:srgbClr val="FFFFFF"/>
                </a:solidFill>
              </a:rPr>
              <a:t>4</a:t>
            </a:r>
            <a:endParaRPr kumimoji="0" lang="en-US" sz="40000" b="1" i="0" u="none" strike="noStrike" kern="120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3" name="Rectangle 2"/>
          <p:cNvSpPr/>
          <p:nvPr/>
        </p:nvSpPr>
        <p:spPr>
          <a:xfrm>
            <a:off x="4343400" y="4572000"/>
            <a:ext cx="5029200" cy="163121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5000" dirty="0">
                <a:solidFill>
                  <a:srgbClr val="FFFFFF"/>
                </a:solidFill>
              </a:rPr>
              <a:t>p</a:t>
            </a:r>
            <a:r>
              <a:rPr kumimoji="0" lang="en-US" sz="5000" b="1" i="0" u="none" strike="noStrike" kern="1200" cap="none" spc="0" normalizeH="0" baseline="0" noProof="0" dirty="0" err="1">
                <a:ln>
                  <a:noFill/>
                </a:ln>
                <a:solidFill>
                  <a:srgbClr val="FFFFFF"/>
                </a:solidFill>
                <a:effectLst/>
                <a:uLnTx/>
                <a:uFillTx/>
                <a:latin typeface="Arial" charset="0"/>
                <a:ea typeface="ＭＳ Ｐゴシック" charset="0"/>
                <a:cs typeface="Arial" charset="0"/>
              </a:rPr>
              <a:t>arametric</a:t>
            </a:r>
            <a:r>
              <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rPr>
              <a:t> tests</a:t>
            </a:r>
          </a:p>
        </p:txBody>
      </p:sp>
    </p:spTree>
    <p:extLst>
      <p:ext uri="{BB962C8B-B14F-4D97-AF65-F5344CB8AC3E}">
        <p14:creationId xmlns:p14="http://schemas.microsoft.com/office/powerpoint/2010/main" val="4045894707"/>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a:extLst>
              <a:ext uri="{FF2B5EF4-FFF2-40B4-BE49-F238E27FC236}">
                <a16:creationId xmlns:a16="http://schemas.microsoft.com/office/drawing/2014/main" id="{03CB6837-12A9-8343-8CD9-D202B314FFFF}"/>
              </a:ext>
            </a:extLst>
          </p:cNvPr>
          <p:cNvSpPr/>
          <p:nvPr/>
        </p:nvSpPr>
        <p:spPr bwMode="auto">
          <a:xfrm>
            <a:off x="3622764" y="353839"/>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0" name="Rounded Rectangle 79">
            <a:extLst>
              <a:ext uri="{FF2B5EF4-FFF2-40B4-BE49-F238E27FC236}">
                <a16:creationId xmlns:a16="http://schemas.microsoft.com/office/drawing/2014/main" id="{42DA4080-D02B-204D-A266-0045FF8AF1B0}"/>
              </a:ext>
            </a:extLst>
          </p:cNvPr>
          <p:cNvSpPr/>
          <p:nvPr/>
        </p:nvSpPr>
        <p:spPr bwMode="auto">
          <a:xfrm>
            <a:off x="727164" y="382727"/>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1" name="Rounded Rectangle 80">
            <a:extLst>
              <a:ext uri="{FF2B5EF4-FFF2-40B4-BE49-F238E27FC236}">
                <a16:creationId xmlns:a16="http://schemas.microsoft.com/office/drawing/2014/main" id="{1CAE4124-8AA3-224D-9E2A-7C6A9264C263}"/>
              </a:ext>
            </a:extLst>
          </p:cNvPr>
          <p:cNvSpPr/>
          <p:nvPr/>
        </p:nvSpPr>
        <p:spPr bwMode="auto">
          <a:xfrm>
            <a:off x="252034" y="1231612"/>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3" name="Rounded Rectangle 82">
            <a:extLst>
              <a:ext uri="{FF2B5EF4-FFF2-40B4-BE49-F238E27FC236}">
                <a16:creationId xmlns:a16="http://schemas.microsoft.com/office/drawing/2014/main" id="{81CF759C-9024-4641-B223-BD11ED869F6D}"/>
              </a:ext>
            </a:extLst>
          </p:cNvPr>
          <p:cNvSpPr/>
          <p:nvPr/>
        </p:nvSpPr>
        <p:spPr bwMode="auto">
          <a:xfrm>
            <a:off x="6529889" y="353839"/>
            <a:ext cx="2033980" cy="56863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4" name="Rounded Rectangle 83">
            <a:extLst>
              <a:ext uri="{FF2B5EF4-FFF2-40B4-BE49-F238E27FC236}">
                <a16:creationId xmlns:a16="http://schemas.microsoft.com/office/drawing/2014/main" id="{8AD751A1-96BE-CE43-BBA7-66EFADDD52BD}"/>
              </a:ext>
            </a:extLst>
          </p:cNvPr>
          <p:cNvSpPr/>
          <p:nvPr/>
        </p:nvSpPr>
        <p:spPr bwMode="auto">
          <a:xfrm>
            <a:off x="1771678" y="1248473"/>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5" name="Rounded Rectangle 84">
            <a:extLst>
              <a:ext uri="{FF2B5EF4-FFF2-40B4-BE49-F238E27FC236}">
                <a16:creationId xmlns:a16="http://schemas.microsoft.com/office/drawing/2014/main" id="{45E48AB1-AF65-9245-8FC2-25F08C9EDBA7}"/>
              </a:ext>
            </a:extLst>
          </p:cNvPr>
          <p:cNvSpPr/>
          <p:nvPr/>
        </p:nvSpPr>
        <p:spPr bwMode="auto">
          <a:xfrm>
            <a:off x="252035" y="2209335"/>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7" name="Rounded Rectangle 86">
            <a:extLst>
              <a:ext uri="{FF2B5EF4-FFF2-40B4-BE49-F238E27FC236}">
                <a16:creationId xmlns:a16="http://schemas.microsoft.com/office/drawing/2014/main" id="{1A5A0A97-CEF8-B542-9FF9-BB93A44BCA01}"/>
              </a:ext>
            </a:extLst>
          </p:cNvPr>
          <p:cNvSpPr/>
          <p:nvPr/>
        </p:nvSpPr>
        <p:spPr bwMode="auto">
          <a:xfrm>
            <a:off x="1793964" y="2163247"/>
            <a:ext cx="1080955" cy="50374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8" name="Rounded Rectangle 87">
            <a:extLst>
              <a:ext uri="{FF2B5EF4-FFF2-40B4-BE49-F238E27FC236}">
                <a16:creationId xmlns:a16="http://schemas.microsoft.com/office/drawing/2014/main" id="{B35E4A72-8263-F944-9538-B2FBB2BCAB58}"/>
              </a:ext>
            </a:extLst>
          </p:cNvPr>
          <p:cNvSpPr/>
          <p:nvPr/>
        </p:nvSpPr>
        <p:spPr bwMode="auto">
          <a:xfrm>
            <a:off x="4001800" y="2171560"/>
            <a:ext cx="1004756" cy="46531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normally distributed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0" name="Rounded Rectangle 89">
            <a:extLst>
              <a:ext uri="{FF2B5EF4-FFF2-40B4-BE49-F238E27FC236}">
                <a16:creationId xmlns:a16="http://schemas.microsoft.com/office/drawing/2014/main" id="{61212872-C640-E64C-BD4D-05977FED9FE6}"/>
              </a:ext>
            </a:extLst>
          </p:cNvPr>
          <p:cNvSpPr/>
          <p:nvPr/>
        </p:nvSpPr>
        <p:spPr bwMode="auto">
          <a:xfrm>
            <a:off x="5157342" y="2174746"/>
            <a:ext cx="769227" cy="44192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skewed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1" name="Rounded Rectangle 90">
            <a:extLst>
              <a:ext uri="{FF2B5EF4-FFF2-40B4-BE49-F238E27FC236}">
                <a16:creationId xmlns:a16="http://schemas.microsoft.com/office/drawing/2014/main" id="{A3A7BDD3-9441-5C4A-87D0-859673EBC30E}"/>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3" name="Rounded Rectangle 92">
            <a:extLst>
              <a:ext uri="{FF2B5EF4-FFF2-40B4-BE49-F238E27FC236}">
                <a16:creationId xmlns:a16="http://schemas.microsoft.com/office/drawing/2014/main" id="{4E75A8A9-E727-8A45-866D-1A873DF78736}"/>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4" name="Rounded Rectangle 93">
            <a:extLst>
              <a:ext uri="{FF2B5EF4-FFF2-40B4-BE49-F238E27FC236}">
                <a16:creationId xmlns:a16="http://schemas.microsoft.com/office/drawing/2014/main" id="{6BA13E10-8888-6945-B6F8-7399A5AC0081}"/>
              </a:ext>
            </a:extLst>
          </p:cNvPr>
          <p:cNvSpPr/>
          <p:nvPr/>
        </p:nvSpPr>
        <p:spPr bwMode="auto">
          <a:xfrm>
            <a:off x="120425" y="3658115"/>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5" name="Rounded Rectangle 94">
            <a:extLst>
              <a:ext uri="{FF2B5EF4-FFF2-40B4-BE49-F238E27FC236}">
                <a16:creationId xmlns:a16="http://schemas.microsoft.com/office/drawing/2014/main" id="{0534A7E7-35B7-5F4A-86CD-1EBA1985D61A}"/>
              </a:ext>
            </a:extLst>
          </p:cNvPr>
          <p:cNvSpPr/>
          <p:nvPr/>
        </p:nvSpPr>
        <p:spPr bwMode="auto">
          <a:xfrm>
            <a:off x="1031964" y="3664706"/>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6" name="Rounded Rectangle 95">
            <a:extLst>
              <a:ext uri="{FF2B5EF4-FFF2-40B4-BE49-F238E27FC236}">
                <a16:creationId xmlns:a16="http://schemas.microsoft.com/office/drawing/2014/main" id="{32F6286A-EFF7-C447-BBC3-2D85C2C5259C}"/>
              </a:ext>
            </a:extLst>
          </p:cNvPr>
          <p:cNvSpPr/>
          <p:nvPr/>
        </p:nvSpPr>
        <p:spPr bwMode="auto">
          <a:xfrm rot="16200000">
            <a:off x="126026" y="5101240"/>
            <a:ext cx="880945" cy="28227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7" name="Rounded Rectangle 96">
            <a:extLst>
              <a:ext uri="{FF2B5EF4-FFF2-40B4-BE49-F238E27FC236}">
                <a16:creationId xmlns:a16="http://schemas.microsoft.com/office/drawing/2014/main" id="{6E7E2795-9B69-564C-8E07-FF561077167D}"/>
              </a:ext>
            </a:extLst>
          </p:cNvPr>
          <p:cNvSpPr/>
          <p:nvPr/>
        </p:nvSpPr>
        <p:spPr bwMode="auto">
          <a:xfrm rot="16200000">
            <a:off x="826638" y="5180065"/>
            <a:ext cx="1049082" cy="292764"/>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9" name="Rounded Rectangle 98">
            <a:extLst>
              <a:ext uri="{FF2B5EF4-FFF2-40B4-BE49-F238E27FC236}">
                <a16:creationId xmlns:a16="http://schemas.microsoft.com/office/drawing/2014/main" id="{E72C6E99-880B-A94B-98E0-6A66DD2DA615}"/>
              </a:ext>
            </a:extLst>
          </p:cNvPr>
          <p:cNvSpPr/>
          <p:nvPr/>
        </p:nvSpPr>
        <p:spPr bwMode="auto">
          <a:xfrm rot="16200000">
            <a:off x="1623952" y="5038658"/>
            <a:ext cx="819785" cy="3273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ANOVA</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0" name="Rounded Rectangle 99">
            <a:extLst>
              <a:ext uri="{FF2B5EF4-FFF2-40B4-BE49-F238E27FC236}">
                <a16:creationId xmlns:a16="http://schemas.microsoft.com/office/drawing/2014/main" id="{7C05E936-7BE1-E04B-BA84-E0064C3BA998}"/>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1" name="Rounded Rectangle 100">
            <a:extLst>
              <a:ext uri="{FF2B5EF4-FFF2-40B4-BE49-F238E27FC236}">
                <a16:creationId xmlns:a16="http://schemas.microsoft.com/office/drawing/2014/main" id="{19D02F85-502C-4A4E-86F8-8F68F90CF29C}"/>
              </a:ext>
            </a:extLst>
          </p:cNvPr>
          <p:cNvSpPr/>
          <p:nvPr/>
        </p:nvSpPr>
        <p:spPr bwMode="auto">
          <a:xfrm rot="16200000">
            <a:off x="2801817" y="5260379"/>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3" name="Rounded Rectangle 102">
            <a:extLst>
              <a:ext uri="{FF2B5EF4-FFF2-40B4-BE49-F238E27FC236}">
                <a16:creationId xmlns:a16="http://schemas.microsoft.com/office/drawing/2014/main" id="{A08D7EDE-D19B-D14B-8CE4-7079CD7A6986}"/>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4" name="Rounded Rectangle 103">
            <a:extLst>
              <a:ext uri="{FF2B5EF4-FFF2-40B4-BE49-F238E27FC236}">
                <a16:creationId xmlns:a16="http://schemas.microsoft.com/office/drawing/2014/main" id="{AC4ADA45-53A0-B348-A615-49835DE74FEF}"/>
              </a:ext>
            </a:extLst>
          </p:cNvPr>
          <p:cNvSpPr/>
          <p:nvPr/>
        </p:nvSpPr>
        <p:spPr bwMode="auto">
          <a:xfrm>
            <a:off x="5791200" y="1207930"/>
            <a:ext cx="1549403"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6" name="Rounded Rectangle 105">
            <a:extLst>
              <a:ext uri="{FF2B5EF4-FFF2-40B4-BE49-F238E27FC236}">
                <a16:creationId xmlns:a16="http://schemas.microsoft.com/office/drawing/2014/main" id="{2B09BA56-FD2F-404A-9B0E-C41700938119}"/>
              </a:ext>
            </a:extLst>
          </p:cNvPr>
          <p:cNvSpPr/>
          <p:nvPr/>
        </p:nvSpPr>
        <p:spPr bwMode="auto">
          <a:xfrm>
            <a:off x="7437992" y="1202122"/>
            <a:ext cx="1553607"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Discrete/categorical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7" name="Rounded Rectangle 106">
            <a:extLst>
              <a:ext uri="{FF2B5EF4-FFF2-40B4-BE49-F238E27FC236}">
                <a16:creationId xmlns:a16="http://schemas.microsoft.com/office/drawing/2014/main" id="{D8C0A7F4-BB52-4243-BF74-714FAD369817}"/>
              </a:ext>
            </a:extLst>
          </p:cNvPr>
          <p:cNvSpPr/>
          <p:nvPr/>
        </p:nvSpPr>
        <p:spPr bwMode="auto">
          <a:xfrm>
            <a:off x="739552"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9" name="Rounded Rectangle 108">
            <a:extLst>
              <a:ext uri="{FF2B5EF4-FFF2-40B4-BE49-F238E27FC236}">
                <a16:creationId xmlns:a16="http://schemas.microsoft.com/office/drawing/2014/main" id="{24CD26B4-21E9-AE4A-A016-E2575F453BB6}"/>
              </a:ext>
            </a:extLst>
          </p:cNvPr>
          <p:cNvSpPr/>
          <p:nvPr/>
        </p:nvSpPr>
        <p:spPr bwMode="auto">
          <a:xfrm>
            <a:off x="16415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0" name="Rounded Rectangle 109">
            <a:extLst>
              <a:ext uri="{FF2B5EF4-FFF2-40B4-BE49-F238E27FC236}">
                <a16:creationId xmlns:a16="http://schemas.microsoft.com/office/drawing/2014/main" id="{29B9B031-1AF8-704A-BEC4-6CA87AB8F3E9}"/>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2" name="Rounded Rectangle 111">
            <a:extLst>
              <a:ext uri="{FF2B5EF4-FFF2-40B4-BE49-F238E27FC236}">
                <a16:creationId xmlns:a16="http://schemas.microsoft.com/office/drawing/2014/main" id="{23BD3D27-53E9-C44E-8586-F962BA4807B4}"/>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3" name="Rounded Rectangle 112">
            <a:extLst>
              <a:ext uri="{FF2B5EF4-FFF2-40B4-BE49-F238E27FC236}">
                <a16:creationId xmlns:a16="http://schemas.microsoft.com/office/drawing/2014/main" id="{50D3B979-0E6E-D245-B130-E3E9B565B3D8}"/>
              </a:ext>
            </a:extLst>
          </p:cNvPr>
          <p:cNvSpPr/>
          <p:nvPr/>
        </p:nvSpPr>
        <p:spPr bwMode="auto">
          <a:xfrm>
            <a:off x="7437992" y="2199505"/>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5" name="Rounded Rectangle 114">
            <a:extLst>
              <a:ext uri="{FF2B5EF4-FFF2-40B4-BE49-F238E27FC236}">
                <a16:creationId xmlns:a16="http://schemas.microsoft.com/office/drawing/2014/main" id="{734FA1F8-C189-5D40-9B7B-5046E24DE7BC}"/>
              </a:ext>
            </a:extLst>
          </p:cNvPr>
          <p:cNvSpPr/>
          <p:nvPr/>
        </p:nvSpPr>
        <p:spPr bwMode="auto">
          <a:xfrm>
            <a:off x="8234796" y="2187782"/>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6" name="Rounded Rectangle 115">
            <a:extLst>
              <a:ext uri="{FF2B5EF4-FFF2-40B4-BE49-F238E27FC236}">
                <a16:creationId xmlns:a16="http://schemas.microsoft.com/office/drawing/2014/main" id="{72BCA403-4C5D-5146-BAE0-9434412A47CC}"/>
              </a:ext>
            </a:extLst>
          </p:cNvPr>
          <p:cNvSpPr/>
          <p:nvPr/>
        </p:nvSpPr>
        <p:spPr bwMode="auto">
          <a:xfrm>
            <a:off x="6347838" y="298349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8" name="Rounded Rectangle 117">
            <a:extLst>
              <a:ext uri="{FF2B5EF4-FFF2-40B4-BE49-F238E27FC236}">
                <a16:creationId xmlns:a16="http://schemas.microsoft.com/office/drawing/2014/main" id="{A210756A-6F1C-D749-B685-A044325D065C}"/>
              </a:ext>
            </a:extLst>
          </p:cNvPr>
          <p:cNvSpPr/>
          <p:nvPr/>
        </p:nvSpPr>
        <p:spPr bwMode="auto">
          <a:xfrm>
            <a:off x="7707953" y="299008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9" name="Rounded Rectangle 118">
            <a:extLst>
              <a:ext uri="{FF2B5EF4-FFF2-40B4-BE49-F238E27FC236}">
                <a16:creationId xmlns:a16="http://schemas.microsoft.com/office/drawing/2014/main" id="{2FE3F337-A982-B741-A12C-6056092EDD3C}"/>
              </a:ext>
            </a:extLst>
          </p:cNvPr>
          <p:cNvSpPr/>
          <p:nvPr/>
        </p:nvSpPr>
        <p:spPr bwMode="auto">
          <a:xfrm>
            <a:off x="5886340" y="3669297"/>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0" name="Rounded Rectangle 119">
            <a:extLst>
              <a:ext uri="{FF2B5EF4-FFF2-40B4-BE49-F238E27FC236}">
                <a16:creationId xmlns:a16="http://schemas.microsoft.com/office/drawing/2014/main" id="{CA5F7A95-3CE0-6644-A2EC-4822665FD27D}"/>
              </a:ext>
            </a:extLst>
          </p:cNvPr>
          <p:cNvSpPr/>
          <p:nvPr/>
        </p:nvSpPr>
        <p:spPr bwMode="auto">
          <a:xfrm>
            <a:off x="6746964" y="3669297"/>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2" name="Rounded Rectangle 121">
            <a:extLst>
              <a:ext uri="{FF2B5EF4-FFF2-40B4-BE49-F238E27FC236}">
                <a16:creationId xmlns:a16="http://schemas.microsoft.com/office/drawing/2014/main" id="{83F965FD-97DE-044E-8294-3F317AE99AC7}"/>
              </a:ext>
            </a:extLst>
          </p:cNvPr>
          <p:cNvSpPr/>
          <p:nvPr/>
        </p:nvSpPr>
        <p:spPr bwMode="auto">
          <a:xfrm rot="16200000">
            <a:off x="5606260" y="5317000"/>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3" name="Rounded Rectangle 122">
            <a:extLst>
              <a:ext uri="{FF2B5EF4-FFF2-40B4-BE49-F238E27FC236}">
                <a16:creationId xmlns:a16="http://schemas.microsoft.com/office/drawing/2014/main" id="{501A5EA3-C1BC-EA4F-B55B-43D61B3C8E84}"/>
              </a:ext>
            </a:extLst>
          </p:cNvPr>
          <p:cNvSpPr/>
          <p:nvPr/>
        </p:nvSpPr>
        <p:spPr bwMode="auto">
          <a:xfrm rot="16200000">
            <a:off x="6467117" y="5257358"/>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4" name="Rounded Rectangle 123">
            <a:extLst>
              <a:ext uri="{FF2B5EF4-FFF2-40B4-BE49-F238E27FC236}">
                <a16:creationId xmlns:a16="http://schemas.microsoft.com/office/drawing/2014/main" id="{FEA9BA02-572C-BD43-B5DF-1C439A18718C}"/>
              </a:ext>
            </a:extLst>
          </p:cNvPr>
          <p:cNvSpPr/>
          <p:nvPr/>
        </p:nvSpPr>
        <p:spPr bwMode="auto">
          <a:xfrm rot="16200000">
            <a:off x="7372481" y="5385352"/>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6" name="Rounded Rectangle 125">
            <a:extLst>
              <a:ext uri="{FF2B5EF4-FFF2-40B4-BE49-F238E27FC236}">
                <a16:creationId xmlns:a16="http://schemas.microsoft.com/office/drawing/2014/main" id="{987BE687-AC69-F540-AFAC-DA3B5C8B2E73}"/>
              </a:ext>
            </a:extLst>
          </p:cNvPr>
          <p:cNvSpPr/>
          <p:nvPr/>
        </p:nvSpPr>
        <p:spPr bwMode="auto">
          <a:xfrm rot="16200000">
            <a:off x="7941517" y="5358746"/>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27" name="Straight Connector 126">
            <a:extLst>
              <a:ext uri="{FF2B5EF4-FFF2-40B4-BE49-F238E27FC236}">
                <a16:creationId xmlns:a16="http://schemas.microsoft.com/office/drawing/2014/main" id="{E4C52A06-4A7D-A54C-A3C7-18DFC5807DBA}"/>
              </a:ext>
            </a:extLst>
          </p:cNvPr>
          <p:cNvCxnSpPr>
            <a:stCxn id="79" idx="1"/>
            <a:endCxn id="80" idx="3"/>
          </p:cNvCxnSpPr>
          <p:nvPr/>
        </p:nvCxnSpPr>
        <p:spPr bwMode="auto">
          <a:xfrm flipH="1">
            <a:off x="2736073" y="544339"/>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4891C468-60BF-C84D-827A-2B3175CC03E2}"/>
              </a:ext>
            </a:extLst>
          </p:cNvPr>
          <p:cNvCxnSpPr>
            <a:stCxn id="79" idx="3"/>
            <a:endCxn id="83" idx="1"/>
          </p:cNvCxnSpPr>
          <p:nvPr/>
        </p:nvCxnSpPr>
        <p:spPr bwMode="auto">
          <a:xfrm>
            <a:off x="5908764" y="544339"/>
            <a:ext cx="621125" cy="93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C72B2153-31F0-BE44-92C8-96405375DE40}"/>
              </a:ext>
            </a:extLst>
          </p:cNvPr>
          <p:cNvCxnSpPr>
            <a:cxnSpLocks/>
            <a:endCxn id="81" idx="0"/>
          </p:cNvCxnSpPr>
          <p:nvPr/>
        </p:nvCxnSpPr>
        <p:spPr bwMode="auto">
          <a:xfrm flipH="1">
            <a:off x="853654" y="1028745"/>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8B8E7889-B6CC-F64F-9353-99A47E565B25}"/>
              </a:ext>
            </a:extLst>
          </p:cNvPr>
          <p:cNvCxnSpPr>
            <a:cxnSpLocks/>
            <a:stCxn id="80" idx="2"/>
            <a:endCxn id="84" idx="0"/>
          </p:cNvCxnSpPr>
          <p:nvPr/>
        </p:nvCxnSpPr>
        <p:spPr bwMode="auto">
          <a:xfrm>
            <a:off x="1731619" y="1028745"/>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3CB44E5F-E467-6843-9942-74B54E9E78A4}"/>
              </a:ext>
            </a:extLst>
          </p:cNvPr>
          <p:cNvCxnSpPr>
            <a:cxnSpLocks/>
            <a:stCxn id="85" idx="0"/>
            <a:endCxn id="81" idx="2"/>
          </p:cNvCxnSpPr>
          <p:nvPr/>
        </p:nvCxnSpPr>
        <p:spPr bwMode="auto">
          <a:xfrm flipV="1">
            <a:off x="853654" y="1976037"/>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C9520B73-6A19-144B-8386-191447218CED}"/>
              </a:ext>
            </a:extLst>
          </p:cNvPr>
          <p:cNvCxnSpPr>
            <a:cxnSpLocks/>
            <a:stCxn id="87" idx="0"/>
            <a:endCxn id="84" idx="2"/>
          </p:cNvCxnSpPr>
          <p:nvPr/>
        </p:nvCxnSpPr>
        <p:spPr bwMode="auto">
          <a:xfrm flipH="1" flipV="1">
            <a:off x="2332940" y="1976037"/>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2CB583E3-C23B-B944-986A-56A89C676EC3}"/>
              </a:ext>
            </a:extLst>
          </p:cNvPr>
          <p:cNvCxnSpPr>
            <a:cxnSpLocks/>
            <a:stCxn id="83" idx="2"/>
            <a:endCxn id="104" idx="0"/>
          </p:cNvCxnSpPr>
          <p:nvPr/>
        </p:nvCxnSpPr>
        <p:spPr bwMode="auto">
          <a:xfrm flipH="1">
            <a:off x="6565902" y="922474"/>
            <a:ext cx="980977" cy="285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6C244FE1-D8F6-9047-A9C7-9FA6EFCA08C8}"/>
              </a:ext>
            </a:extLst>
          </p:cNvPr>
          <p:cNvCxnSpPr>
            <a:cxnSpLocks/>
            <a:stCxn id="83" idx="2"/>
            <a:endCxn id="106" idx="0"/>
          </p:cNvCxnSpPr>
          <p:nvPr/>
        </p:nvCxnSpPr>
        <p:spPr bwMode="auto">
          <a:xfrm>
            <a:off x="7546879" y="922474"/>
            <a:ext cx="667917" cy="279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B1D34941-2B04-D648-919A-7D13D739AEC8}"/>
              </a:ext>
            </a:extLst>
          </p:cNvPr>
          <p:cNvCxnSpPr>
            <a:cxnSpLocks/>
            <a:stCxn id="104" idx="2"/>
            <a:endCxn id="88" idx="0"/>
          </p:cNvCxnSpPr>
          <p:nvPr/>
        </p:nvCxnSpPr>
        <p:spPr bwMode="auto">
          <a:xfrm flipH="1">
            <a:off x="4504178" y="1952355"/>
            <a:ext cx="2061724" cy="219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39AA1131-A03E-094D-AE65-58C9E859784C}"/>
              </a:ext>
            </a:extLst>
          </p:cNvPr>
          <p:cNvCxnSpPr>
            <a:cxnSpLocks/>
            <a:stCxn id="104" idx="2"/>
            <a:endCxn id="90" idx="0"/>
          </p:cNvCxnSpPr>
          <p:nvPr/>
        </p:nvCxnSpPr>
        <p:spPr bwMode="auto">
          <a:xfrm flipH="1">
            <a:off x="5541956" y="1952355"/>
            <a:ext cx="1023946" cy="2223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590D3CB8-CEE8-5749-B2F2-973481C65655}"/>
              </a:ext>
            </a:extLst>
          </p:cNvPr>
          <p:cNvCxnSpPr>
            <a:cxnSpLocks/>
            <a:stCxn id="106" idx="2"/>
            <a:endCxn id="113" idx="0"/>
          </p:cNvCxnSpPr>
          <p:nvPr/>
        </p:nvCxnSpPr>
        <p:spPr bwMode="auto">
          <a:xfrm flipH="1">
            <a:off x="7774698" y="1929686"/>
            <a:ext cx="440098" cy="2698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FD3EA2ED-5285-884D-B22A-22674D89A138}"/>
              </a:ext>
            </a:extLst>
          </p:cNvPr>
          <p:cNvCxnSpPr>
            <a:cxnSpLocks/>
            <a:stCxn id="106" idx="2"/>
            <a:endCxn id="115" idx="0"/>
          </p:cNvCxnSpPr>
          <p:nvPr/>
        </p:nvCxnSpPr>
        <p:spPr bwMode="auto">
          <a:xfrm>
            <a:off x="8214796" y="1929686"/>
            <a:ext cx="398402" cy="258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C1D4AB6-DA35-2243-8627-095665715338}"/>
              </a:ext>
            </a:extLst>
          </p:cNvPr>
          <p:cNvCxnSpPr>
            <a:cxnSpLocks/>
            <a:stCxn id="88" idx="2"/>
            <a:endCxn id="107" idx="0"/>
          </p:cNvCxnSpPr>
          <p:nvPr/>
        </p:nvCxnSpPr>
        <p:spPr bwMode="auto">
          <a:xfrm flipH="1">
            <a:off x="1076258" y="2636877"/>
            <a:ext cx="3427920" cy="457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995F1C85-373A-8D45-982E-FF8DE4481123}"/>
              </a:ext>
            </a:extLst>
          </p:cNvPr>
          <p:cNvCxnSpPr>
            <a:cxnSpLocks/>
            <a:stCxn id="88" idx="2"/>
            <a:endCxn id="109" idx="0"/>
          </p:cNvCxnSpPr>
          <p:nvPr/>
        </p:nvCxnSpPr>
        <p:spPr bwMode="auto">
          <a:xfrm flipH="1">
            <a:off x="2019966" y="2636877"/>
            <a:ext cx="2484212" cy="451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F88C2DD6-9951-F84A-98B6-C9E80D5EF918}"/>
              </a:ext>
            </a:extLst>
          </p:cNvPr>
          <p:cNvCxnSpPr>
            <a:cxnSpLocks/>
            <a:stCxn id="90" idx="2"/>
            <a:endCxn id="91" idx="0"/>
          </p:cNvCxnSpPr>
          <p:nvPr/>
        </p:nvCxnSpPr>
        <p:spPr bwMode="auto">
          <a:xfrm flipH="1">
            <a:off x="3121270" y="2616674"/>
            <a:ext cx="2420686" cy="4776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1A150493-CC8A-B648-A867-95080959EE1A}"/>
              </a:ext>
            </a:extLst>
          </p:cNvPr>
          <p:cNvCxnSpPr>
            <a:cxnSpLocks/>
            <a:stCxn id="90" idx="2"/>
            <a:endCxn id="93" idx="0"/>
          </p:cNvCxnSpPr>
          <p:nvPr/>
        </p:nvCxnSpPr>
        <p:spPr bwMode="auto">
          <a:xfrm flipH="1">
            <a:off x="4915566" y="2616674"/>
            <a:ext cx="626390" cy="4719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B8AE0C1E-0265-E445-AE3C-4CC909750152}"/>
              </a:ext>
            </a:extLst>
          </p:cNvPr>
          <p:cNvCxnSpPr>
            <a:cxnSpLocks/>
            <a:stCxn id="107" idx="2"/>
            <a:endCxn id="94" idx="0"/>
          </p:cNvCxnSpPr>
          <p:nvPr/>
        </p:nvCxnSpPr>
        <p:spPr bwMode="auto">
          <a:xfrm flipH="1">
            <a:off x="560323" y="3464869"/>
            <a:ext cx="515935" cy="1932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4362C013-AF00-584B-9DB4-4CB0D9F50BA4}"/>
              </a:ext>
            </a:extLst>
          </p:cNvPr>
          <p:cNvCxnSpPr>
            <a:cxnSpLocks/>
            <a:stCxn id="107" idx="2"/>
            <a:endCxn id="95" idx="0"/>
          </p:cNvCxnSpPr>
          <p:nvPr/>
        </p:nvCxnSpPr>
        <p:spPr bwMode="auto">
          <a:xfrm>
            <a:off x="1076258" y="3464869"/>
            <a:ext cx="281888" cy="199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3C9DEE13-D7B8-4E4C-B085-AF98327199A3}"/>
              </a:ext>
            </a:extLst>
          </p:cNvPr>
          <p:cNvCxnSpPr>
            <a:cxnSpLocks/>
            <a:stCxn id="94" idx="2"/>
            <a:endCxn id="96" idx="3"/>
          </p:cNvCxnSpPr>
          <p:nvPr/>
        </p:nvCxnSpPr>
        <p:spPr bwMode="auto">
          <a:xfrm>
            <a:off x="560323" y="4102305"/>
            <a:ext cx="6176"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34E0EB94-3518-6146-8B3F-6AFD729E9E6F}"/>
              </a:ext>
            </a:extLst>
          </p:cNvPr>
          <p:cNvCxnSpPr>
            <a:cxnSpLocks/>
            <a:stCxn id="95" idx="2"/>
            <a:endCxn id="97" idx="3"/>
          </p:cNvCxnSpPr>
          <p:nvPr/>
        </p:nvCxnSpPr>
        <p:spPr bwMode="auto">
          <a:xfrm flipH="1">
            <a:off x="1351179" y="4102305"/>
            <a:ext cx="6967"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5FDB9137-F940-8C48-A9F2-02139563DD4F}"/>
              </a:ext>
            </a:extLst>
          </p:cNvPr>
          <p:cNvCxnSpPr>
            <a:cxnSpLocks/>
            <a:stCxn id="109" idx="2"/>
            <a:endCxn id="99" idx="3"/>
          </p:cNvCxnSpPr>
          <p:nvPr/>
        </p:nvCxnSpPr>
        <p:spPr bwMode="auto">
          <a:xfrm>
            <a:off x="2019966" y="3464869"/>
            <a:ext cx="13879" cy="1327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F1DDE823-8966-F845-AE3E-32ECA00C173C}"/>
              </a:ext>
            </a:extLst>
          </p:cNvPr>
          <p:cNvCxnSpPr>
            <a:cxnSpLocks/>
            <a:stCxn id="91" idx="2"/>
            <a:endCxn id="110"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914971DA-03A9-164C-A6CF-513ABE74AABC}"/>
              </a:ext>
            </a:extLst>
          </p:cNvPr>
          <p:cNvCxnSpPr>
            <a:cxnSpLocks/>
            <a:stCxn id="91" idx="2"/>
            <a:endCxn id="112"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182EB666-90F8-044C-9B61-E2BA422C095E}"/>
              </a:ext>
            </a:extLst>
          </p:cNvPr>
          <p:cNvCxnSpPr>
            <a:cxnSpLocks/>
            <a:stCxn id="110" idx="2"/>
            <a:endCxn id="100"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0E32304E-223E-344F-938A-B02331C008C9}"/>
              </a:ext>
            </a:extLst>
          </p:cNvPr>
          <p:cNvCxnSpPr>
            <a:cxnSpLocks/>
            <a:stCxn id="112" idx="2"/>
            <a:endCxn id="101"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81D76688-A00F-D84B-B01A-21EAAEE7B5AF}"/>
              </a:ext>
            </a:extLst>
          </p:cNvPr>
          <p:cNvCxnSpPr>
            <a:cxnSpLocks/>
            <a:stCxn id="113" idx="2"/>
            <a:endCxn id="116" idx="0"/>
          </p:cNvCxnSpPr>
          <p:nvPr/>
        </p:nvCxnSpPr>
        <p:spPr bwMode="auto">
          <a:xfrm flipH="1">
            <a:off x="6787736" y="2570092"/>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DBAA4B8-447B-3C40-86B7-A57C400CBFE3}"/>
              </a:ext>
            </a:extLst>
          </p:cNvPr>
          <p:cNvCxnSpPr>
            <a:cxnSpLocks/>
            <a:stCxn id="113" idx="2"/>
            <a:endCxn id="118" idx="0"/>
          </p:cNvCxnSpPr>
          <p:nvPr/>
        </p:nvCxnSpPr>
        <p:spPr bwMode="auto">
          <a:xfrm>
            <a:off x="7774698" y="2570092"/>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E593F909-132A-844D-9A30-03F6A1875CF3}"/>
              </a:ext>
            </a:extLst>
          </p:cNvPr>
          <p:cNvCxnSpPr>
            <a:cxnSpLocks/>
            <a:stCxn id="116" idx="2"/>
            <a:endCxn id="119" idx="0"/>
          </p:cNvCxnSpPr>
          <p:nvPr/>
        </p:nvCxnSpPr>
        <p:spPr bwMode="auto">
          <a:xfrm flipH="1">
            <a:off x="6283836" y="3427687"/>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7CFF1E60-9450-B44B-A6A1-6C064C9EDFA5}"/>
              </a:ext>
            </a:extLst>
          </p:cNvPr>
          <p:cNvCxnSpPr>
            <a:cxnSpLocks/>
            <a:stCxn id="116" idx="2"/>
            <a:endCxn id="120" idx="0"/>
          </p:cNvCxnSpPr>
          <p:nvPr/>
        </p:nvCxnSpPr>
        <p:spPr bwMode="auto">
          <a:xfrm>
            <a:off x="6787736" y="3427687"/>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1321961C-2A24-DA41-A44F-DCCAD246FEBC}"/>
              </a:ext>
            </a:extLst>
          </p:cNvPr>
          <p:cNvCxnSpPr>
            <a:cxnSpLocks/>
            <a:stCxn id="119" idx="2"/>
            <a:endCxn id="122" idx="3"/>
          </p:cNvCxnSpPr>
          <p:nvPr/>
        </p:nvCxnSpPr>
        <p:spPr bwMode="auto">
          <a:xfrm flipH="1">
            <a:off x="6277941" y="4474467"/>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95798AAA-1C5C-9C47-9A27-8F15C832CDBF}"/>
              </a:ext>
            </a:extLst>
          </p:cNvPr>
          <p:cNvCxnSpPr>
            <a:cxnSpLocks/>
            <a:stCxn id="120" idx="2"/>
            <a:endCxn id="123" idx="3"/>
          </p:cNvCxnSpPr>
          <p:nvPr/>
        </p:nvCxnSpPr>
        <p:spPr bwMode="auto">
          <a:xfrm>
            <a:off x="7138798" y="4563394"/>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1FA11428-BE0B-DC42-AE0C-5908B5E24BA5}"/>
              </a:ext>
            </a:extLst>
          </p:cNvPr>
          <p:cNvCxnSpPr>
            <a:cxnSpLocks/>
            <a:stCxn id="118" idx="2"/>
            <a:endCxn id="124" idx="3"/>
          </p:cNvCxnSpPr>
          <p:nvPr/>
        </p:nvCxnSpPr>
        <p:spPr bwMode="auto">
          <a:xfrm>
            <a:off x="8034135" y="3427687"/>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15A322A9-A037-D240-B30B-DD75FF6DFC79}"/>
              </a:ext>
            </a:extLst>
          </p:cNvPr>
          <p:cNvCxnSpPr>
            <a:cxnSpLocks/>
            <a:stCxn id="115" idx="2"/>
            <a:endCxn id="126" idx="3"/>
          </p:cNvCxnSpPr>
          <p:nvPr/>
        </p:nvCxnSpPr>
        <p:spPr bwMode="auto">
          <a:xfrm>
            <a:off x="8613198" y="2564036"/>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0" name="Rounded Rectangle 169">
            <a:extLst>
              <a:ext uri="{FF2B5EF4-FFF2-40B4-BE49-F238E27FC236}">
                <a16:creationId xmlns:a16="http://schemas.microsoft.com/office/drawing/2014/main" id="{57134805-1AE6-9740-A2BD-39E717013C8F}"/>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72" name="Rounded Rectangle 171">
            <a:extLst>
              <a:ext uri="{FF2B5EF4-FFF2-40B4-BE49-F238E27FC236}">
                <a16:creationId xmlns:a16="http://schemas.microsoft.com/office/drawing/2014/main" id="{60C5700D-DBE5-CF44-8F67-16EF6513BE0E}"/>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73" name="Straight Connector 172">
            <a:extLst>
              <a:ext uri="{FF2B5EF4-FFF2-40B4-BE49-F238E27FC236}">
                <a16:creationId xmlns:a16="http://schemas.microsoft.com/office/drawing/2014/main" id="{C5F32051-A05C-F14F-B6CA-5E042E4850D0}"/>
              </a:ext>
            </a:extLst>
          </p:cNvPr>
          <p:cNvCxnSpPr>
            <a:cxnSpLocks/>
            <a:stCxn id="93" idx="2"/>
            <a:endCxn id="170"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AEDF2DF5-AFEE-AE43-9C66-083D6D3B7665}"/>
              </a:ext>
            </a:extLst>
          </p:cNvPr>
          <p:cNvCxnSpPr>
            <a:cxnSpLocks/>
            <a:stCxn id="93" idx="2"/>
            <a:endCxn id="172"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6" name="Rounded Rectangle 175">
            <a:extLst>
              <a:ext uri="{FF2B5EF4-FFF2-40B4-BE49-F238E27FC236}">
                <a16:creationId xmlns:a16="http://schemas.microsoft.com/office/drawing/2014/main" id="{A13683CC-9AE9-9C4F-B344-AAE8CE7D2BF8}"/>
              </a:ext>
            </a:extLst>
          </p:cNvPr>
          <p:cNvSpPr/>
          <p:nvPr/>
        </p:nvSpPr>
        <p:spPr bwMode="auto">
          <a:xfrm rot="16200000">
            <a:off x="4641910" y="5423223"/>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177" name="Straight Connector 176">
            <a:extLst>
              <a:ext uri="{FF2B5EF4-FFF2-40B4-BE49-F238E27FC236}">
                <a16:creationId xmlns:a16="http://schemas.microsoft.com/office/drawing/2014/main" id="{64059220-A7CC-B44F-919A-2C251E6B4C1E}"/>
              </a:ext>
            </a:extLst>
          </p:cNvPr>
          <p:cNvCxnSpPr>
            <a:cxnSpLocks/>
            <a:stCxn id="170" idx="2"/>
            <a:endCxn id="103"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056B65C7-9708-1140-B594-6DBB267C6AFE}"/>
              </a:ext>
            </a:extLst>
          </p:cNvPr>
          <p:cNvCxnSpPr>
            <a:cxnSpLocks/>
            <a:stCxn id="172" idx="2"/>
            <a:endCxn id="176"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9" name="Freeform 178">
            <a:extLst>
              <a:ext uri="{FF2B5EF4-FFF2-40B4-BE49-F238E27FC236}">
                <a16:creationId xmlns:a16="http://schemas.microsoft.com/office/drawing/2014/main" id="{DAB3E8F8-1CA0-584D-9F50-E0FF640AEFFB}"/>
              </a:ext>
            </a:extLst>
          </p:cNvPr>
          <p:cNvSpPr/>
          <p:nvPr/>
        </p:nvSpPr>
        <p:spPr bwMode="auto">
          <a:xfrm>
            <a:off x="-304800" y="-457200"/>
            <a:ext cx="9897979" cy="7347284"/>
          </a:xfrm>
          <a:custGeom>
            <a:avLst/>
            <a:gdLst>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16253 w 9897979"/>
              <a:gd name="connsiteY13" fmla="*/ 2534652 h 7347284"/>
              <a:gd name="connsiteX14" fmla="*/ 6801853 w 9897979"/>
              <a:gd name="connsiteY14" fmla="*/ 2695074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3416968 w 9897979"/>
              <a:gd name="connsiteY19" fmla="*/ 33528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16253 w 9897979"/>
              <a:gd name="connsiteY13" fmla="*/ 2534652 h 7347284"/>
              <a:gd name="connsiteX14" fmla="*/ 6801853 w 9897979"/>
              <a:gd name="connsiteY14" fmla="*/ 2695074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16253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779509 w 9897979"/>
              <a:gd name="connsiteY8" fmla="*/ 1298838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149642 w 9897979"/>
              <a:gd name="connsiteY20" fmla="*/ 3529263 h 7347284"/>
              <a:gd name="connsiteX21" fmla="*/ 2879928 w 9897979"/>
              <a:gd name="connsiteY21" fmla="*/ 4017437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467276 w 9897979"/>
              <a:gd name="connsiteY23" fmla="*/ 4723536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467276 w 9897979"/>
              <a:gd name="connsiteY23" fmla="*/ 4723536 h 7347284"/>
              <a:gd name="connsiteX24" fmla="*/ 2622020 w 9897979"/>
              <a:gd name="connsiteY24" fmla="*/ 6766313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467276 w 9897979"/>
              <a:gd name="connsiteY23" fmla="*/ 4723536 h 7347284"/>
              <a:gd name="connsiteX24" fmla="*/ 2622020 w 9897979"/>
              <a:gd name="connsiteY24" fmla="*/ 6766313 h 7347284"/>
              <a:gd name="connsiteX25" fmla="*/ 2226398 w 9897979"/>
              <a:gd name="connsiteY25" fmla="*/ 7215492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607953 w 9897979"/>
              <a:gd name="connsiteY23" fmla="*/ 5215906 h 7347284"/>
              <a:gd name="connsiteX24" fmla="*/ 2622020 w 9897979"/>
              <a:gd name="connsiteY24" fmla="*/ 6766313 h 7347284"/>
              <a:gd name="connsiteX25" fmla="*/ 2226398 w 9897979"/>
              <a:gd name="connsiteY25" fmla="*/ 7215492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744814 w 9897979"/>
              <a:gd name="connsiteY12" fmla="*/ 1600086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607953 w 9897979"/>
              <a:gd name="connsiteY23" fmla="*/ 5215906 h 7347284"/>
              <a:gd name="connsiteX24" fmla="*/ 2622020 w 9897979"/>
              <a:gd name="connsiteY24" fmla="*/ 6766313 h 7347284"/>
              <a:gd name="connsiteX25" fmla="*/ 2226398 w 9897979"/>
              <a:gd name="connsiteY25" fmla="*/ 7215492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897979" h="7347284">
                <a:moveTo>
                  <a:pt x="0" y="240631"/>
                </a:moveTo>
                <a:lnTo>
                  <a:pt x="0" y="3673642"/>
                </a:lnTo>
                <a:lnTo>
                  <a:pt x="737937" y="3721768"/>
                </a:lnTo>
                <a:lnTo>
                  <a:pt x="994611" y="3577389"/>
                </a:lnTo>
                <a:lnTo>
                  <a:pt x="1379621" y="3497179"/>
                </a:lnTo>
                <a:lnTo>
                  <a:pt x="3641558" y="3176337"/>
                </a:lnTo>
                <a:lnTo>
                  <a:pt x="4229959" y="2294021"/>
                </a:lnTo>
                <a:lnTo>
                  <a:pt x="3869585" y="1371027"/>
                </a:lnTo>
                <a:lnTo>
                  <a:pt x="3927452" y="700123"/>
                </a:lnTo>
                <a:lnTo>
                  <a:pt x="6737684" y="673768"/>
                </a:lnTo>
                <a:lnTo>
                  <a:pt x="9256295" y="705852"/>
                </a:lnTo>
                <a:lnTo>
                  <a:pt x="9192126" y="1491916"/>
                </a:lnTo>
                <a:lnTo>
                  <a:pt x="7744814" y="1600086"/>
                </a:lnTo>
                <a:cubicBezTo>
                  <a:pt x="7696688" y="1966572"/>
                  <a:pt x="7753493" y="2168166"/>
                  <a:pt x="7705367" y="2534652"/>
                </a:cubicBezTo>
                <a:cubicBezTo>
                  <a:pt x="7509424" y="2504669"/>
                  <a:pt x="7497011" y="2425032"/>
                  <a:pt x="7117539" y="2444703"/>
                </a:cubicBezTo>
                <a:cubicBezTo>
                  <a:pt x="6738067" y="2464374"/>
                  <a:pt x="5908079" y="2590609"/>
                  <a:pt x="5428534" y="2652676"/>
                </a:cubicBezTo>
                <a:lnTo>
                  <a:pt x="5390147" y="2711116"/>
                </a:lnTo>
                <a:lnTo>
                  <a:pt x="5374105" y="3080084"/>
                </a:lnTo>
                <a:lnTo>
                  <a:pt x="5261811" y="3192379"/>
                </a:lnTo>
                <a:lnTo>
                  <a:pt x="4549083" y="3178629"/>
                </a:lnTo>
                <a:lnTo>
                  <a:pt x="2810823" y="3515195"/>
                </a:lnTo>
                <a:lnTo>
                  <a:pt x="2879928" y="4017437"/>
                </a:lnTo>
                <a:lnTo>
                  <a:pt x="2471966" y="4076916"/>
                </a:lnTo>
                <a:cubicBezTo>
                  <a:pt x="2470403" y="4292456"/>
                  <a:pt x="2609516" y="5000366"/>
                  <a:pt x="2607953" y="5215906"/>
                </a:cubicBezTo>
                <a:lnTo>
                  <a:pt x="2622020" y="6766313"/>
                </a:lnTo>
                <a:lnTo>
                  <a:pt x="2226398" y="7215492"/>
                </a:lnTo>
                <a:lnTo>
                  <a:pt x="1941095" y="7347284"/>
                </a:lnTo>
                <a:lnTo>
                  <a:pt x="9897979" y="7331242"/>
                </a:lnTo>
                <a:lnTo>
                  <a:pt x="9593179" y="0"/>
                </a:lnTo>
                <a:lnTo>
                  <a:pt x="0" y="240631"/>
                </a:lnTo>
                <a:close/>
              </a:path>
            </a:pathLst>
          </a:custGeom>
          <a:solidFill>
            <a:schemeClr val="bg1">
              <a:alpha val="8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8" name="TextBox 9">
            <a:extLst>
              <a:ext uri="{FF2B5EF4-FFF2-40B4-BE49-F238E27FC236}">
                <a16:creationId xmlns:a16="http://schemas.microsoft.com/office/drawing/2014/main" id="{E9074D45-D559-3D47-8CB5-320853C94DB2}"/>
              </a:ext>
            </a:extLst>
          </p:cNvPr>
          <p:cNvSpPr txBox="1">
            <a:spLocks noChangeArrowheads="1"/>
          </p:cNvSpPr>
          <p:nvPr/>
        </p:nvSpPr>
        <p:spPr bwMode="auto">
          <a:xfrm>
            <a:off x="0" y="6047601"/>
            <a:ext cx="9144000" cy="553998"/>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000" b="0" dirty="0">
                <a:solidFill>
                  <a:schemeClr val="bg1"/>
                </a:solidFill>
              </a:rPr>
              <a:t>we are still at this part of the graph</a:t>
            </a:r>
          </a:p>
        </p:txBody>
      </p:sp>
      <p:sp>
        <p:nvSpPr>
          <p:cNvPr id="2" name="Slide Number Placeholder 1">
            <a:extLst>
              <a:ext uri="{FF2B5EF4-FFF2-40B4-BE49-F238E27FC236}">
                <a16:creationId xmlns:a16="http://schemas.microsoft.com/office/drawing/2014/main" id="{866BEC6C-AC5F-3F4D-BDA0-CBC668024F34}"/>
              </a:ext>
            </a:extLst>
          </p:cNvPr>
          <p:cNvSpPr>
            <a:spLocks noGrp="1"/>
          </p:cNvSpPr>
          <p:nvPr>
            <p:ph type="sldNum" sz="quarter" idx="12"/>
          </p:nvPr>
        </p:nvSpPr>
        <p:spPr/>
        <p:txBody>
          <a:bodyPr/>
          <a:lstStyle/>
          <a:p>
            <a:fld id="{803C33BC-767D-8845-BB2C-A473FB4A7552}" type="slidenum">
              <a:rPr lang="en-US" smtClean="0"/>
              <a:pPr/>
              <a:t>229</a:t>
            </a:fld>
            <a:endParaRPr lang="en-US"/>
          </a:p>
        </p:txBody>
      </p:sp>
    </p:spTree>
    <p:extLst>
      <p:ext uri="{BB962C8B-B14F-4D97-AF65-F5344CB8AC3E}">
        <p14:creationId xmlns:p14="http://schemas.microsoft.com/office/powerpoint/2010/main" val="3381944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D7CCD6-A195-A946-90B7-F8A0A0EADE2B}"/>
              </a:ext>
            </a:extLst>
          </p:cNvPr>
          <p:cNvSpPr/>
          <p:nvPr/>
        </p:nvSpPr>
        <p:spPr>
          <a:xfrm>
            <a:off x="762000" y="2590800"/>
            <a:ext cx="7848600" cy="1938992"/>
          </a:xfrm>
          <a:prstGeom prst="rect">
            <a:avLst/>
          </a:prstGeom>
        </p:spPr>
        <p:txBody>
          <a:bodyPr wrap="square">
            <a:spAutoFit/>
          </a:bodyPr>
          <a:lstStyle/>
          <a:p>
            <a:pPr lvl="0"/>
            <a:r>
              <a:rPr lang="en-US" sz="2400" b="0" dirty="0"/>
              <a:t>we can compute the </a:t>
            </a:r>
            <a:r>
              <a:rPr lang="en-US" sz="2400" dirty="0">
                <a:solidFill>
                  <a:srgbClr val="99CC00"/>
                </a:solidFill>
              </a:rPr>
              <a:t>goodness of fit </a:t>
            </a:r>
            <a:r>
              <a:rPr lang="en-US" sz="2400" b="0" dirty="0"/>
              <a:t>with several methods</a:t>
            </a:r>
          </a:p>
          <a:p>
            <a:pPr lvl="0"/>
            <a:endParaRPr lang="en-US" sz="2400" b="0" dirty="0"/>
          </a:p>
          <a:p>
            <a:pPr lvl="0" algn="r"/>
            <a:r>
              <a:rPr lang="en-US" sz="2400" b="0" dirty="0"/>
              <a:t>e.g. standard error of the estimate </a:t>
            </a:r>
          </a:p>
          <a:p>
            <a:pPr lvl="0" algn="r"/>
            <a:r>
              <a:rPr lang="en-US" sz="2400" b="0" dirty="0"/>
              <a:t>or R squared</a:t>
            </a:r>
            <a:endParaRPr lang="en-US" sz="2400" dirty="0"/>
          </a:p>
        </p:txBody>
      </p:sp>
      <p:sp>
        <p:nvSpPr>
          <p:cNvPr id="2" name="Slide Number Placeholder 1">
            <a:extLst>
              <a:ext uri="{FF2B5EF4-FFF2-40B4-BE49-F238E27FC236}">
                <a16:creationId xmlns:a16="http://schemas.microsoft.com/office/drawing/2014/main" id="{FB33C298-C0C6-B547-9992-B42AC1B2B028}"/>
              </a:ext>
            </a:extLst>
          </p:cNvPr>
          <p:cNvSpPr>
            <a:spLocks noGrp="1"/>
          </p:cNvSpPr>
          <p:nvPr>
            <p:ph type="sldNum" sz="quarter" idx="12"/>
          </p:nvPr>
        </p:nvSpPr>
        <p:spPr/>
        <p:txBody>
          <a:bodyPr/>
          <a:lstStyle/>
          <a:p>
            <a:fld id="{803C33BC-767D-8845-BB2C-A473FB4A7552}" type="slidenum">
              <a:rPr lang="en-US" smtClean="0"/>
              <a:pPr/>
              <a:t>23</a:t>
            </a:fld>
            <a:endParaRPr lang="en-US"/>
          </a:p>
        </p:txBody>
      </p:sp>
    </p:spTree>
    <p:extLst>
      <p:ext uri="{BB962C8B-B14F-4D97-AF65-F5344CB8AC3E}">
        <p14:creationId xmlns:p14="http://schemas.microsoft.com/office/powerpoint/2010/main" val="428762867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76200" y="4419600"/>
            <a:ext cx="9134622" cy="1508125"/>
          </a:xfrm>
        </p:spPr>
        <p:txBody>
          <a:bodyPr/>
          <a:lstStyle/>
          <a:p>
            <a:pPr algn="r" eaLnBrk="1" hangingPunct="1"/>
            <a:r>
              <a:rPr lang="en-US" sz="8000" dirty="0">
                <a:solidFill>
                  <a:srgbClr val="A6A6A6"/>
                </a:solidFill>
                <a:latin typeface="Arial" charset="0"/>
                <a:cs typeface="Arial" charset="0"/>
              </a:rPr>
              <a:t>lets go back to our memorization experience</a:t>
            </a:r>
          </a:p>
        </p:txBody>
      </p:sp>
      <p:sp>
        <p:nvSpPr>
          <p:cNvPr id="2" name="Slide Number Placeholder 1">
            <a:extLst>
              <a:ext uri="{FF2B5EF4-FFF2-40B4-BE49-F238E27FC236}">
                <a16:creationId xmlns:a16="http://schemas.microsoft.com/office/drawing/2014/main" id="{05606346-76BE-B745-B28D-FA5509BA4EFE}"/>
              </a:ext>
            </a:extLst>
          </p:cNvPr>
          <p:cNvSpPr>
            <a:spLocks noGrp="1"/>
          </p:cNvSpPr>
          <p:nvPr>
            <p:ph type="sldNum" sz="quarter" idx="12"/>
          </p:nvPr>
        </p:nvSpPr>
        <p:spPr/>
        <p:txBody>
          <a:bodyPr/>
          <a:lstStyle/>
          <a:p>
            <a:fld id="{8C734804-006E-DC44-93A2-A63A0AD6AB16}" type="slidenum">
              <a:rPr lang="en-US" smtClean="0"/>
              <a:pPr/>
              <a:t>230</a:t>
            </a:fld>
            <a:endParaRPr lang="en-US"/>
          </a:p>
        </p:txBody>
      </p:sp>
    </p:spTree>
    <p:extLst>
      <p:ext uri="{BB962C8B-B14F-4D97-AF65-F5344CB8AC3E}">
        <p14:creationId xmlns:p14="http://schemas.microsoft.com/office/powerpoint/2010/main" val="1518851494"/>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EA1B429-B263-8A4A-BD59-4AB604D8B560}"/>
              </a:ext>
            </a:extLst>
          </p:cNvPr>
          <p:cNvSpPr txBox="1">
            <a:spLocks/>
          </p:cNvSpPr>
          <p:nvPr/>
        </p:nvSpPr>
        <p:spPr bwMode="auto">
          <a:xfrm>
            <a:off x="609600" y="5257800"/>
            <a:ext cx="8153400" cy="606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no evidences for chocolate vs. baseline (p&gt;0.05) </a:t>
            </a:r>
            <a:endParaRPr lang="en-US" b="0" dirty="0">
              <a:solidFill>
                <a:srgbClr val="99CC00"/>
              </a:solidFill>
              <a:latin typeface="Arial" charset="0"/>
              <a:cs typeface="Arial" charset="0"/>
            </a:endParaRPr>
          </a:p>
        </p:txBody>
      </p:sp>
      <p:pic>
        <p:nvPicPr>
          <p:cNvPr id="26" name="Picture 25">
            <a:extLst>
              <a:ext uri="{FF2B5EF4-FFF2-40B4-BE49-F238E27FC236}">
                <a16:creationId xmlns:a16="http://schemas.microsoft.com/office/drawing/2014/main" id="{CE6777A1-544F-4644-8879-076FE2B93B9A}"/>
              </a:ext>
            </a:extLst>
          </p:cNvPr>
          <p:cNvPicPr>
            <a:picLocks noChangeAspect="1"/>
          </p:cNvPicPr>
          <p:nvPr/>
        </p:nvPicPr>
        <p:blipFill>
          <a:blip r:embed="rId2"/>
          <a:stretch>
            <a:fillRect/>
          </a:stretch>
        </p:blipFill>
        <p:spPr>
          <a:xfrm>
            <a:off x="1562100" y="533400"/>
            <a:ext cx="6248400" cy="4489591"/>
          </a:xfrm>
          <a:prstGeom prst="rect">
            <a:avLst/>
          </a:prstGeom>
        </p:spPr>
      </p:pic>
      <p:sp>
        <p:nvSpPr>
          <p:cNvPr id="2" name="Slide Number Placeholder 1">
            <a:extLst>
              <a:ext uri="{FF2B5EF4-FFF2-40B4-BE49-F238E27FC236}">
                <a16:creationId xmlns:a16="http://schemas.microsoft.com/office/drawing/2014/main" id="{50AC6F42-BDA2-2541-B0FD-8EC441ADDBA8}"/>
              </a:ext>
            </a:extLst>
          </p:cNvPr>
          <p:cNvSpPr>
            <a:spLocks noGrp="1"/>
          </p:cNvSpPr>
          <p:nvPr>
            <p:ph type="sldNum" sz="quarter" idx="12"/>
          </p:nvPr>
        </p:nvSpPr>
        <p:spPr/>
        <p:txBody>
          <a:bodyPr/>
          <a:lstStyle/>
          <a:p>
            <a:fld id="{803C33BC-767D-8845-BB2C-A473FB4A7552}" type="slidenum">
              <a:rPr lang="en-US" smtClean="0"/>
              <a:pPr/>
              <a:t>231</a:t>
            </a:fld>
            <a:endParaRPr lang="en-US"/>
          </a:p>
        </p:txBody>
      </p:sp>
    </p:spTree>
    <p:extLst>
      <p:ext uri="{BB962C8B-B14F-4D97-AF65-F5344CB8AC3E}">
        <p14:creationId xmlns:p14="http://schemas.microsoft.com/office/powerpoint/2010/main" val="29889331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EA1B429-B263-8A4A-BD59-4AB604D8B560}"/>
              </a:ext>
            </a:extLst>
          </p:cNvPr>
          <p:cNvSpPr txBox="1">
            <a:spLocks/>
          </p:cNvSpPr>
          <p:nvPr/>
        </p:nvSpPr>
        <p:spPr bwMode="auto">
          <a:xfrm>
            <a:off x="609600" y="5257800"/>
            <a:ext cx="8153400" cy="606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no evidences for chocolate vs. baseline (p&gt;0.05)</a:t>
            </a:r>
          </a:p>
          <a:p>
            <a:pPr algn="ctr"/>
            <a:r>
              <a:rPr lang="en-US" b="0" dirty="0">
                <a:latin typeface="Arial" charset="0"/>
                <a:cs typeface="Arial" charset="0"/>
              </a:rPr>
              <a:t>(let’s just assume these are normally distributed) </a:t>
            </a:r>
            <a:endParaRPr lang="en-US" b="0" dirty="0">
              <a:solidFill>
                <a:srgbClr val="99CC00"/>
              </a:solidFill>
              <a:latin typeface="Arial" charset="0"/>
              <a:cs typeface="Arial" charset="0"/>
            </a:endParaRPr>
          </a:p>
        </p:txBody>
      </p:sp>
      <p:grpSp>
        <p:nvGrpSpPr>
          <p:cNvPr id="2" name="Group 1">
            <a:extLst>
              <a:ext uri="{FF2B5EF4-FFF2-40B4-BE49-F238E27FC236}">
                <a16:creationId xmlns:a16="http://schemas.microsoft.com/office/drawing/2014/main" id="{FA507C98-334E-C346-801B-62D5DBA2718B}"/>
              </a:ext>
            </a:extLst>
          </p:cNvPr>
          <p:cNvGrpSpPr/>
          <p:nvPr/>
        </p:nvGrpSpPr>
        <p:grpSpPr>
          <a:xfrm>
            <a:off x="1069026" y="298591"/>
            <a:ext cx="6169974" cy="4422001"/>
            <a:chOff x="1069026" y="298591"/>
            <a:chExt cx="6169974" cy="4422001"/>
          </a:xfrm>
        </p:grpSpPr>
        <p:grpSp>
          <p:nvGrpSpPr>
            <p:cNvPr id="7" name="Group 6">
              <a:extLst>
                <a:ext uri="{FF2B5EF4-FFF2-40B4-BE49-F238E27FC236}">
                  <a16:creationId xmlns:a16="http://schemas.microsoft.com/office/drawing/2014/main" id="{6E8729B7-D553-5F4B-905E-79870387A0CB}"/>
                </a:ext>
              </a:extLst>
            </p:cNvPr>
            <p:cNvGrpSpPr/>
            <p:nvPr/>
          </p:nvGrpSpPr>
          <p:grpSpPr>
            <a:xfrm>
              <a:off x="4544454" y="929640"/>
              <a:ext cx="2416721" cy="3413760"/>
              <a:chOff x="5181029" y="1390720"/>
              <a:chExt cx="2416721" cy="3413760"/>
            </a:xfrm>
          </p:grpSpPr>
          <p:sp>
            <p:nvSpPr>
              <p:cNvPr id="9" name="Freeform 8">
                <a:extLst>
                  <a:ext uri="{FF2B5EF4-FFF2-40B4-BE49-F238E27FC236}">
                    <a16:creationId xmlns:a16="http://schemas.microsoft.com/office/drawing/2014/main" id="{5276E6F6-1103-CB46-B1C4-4565CC3087C4}"/>
                  </a:ext>
                </a:extLst>
              </p:cNvPr>
              <p:cNvSpPr/>
              <p:nvPr/>
            </p:nvSpPr>
            <p:spPr bwMode="auto">
              <a:xfrm>
                <a:off x="5181029"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C0629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 name="Freeform 9">
                <a:extLst>
                  <a:ext uri="{FF2B5EF4-FFF2-40B4-BE49-F238E27FC236}">
                    <a16:creationId xmlns:a16="http://schemas.microsoft.com/office/drawing/2014/main" id="{A485EBFE-8E4E-2B4C-AA8E-8E209B6A7410}"/>
                  </a:ext>
                </a:extLst>
              </p:cNvPr>
              <p:cNvSpPr/>
              <p:nvPr/>
            </p:nvSpPr>
            <p:spPr bwMode="auto">
              <a:xfrm>
                <a:off x="5513375"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cxnSp>
          <p:nvCxnSpPr>
            <p:cNvPr id="11" name="Straight Arrow Connector 10">
              <a:extLst>
                <a:ext uri="{FF2B5EF4-FFF2-40B4-BE49-F238E27FC236}">
                  <a16:creationId xmlns:a16="http://schemas.microsoft.com/office/drawing/2014/main" id="{B56D903C-0F3C-0845-B3FC-37D44889143E}"/>
                </a:ext>
              </a:extLst>
            </p:cNvPr>
            <p:cNvCxnSpPr>
              <a:cxnSpLocks/>
            </p:cNvCxnSpPr>
            <p:nvPr/>
          </p:nvCxnSpPr>
          <p:spPr bwMode="auto">
            <a:xfrm>
              <a:off x="1905000" y="4373881"/>
              <a:ext cx="5334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78A93F6-4E2A-5F4E-8910-0B56CC969133}"/>
                </a:ext>
              </a:extLst>
            </p:cNvPr>
            <p:cNvCxnSpPr>
              <a:cxnSpLocks/>
            </p:cNvCxnSpPr>
            <p:nvPr/>
          </p:nvCxnSpPr>
          <p:spPr bwMode="auto">
            <a:xfrm flipV="1">
              <a:off x="2057400" y="533400"/>
              <a:ext cx="0" cy="3992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Connector 13">
              <a:extLst>
                <a:ext uri="{FF2B5EF4-FFF2-40B4-BE49-F238E27FC236}">
                  <a16:creationId xmlns:a16="http://schemas.microsoft.com/office/drawing/2014/main" id="{7176F19E-E599-E24E-9682-40D6CE985369}"/>
                </a:ext>
              </a:extLst>
            </p:cNvPr>
            <p:cNvCxnSpPr/>
            <p:nvPr/>
          </p:nvCxnSpPr>
          <p:spPr bwMode="auto">
            <a:xfrm>
              <a:off x="5791200" y="762000"/>
              <a:ext cx="0" cy="3958592"/>
            </a:xfrm>
            <a:prstGeom prst="line">
              <a:avLst/>
            </a:prstGeom>
            <a:solidFill>
              <a:schemeClr val="accent1"/>
            </a:solidFill>
            <a:ln w="9525" cap="flat" cmpd="sng" algn="ctr">
              <a:solidFill>
                <a:srgbClr val="00B0F0"/>
              </a:solidFill>
              <a:prstDash val="dash"/>
              <a:round/>
              <a:headEnd type="none" w="med" len="med"/>
              <a:tailEnd type="none" w="med" len="med"/>
            </a:ln>
            <a:effectLst/>
          </p:spPr>
        </p:cxnSp>
        <p:cxnSp>
          <p:nvCxnSpPr>
            <p:cNvPr id="15" name="Straight Connector 14">
              <a:extLst>
                <a:ext uri="{FF2B5EF4-FFF2-40B4-BE49-F238E27FC236}">
                  <a16:creationId xmlns:a16="http://schemas.microsoft.com/office/drawing/2014/main" id="{BCCD8DA9-F10B-F740-B55F-AE5F15748D53}"/>
                </a:ext>
              </a:extLst>
            </p:cNvPr>
            <p:cNvCxnSpPr/>
            <p:nvPr/>
          </p:nvCxnSpPr>
          <p:spPr bwMode="auto">
            <a:xfrm>
              <a:off x="5486400" y="762000"/>
              <a:ext cx="0" cy="3958592"/>
            </a:xfrm>
            <a:prstGeom prst="line">
              <a:avLst/>
            </a:prstGeom>
            <a:solidFill>
              <a:schemeClr val="accent1"/>
            </a:solidFill>
            <a:ln w="9525" cap="flat" cmpd="sng" algn="ctr">
              <a:solidFill>
                <a:srgbClr val="F03191"/>
              </a:solidFill>
              <a:prstDash val="dash"/>
              <a:round/>
              <a:headEnd type="none" w="med" len="med"/>
              <a:tailEnd type="none" w="med" len="med"/>
            </a:ln>
            <a:effectLst/>
          </p:spPr>
        </p:cxnSp>
        <p:sp>
          <p:nvSpPr>
            <p:cNvPr id="16" name="Rounded Rectangle 15">
              <a:extLst>
                <a:ext uri="{FF2B5EF4-FFF2-40B4-BE49-F238E27FC236}">
                  <a16:creationId xmlns:a16="http://schemas.microsoft.com/office/drawing/2014/main" id="{D1285F19-11B8-0441-BCEE-FACA1990F816}"/>
                </a:ext>
              </a:extLst>
            </p:cNvPr>
            <p:cNvSpPr/>
            <p:nvPr/>
          </p:nvSpPr>
          <p:spPr bwMode="auto">
            <a:xfrm>
              <a:off x="1069026" y="298591"/>
              <a:ext cx="740724" cy="343040"/>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count</a:t>
              </a:r>
              <a:endPar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sp>
        <p:nvSpPr>
          <p:cNvPr id="17" name="Rounded Rectangle 16">
            <a:extLst>
              <a:ext uri="{FF2B5EF4-FFF2-40B4-BE49-F238E27FC236}">
                <a16:creationId xmlns:a16="http://schemas.microsoft.com/office/drawing/2014/main" id="{A8EEB05B-9394-0D49-AAB5-06AFA6B848D9}"/>
              </a:ext>
            </a:extLst>
          </p:cNvPr>
          <p:cNvSpPr/>
          <p:nvPr/>
        </p:nvSpPr>
        <p:spPr bwMode="auto">
          <a:xfrm>
            <a:off x="7411805" y="4076701"/>
            <a:ext cx="1802267" cy="746759"/>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m</a:t>
            </a:r>
            <a:r>
              <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rPr>
              <a:t>emorization score</a:t>
            </a:r>
          </a:p>
        </p:txBody>
      </p:sp>
      <p:sp>
        <p:nvSpPr>
          <p:cNvPr id="3" name="Slide Number Placeholder 2">
            <a:extLst>
              <a:ext uri="{FF2B5EF4-FFF2-40B4-BE49-F238E27FC236}">
                <a16:creationId xmlns:a16="http://schemas.microsoft.com/office/drawing/2014/main" id="{A62608B6-B034-644D-AFFA-A9A11E0AF1F1}"/>
              </a:ext>
            </a:extLst>
          </p:cNvPr>
          <p:cNvSpPr>
            <a:spLocks noGrp="1"/>
          </p:cNvSpPr>
          <p:nvPr>
            <p:ph type="sldNum" sz="quarter" idx="12"/>
          </p:nvPr>
        </p:nvSpPr>
        <p:spPr/>
        <p:txBody>
          <a:bodyPr/>
          <a:lstStyle/>
          <a:p>
            <a:fld id="{803C33BC-767D-8845-BB2C-A473FB4A7552}" type="slidenum">
              <a:rPr lang="en-US" smtClean="0"/>
              <a:pPr/>
              <a:t>232</a:t>
            </a:fld>
            <a:endParaRPr lang="en-US"/>
          </a:p>
        </p:txBody>
      </p:sp>
    </p:spTree>
    <p:extLst>
      <p:ext uri="{BB962C8B-B14F-4D97-AF65-F5344CB8AC3E}">
        <p14:creationId xmlns:p14="http://schemas.microsoft.com/office/powerpoint/2010/main" val="28164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507C98-334E-C346-801B-62D5DBA2718B}"/>
              </a:ext>
            </a:extLst>
          </p:cNvPr>
          <p:cNvGrpSpPr/>
          <p:nvPr/>
        </p:nvGrpSpPr>
        <p:grpSpPr>
          <a:xfrm>
            <a:off x="1069026" y="298591"/>
            <a:ext cx="6169974" cy="4422001"/>
            <a:chOff x="1069026" y="298591"/>
            <a:chExt cx="6169974" cy="4422001"/>
          </a:xfrm>
        </p:grpSpPr>
        <p:grpSp>
          <p:nvGrpSpPr>
            <p:cNvPr id="7" name="Group 6">
              <a:extLst>
                <a:ext uri="{FF2B5EF4-FFF2-40B4-BE49-F238E27FC236}">
                  <a16:creationId xmlns:a16="http://schemas.microsoft.com/office/drawing/2014/main" id="{6E8729B7-D553-5F4B-905E-79870387A0CB}"/>
                </a:ext>
              </a:extLst>
            </p:cNvPr>
            <p:cNvGrpSpPr/>
            <p:nvPr/>
          </p:nvGrpSpPr>
          <p:grpSpPr>
            <a:xfrm>
              <a:off x="2209800" y="929640"/>
              <a:ext cx="4751375" cy="3413760"/>
              <a:chOff x="2846375" y="1390720"/>
              <a:chExt cx="4751375" cy="3413760"/>
            </a:xfrm>
          </p:grpSpPr>
          <p:sp>
            <p:nvSpPr>
              <p:cNvPr id="9" name="Freeform 8">
                <a:extLst>
                  <a:ext uri="{FF2B5EF4-FFF2-40B4-BE49-F238E27FC236}">
                    <a16:creationId xmlns:a16="http://schemas.microsoft.com/office/drawing/2014/main" id="{5276E6F6-1103-CB46-B1C4-4565CC3087C4}"/>
                  </a:ext>
                </a:extLst>
              </p:cNvPr>
              <p:cNvSpPr/>
              <p:nvPr/>
            </p:nvSpPr>
            <p:spPr bwMode="auto">
              <a:xfrm>
                <a:off x="2846375"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C0629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 name="Freeform 9">
                <a:extLst>
                  <a:ext uri="{FF2B5EF4-FFF2-40B4-BE49-F238E27FC236}">
                    <a16:creationId xmlns:a16="http://schemas.microsoft.com/office/drawing/2014/main" id="{A485EBFE-8E4E-2B4C-AA8E-8E209B6A7410}"/>
                  </a:ext>
                </a:extLst>
              </p:cNvPr>
              <p:cNvSpPr/>
              <p:nvPr/>
            </p:nvSpPr>
            <p:spPr bwMode="auto">
              <a:xfrm>
                <a:off x="5513375"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cxnSp>
          <p:nvCxnSpPr>
            <p:cNvPr id="11" name="Straight Arrow Connector 10">
              <a:extLst>
                <a:ext uri="{FF2B5EF4-FFF2-40B4-BE49-F238E27FC236}">
                  <a16:creationId xmlns:a16="http://schemas.microsoft.com/office/drawing/2014/main" id="{B56D903C-0F3C-0845-B3FC-37D44889143E}"/>
                </a:ext>
              </a:extLst>
            </p:cNvPr>
            <p:cNvCxnSpPr>
              <a:cxnSpLocks/>
            </p:cNvCxnSpPr>
            <p:nvPr/>
          </p:nvCxnSpPr>
          <p:spPr bwMode="auto">
            <a:xfrm>
              <a:off x="1905000" y="4373881"/>
              <a:ext cx="5334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78A93F6-4E2A-5F4E-8910-0B56CC969133}"/>
                </a:ext>
              </a:extLst>
            </p:cNvPr>
            <p:cNvCxnSpPr>
              <a:cxnSpLocks/>
            </p:cNvCxnSpPr>
            <p:nvPr/>
          </p:nvCxnSpPr>
          <p:spPr bwMode="auto">
            <a:xfrm flipV="1">
              <a:off x="2057400" y="533400"/>
              <a:ext cx="0" cy="3992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Connector 13">
              <a:extLst>
                <a:ext uri="{FF2B5EF4-FFF2-40B4-BE49-F238E27FC236}">
                  <a16:creationId xmlns:a16="http://schemas.microsoft.com/office/drawing/2014/main" id="{7176F19E-E599-E24E-9682-40D6CE985369}"/>
                </a:ext>
              </a:extLst>
            </p:cNvPr>
            <p:cNvCxnSpPr/>
            <p:nvPr/>
          </p:nvCxnSpPr>
          <p:spPr bwMode="auto">
            <a:xfrm>
              <a:off x="5791200" y="762000"/>
              <a:ext cx="0" cy="3958592"/>
            </a:xfrm>
            <a:prstGeom prst="line">
              <a:avLst/>
            </a:prstGeom>
            <a:solidFill>
              <a:schemeClr val="accent1"/>
            </a:solidFill>
            <a:ln w="9525" cap="flat" cmpd="sng" algn="ctr">
              <a:solidFill>
                <a:srgbClr val="00B0F0"/>
              </a:solidFill>
              <a:prstDash val="dash"/>
              <a:round/>
              <a:headEnd type="none" w="med" len="med"/>
              <a:tailEnd type="none" w="med" len="med"/>
            </a:ln>
            <a:effectLst/>
          </p:spPr>
        </p:cxnSp>
        <p:cxnSp>
          <p:nvCxnSpPr>
            <p:cNvPr id="15" name="Straight Connector 14">
              <a:extLst>
                <a:ext uri="{FF2B5EF4-FFF2-40B4-BE49-F238E27FC236}">
                  <a16:creationId xmlns:a16="http://schemas.microsoft.com/office/drawing/2014/main" id="{BCCD8DA9-F10B-F740-B55F-AE5F15748D53}"/>
                </a:ext>
              </a:extLst>
            </p:cNvPr>
            <p:cNvCxnSpPr/>
            <p:nvPr/>
          </p:nvCxnSpPr>
          <p:spPr bwMode="auto">
            <a:xfrm>
              <a:off x="3151746" y="762000"/>
              <a:ext cx="0" cy="3958592"/>
            </a:xfrm>
            <a:prstGeom prst="line">
              <a:avLst/>
            </a:prstGeom>
            <a:solidFill>
              <a:schemeClr val="accent1"/>
            </a:solidFill>
            <a:ln w="9525" cap="flat" cmpd="sng" algn="ctr">
              <a:solidFill>
                <a:srgbClr val="F03191"/>
              </a:solidFill>
              <a:prstDash val="dash"/>
              <a:round/>
              <a:headEnd type="none" w="med" len="med"/>
              <a:tailEnd type="none" w="med" len="med"/>
            </a:ln>
            <a:effectLst/>
          </p:spPr>
        </p:cxnSp>
        <p:sp>
          <p:nvSpPr>
            <p:cNvPr id="16" name="Rounded Rectangle 15">
              <a:extLst>
                <a:ext uri="{FF2B5EF4-FFF2-40B4-BE49-F238E27FC236}">
                  <a16:creationId xmlns:a16="http://schemas.microsoft.com/office/drawing/2014/main" id="{D1285F19-11B8-0441-BCEE-FACA1990F816}"/>
                </a:ext>
              </a:extLst>
            </p:cNvPr>
            <p:cNvSpPr/>
            <p:nvPr/>
          </p:nvSpPr>
          <p:spPr bwMode="auto">
            <a:xfrm>
              <a:off x="1069026" y="298591"/>
              <a:ext cx="740724" cy="343040"/>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count</a:t>
              </a:r>
              <a:endPar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sp>
        <p:nvSpPr>
          <p:cNvPr id="3" name="Rectangle 2">
            <a:extLst>
              <a:ext uri="{FF2B5EF4-FFF2-40B4-BE49-F238E27FC236}">
                <a16:creationId xmlns:a16="http://schemas.microsoft.com/office/drawing/2014/main" id="{1E686364-67EC-9D4A-A6DB-996C8314614F}"/>
              </a:ext>
            </a:extLst>
          </p:cNvPr>
          <p:cNvSpPr/>
          <p:nvPr/>
        </p:nvSpPr>
        <p:spPr>
          <a:xfrm>
            <a:off x="3984616" y="1219200"/>
            <a:ext cx="1159293" cy="646331"/>
          </a:xfrm>
          <a:prstGeom prst="rect">
            <a:avLst/>
          </a:prstGeom>
        </p:spPr>
        <p:txBody>
          <a:bodyPr wrap="none">
            <a:spAutoFit/>
          </a:bodyPr>
          <a:lstStyle/>
          <a:p>
            <a:pPr algn="ctr"/>
            <a:r>
              <a:rPr lang="en-US" dirty="0">
                <a:solidFill>
                  <a:srgbClr val="99CC00"/>
                </a:solidFill>
              </a:rPr>
              <a:t>probably</a:t>
            </a:r>
          </a:p>
          <a:p>
            <a:pPr algn="ctr"/>
            <a:r>
              <a:rPr lang="en-US" dirty="0">
                <a:solidFill>
                  <a:srgbClr val="99CC00"/>
                </a:solidFill>
              </a:rPr>
              <a:t>p&lt;0.05</a:t>
            </a:r>
          </a:p>
        </p:txBody>
      </p:sp>
      <p:sp>
        <p:nvSpPr>
          <p:cNvPr id="17" name="Content Placeholder 2">
            <a:extLst>
              <a:ext uri="{FF2B5EF4-FFF2-40B4-BE49-F238E27FC236}">
                <a16:creationId xmlns:a16="http://schemas.microsoft.com/office/drawing/2014/main" id="{39730A5E-6FD9-884D-98B3-A6C2DC65A5D3}"/>
              </a:ext>
            </a:extLst>
          </p:cNvPr>
          <p:cNvSpPr txBox="1">
            <a:spLocks/>
          </p:cNvSpPr>
          <p:nvPr/>
        </p:nvSpPr>
        <p:spPr bwMode="auto">
          <a:xfrm>
            <a:off x="609600" y="5257800"/>
            <a:ext cx="8153400" cy="606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if the mean where further apart, it would increase our chances to have a p&lt;0.05 </a:t>
            </a:r>
            <a:endParaRPr lang="en-US" b="0" dirty="0">
              <a:solidFill>
                <a:srgbClr val="99CC00"/>
              </a:solidFill>
              <a:latin typeface="Arial" charset="0"/>
              <a:cs typeface="Arial" charset="0"/>
            </a:endParaRPr>
          </a:p>
        </p:txBody>
      </p:sp>
      <p:sp>
        <p:nvSpPr>
          <p:cNvPr id="18" name="Rounded Rectangle 17">
            <a:extLst>
              <a:ext uri="{FF2B5EF4-FFF2-40B4-BE49-F238E27FC236}">
                <a16:creationId xmlns:a16="http://schemas.microsoft.com/office/drawing/2014/main" id="{55E8D8F1-36E4-8840-8DE8-9059C082C047}"/>
              </a:ext>
            </a:extLst>
          </p:cNvPr>
          <p:cNvSpPr/>
          <p:nvPr/>
        </p:nvSpPr>
        <p:spPr bwMode="auto">
          <a:xfrm>
            <a:off x="7411805" y="4076701"/>
            <a:ext cx="1802267" cy="746759"/>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m</a:t>
            </a:r>
            <a:r>
              <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rPr>
              <a:t>emorization score</a:t>
            </a:r>
          </a:p>
        </p:txBody>
      </p:sp>
      <p:sp>
        <p:nvSpPr>
          <p:cNvPr id="4" name="Slide Number Placeholder 3">
            <a:extLst>
              <a:ext uri="{FF2B5EF4-FFF2-40B4-BE49-F238E27FC236}">
                <a16:creationId xmlns:a16="http://schemas.microsoft.com/office/drawing/2014/main" id="{D95D875D-BBDB-AF4D-8828-F84A3F0CB026}"/>
              </a:ext>
            </a:extLst>
          </p:cNvPr>
          <p:cNvSpPr>
            <a:spLocks noGrp="1"/>
          </p:cNvSpPr>
          <p:nvPr>
            <p:ph type="sldNum" sz="quarter" idx="12"/>
          </p:nvPr>
        </p:nvSpPr>
        <p:spPr/>
        <p:txBody>
          <a:bodyPr/>
          <a:lstStyle/>
          <a:p>
            <a:fld id="{803C33BC-767D-8845-BB2C-A473FB4A7552}" type="slidenum">
              <a:rPr lang="en-US" smtClean="0"/>
              <a:pPr/>
              <a:t>233</a:t>
            </a:fld>
            <a:endParaRPr lang="en-US"/>
          </a:p>
        </p:txBody>
      </p:sp>
    </p:spTree>
    <p:extLst>
      <p:ext uri="{BB962C8B-B14F-4D97-AF65-F5344CB8AC3E}">
        <p14:creationId xmlns:p14="http://schemas.microsoft.com/office/powerpoint/2010/main" val="146289130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507C98-334E-C346-801B-62D5DBA2718B}"/>
              </a:ext>
            </a:extLst>
          </p:cNvPr>
          <p:cNvGrpSpPr/>
          <p:nvPr/>
        </p:nvGrpSpPr>
        <p:grpSpPr>
          <a:xfrm>
            <a:off x="1069026" y="298591"/>
            <a:ext cx="6169974" cy="4422001"/>
            <a:chOff x="1069026" y="298591"/>
            <a:chExt cx="6169974" cy="4422001"/>
          </a:xfrm>
        </p:grpSpPr>
        <p:grpSp>
          <p:nvGrpSpPr>
            <p:cNvPr id="7" name="Group 6">
              <a:extLst>
                <a:ext uri="{FF2B5EF4-FFF2-40B4-BE49-F238E27FC236}">
                  <a16:creationId xmlns:a16="http://schemas.microsoft.com/office/drawing/2014/main" id="{6E8729B7-D553-5F4B-905E-79870387A0CB}"/>
                </a:ext>
              </a:extLst>
            </p:cNvPr>
            <p:cNvGrpSpPr/>
            <p:nvPr/>
          </p:nvGrpSpPr>
          <p:grpSpPr>
            <a:xfrm>
              <a:off x="4425367" y="929640"/>
              <a:ext cx="2535808" cy="3413760"/>
              <a:chOff x="5061942" y="1390720"/>
              <a:chExt cx="2535808" cy="3413760"/>
            </a:xfrm>
          </p:grpSpPr>
          <p:sp>
            <p:nvSpPr>
              <p:cNvPr id="9" name="Freeform 8">
                <a:extLst>
                  <a:ext uri="{FF2B5EF4-FFF2-40B4-BE49-F238E27FC236}">
                    <a16:creationId xmlns:a16="http://schemas.microsoft.com/office/drawing/2014/main" id="{5276E6F6-1103-CB46-B1C4-4565CC3087C4}"/>
                  </a:ext>
                </a:extLst>
              </p:cNvPr>
              <p:cNvSpPr/>
              <p:nvPr/>
            </p:nvSpPr>
            <p:spPr bwMode="auto">
              <a:xfrm>
                <a:off x="5061942"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C0629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 name="Freeform 9">
                <a:extLst>
                  <a:ext uri="{FF2B5EF4-FFF2-40B4-BE49-F238E27FC236}">
                    <a16:creationId xmlns:a16="http://schemas.microsoft.com/office/drawing/2014/main" id="{A485EBFE-8E4E-2B4C-AA8E-8E209B6A7410}"/>
                  </a:ext>
                </a:extLst>
              </p:cNvPr>
              <p:cNvSpPr/>
              <p:nvPr/>
            </p:nvSpPr>
            <p:spPr bwMode="auto">
              <a:xfrm>
                <a:off x="5513375"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cxnSp>
          <p:nvCxnSpPr>
            <p:cNvPr id="11" name="Straight Arrow Connector 10">
              <a:extLst>
                <a:ext uri="{FF2B5EF4-FFF2-40B4-BE49-F238E27FC236}">
                  <a16:creationId xmlns:a16="http://schemas.microsoft.com/office/drawing/2014/main" id="{B56D903C-0F3C-0845-B3FC-37D44889143E}"/>
                </a:ext>
              </a:extLst>
            </p:cNvPr>
            <p:cNvCxnSpPr>
              <a:cxnSpLocks/>
            </p:cNvCxnSpPr>
            <p:nvPr/>
          </p:nvCxnSpPr>
          <p:spPr bwMode="auto">
            <a:xfrm>
              <a:off x="1905000" y="4373881"/>
              <a:ext cx="5334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78A93F6-4E2A-5F4E-8910-0B56CC969133}"/>
                </a:ext>
              </a:extLst>
            </p:cNvPr>
            <p:cNvCxnSpPr>
              <a:cxnSpLocks/>
            </p:cNvCxnSpPr>
            <p:nvPr/>
          </p:nvCxnSpPr>
          <p:spPr bwMode="auto">
            <a:xfrm flipV="1">
              <a:off x="2057400" y="533400"/>
              <a:ext cx="0" cy="3992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Connector 13">
              <a:extLst>
                <a:ext uri="{FF2B5EF4-FFF2-40B4-BE49-F238E27FC236}">
                  <a16:creationId xmlns:a16="http://schemas.microsoft.com/office/drawing/2014/main" id="{7176F19E-E599-E24E-9682-40D6CE985369}"/>
                </a:ext>
              </a:extLst>
            </p:cNvPr>
            <p:cNvCxnSpPr/>
            <p:nvPr/>
          </p:nvCxnSpPr>
          <p:spPr bwMode="auto">
            <a:xfrm>
              <a:off x="5791200" y="762000"/>
              <a:ext cx="0" cy="3958592"/>
            </a:xfrm>
            <a:prstGeom prst="line">
              <a:avLst/>
            </a:prstGeom>
            <a:solidFill>
              <a:schemeClr val="accent1"/>
            </a:solidFill>
            <a:ln w="9525" cap="flat" cmpd="sng" algn="ctr">
              <a:solidFill>
                <a:srgbClr val="00B0F0"/>
              </a:solidFill>
              <a:prstDash val="dash"/>
              <a:round/>
              <a:headEnd type="none" w="med" len="med"/>
              <a:tailEnd type="none" w="med" len="med"/>
            </a:ln>
            <a:effectLst/>
          </p:spPr>
        </p:cxnSp>
        <p:cxnSp>
          <p:nvCxnSpPr>
            <p:cNvPr id="15" name="Straight Connector 14">
              <a:extLst>
                <a:ext uri="{FF2B5EF4-FFF2-40B4-BE49-F238E27FC236}">
                  <a16:creationId xmlns:a16="http://schemas.microsoft.com/office/drawing/2014/main" id="{BCCD8DA9-F10B-F740-B55F-AE5F15748D53}"/>
                </a:ext>
              </a:extLst>
            </p:cNvPr>
            <p:cNvCxnSpPr/>
            <p:nvPr/>
          </p:nvCxnSpPr>
          <p:spPr bwMode="auto">
            <a:xfrm>
              <a:off x="5367313" y="762000"/>
              <a:ext cx="0" cy="3958592"/>
            </a:xfrm>
            <a:prstGeom prst="line">
              <a:avLst/>
            </a:prstGeom>
            <a:solidFill>
              <a:schemeClr val="accent1"/>
            </a:solidFill>
            <a:ln w="9525" cap="flat" cmpd="sng" algn="ctr">
              <a:solidFill>
                <a:srgbClr val="F03191"/>
              </a:solidFill>
              <a:prstDash val="dash"/>
              <a:round/>
              <a:headEnd type="none" w="med" len="med"/>
              <a:tailEnd type="none" w="med" len="med"/>
            </a:ln>
            <a:effectLst/>
          </p:spPr>
        </p:cxnSp>
        <p:sp>
          <p:nvSpPr>
            <p:cNvPr id="16" name="Rounded Rectangle 15">
              <a:extLst>
                <a:ext uri="{FF2B5EF4-FFF2-40B4-BE49-F238E27FC236}">
                  <a16:creationId xmlns:a16="http://schemas.microsoft.com/office/drawing/2014/main" id="{D1285F19-11B8-0441-BCEE-FACA1990F816}"/>
                </a:ext>
              </a:extLst>
            </p:cNvPr>
            <p:cNvSpPr/>
            <p:nvPr/>
          </p:nvSpPr>
          <p:spPr bwMode="auto">
            <a:xfrm>
              <a:off x="1069026" y="298591"/>
              <a:ext cx="740724" cy="343040"/>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count</a:t>
              </a:r>
              <a:endPar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sp>
        <p:nvSpPr>
          <p:cNvPr id="17" name="Content Placeholder 2">
            <a:extLst>
              <a:ext uri="{FF2B5EF4-FFF2-40B4-BE49-F238E27FC236}">
                <a16:creationId xmlns:a16="http://schemas.microsoft.com/office/drawing/2014/main" id="{39730A5E-6FD9-884D-98B3-A6C2DC65A5D3}"/>
              </a:ext>
            </a:extLst>
          </p:cNvPr>
          <p:cNvSpPr txBox="1">
            <a:spLocks/>
          </p:cNvSpPr>
          <p:nvPr/>
        </p:nvSpPr>
        <p:spPr bwMode="auto">
          <a:xfrm>
            <a:off x="609600" y="5257800"/>
            <a:ext cx="8153400" cy="606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dirty="0">
                <a:solidFill>
                  <a:srgbClr val="99CC00"/>
                </a:solidFill>
                <a:latin typeface="Arial" charset="0"/>
                <a:cs typeface="Arial" charset="0"/>
              </a:rPr>
              <a:t>&lt;without changing the means, what else can we do to these data to make some more different?&gt;</a:t>
            </a:r>
          </a:p>
        </p:txBody>
      </p:sp>
      <p:sp>
        <p:nvSpPr>
          <p:cNvPr id="18" name="Rounded Rectangle 17">
            <a:extLst>
              <a:ext uri="{FF2B5EF4-FFF2-40B4-BE49-F238E27FC236}">
                <a16:creationId xmlns:a16="http://schemas.microsoft.com/office/drawing/2014/main" id="{77F625F9-7268-D847-8E99-74DB86B8EE1C}"/>
              </a:ext>
            </a:extLst>
          </p:cNvPr>
          <p:cNvSpPr/>
          <p:nvPr/>
        </p:nvSpPr>
        <p:spPr bwMode="auto">
          <a:xfrm>
            <a:off x="7411805" y="4076701"/>
            <a:ext cx="1802267" cy="746759"/>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m</a:t>
            </a:r>
            <a:r>
              <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rPr>
              <a:t>emorization score</a:t>
            </a:r>
          </a:p>
        </p:txBody>
      </p:sp>
      <p:sp>
        <p:nvSpPr>
          <p:cNvPr id="3" name="Slide Number Placeholder 2">
            <a:extLst>
              <a:ext uri="{FF2B5EF4-FFF2-40B4-BE49-F238E27FC236}">
                <a16:creationId xmlns:a16="http://schemas.microsoft.com/office/drawing/2014/main" id="{5EB14E27-B58F-5C4C-AF53-59DEC9D01FC2}"/>
              </a:ext>
            </a:extLst>
          </p:cNvPr>
          <p:cNvSpPr>
            <a:spLocks noGrp="1"/>
          </p:cNvSpPr>
          <p:nvPr>
            <p:ph type="sldNum" sz="quarter" idx="12"/>
          </p:nvPr>
        </p:nvSpPr>
        <p:spPr/>
        <p:txBody>
          <a:bodyPr/>
          <a:lstStyle/>
          <a:p>
            <a:fld id="{803C33BC-767D-8845-BB2C-A473FB4A7552}" type="slidenum">
              <a:rPr lang="en-US" smtClean="0"/>
              <a:pPr/>
              <a:t>234</a:t>
            </a:fld>
            <a:endParaRPr lang="en-US"/>
          </a:p>
        </p:txBody>
      </p:sp>
    </p:spTree>
    <p:extLst>
      <p:ext uri="{BB962C8B-B14F-4D97-AF65-F5344CB8AC3E}">
        <p14:creationId xmlns:p14="http://schemas.microsoft.com/office/powerpoint/2010/main" val="26767892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507C98-334E-C346-801B-62D5DBA2718B}"/>
              </a:ext>
            </a:extLst>
          </p:cNvPr>
          <p:cNvGrpSpPr/>
          <p:nvPr/>
        </p:nvGrpSpPr>
        <p:grpSpPr>
          <a:xfrm>
            <a:off x="1069026" y="298591"/>
            <a:ext cx="6169974" cy="4422001"/>
            <a:chOff x="1069026" y="298591"/>
            <a:chExt cx="6169974" cy="4422001"/>
          </a:xfrm>
        </p:grpSpPr>
        <p:grpSp>
          <p:nvGrpSpPr>
            <p:cNvPr id="7" name="Group 6">
              <a:extLst>
                <a:ext uri="{FF2B5EF4-FFF2-40B4-BE49-F238E27FC236}">
                  <a16:creationId xmlns:a16="http://schemas.microsoft.com/office/drawing/2014/main" id="{6E8729B7-D553-5F4B-905E-79870387A0CB}"/>
                </a:ext>
              </a:extLst>
            </p:cNvPr>
            <p:cNvGrpSpPr/>
            <p:nvPr/>
          </p:nvGrpSpPr>
          <p:grpSpPr>
            <a:xfrm>
              <a:off x="5148286" y="929640"/>
              <a:ext cx="871514" cy="3413760"/>
              <a:chOff x="5784861" y="1390720"/>
              <a:chExt cx="871514" cy="3413760"/>
            </a:xfrm>
          </p:grpSpPr>
          <p:sp>
            <p:nvSpPr>
              <p:cNvPr id="9" name="Freeform 8">
                <a:extLst>
                  <a:ext uri="{FF2B5EF4-FFF2-40B4-BE49-F238E27FC236}">
                    <a16:creationId xmlns:a16="http://schemas.microsoft.com/office/drawing/2014/main" id="{5276E6F6-1103-CB46-B1C4-4565CC3087C4}"/>
                  </a:ext>
                </a:extLst>
              </p:cNvPr>
              <p:cNvSpPr/>
              <p:nvPr/>
            </p:nvSpPr>
            <p:spPr bwMode="auto">
              <a:xfrm>
                <a:off x="5784861" y="1390720"/>
                <a:ext cx="490514"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C0629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 name="Freeform 9">
                <a:extLst>
                  <a:ext uri="{FF2B5EF4-FFF2-40B4-BE49-F238E27FC236}">
                    <a16:creationId xmlns:a16="http://schemas.microsoft.com/office/drawing/2014/main" id="{A485EBFE-8E4E-2B4C-AA8E-8E209B6A7410}"/>
                  </a:ext>
                </a:extLst>
              </p:cNvPr>
              <p:cNvSpPr/>
              <p:nvPr/>
            </p:nvSpPr>
            <p:spPr bwMode="auto">
              <a:xfrm>
                <a:off x="6232489" y="1390720"/>
                <a:ext cx="423886"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cxnSp>
          <p:nvCxnSpPr>
            <p:cNvPr id="11" name="Straight Arrow Connector 10">
              <a:extLst>
                <a:ext uri="{FF2B5EF4-FFF2-40B4-BE49-F238E27FC236}">
                  <a16:creationId xmlns:a16="http://schemas.microsoft.com/office/drawing/2014/main" id="{B56D903C-0F3C-0845-B3FC-37D44889143E}"/>
                </a:ext>
              </a:extLst>
            </p:cNvPr>
            <p:cNvCxnSpPr>
              <a:cxnSpLocks/>
            </p:cNvCxnSpPr>
            <p:nvPr/>
          </p:nvCxnSpPr>
          <p:spPr bwMode="auto">
            <a:xfrm>
              <a:off x="1905000" y="4373881"/>
              <a:ext cx="5334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78A93F6-4E2A-5F4E-8910-0B56CC969133}"/>
                </a:ext>
              </a:extLst>
            </p:cNvPr>
            <p:cNvCxnSpPr>
              <a:cxnSpLocks/>
            </p:cNvCxnSpPr>
            <p:nvPr/>
          </p:nvCxnSpPr>
          <p:spPr bwMode="auto">
            <a:xfrm flipV="1">
              <a:off x="2057400" y="533400"/>
              <a:ext cx="0" cy="3992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Connector 13">
              <a:extLst>
                <a:ext uri="{FF2B5EF4-FFF2-40B4-BE49-F238E27FC236}">
                  <a16:creationId xmlns:a16="http://schemas.microsoft.com/office/drawing/2014/main" id="{7176F19E-E599-E24E-9682-40D6CE985369}"/>
                </a:ext>
              </a:extLst>
            </p:cNvPr>
            <p:cNvCxnSpPr/>
            <p:nvPr/>
          </p:nvCxnSpPr>
          <p:spPr bwMode="auto">
            <a:xfrm>
              <a:off x="5791200" y="762000"/>
              <a:ext cx="0" cy="3958592"/>
            </a:xfrm>
            <a:prstGeom prst="line">
              <a:avLst/>
            </a:prstGeom>
            <a:solidFill>
              <a:schemeClr val="accent1"/>
            </a:solidFill>
            <a:ln w="9525" cap="flat" cmpd="sng" algn="ctr">
              <a:solidFill>
                <a:srgbClr val="00B0F0"/>
              </a:solidFill>
              <a:prstDash val="dash"/>
              <a:round/>
              <a:headEnd type="none" w="med" len="med"/>
              <a:tailEnd type="none" w="med" len="med"/>
            </a:ln>
            <a:effectLst/>
          </p:spPr>
        </p:cxnSp>
        <p:cxnSp>
          <p:nvCxnSpPr>
            <p:cNvPr id="15" name="Straight Connector 14">
              <a:extLst>
                <a:ext uri="{FF2B5EF4-FFF2-40B4-BE49-F238E27FC236}">
                  <a16:creationId xmlns:a16="http://schemas.microsoft.com/office/drawing/2014/main" id="{BCCD8DA9-F10B-F740-B55F-AE5F15748D53}"/>
                </a:ext>
              </a:extLst>
            </p:cNvPr>
            <p:cNvCxnSpPr/>
            <p:nvPr/>
          </p:nvCxnSpPr>
          <p:spPr bwMode="auto">
            <a:xfrm>
              <a:off x="5367313" y="762000"/>
              <a:ext cx="0" cy="3958592"/>
            </a:xfrm>
            <a:prstGeom prst="line">
              <a:avLst/>
            </a:prstGeom>
            <a:solidFill>
              <a:schemeClr val="accent1"/>
            </a:solidFill>
            <a:ln w="9525" cap="flat" cmpd="sng" algn="ctr">
              <a:solidFill>
                <a:srgbClr val="F03191"/>
              </a:solidFill>
              <a:prstDash val="dash"/>
              <a:round/>
              <a:headEnd type="none" w="med" len="med"/>
              <a:tailEnd type="none" w="med" len="med"/>
            </a:ln>
            <a:effectLst/>
          </p:spPr>
        </p:cxnSp>
        <p:sp>
          <p:nvSpPr>
            <p:cNvPr id="16" name="Rounded Rectangle 15">
              <a:extLst>
                <a:ext uri="{FF2B5EF4-FFF2-40B4-BE49-F238E27FC236}">
                  <a16:creationId xmlns:a16="http://schemas.microsoft.com/office/drawing/2014/main" id="{D1285F19-11B8-0441-BCEE-FACA1990F816}"/>
                </a:ext>
              </a:extLst>
            </p:cNvPr>
            <p:cNvSpPr/>
            <p:nvPr/>
          </p:nvSpPr>
          <p:spPr bwMode="auto">
            <a:xfrm>
              <a:off x="1069026" y="298591"/>
              <a:ext cx="740724" cy="343040"/>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count</a:t>
              </a:r>
              <a:endPar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sp>
        <p:nvSpPr>
          <p:cNvPr id="18" name="Content Placeholder 2">
            <a:extLst>
              <a:ext uri="{FF2B5EF4-FFF2-40B4-BE49-F238E27FC236}">
                <a16:creationId xmlns:a16="http://schemas.microsoft.com/office/drawing/2014/main" id="{B80C996D-16F1-9149-8E00-1BBE36FA537A}"/>
              </a:ext>
            </a:extLst>
          </p:cNvPr>
          <p:cNvSpPr txBox="1">
            <a:spLocks/>
          </p:cNvSpPr>
          <p:nvPr/>
        </p:nvSpPr>
        <p:spPr bwMode="auto">
          <a:xfrm>
            <a:off x="609600" y="5257800"/>
            <a:ext cx="8153400" cy="606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if the distributions where less spread out, it would increase our chances to have a p&lt;0.05 </a:t>
            </a:r>
            <a:endParaRPr lang="en-US" b="0" dirty="0">
              <a:solidFill>
                <a:srgbClr val="99CC00"/>
              </a:solidFill>
              <a:latin typeface="Arial" charset="0"/>
              <a:cs typeface="Arial" charset="0"/>
            </a:endParaRPr>
          </a:p>
        </p:txBody>
      </p:sp>
      <p:sp>
        <p:nvSpPr>
          <p:cNvPr id="19" name="Rectangle 18">
            <a:extLst>
              <a:ext uri="{FF2B5EF4-FFF2-40B4-BE49-F238E27FC236}">
                <a16:creationId xmlns:a16="http://schemas.microsoft.com/office/drawing/2014/main" id="{55F0B404-1FF5-4F48-9B7D-D2C42E70ED94}"/>
              </a:ext>
            </a:extLst>
          </p:cNvPr>
          <p:cNvSpPr/>
          <p:nvPr/>
        </p:nvSpPr>
        <p:spPr>
          <a:xfrm>
            <a:off x="3984616" y="1219200"/>
            <a:ext cx="1159293" cy="646331"/>
          </a:xfrm>
          <a:prstGeom prst="rect">
            <a:avLst/>
          </a:prstGeom>
        </p:spPr>
        <p:txBody>
          <a:bodyPr wrap="none">
            <a:spAutoFit/>
          </a:bodyPr>
          <a:lstStyle/>
          <a:p>
            <a:pPr algn="ctr"/>
            <a:r>
              <a:rPr lang="en-US" dirty="0">
                <a:solidFill>
                  <a:srgbClr val="99CC00"/>
                </a:solidFill>
              </a:rPr>
              <a:t>probably</a:t>
            </a:r>
          </a:p>
          <a:p>
            <a:pPr algn="ctr"/>
            <a:r>
              <a:rPr lang="en-US" dirty="0">
                <a:solidFill>
                  <a:srgbClr val="99CC00"/>
                </a:solidFill>
              </a:rPr>
              <a:t>p&lt;0.05</a:t>
            </a:r>
          </a:p>
        </p:txBody>
      </p:sp>
      <p:sp>
        <p:nvSpPr>
          <p:cNvPr id="21" name="Rounded Rectangle 20">
            <a:extLst>
              <a:ext uri="{FF2B5EF4-FFF2-40B4-BE49-F238E27FC236}">
                <a16:creationId xmlns:a16="http://schemas.microsoft.com/office/drawing/2014/main" id="{736BB5C9-81AF-C547-B884-11FCCC124793}"/>
              </a:ext>
            </a:extLst>
          </p:cNvPr>
          <p:cNvSpPr/>
          <p:nvPr/>
        </p:nvSpPr>
        <p:spPr bwMode="auto">
          <a:xfrm>
            <a:off x="7411805" y="4076701"/>
            <a:ext cx="1802267" cy="746759"/>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m</a:t>
            </a:r>
            <a:r>
              <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rPr>
              <a:t>emorization score</a:t>
            </a:r>
          </a:p>
        </p:txBody>
      </p:sp>
      <p:sp>
        <p:nvSpPr>
          <p:cNvPr id="3" name="Slide Number Placeholder 2">
            <a:extLst>
              <a:ext uri="{FF2B5EF4-FFF2-40B4-BE49-F238E27FC236}">
                <a16:creationId xmlns:a16="http://schemas.microsoft.com/office/drawing/2014/main" id="{E3B23EBF-750E-C540-AE64-E47086102F9B}"/>
              </a:ext>
            </a:extLst>
          </p:cNvPr>
          <p:cNvSpPr>
            <a:spLocks noGrp="1"/>
          </p:cNvSpPr>
          <p:nvPr>
            <p:ph type="sldNum" sz="quarter" idx="12"/>
          </p:nvPr>
        </p:nvSpPr>
        <p:spPr/>
        <p:txBody>
          <a:bodyPr/>
          <a:lstStyle/>
          <a:p>
            <a:fld id="{803C33BC-767D-8845-BB2C-A473FB4A7552}" type="slidenum">
              <a:rPr lang="en-US" smtClean="0"/>
              <a:pPr/>
              <a:t>235</a:t>
            </a:fld>
            <a:endParaRPr lang="en-US"/>
          </a:p>
        </p:txBody>
      </p:sp>
    </p:spTree>
    <p:extLst>
      <p:ext uri="{BB962C8B-B14F-4D97-AF65-F5344CB8AC3E}">
        <p14:creationId xmlns:p14="http://schemas.microsoft.com/office/powerpoint/2010/main" val="278696074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507C98-334E-C346-801B-62D5DBA2718B}"/>
              </a:ext>
            </a:extLst>
          </p:cNvPr>
          <p:cNvGrpSpPr/>
          <p:nvPr/>
        </p:nvGrpSpPr>
        <p:grpSpPr>
          <a:xfrm>
            <a:off x="1069026" y="298591"/>
            <a:ext cx="6169974" cy="4227690"/>
            <a:chOff x="1069026" y="298591"/>
            <a:chExt cx="6169974" cy="4227690"/>
          </a:xfrm>
        </p:grpSpPr>
        <p:grpSp>
          <p:nvGrpSpPr>
            <p:cNvPr id="7" name="Group 6">
              <a:extLst>
                <a:ext uri="{FF2B5EF4-FFF2-40B4-BE49-F238E27FC236}">
                  <a16:creationId xmlns:a16="http://schemas.microsoft.com/office/drawing/2014/main" id="{6E8729B7-D553-5F4B-905E-79870387A0CB}"/>
                </a:ext>
              </a:extLst>
            </p:cNvPr>
            <p:cNvGrpSpPr/>
            <p:nvPr/>
          </p:nvGrpSpPr>
          <p:grpSpPr>
            <a:xfrm>
              <a:off x="4425367" y="929640"/>
              <a:ext cx="2535808" cy="3413760"/>
              <a:chOff x="5061942" y="1390720"/>
              <a:chExt cx="2535808" cy="3413760"/>
            </a:xfrm>
          </p:grpSpPr>
          <p:sp>
            <p:nvSpPr>
              <p:cNvPr id="9" name="Freeform 8">
                <a:extLst>
                  <a:ext uri="{FF2B5EF4-FFF2-40B4-BE49-F238E27FC236}">
                    <a16:creationId xmlns:a16="http://schemas.microsoft.com/office/drawing/2014/main" id="{5276E6F6-1103-CB46-B1C4-4565CC3087C4}"/>
                  </a:ext>
                </a:extLst>
              </p:cNvPr>
              <p:cNvSpPr/>
              <p:nvPr/>
            </p:nvSpPr>
            <p:spPr bwMode="auto">
              <a:xfrm>
                <a:off x="5061942"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C0629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 name="Freeform 9">
                <a:extLst>
                  <a:ext uri="{FF2B5EF4-FFF2-40B4-BE49-F238E27FC236}">
                    <a16:creationId xmlns:a16="http://schemas.microsoft.com/office/drawing/2014/main" id="{A485EBFE-8E4E-2B4C-AA8E-8E209B6A7410}"/>
                  </a:ext>
                </a:extLst>
              </p:cNvPr>
              <p:cNvSpPr/>
              <p:nvPr/>
            </p:nvSpPr>
            <p:spPr bwMode="auto">
              <a:xfrm>
                <a:off x="5513375"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cxnSp>
          <p:nvCxnSpPr>
            <p:cNvPr id="11" name="Straight Arrow Connector 10">
              <a:extLst>
                <a:ext uri="{FF2B5EF4-FFF2-40B4-BE49-F238E27FC236}">
                  <a16:creationId xmlns:a16="http://schemas.microsoft.com/office/drawing/2014/main" id="{B56D903C-0F3C-0845-B3FC-37D44889143E}"/>
                </a:ext>
              </a:extLst>
            </p:cNvPr>
            <p:cNvCxnSpPr>
              <a:cxnSpLocks/>
            </p:cNvCxnSpPr>
            <p:nvPr/>
          </p:nvCxnSpPr>
          <p:spPr bwMode="auto">
            <a:xfrm>
              <a:off x="1905000" y="4373881"/>
              <a:ext cx="5334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878A93F6-4E2A-5F4E-8910-0B56CC969133}"/>
                </a:ext>
              </a:extLst>
            </p:cNvPr>
            <p:cNvCxnSpPr>
              <a:cxnSpLocks/>
            </p:cNvCxnSpPr>
            <p:nvPr/>
          </p:nvCxnSpPr>
          <p:spPr bwMode="auto">
            <a:xfrm flipV="1">
              <a:off x="2057400" y="533400"/>
              <a:ext cx="0" cy="3992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Connector 13">
              <a:extLst>
                <a:ext uri="{FF2B5EF4-FFF2-40B4-BE49-F238E27FC236}">
                  <a16:creationId xmlns:a16="http://schemas.microsoft.com/office/drawing/2014/main" id="{7176F19E-E599-E24E-9682-40D6CE985369}"/>
                </a:ext>
              </a:extLst>
            </p:cNvPr>
            <p:cNvCxnSpPr>
              <a:cxnSpLocks/>
            </p:cNvCxnSpPr>
            <p:nvPr/>
          </p:nvCxnSpPr>
          <p:spPr bwMode="auto">
            <a:xfrm>
              <a:off x="5791200" y="762000"/>
              <a:ext cx="0" cy="3611881"/>
            </a:xfrm>
            <a:prstGeom prst="line">
              <a:avLst/>
            </a:prstGeom>
            <a:solidFill>
              <a:schemeClr val="accent1"/>
            </a:solidFill>
            <a:ln w="9525" cap="flat" cmpd="sng" algn="ctr">
              <a:solidFill>
                <a:srgbClr val="00B0F0"/>
              </a:solidFill>
              <a:prstDash val="dash"/>
              <a:round/>
              <a:headEnd type="none" w="med" len="med"/>
              <a:tailEnd type="none" w="med" len="med"/>
            </a:ln>
            <a:effectLst/>
          </p:spPr>
        </p:cxnSp>
        <p:cxnSp>
          <p:nvCxnSpPr>
            <p:cNvPr id="15" name="Straight Connector 14">
              <a:extLst>
                <a:ext uri="{FF2B5EF4-FFF2-40B4-BE49-F238E27FC236}">
                  <a16:creationId xmlns:a16="http://schemas.microsoft.com/office/drawing/2014/main" id="{BCCD8DA9-F10B-F740-B55F-AE5F15748D53}"/>
                </a:ext>
              </a:extLst>
            </p:cNvPr>
            <p:cNvCxnSpPr>
              <a:cxnSpLocks/>
            </p:cNvCxnSpPr>
            <p:nvPr/>
          </p:nvCxnSpPr>
          <p:spPr bwMode="auto">
            <a:xfrm>
              <a:off x="5367313" y="762000"/>
              <a:ext cx="0" cy="3611881"/>
            </a:xfrm>
            <a:prstGeom prst="line">
              <a:avLst/>
            </a:prstGeom>
            <a:solidFill>
              <a:schemeClr val="accent1"/>
            </a:solidFill>
            <a:ln w="9525" cap="flat" cmpd="sng" algn="ctr">
              <a:solidFill>
                <a:srgbClr val="F03191"/>
              </a:solidFill>
              <a:prstDash val="dash"/>
              <a:round/>
              <a:headEnd type="none" w="med" len="med"/>
              <a:tailEnd type="none" w="med" len="med"/>
            </a:ln>
            <a:effectLst/>
          </p:spPr>
        </p:cxnSp>
        <p:sp>
          <p:nvSpPr>
            <p:cNvPr id="16" name="Rounded Rectangle 15">
              <a:extLst>
                <a:ext uri="{FF2B5EF4-FFF2-40B4-BE49-F238E27FC236}">
                  <a16:creationId xmlns:a16="http://schemas.microsoft.com/office/drawing/2014/main" id="{D1285F19-11B8-0441-BCEE-FACA1990F816}"/>
                </a:ext>
              </a:extLst>
            </p:cNvPr>
            <p:cNvSpPr/>
            <p:nvPr/>
          </p:nvSpPr>
          <p:spPr bwMode="auto">
            <a:xfrm>
              <a:off x="1069026" y="298591"/>
              <a:ext cx="740724" cy="343040"/>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count</a:t>
              </a:r>
              <a:endPar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sp>
        <p:nvSpPr>
          <p:cNvPr id="18" name="Title 1">
            <a:extLst>
              <a:ext uri="{FF2B5EF4-FFF2-40B4-BE49-F238E27FC236}">
                <a16:creationId xmlns:a16="http://schemas.microsoft.com/office/drawing/2014/main" id="{0F64A0B1-90BA-F142-BEF7-351E5B3DBCCE}"/>
              </a:ext>
            </a:extLst>
          </p:cNvPr>
          <p:cNvSpPr txBox="1">
            <a:spLocks/>
          </p:cNvSpPr>
          <p:nvPr/>
        </p:nvSpPr>
        <p:spPr bwMode="auto">
          <a:xfrm>
            <a:off x="0" y="5120640"/>
            <a:ext cx="9144000" cy="124936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the goal of a study is to find </a:t>
            </a:r>
          </a:p>
          <a:p>
            <a:pPr eaLnBrk="1" hangingPunct="1"/>
            <a:r>
              <a:rPr lang="en-US" sz="3600" dirty="0">
                <a:solidFill>
                  <a:srgbClr val="99CC00"/>
                </a:solidFill>
              </a:rPr>
              <a:t>a signal </a:t>
            </a:r>
            <a:r>
              <a:rPr lang="en-US" sz="3600" b="0" dirty="0">
                <a:solidFill>
                  <a:srgbClr val="FFFFFF"/>
                </a:solidFill>
              </a:rPr>
              <a:t>in </a:t>
            </a:r>
            <a:r>
              <a:rPr lang="en-US" sz="3600" dirty="0">
                <a:solidFill>
                  <a:srgbClr val="FF9900"/>
                </a:solidFill>
              </a:rPr>
              <a:t>a lot of noise</a:t>
            </a:r>
          </a:p>
        </p:txBody>
      </p:sp>
      <p:cxnSp>
        <p:nvCxnSpPr>
          <p:cNvPr id="4" name="Straight Arrow Connector 3">
            <a:extLst>
              <a:ext uri="{FF2B5EF4-FFF2-40B4-BE49-F238E27FC236}">
                <a16:creationId xmlns:a16="http://schemas.microsoft.com/office/drawing/2014/main" id="{64717445-9D79-E04B-8A43-3379F0FFE228}"/>
              </a:ext>
            </a:extLst>
          </p:cNvPr>
          <p:cNvCxnSpPr>
            <a:cxnSpLocks/>
          </p:cNvCxnSpPr>
          <p:nvPr/>
        </p:nvCxnSpPr>
        <p:spPr bwMode="auto">
          <a:xfrm>
            <a:off x="5367313" y="641631"/>
            <a:ext cx="451434" cy="0"/>
          </a:xfrm>
          <a:prstGeom prst="straightConnector1">
            <a:avLst/>
          </a:prstGeom>
          <a:solidFill>
            <a:schemeClr val="accent1"/>
          </a:solidFill>
          <a:ln w="63500" cap="flat" cmpd="sng" algn="ctr">
            <a:solidFill>
              <a:srgbClr val="99CC00"/>
            </a:solidFill>
            <a:prstDash val="solid"/>
            <a:round/>
            <a:headEnd type="triangle" w="sm" len="sm"/>
            <a:tailEnd type="triangle" w="sm" len="sm"/>
          </a:ln>
          <a:effectLst/>
        </p:spPr>
      </p:cxnSp>
      <p:sp>
        <p:nvSpPr>
          <p:cNvPr id="8" name="Rectangle 7">
            <a:extLst>
              <a:ext uri="{FF2B5EF4-FFF2-40B4-BE49-F238E27FC236}">
                <a16:creationId xmlns:a16="http://schemas.microsoft.com/office/drawing/2014/main" id="{4E20AE7C-D1ED-1246-8242-A753F576D5B1}"/>
              </a:ext>
            </a:extLst>
          </p:cNvPr>
          <p:cNvSpPr/>
          <p:nvPr/>
        </p:nvSpPr>
        <p:spPr>
          <a:xfrm>
            <a:off x="5968498" y="272299"/>
            <a:ext cx="851515" cy="369332"/>
          </a:xfrm>
          <a:prstGeom prst="rect">
            <a:avLst/>
          </a:prstGeom>
        </p:spPr>
        <p:txBody>
          <a:bodyPr wrap="none">
            <a:spAutoFit/>
          </a:bodyPr>
          <a:lstStyle/>
          <a:p>
            <a:r>
              <a:rPr lang="en-US" dirty="0">
                <a:solidFill>
                  <a:srgbClr val="99CC00"/>
                </a:solidFill>
              </a:rPr>
              <a:t>signal</a:t>
            </a:r>
          </a:p>
        </p:txBody>
      </p:sp>
      <p:sp>
        <p:nvSpPr>
          <p:cNvPr id="19" name="Rectangle 18">
            <a:extLst>
              <a:ext uri="{FF2B5EF4-FFF2-40B4-BE49-F238E27FC236}">
                <a16:creationId xmlns:a16="http://schemas.microsoft.com/office/drawing/2014/main" id="{C69180FD-5624-9842-A658-44B51D3DFB3B}"/>
              </a:ext>
            </a:extLst>
          </p:cNvPr>
          <p:cNvSpPr/>
          <p:nvPr/>
        </p:nvSpPr>
        <p:spPr>
          <a:xfrm>
            <a:off x="3754462" y="4511040"/>
            <a:ext cx="787395" cy="369332"/>
          </a:xfrm>
          <a:prstGeom prst="rect">
            <a:avLst/>
          </a:prstGeom>
        </p:spPr>
        <p:txBody>
          <a:bodyPr wrap="none">
            <a:spAutoFit/>
          </a:bodyPr>
          <a:lstStyle/>
          <a:p>
            <a:r>
              <a:rPr lang="en-US" dirty="0">
                <a:solidFill>
                  <a:srgbClr val="FF9900"/>
                </a:solidFill>
              </a:rPr>
              <a:t>noise</a:t>
            </a:r>
            <a:endParaRPr lang="en-US" dirty="0"/>
          </a:p>
        </p:txBody>
      </p:sp>
      <p:cxnSp>
        <p:nvCxnSpPr>
          <p:cNvPr id="20" name="Straight Arrow Connector 19">
            <a:extLst>
              <a:ext uri="{FF2B5EF4-FFF2-40B4-BE49-F238E27FC236}">
                <a16:creationId xmlns:a16="http://schemas.microsoft.com/office/drawing/2014/main" id="{B383A162-E413-324E-B6CA-405DAB8A70BF}"/>
              </a:ext>
            </a:extLst>
          </p:cNvPr>
          <p:cNvCxnSpPr>
            <a:cxnSpLocks/>
          </p:cNvCxnSpPr>
          <p:nvPr/>
        </p:nvCxnSpPr>
        <p:spPr bwMode="auto">
          <a:xfrm>
            <a:off x="4425367" y="4526281"/>
            <a:ext cx="1968888" cy="0"/>
          </a:xfrm>
          <a:prstGeom prst="straightConnector1">
            <a:avLst/>
          </a:prstGeom>
          <a:solidFill>
            <a:schemeClr val="accent1"/>
          </a:solidFill>
          <a:ln w="63500" cap="flat" cmpd="sng" algn="ctr">
            <a:solidFill>
              <a:srgbClr val="FF9900"/>
            </a:solidFill>
            <a:prstDash val="solid"/>
            <a:round/>
            <a:headEnd type="triangle" w="sm" len="sm"/>
            <a:tailEnd type="triangle" w="sm" len="sm"/>
          </a:ln>
          <a:effectLst/>
        </p:spPr>
      </p:cxnSp>
      <p:cxnSp>
        <p:nvCxnSpPr>
          <p:cNvPr id="22" name="Straight Arrow Connector 21">
            <a:extLst>
              <a:ext uri="{FF2B5EF4-FFF2-40B4-BE49-F238E27FC236}">
                <a16:creationId xmlns:a16="http://schemas.microsoft.com/office/drawing/2014/main" id="{554B6099-5D34-5441-8E75-F6C4AC40D8EF}"/>
              </a:ext>
            </a:extLst>
          </p:cNvPr>
          <p:cNvCxnSpPr>
            <a:cxnSpLocks/>
          </p:cNvCxnSpPr>
          <p:nvPr/>
        </p:nvCxnSpPr>
        <p:spPr bwMode="auto">
          <a:xfrm>
            <a:off x="5101046" y="4720592"/>
            <a:ext cx="1968888" cy="0"/>
          </a:xfrm>
          <a:prstGeom prst="straightConnector1">
            <a:avLst/>
          </a:prstGeom>
          <a:solidFill>
            <a:schemeClr val="accent1"/>
          </a:solidFill>
          <a:ln w="63500" cap="flat" cmpd="sng" algn="ctr">
            <a:solidFill>
              <a:srgbClr val="FF9900"/>
            </a:solidFill>
            <a:prstDash val="solid"/>
            <a:round/>
            <a:headEnd type="triangle" w="sm" len="sm"/>
            <a:tailEnd type="triangle" w="sm" len="sm"/>
          </a:ln>
          <a:effectLst/>
        </p:spPr>
      </p:cxnSp>
      <p:sp>
        <p:nvSpPr>
          <p:cNvPr id="25" name="Rounded Rectangle 24">
            <a:extLst>
              <a:ext uri="{FF2B5EF4-FFF2-40B4-BE49-F238E27FC236}">
                <a16:creationId xmlns:a16="http://schemas.microsoft.com/office/drawing/2014/main" id="{854AB9E3-6B45-8246-85C8-CF5ADAA771E8}"/>
              </a:ext>
            </a:extLst>
          </p:cNvPr>
          <p:cNvSpPr/>
          <p:nvPr/>
        </p:nvSpPr>
        <p:spPr bwMode="auto">
          <a:xfrm>
            <a:off x="7411805" y="4076701"/>
            <a:ext cx="1802267" cy="746759"/>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m</a:t>
            </a:r>
            <a:r>
              <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rPr>
              <a:t>emorization score</a:t>
            </a:r>
          </a:p>
        </p:txBody>
      </p:sp>
      <p:sp>
        <p:nvSpPr>
          <p:cNvPr id="3" name="Slide Number Placeholder 2">
            <a:extLst>
              <a:ext uri="{FF2B5EF4-FFF2-40B4-BE49-F238E27FC236}">
                <a16:creationId xmlns:a16="http://schemas.microsoft.com/office/drawing/2014/main" id="{61D179AF-59A7-2449-A975-5988B8886444}"/>
              </a:ext>
            </a:extLst>
          </p:cNvPr>
          <p:cNvSpPr>
            <a:spLocks noGrp="1"/>
          </p:cNvSpPr>
          <p:nvPr>
            <p:ph type="sldNum" sz="quarter" idx="12"/>
          </p:nvPr>
        </p:nvSpPr>
        <p:spPr/>
        <p:txBody>
          <a:bodyPr/>
          <a:lstStyle/>
          <a:p>
            <a:fld id="{803C33BC-767D-8845-BB2C-A473FB4A7552}" type="slidenum">
              <a:rPr lang="en-US" smtClean="0"/>
              <a:pPr/>
              <a:t>236</a:t>
            </a:fld>
            <a:endParaRPr lang="en-US"/>
          </a:p>
        </p:txBody>
      </p:sp>
    </p:spTree>
    <p:extLst>
      <p:ext uri="{BB962C8B-B14F-4D97-AF65-F5344CB8AC3E}">
        <p14:creationId xmlns:p14="http://schemas.microsoft.com/office/powerpoint/2010/main" val="108699532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p:txBody>
          <a:bodyPr/>
          <a:lstStyle/>
          <a:p>
            <a:r>
              <a:rPr lang="en-US" sz="5000" b="1" dirty="0">
                <a:solidFill>
                  <a:schemeClr val="tx1"/>
                </a:solidFill>
                <a:latin typeface="Arial" charset="0"/>
                <a:cs typeface="Arial" charset="0"/>
              </a:rPr>
              <a:t>any statistical tests ::</a:t>
            </a:r>
          </a:p>
          <a:p>
            <a:endParaRPr lang="en-US" sz="5000" dirty="0">
              <a:latin typeface="Arial" charset="0"/>
              <a:cs typeface="Arial" charset="0"/>
            </a:endParaRPr>
          </a:p>
          <a:p>
            <a:pPr algn="ctr"/>
            <a:r>
              <a:rPr lang="en-US" sz="5000" b="1" dirty="0">
                <a:solidFill>
                  <a:srgbClr val="99CC00"/>
                </a:solidFill>
                <a:latin typeface="Arial" charset="0"/>
                <a:cs typeface="Arial" charset="0"/>
              </a:rPr>
              <a:t>signal</a:t>
            </a:r>
          </a:p>
          <a:p>
            <a:pPr algn="ctr"/>
            <a:r>
              <a:rPr lang="en-US" sz="5000" b="1" dirty="0">
                <a:solidFill>
                  <a:srgbClr val="FF9900"/>
                </a:solidFill>
                <a:latin typeface="Arial" charset="0"/>
                <a:cs typeface="Arial" charset="0"/>
              </a:rPr>
              <a:t>noise</a:t>
            </a:r>
            <a:r>
              <a:rPr lang="en-US" sz="5000" b="1" dirty="0">
                <a:latin typeface="Arial" charset="0"/>
                <a:cs typeface="Arial" charset="0"/>
              </a:rPr>
              <a:t> </a:t>
            </a:r>
          </a:p>
        </p:txBody>
      </p:sp>
      <p:cxnSp>
        <p:nvCxnSpPr>
          <p:cNvPr id="3" name="Straight Connector 2">
            <a:extLst>
              <a:ext uri="{FF2B5EF4-FFF2-40B4-BE49-F238E27FC236}">
                <a16:creationId xmlns:a16="http://schemas.microsoft.com/office/drawing/2014/main" id="{373E1647-D496-3C48-92D1-E9E7C656D390}"/>
              </a:ext>
            </a:extLst>
          </p:cNvPr>
          <p:cNvCxnSpPr/>
          <p:nvPr/>
        </p:nvCxnSpPr>
        <p:spPr bwMode="auto">
          <a:xfrm>
            <a:off x="3352800" y="4343400"/>
            <a:ext cx="2362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Slide Number Placeholder 1">
            <a:extLst>
              <a:ext uri="{FF2B5EF4-FFF2-40B4-BE49-F238E27FC236}">
                <a16:creationId xmlns:a16="http://schemas.microsoft.com/office/drawing/2014/main" id="{EC8A196C-1F80-4144-B499-FF4B4E9E5024}"/>
              </a:ext>
            </a:extLst>
          </p:cNvPr>
          <p:cNvSpPr>
            <a:spLocks noGrp="1"/>
          </p:cNvSpPr>
          <p:nvPr>
            <p:ph type="sldNum" sz="quarter" idx="12"/>
          </p:nvPr>
        </p:nvSpPr>
        <p:spPr/>
        <p:txBody>
          <a:bodyPr/>
          <a:lstStyle/>
          <a:p>
            <a:fld id="{803C33BC-767D-8845-BB2C-A473FB4A7552}" type="slidenum">
              <a:rPr lang="en-US" smtClean="0"/>
              <a:pPr/>
              <a:t>237</a:t>
            </a:fld>
            <a:endParaRPr lang="en-US"/>
          </a:p>
        </p:txBody>
      </p:sp>
    </p:spTree>
    <p:extLst>
      <p:ext uri="{BB962C8B-B14F-4D97-AF65-F5344CB8AC3E}">
        <p14:creationId xmlns:p14="http://schemas.microsoft.com/office/powerpoint/2010/main" val="81473099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p:txBody>
          <a:bodyPr/>
          <a:lstStyle/>
          <a:p>
            <a:r>
              <a:rPr lang="en-US" sz="5000" b="1" dirty="0">
                <a:solidFill>
                  <a:schemeClr val="tx1"/>
                </a:solidFill>
                <a:latin typeface="Arial" charset="0"/>
                <a:cs typeface="Arial" charset="0"/>
              </a:rPr>
              <a:t>T-tests ::</a:t>
            </a:r>
          </a:p>
          <a:p>
            <a:endParaRPr lang="en-US" sz="5000" dirty="0">
              <a:latin typeface="Arial" charset="0"/>
              <a:cs typeface="Arial" charset="0"/>
            </a:endParaRPr>
          </a:p>
        </p:txBody>
      </p:sp>
      <p:sp>
        <p:nvSpPr>
          <p:cNvPr id="2" name="Rectangle 1">
            <a:extLst>
              <a:ext uri="{FF2B5EF4-FFF2-40B4-BE49-F238E27FC236}">
                <a16:creationId xmlns:a16="http://schemas.microsoft.com/office/drawing/2014/main" id="{871C1BBA-2275-FF4D-8062-D2C5BD9E6FDE}"/>
              </a:ext>
            </a:extLst>
          </p:cNvPr>
          <p:cNvSpPr/>
          <p:nvPr/>
        </p:nvSpPr>
        <p:spPr>
          <a:xfrm>
            <a:off x="1714500" y="3810000"/>
            <a:ext cx="5715000" cy="972574"/>
          </a:xfrm>
          <a:prstGeom prst="rect">
            <a:avLst/>
          </a:prstGeom>
        </p:spPr>
        <p:txBody>
          <a:bodyPr wrap="square">
            <a:spAutoFit/>
          </a:bodyPr>
          <a:lstStyle/>
          <a:p>
            <a:pPr lvl="0" algn="ctr" eaLnBrk="0" hangingPunct="0">
              <a:spcBef>
                <a:spcPct val="20000"/>
              </a:spcBef>
            </a:pPr>
            <a:r>
              <a:rPr lang="en-US" sz="2600" kern="0" dirty="0">
                <a:solidFill>
                  <a:srgbClr val="99CC00"/>
                </a:solidFill>
              </a:rPr>
              <a:t>difference between group means</a:t>
            </a:r>
          </a:p>
          <a:p>
            <a:pPr lvl="0" algn="ctr" eaLnBrk="0" hangingPunct="0">
              <a:spcBef>
                <a:spcPct val="20000"/>
              </a:spcBef>
            </a:pPr>
            <a:r>
              <a:rPr lang="en-US" sz="2600" kern="0" dirty="0">
                <a:solidFill>
                  <a:srgbClr val="FF9900"/>
                </a:solidFill>
              </a:rPr>
              <a:t>variability of groups</a:t>
            </a:r>
            <a:endParaRPr lang="en-US" sz="2600" kern="0" dirty="0">
              <a:solidFill>
                <a:srgbClr val="404040"/>
              </a:solidFill>
            </a:endParaRPr>
          </a:p>
        </p:txBody>
      </p:sp>
      <p:cxnSp>
        <p:nvCxnSpPr>
          <p:cNvPr id="5" name="Straight Connector 4">
            <a:extLst>
              <a:ext uri="{FF2B5EF4-FFF2-40B4-BE49-F238E27FC236}">
                <a16:creationId xmlns:a16="http://schemas.microsoft.com/office/drawing/2014/main" id="{AE5B17FC-9EE5-0340-BDB1-EA74F0508CDD}"/>
              </a:ext>
            </a:extLst>
          </p:cNvPr>
          <p:cNvCxnSpPr>
            <a:cxnSpLocks/>
          </p:cNvCxnSpPr>
          <p:nvPr/>
        </p:nvCxnSpPr>
        <p:spPr bwMode="auto">
          <a:xfrm>
            <a:off x="1981200" y="4343400"/>
            <a:ext cx="533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7" name="Group 6">
            <a:extLst>
              <a:ext uri="{FF2B5EF4-FFF2-40B4-BE49-F238E27FC236}">
                <a16:creationId xmlns:a16="http://schemas.microsoft.com/office/drawing/2014/main" id="{F704072C-1575-BC47-8BE1-D9F5AC7EECFE}"/>
              </a:ext>
            </a:extLst>
          </p:cNvPr>
          <p:cNvGrpSpPr/>
          <p:nvPr/>
        </p:nvGrpSpPr>
        <p:grpSpPr>
          <a:xfrm>
            <a:off x="4724400" y="141749"/>
            <a:ext cx="3874759" cy="3347427"/>
            <a:chOff x="1905000" y="272299"/>
            <a:chExt cx="5334000" cy="4608073"/>
          </a:xfrm>
        </p:grpSpPr>
        <p:grpSp>
          <p:nvGrpSpPr>
            <p:cNvPr id="8" name="Group 7">
              <a:extLst>
                <a:ext uri="{FF2B5EF4-FFF2-40B4-BE49-F238E27FC236}">
                  <a16:creationId xmlns:a16="http://schemas.microsoft.com/office/drawing/2014/main" id="{3F544108-7289-624E-957E-75E7D6A5F49F}"/>
                </a:ext>
              </a:extLst>
            </p:cNvPr>
            <p:cNvGrpSpPr/>
            <p:nvPr/>
          </p:nvGrpSpPr>
          <p:grpSpPr>
            <a:xfrm>
              <a:off x="1905000" y="533400"/>
              <a:ext cx="5334000" cy="3992881"/>
              <a:chOff x="1905000" y="533400"/>
              <a:chExt cx="5334000" cy="3992881"/>
            </a:xfrm>
          </p:grpSpPr>
          <p:grpSp>
            <p:nvGrpSpPr>
              <p:cNvPr id="9" name="Group 8">
                <a:extLst>
                  <a:ext uri="{FF2B5EF4-FFF2-40B4-BE49-F238E27FC236}">
                    <a16:creationId xmlns:a16="http://schemas.microsoft.com/office/drawing/2014/main" id="{1CF8986A-2812-9C42-ACA7-C9F6BB050C1F}"/>
                  </a:ext>
                </a:extLst>
              </p:cNvPr>
              <p:cNvGrpSpPr/>
              <p:nvPr/>
            </p:nvGrpSpPr>
            <p:grpSpPr>
              <a:xfrm>
                <a:off x="4425367" y="929640"/>
                <a:ext cx="2535808" cy="3413760"/>
                <a:chOff x="5061942" y="1390720"/>
                <a:chExt cx="2535808" cy="3413760"/>
              </a:xfrm>
            </p:grpSpPr>
            <p:sp>
              <p:nvSpPr>
                <p:cNvPr id="15" name="Freeform 14">
                  <a:extLst>
                    <a:ext uri="{FF2B5EF4-FFF2-40B4-BE49-F238E27FC236}">
                      <a16:creationId xmlns:a16="http://schemas.microsoft.com/office/drawing/2014/main" id="{4A8630B7-B7A2-0245-AD83-10CBCE2C0A86}"/>
                    </a:ext>
                  </a:extLst>
                </p:cNvPr>
                <p:cNvSpPr/>
                <p:nvPr/>
              </p:nvSpPr>
              <p:spPr bwMode="auto">
                <a:xfrm>
                  <a:off x="5061942"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C0629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6" name="Freeform 15">
                  <a:extLst>
                    <a:ext uri="{FF2B5EF4-FFF2-40B4-BE49-F238E27FC236}">
                      <a16:creationId xmlns:a16="http://schemas.microsoft.com/office/drawing/2014/main" id="{D5E13C34-B6A5-A540-9A4E-E3BBD56336C3}"/>
                    </a:ext>
                  </a:extLst>
                </p:cNvPr>
                <p:cNvSpPr/>
                <p:nvPr/>
              </p:nvSpPr>
              <p:spPr bwMode="auto">
                <a:xfrm>
                  <a:off x="5513375"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cxnSp>
            <p:nvCxnSpPr>
              <p:cNvPr id="10" name="Straight Arrow Connector 9">
                <a:extLst>
                  <a:ext uri="{FF2B5EF4-FFF2-40B4-BE49-F238E27FC236}">
                    <a16:creationId xmlns:a16="http://schemas.microsoft.com/office/drawing/2014/main" id="{77F1DAB7-897F-3547-B0C1-FD35FC134EF4}"/>
                  </a:ext>
                </a:extLst>
              </p:cNvPr>
              <p:cNvCxnSpPr>
                <a:cxnSpLocks/>
              </p:cNvCxnSpPr>
              <p:nvPr/>
            </p:nvCxnSpPr>
            <p:spPr bwMode="auto">
              <a:xfrm>
                <a:off x="1905000" y="4373881"/>
                <a:ext cx="5334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AB05619A-DD85-FD4B-A876-40629CBD46E3}"/>
                  </a:ext>
                </a:extLst>
              </p:cNvPr>
              <p:cNvCxnSpPr>
                <a:cxnSpLocks/>
              </p:cNvCxnSpPr>
              <p:nvPr/>
            </p:nvCxnSpPr>
            <p:spPr bwMode="auto">
              <a:xfrm flipV="1">
                <a:off x="2057400" y="533400"/>
                <a:ext cx="0" cy="3992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Connector 11">
                <a:extLst>
                  <a:ext uri="{FF2B5EF4-FFF2-40B4-BE49-F238E27FC236}">
                    <a16:creationId xmlns:a16="http://schemas.microsoft.com/office/drawing/2014/main" id="{E7FE2AA2-8BC7-6E41-A10F-3DBFCEDBAC08}"/>
                  </a:ext>
                </a:extLst>
              </p:cNvPr>
              <p:cNvCxnSpPr>
                <a:cxnSpLocks/>
              </p:cNvCxnSpPr>
              <p:nvPr/>
            </p:nvCxnSpPr>
            <p:spPr bwMode="auto">
              <a:xfrm>
                <a:off x="5791200" y="762000"/>
                <a:ext cx="0" cy="3611881"/>
              </a:xfrm>
              <a:prstGeom prst="line">
                <a:avLst/>
              </a:prstGeom>
              <a:solidFill>
                <a:schemeClr val="accent1"/>
              </a:solidFill>
              <a:ln w="9525" cap="flat" cmpd="sng" algn="ctr">
                <a:solidFill>
                  <a:srgbClr val="00B0F0"/>
                </a:solidFill>
                <a:prstDash val="dash"/>
                <a:round/>
                <a:headEnd type="none" w="med" len="med"/>
                <a:tailEnd type="none" w="med" len="med"/>
              </a:ln>
              <a:effectLst/>
            </p:spPr>
          </p:cxnSp>
          <p:cxnSp>
            <p:nvCxnSpPr>
              <p:cNvPr id="13" name="Straight Connector 12">
                <a:extLst>
                  <a:ext uri="{FF2B5EF4-FFF2-40B4-BE49-F238E27FC236}">
                    <a16:creationId xmlns:a16="http://schemas.microsoft.com/office/drawing/2014/main" id="{6D2BA02D-F9B5-1243-8BC4-9BB3C5828341}"/>
                  </a:ext>
                </a:extLst>
              </p:cNvPr>
              <p:cNvCxnSpPr>
                <a:cxnSpLocks/>
              </p:cNvCxnSpPr>
              <p:nvPr/>
            </p:nvCxnSpPr>
            <p:spPr bwMode="auto">
              <a:xfrm>
                <a:off x="5367313" y="762000"/>
                <a:ext cx="0" cy="3611881"/>
              </a:xfrm>
              <a:prstGeom prst="line">
                <a:avLst/>
              </a:prstGeom>
              <a:solidFill>
                <a:schemeClr val="accent1"/>
              </a:solidFill>
              <a:ln w="9525" cap="flat" cmpd="sng" algn="ctr">
                <a:solidFill>
                  <a:srgbClr val="F03191"/>
                </a:solidFill>
                <a:prstDash val="dash"/>
                <a:round/>
                <a:headEnd type="none" w="med" len="med"/>
                <a:tailEnd type="none" w="med" len="med"/>
              </a:ln>
              <a:effectLst/>
            </p:spPr>
          </p:cxnSp>
        </p:grpSp>
        <p:cxnSp>
          <p:nvCxnSpPr>
            <p:cNvPr id="17" name="Straight Arrow Connector 16">
              <a:extLst>
                <a:ext uri="{FF2B5EF4-FFF2-40B4-BE49-F238E27FC236}">
                  <a16:creationId xmlns:a16="http://schemas.microsoft.com/office/drawing/2014/main" id="{05BA9D80-4EF7-FD48-814A-AC14226EDE79}"/>
                </a:ext>
              </a:extLst>
            </p:cNvPr>
            <p:cNvCxnSpPr>
              <a:cxnSpLocks/>
            </p:cNvCxnSpPr>
            <p:nvPr/>
          </p:nvCxnSpPr>
          <p:spPr bwMode="auto">
            <a:xfrm>
              <a:off x="5367313" y="641631"/>
              <a:ext cx="451434" cy="0"/>
            </a:xfrm>
            <a:prstGeom prst="straightConnector1">
              <a:avLst/>
            </a:prstGeom>
            <a:solidFill>
              <a:schemeClr val="accent1"/>
            </a:solidFill>
            <a:ln w="63500" cap="flat" cmpd="sng" algn="ctr">
              <a:solidFill>
                <a:srgbClr val="99CC00"/>
              </a:solidFill>
              <a:prstDash val="solid"/>
              <a:round/>
              <a:headEnd type="triangle" w="sm" len="sm"/>
              <a:tailEnd type="triangle" w="sm" len="sm"/>
            </a:ln>
            <a:effectLst/>
          </p:spPr>
        </p:cxnSp>
        <p:sp>
          <p:nvSpPr>
            <p:cNvPr id="18" name="Rectangle 17">
              <a:extLst>
                <a:ext uri="{FF2B5EF4-FFF2-40B4-BE49-F238E27FC236}">
                  <a16:creationId xmlns:a16="http://schemas.microsoft.com/office/drawing/2014/main" id="{1A9AB9C2-8E7F-2B49-82DF-3577FA1A7AB5}"/>
                </a:ext>
              </a:extLst>
            </p:cNvPr>
            <p:cNvSpPr/>
            <p:nvPr/>
          </p:nvSpPr>
          <p:spPr>
            <a:xfrm>
              <a:off x="5968498" y="272299"/>
              <a:ext cx="851515" cy="369332"/>
            </a:xfrm>
            <a:prstGeom prst="rect">
              <a:avLst/>
            </a:prstGeom>
          </p:spPr>
          <p:txBody>
            <a:bodyPr wrap="none">
              <a:spAutoFit/>
            </a:bodyPr>
            <a:lstStyle/>
            <a:p>
              <a:r>
                <a:rPr lang="en-US" dirty="0">
                  <a:solidFill>
                    <a:srgbClr val="99CC00"/>
                  </a:solidFill>
                </a:rPr>
                <a:t>signal</a:t>
              </a:r>
            </a:p>
          </p:txBody>
        </p:sp>
        <p:sp>
          <p:nvSpPr>
            <p:cNvPr id="19" name="Rectangle 18">
              <a:extLst>
                <a:ext uri="{FF2B5EF4-FFF2-40B4-BE49-F238E27FC236}">
                  <a16:creationId xmlns:a16="http://schemas.microsoft.com/office/drawing/2014/main" id="{439F1E8D-7561-FE4B-B288-4A0D1784F7A9}"/>
                </a:ext>
              </a:extLst>
            </p:cNvPr>
            <p:cNvSpPr/>
            <p:nvPr/>
          </p:nvSpPr>
          <p:spPr>
            <a:xfrm>
              <a:off x="3754462" y="4511040"/>
              <a:ext cx="787395" cy="369332"/>
            </a:xfrm>
            <a:prstGeom prst="rect">
              <a:avLst/>
            </a:prstGeom>
          </p:spPr>
          <p:txBody>
            <a:bodyPr wrap="none">
              <a:spAutoFit/>
            </a:bodyPr>
            <a:lstStyle/>
            <a:p>
              <a:r>
                <a:rPr lang="en-US" dirty="0">
                  <a:solidFill>
                    <a:srgbClr val="FF9900"/>
                  </a:solidFill>
                </a:rPr>
                <a:t>noise</a:t>
              </a:r>
              <a:endParaRPr lang="en-US" dirty="0"/>
            </a:p>
          </p:txBody>
        </p:sp>
        <p:cxnSp>
          <p:nvCxnSpPr>
            <p:cNvPr id="20" name="Straight Arrow Connector 19">
              <a:extLst>
                <a:ext uri="{FF2B5EF4-FFF2-40B4-BE49-F238E27FC236}">
                  <a16:creationId xmlns:a16="http://schemas.microsoft.com/office/drawing/2014/main" id="{3CA2A5F4-6452-3A45-8970-F9E7D46A4530}"/>
                </a:ext>
              </a:extLst>
            </p:cNvPr>
            <p:cNvCxnSpPr>
              <a:cxnSpLocks/>
            </p:cNvCxnSpPr>
            <p:nvPr/>
          </p:nvCxnSpPr>
          <p:spPr bwMode="auto">
            <a:xfrm>
              <a:off x="4425367" y="4526281"/>
              <a:ext cx="1968888" cy="0"/>
            </a:xfrm>
            <a:prstGeom prst="straightConnector1">
              <a:avLst/>
            </a:prstGeom>
            <a:solidFill>
              <a:schemeClr val="accent1"/>
            </a:solidFill>
            <a:ln w="63500" cap="flat" cmpd="sng" algn="ctr">
              <a:solidFill>
                <a:srgbClr val="FF9900"/>
              </a:solidFill>
              <a:prstDash val="solid"/>
              <a:round/>
              <a:headEnd type="triangle" w="sm" len="sm"/>
              <a:tailEnd type="triangle" w="sm" len="sm"/>
            </a:ln>
            <a:effectLst/>
          </p:spPr>
        </p:cxnSp>
        <p:cxnSp>
          <p:nvCxnSpPr>
            <p:cNvPr id="21" name="Straight Arrow Connector 20">
              <a:extLst>
                <a:ext uri="{FF2B5EF4-FFF2-40B4-BE49-F238E27FC236}">
                  <a16:creationId xmlns:a16="http://schemas.microsoft.com/office/drawing/2014/main" id="{C5C7ABA7-F9AF-104C-B3DF-3C69270268D2}"/>
                </a:ext>
              </a:extLst>
            </p:cNvPr>
            <p:cNvCxnSpPr>
              <a:cxnSpLocks/>
            </p:cNvCxnSpPr>
            <p:nvPr/>
          </p:nvCxnSpPr>
          <p:spPr bwMode="auto">
            <a:xfrm>
              <a:off x="5101046" y="4720592"/>
              <a:ext cx="1968888" cy="0"/>
            </a:xfrm>
            <a:prstGeom prst="straightConnector1">
              <a:avLst/>
            </a:prstGeom>
            <a:solidFill>
              <a:schemeClr val="accent1"/>
            </a:solidFill>
            <a:ln w="63500" cap="flat" cmpd="sng" algn="ctr">
              <a:solidFill>
                <a:srgbClr val="FF9900"/>
              </a:solidFill>
              <a:prstDash val="solid"/>
              <a:round/>
              <a:headEnd type="triangle" w="sm" len="sm"/>
              <a:tailEnd type="triangle" w="sm" len="sm"/>
            </a:ln>
            <a:effectLst/>
          </p:spPr>
        </p:cxnSp>
      </p:grpSp>
      <p:sp>
        <p:nvSpPr>
          <p:cNvPr id="3" name="Slide Number Placeholder 2">
            <a:extLst>
              <a:ext uri="{FF2B5EF4-FFF2-40B4-BE49-F238E27FC236}">
                <a16:creationId xmlns:a16="http://schemas.microsoft.com/office/drawing/2014/main" id="{9D1CEDB8-4DB5-1840-9EC2-37277786B841}"/>
              </a:ext>
            </a:extLst>
          </p:cNvPr>
          <p:cNvSpPr>
            <a:spLocks noGrp="1"/>
          </p:cNvSpPr>
          <p:nvPr>
            <p:ph type="sldNum" sz="quarter" idx="12"/>
          </p:nvPr>
        </p:nvSpPr>
        <p:spPr/>
        <p:txBody>
          <a:bodyPr/>
          <a:lstStyle/>
          <a:p>
            <a:fld id="{803C33BC-767D-8845-BB2C-A473FB4A7552}" type="slidenum">
              <a:rPr lang="en-US" smtClean="0"/>
              <a:pPr/>
              <a:t>238</a:t>
            </a:fld>
            <a:endParaRPr lang="en-US"/>
          </a:p>
        </p:txBody>
      </p:sp>
    </p:spTree>
    <p:extLst>
      <p:ext uri="{BB962C8B-B14F-4D97-AF65-F5344CB8AC3E}">
        <p14:creationId xmlns:p14="http://schemas.microsoft.com/office/powerpoint/2010/main" val="184806460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p:txBody>
          <a:bodyPr/>
          <a:lstStyle/>
          <a:p>
            <a:r>
              <a:rPr lang="en-US" sz="5000" b="1" dirty="0">
                <a:solidFill>
                  <a:schemeClr val="tx1"/>
                </a:solidFill>
                <a:latin typeface="Arial" charset="0"/>
                <a:cs typeface="Arial" charset="0"/>
              </a:rPr>
              <a:t>T-tests ::</a:t>
            </a:r>
          </a:p>
          <a:p>
            <a:endParaRPr lang="en-US" sz="5000" dirty="0">
              <a:latin typeface="Arial" charset="0"/>
              <a:cs typeface="Arial" charset="0"/>
            </a:endParaRPr>
          </a:p>
        </p:txBody>
      </p:sp>
      <p:sp>
        <p:nvSpPr>
          <p:cNvPr id="2" name="Rectangle 1">
            <a:extLst>
              <a:ext uri="{FF2B5EF4-FFF2-40B4-BE49-F238E27FC236}">
                <a16:creationId xmlns:a16="http://schemas.microsoft.com/office/drawing/2014/main" id="{871C1BBA-2275-FF4D-8062-D2C5BD9E6FDE}"/>
              </a:ext>
            </a:extLst>
          </p:cNvPr>
          <p:cNvSpPr/>
          <p:nvPr/>
        </p:nvSpPr>
        <p:spPr>
          <a:xfrm>
            <a:off x="1714500" y="3810000"/>
            <a:ext cx="5715000" cy="972574"/>
          </a:xfrm>
          <a:prstGeom prst="rect">
            <a:avLst/>
          </a:prstGeom>
        </p:spPr>
        <p:txBody>
          <a:bodyPr wrap="square">
            <a:spAutoFit/>
          </a:bodyPr>
          <a:lstStyle/>
          <a:p>
            <a:pPr lvl="0" algn="ctr" eaLnBrk="0" hangingPunct="0">
              <a:spcBef>
                <a:spcPct val="20000"/>
              </a:spcBef>
            </a:pPr>
            <a:r>
              <a:rPr lang="en-US" sz="2600" kern="0" dirty="0">
                <a:solidFill>
                  <a:srgbClr val="99CC00"/>
                </a:solidFill>
              </a:rPr>
              <a:t>difference between group means</a:t>
            </a:r>
          </a:p>
          <a:p>
            <a:pPr lvl="0" algn="ctr" eaLnBrk="0" hangingPunct="0">
              <a:spcBef>
                <a:spcPct val="20000"/>
              </a:spcBef>
            </a:pPr>
            <a:r>
              <a:rPr lang="en-US" sz="2600" kern="0" dirty="0">
                <a:solidFill>
                  <a:srgbClr val="FF9900"/>
                </a:solidFill>
              </a:rPr>
              <a:t>variability of groups</a:t>
            </a:r>
            <a:endParaRPr lang="en-US" sz="2600" kern="0" dirty="0">
              <a:solidFill>
                <a:srgbClr val="404040"/>
              </a:solidFill>
            </a:endParaRPr>
          </a:p>
        </p:txBody>
      </p:sp>
      <p:cxnSp>
        <p:nvCxnSpPr>
          <p:cNvPr id="5" name="Straight Connector 4">
            <a:extLst>
              <a:ext uri="{FF2B5EF4-FFF2-40B4-BE49-F238E27FC236}">
                <a16:creationId xmlns:a16="http://schemas.microsoft.com/office/drawing/2014/main" id="{AE5B17FC-9EE5-0340-BDB1-EA74F0508CDD}"/>
              </a:ext>
            </a:extLst>
          </p:cNvPr>
          <p:cNvCxnSpPr>
            <a:cxnSpLocks/>
          </p:cNvCxnSpPr>
          <p:nvPr/>
        </p:nvCxnSpPr>
        <p:spPr bwMode="auto">
          <a:xfrm>
            <a:off x="1981200" y="4343400"/>
            <a:ext cx="533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49" name="Group 48">
            <a:extLst>
              <a:ext uri="{FF2B5EF4-FFF2-40B4-BE49-F238E27FC236}">
                <a16:creationId xmlns:a16="http://schemas.microsoft.com/office/drawing/2014/main" id="{CA63EA08-A5C4-AB48-B23A-BB7105EAC63D}"/>
              </a:ext>
            </a:extLst>
          </p:cNvPr>
          <p:cNvGrpSpPr/>
          <p:nvPr/>
        </p:nvGrpSpPr>
        <p:grpSpPr>
          <a:xfrm>
            <a:off x="4091311" y="457200"/>
            <a:ext cx="4595490" cy="3124200"/>
            <a:chOff x="4783466" y="1065589"/>
            <a:chExt cx="3874759" cy="2634218"/>
          </a:xfrm>
        </p:grpSpPr>
        <p:grpSp>
          <p:nvGrpSpPr>
            <p:cNvPr id="7" name="Group 6">
              <a:extLst>
                <a:ext uri="{FF2B5EF4-FFF2-40B4-BE49-F238E27FC236}">
                  <a16:creationId xmlns:a16="http://schemas.microsoft.com/office/drawing/2014/main" id="{F704072C-1575-BC47-8BE1-D9F5AC7EECFE}"/>
                </a:ext>
              </a:extLst>
            </p:cNvPr>
            <p:cNvGrpSpPr/>
            <p:nvPr/>
          </p:nvGrpSpPr>
          <p:grpSpPr>
            <a:xfrm>
              <a:off x="4783466" y="1065589"/>
              <a:ext cx="3874759" cy="2634218"/>
              <a:chOff x="1905000" y="900014"/>
              <a:chExt cx="5334000" cy="3626269"/>
            </a:xfrm>
          </p:grpSpPr>
          <p:grpSp>
            <p:nvGrpSpPr>
              <p:cNvPr id="8" name="Group 7">
                <a:extLst>
                  <a:ext uri="{FF2B5EF4-FFF2-40B4-BE49-F238E27FC236}">
                    <a16:creationId xmlns:a16="http://schemas.microsoft.com/office/drawing/2014/main" id="{3F544108-7289-624E-957E-75E7D6A5F49F}"/>
                  </a:ext>
                </a:extLst>
              </p:cNvPr>
              <p:cNvGrpSpPr/>
              <p:nvPr/>
            </p:nvGrpSpPr>
            <p:grpSpPr>
              <a:xfrm>
                <a:off x="1905000" y="900014"/>
                <a:ext cx="5334000" cy="3626269"/>
                <a:chOff x="1905000" y="900014"/>
                <a:chExt cx="5334000" cy="3626269"/>
              </a:xfrm>
            </p:grpSpPr>
            <p:cxnSp>
              <p:nvCxnSpPr>
                <p:cNvPr id="10" name="Straight Arrow Connector 9">
                  <a:extLst>
                    <a:ext uri="{FF2B5EF4-FFF2-40B4-BE49-F238E27FC236}">
                      <a16:creationId xmlns:a16="http://schemas.microsoft.com/office/drawing/2014/main" id="{77F1DAB7-897F-3547-B0C1-FD35FC134EF4}"/>
                    </a:ext>
                  </a:extLst>
                </p:cNvPr>
                <p:cNvCxnSpPr>
                  <a:cxnSpLocks/>
                </p:cNvCxnSpPr>
                <p:nvPr/>
              </p:nvCxnSpPr>
              <p:spPr bwMode="auto">
                <a:xfrm>
                  <a:off x="1905000" y="4373881"/>
                  <a:ext cx="5334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AB05619A-DD85-FD4B-A876-40629CBD46E3}"/>
                    </a:ext>
                  </a:extLst>
                </p:cNvPr>
                <p:cNvCxnSpPr>
                  <a:cxnSpLocks/>
                </p:cNvCxnSpPr>
                <p:nvPr/>
              </p:nvCxnSpPr>
              <p:spPr bwMode="auto">
                <a:xfrm flipV="1">
                  <a:off x="2057399" y="900014"/>
                  <a:ext cx="0" cy="36262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17" name="Straight Arrow Connector 16">
                <a:extLst>
                  <a:ext uri="{FF2B5EF4-FFF2-40B4-BE49-F238E27FC236}">
                    <a16:creationId xmlns:a16="http://schemas.microsoft.com/office/drawing/2014/main" id="{05BA9D80-4EF7-FD48-814A-AC14226EDE79}"/>
                  </a:ext>
                </a:extLst>
              </p:cNvPr>
              <p:cNvCxnSpPr>
                <a:cxnSpLocks/>
              </p:cNvCxnSpPr>
              <p:nvPr/>
            </p:nvCxnSpPr>
            <p:spPr bwMode="auto">
              <a:xfrm>
                <a:off x="4446116" y="1744192"/>
                <a:ext cx="0" cy="785649"/>
              </a:xfrm>
              <a:prstGeom prst="straightConnector1">
                <a:avLst/>
              </a:prstGeom>
              <a:solidFill>
                <a:schemeClr val="accent1"/>
              </a:solidFill>
              <a:ln w="63500" cap="flat" cmpd="sng" algn="ctr">
                <a:solidFill>
                  <a:srgbClr val="99CC00"/>
                </a:solidFill>
                <a:prstDash val="solid"/>
                <a:round/>
                <a:headEnd type="triangle" w="sm" len="sm"/>
                <a:tailEnd type="triangle" w="sm" len="sm"/>
              </a:ln>
              <a:effectLst/>
            </p:spPr>
          </p:cxnSp>
          <p:sp>
            <p:nvSpPr>
              <p:cNvPr id="18" name="Rectangle 17">
                <a:extLst>
                  <a:ext uri="{FF2B5EF4-FFF2-40B4-BE49-F238E27FC236}">
                    <a16:creationId xmlns:a16="http://schemas.microsoft.com/office/drawing/2014/main" id="{1A9AB9C2-8E7F-2B49-82DF-3577FA1A7AB5}"/>
                  </a:ext>
                </a:extLst>
              </p:cNvPr>
              <p:cNvSpPr/>
              <p:nvPr/>
            </p:nvSpPr>
            <p:spPr>
              <a:xfrm>
                <a:off x="3958477" y="900014"/>
                <a:ext cx="851515" cy="369333"/>
              </a:xfrm>
              <a:prstGeom prst="rect">
                <a:avLst/>
              </a:prstGeom>
            </p:spPr>
            <p:txBody>
              <a:bodyPr wrap="none">
                <a:spAutoFit/>
              </a:bodyPr>
              <a:lstStyle/>
              <a:p>
                <a:r>
                  <a:rPr lang="en-US" dirty="0">
                    <a:solidFill>
                      <a:srgbClr val="99CC00"/>
                    </a:solidFill>
                  </a:rPr>
                  <a:t>signal</a:t>
                </a:r>
              </a:p>
            </p:txBody>
          </p:sp>
          <p:sp>
            <p:nvSpPr>
              <p:cNvPr id="19" name="Rectangle 18">
                <a:extLst>
                  <a:ext uri="{FF2B5EF4-FFF2-40B4-BE49-F238E27FC236}">
                    <a16:creationId xmlns:a16="http://schemas.microsoft.com/office/drawing/2014/main" id="{439F1E8D-7561-FE4B-B288-4A0D1784F7A9}"/>
                  </a:ext>
                </a:extLst>
              </p:cNvPr>
              <p:cNvSpPr/>
              <p:nvPr/>
            </p:nvSpPr>
            <p:spPr>
              <a:xfrm>
                <a:off x="2447318" y="1287321"/>
                <a:ext cx="787396" cy="369333"/>
              </a:xfrm>
              <a:prstGeom prst="rect">
                <a:avLst/>
              </a:prstGeom>
            </p:spPr>
            <p:txBody>
              <a:bodyPr wrap="none">
                <a:spAutoFit/>
              </a:bodyPr>
              <a:lstStyle/>
              <a:p>
                <a:r>
                  <a:rPr lang="en-US" dirty="0">
                    <a:solidFill>
                      <a:srgbClr val="FF9900"/>
                    </a:solidFill>
                  </a:rPr>
                  <a:t>noise</a:t>
                </a:r>
                <a:endParaRPr lang="en-US" dirty="0"/>
              </a:p>
            </p:txBody>
          </p:sp>
          <p:cxnSp>
            <p:nvCxnSpPr>
              <p:cNvPr id="21" name="Straight Arrow Connector 20">
                <a:extLst>
                  <a:ext uri="{FF2B5EF4-FFF2-40B4-BE49-F238E27FC236}">
                    <a16:creationId xmlns:a16="http://schemas.microsoft.com/office/drawing/2014/main" id="{C5C7ABA7-F9AF-104C-B3DF-3C69270268D2}"/>
                  </a:ext>
                </a:extLst>
              </p:cNvPr>
              <p:cNvCxnSpPr>
                <a:cxnSpLocks/>
              </p:cNvCxnSpPr>
              <p:nvPr/>
            </p:nvCxnSpPr>
            <p:spPr bwMode="auto">
              <a:xfrm flipV="1">
                <a:off x="2453072" y="1877204"/>
                <a:ext cx="0" cy="1122418"/>
              </a:xfrm>
              <a:prstGeom prst="straightConnector1">
                <a:avLst/>
              </a:prstGeom>
              <a:solidFill>
                <a:schemeClr val="accent1"/>
              </a:solidFill>
              <a:ln w="63500" cap="flat" cmpd="sng" algn="ctr">
                <a:solidFill>
                  <a:srgbClr val="FF9900"/>
                </a:solidFill>
                <a:prstDash val="solid"/>
                <a:round/>
                <a:headEnd type="triangle" w="sm" len="sm"/>
                <a:tailEnd type="triangle" w="sm" len="sm"/>
              </a:ln>
              <a:effectLst/>
            </p:spPr>
          </p:cxnSp>
        </p:grpSp>
        <p:sp>
          <p:nvSpPr>
            <p:cNvPr id="3" name="Rectangle 2">
              <a:extLst>
                <a:ext uri="{FF2B5EF4-FFF2-40B4-BE49-F238E27FC236}">
                  <a16:creationId xmlns:a16="http://schemas.microsoft.com/office/drawing/2014/main" id="{11285E09-7A65-9B41-B979-86C7CF813271}"/>
                </a:ext>
              </a:extLst>
            </p:cNvPr>
            <p:cNvSpPr/>
            <p:nvPr/>
          </p:nvSpPr>
          <p:spPr bwMode="auto">
            <a:xfrm>
              <a:off x="5486400" y="2249538"/>
              <a:ext cx="926556" cy="1339561"/>
            </a:xfrm>
            <a:prstGeom prst="rect">
              <a:avLst/>
            </a:prstGeom>
            <a:solidFill>
              <a:srgbClr val="F03191">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2" name="Rectangle 21">
              <a:extLst>
                <a:ext uri="{FF2B5EF4-FFF2-40B4-BE49-F238E27FC236}">
                  <a16:creationId xmlns:a16="http://schemas.microsoft.com/office/drawing/2014/main" id="{2787CFFA-099D-774B-B8AD-2DF9E16EFE9A}"/>
                </a:ext>
              </a:extLst>
            </p:cNvPr>
            <p:cNvSpPr/>
            <p:nvPr/>
          </p:nvSpPr>
          <p:spPr bwMode="auto">
            <a:xfrm>
              <a:off x="6893729" y="1678822"/>
              <a:ext cx="926556" cy="19062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3" name="Oval 22">
              <a:extLst>
                <a:ext uri="{FF2B5EF4-FFF2-40B4-BE49-F238E27FC236}">
                  <a16:creationId xmlns:a16="http://schemas.microsoft.com/office/drawing/2014/main" id="{6398C711-2135-5240-A673-28E05BD78883}"/>
                </a:ext>
              </a:extLst>
            </p:cNvPr>
            <p:cNvSpPr/>
            <p:nvPr/>
          </p:nvSpPr>
          <p:spPr bwMode="auto">
            <a:xfrm>
              <a:off x="5715000" y="1828800"/>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5" name="Oval 24">
              <a:extLst>
                <a:ext uri="{FF2B5EF4-FFF2-40B4-BE49-F238E27FC236}">
                  <a16:creationId xmlns:a16="http://schemas.microsoft.com/office/drawing/2014/main" id="{FFDC9210-523E-F043-B880-572483B961B3}"/>
                </a:ext>
              </a:extLst>
            </p:cNvPr>
            <p:cNvSpPr/>
            <p:nvPr/>
          </p:nvSpPr>
          <p:spPr bwMode="auto">
            <a:xfrm>
              <a:off x="5867400" y="1981200"/>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6" name="Oval 25">
              <a:extLst>
                <a:ext uri="{FF2B5EF4-FFF2-40B4-BE49-F238E27FC236}">
                  <a16:creationId xmlns:a16="http://schemas.microsoft.com/office/drawing/2014/main" id="{C377B229-8A72-A34E-A458-77F75AB9A00A}"/>
                </a:ext>
              </a:extLst>
            </p:cNvPr>
            <p:cNvSpPr/>
            <p:nvPr/>
          </p:nvSpPr>
          <p:spPr bwMode="auto">
            <a:xfrm>
              <a:off x="5604813" y="2301479"/>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7" name="Oval 26">
              <a:extLst>
                <a:ext uri="{FF2B5EF4-FFF2-40B4-BE49-F238E27FC236}">
                  <a16:creationId xmlns:a16="http://schemas.microsoft.com/office/drawing/2014/main" id="{368A39A6-E539-3C4A-AD1F-E2C8E0C65C2B}"/>
                </a:ext>
              </a:extLst>
            </p:cNvPr>
            <p:cNvSpPr/>
            <p:nvPr/>
          </p:nvSpPr>
          <p:spPr bwMode="auto">
            <a:xfrm>
              <a:off x="5838126" y="2197474"/>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8" name="Oval 27">
              <a:extLst>
                <a:ext uri="{FF2B5EF4-FFF2-40B4-BE49-F238E27FC236}">
                  <a16:creationId xmlns:a16="http://schemas.microsoft.com/office/drawing/2014/main" id="{3CB756BD-EB65-AE47-AD91-B16BBD20BAF6}"/>
                </a:ext>
              </a:extLst>
            </p:cNvPr>
            <p:cNvSpPr/>
            <p:nvPr/>
          </p:nvSpPr>
          <p:spPr bwMode="auto">
            <a:xfrm>
              <a:off x="5915434" y="2436164"/>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9" name="Oval 28">
              <a:extLst>
                <a:ext uri="{FF2B5EF4-FFF2-40B4-BE49-F238E27FC236}">
                  <a16:creationId xmlns:a16="http://schemas.microsoft.com/office/drawing/2014/main" id="{77F081C9-9D9E-8744-93F5-A056737541DA}"/>
                </a:ext>
              </a:extLst>
            </p:cNvPr>
            <p:cNvSpPr/>
            <p:nvPr/>
          </p:nvSpPr>
          <p:spPr bwMode="auto">
            <a:xfrm>
              <a:off x="6078929" y="1888323"/>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0" name="Oval 29">
              <a:extLst>
                <a:ext uri="{FF2B5EF4-FFF2-40B4-BE49-F238E27FC236}">
                  <a16:creationId xmlns:a16="http://schemas.microsoft.com/office/drawing/2014/main" id="{C2A3E25A-65BE-B847-A3A8-32551E3F0398}"/>
                </a:ext>
              </a:extLst>
            </p:cNvPr>
            <p:cNvSpPr/>
            <p:nvPr/>
          </p:nvSpPr>
          <p:spPr bwMode="auto">
            <a:xfrm>
              <a:off x="6072459" y="2138830"/>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1" name="Oval 30">
              <a:extLst>
                <a:ext uri="{FF2B5EF4-FFF2-40B4-BE49-F238E27FC236}">
                  <a16:creationId xmlns:a16="http://schemas.microsoft.com/office/drawing/2014/main" id="{C007B0E4-FACF-E648-B071-4CC31616EC91}"/>
                </a:ext>
              </a:extLst>
            </p:cNvPr>
            <p:cNvSpPr/>
            <p:nvPr/>
          </p:nvSpPr>
          <p:spPr bwMode="auto">
            <a:xfrm>
              <a:off x="6133620" y="2331208"/>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2" name="Oval 31">
              <a:extLst>
                <a:ext uri="{FF2B5EF4-FFF2-40B4-BE49-F238E27FC236}">
                  <a16:creationId xmlns:a16="http://schemas.microsoft.com/office/drawing/2014/main" id="{F6244CA1-D2AA-8A40-BFBD-B024C6015ADD}"/>
                </a:ext>
              </a:extLst>
            </p:cNvPr>
            <p:cNvSpPr/>
            <p:nvPr/>
          </p:nvSpPr>
          <p:spPr bwMode="auto">
            <a:xfrm>
              <a:off x="7120175" y="1369346"/>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3" name="Oval 32">
              <a:extLst>
                <a:ext uri="{FF2B5EF4-FFF2-40B4-BE49-F238E27FC236}">
                  <a16:creationId xmlns:a16="http://schemas.microsoft.com/office/drawing/2014/main" id="{8527155A-63D2-E647-BFDA-47CC84306D00}"/>
                </a:ext>
              </a:extLst>
            </p:cNvPr>
            <p:cNvSpPr/>
            <p:nvPr/>
          </p:nvSpPr>
          <p:spPr bwMode="auto">
            <a:xfrm>
              <a:off x="7272575" y="1521746"/>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4" name="Oval 33">
              <a:extLst>
                <a:ext uri="{FF2B5EF4-FFF2-40B4-BE49-F238E27FC236}">
                  <a16:creationId xmlns:a16="http://schemas.microsoft.com/office/drawing/2014/main" id="{EAF4D446-A858-4247-A292-5C5D6975A5BE}"/>
                </a:ext>
              </a:extLst>
            </p:cNvPr>
            <p:cNvSpPr/>
            <p:nvPr/>
          </p:nvSpPr>
          <p:spPr bwMode="auto">
            <a:xfrm>
              <a:off x="7009988" y="1842025"/>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5" name="Oval 34">
              <a:extLst>
                <a:ext uri="{FF2B5EF4-FFF2-40B4-BE49-F238E27FC236}">
                  <a16:creationId xmlns:a16="http://schemas.microsoft.com/office/drawing/2014/main" id="{1C47F62B-4176-E541-B199-E2A13DE3D8F1}"/>
                </a:ext>
              </a:extLst>
            </p:cNvPr>
            <p:cNvSpPr/>
            <p:nvPr/>
          </p:nvSpPr>
          <p:spPr bwMode="auto">
            <a:xfrm>
              <a:off x="7243301" y="1738020"/>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6" name="Oval 35">
              <a:extLst>
                <a:ext uri="{FF2B5EF4-FFF2-40B4-BE49-F238E27FC236}">
                  <a16:creationId xmlns:a16="http://schemas.microsoft.com/office/drawing/2014/main" id="{ADA8305B-0DA1-2647-9988-A1DF3D012353}"/>
                </a:ext>
              </a:extLst>
            </p:cNvPr>
            <p:cNvSpPr/>
            <p:nvPr/>
          </p:nvSpPr>
          <p:spPr bwMode="auto">
            <a:xfrm>
              <a:off x="7320609" y="1976710"/>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7" name="Oval 36">
              <a:extLst>
                <a:ext uri="{FF2B5EF4-FFF2-40B4-BE49-F238E27FC236}">
                  <a16:creationId xmlns:a16="http://schemas.microsoft.com/office/drawing/2014/main" id="{9BC45888-C4A6-4742-ADF7-FC44BE210909}"/>
                </a:ext>
              </a:extLst>
            </p:cNvPr>
            <p:cNvSpPr/>
            <p:nvPr/>
          </p:nvSpPr>
          <p:spPr bwMode="auto">
            <a:xfrm>
              <a:off x="7484104" y="1428869"/>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8" name="Oval 37">
              <a:extLst>
                <a:ext uri="{FF2B5EF4-FFF2-40B4-BE49-F238E27FC236}">
                  <a16:creationId xmlns:a16="http://schemas.microsoft.com/office/drawing/2014/main" id="{4EA6B71D-436B-E64A-B8B5-FC75D622FD24}"/>
                </a:ext>
              </a:extLst>
            </p:cNvPr>
            <p:cNvSpPr/>
            <p:nvPr/>
          </p:nvSpPr>
          <p:spPr bwMode="auto">
            <a:xfrm>
              <a:off x="7477634" y="1679376"/>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9" name="Oval 38">
              <a:extLst>
                <a:ext uri="{FF2B5EF4-FFF2-40B4-BE49-F238E27FC236}">
                  <a16:creationId xmlns:a16="http://schemas.microsoft.com/office/drawing/2014/main" id="{9C0ACDB0-8CED-6348-A73F-5B2677790BAF}"/>
                </a:ext>
              </a:extLst>
            </p:cNvPr>
            <p:cNvSpPr/>
            <p:nvPr/>
          </p:nvSpPr>
          <p:spPr bwMode="auto">
            <a:xfrm>
              <a:off x="7538795" y="1871754"/>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cxnSp>
          <p:nvCxnSpPr>
            <p:cNvPr id="42" name="Straight Arrow Connector 41">
              <a:extLst>
                <a:ext uri="{FF2B5EF4-FFF2-40B4-BE49-F238E27FC236}">
                  <a16:creationId xmlns:a16="http://schemas.microsoft.com/office/drawing/2014/main" id="{A91F2262-9F51-F44C-BB8A-C8515E515D20}"/>
                </a:ext>
              </a:extLst>
            </p:cNvPr>
            <p:cNvCxnSpPr>
              <a:cxnSpLocks/>
            </p:cNvCxnSpPr>
            <p:nvPr/>
          </p:nvCxnSpPr>
          <p:spPr bwMode="auto">
            <a:xfrm flipV="1">
              <a:off x="7820285" y="1363214"/>
              <a:ext cx="0" cy="815354"/>
            </a:xfrm>
            <a:prstGeom prst="straightConnector1">
              <a:avLst/>
            </a:prstGeom>
            <a:solidFill>
              <a:schemeClr val="accent1"/>
            </a:solidFill>
            <a:ln w="63500" cap="flat" cmpd="sng" algn="ctr">
              <a:solidFill>
                <a:srgbClr val="FF9900"/>
              </a:solidFill>
              <a:prstDash val="solid"/>
              <a:round/>
              <a:headEnd type="triangle" w="sm" len="sm"/>
              <a:tailEnd type="triangle" w="sm" len="sm"/>
            </a:ln>
            <a:effectLst/>
          </p:spPr>
        </p:cxnSp>
        <p:cxnSp>
          <p:nvCxnSpPr>
            <p:cNvPr id="44" name="Straight Connector 43">
              <a:extLst>
                <a:ext uri="{FF2B5EF4-FFF2-40B4-BE49-F238E27FC236}">
                  <a16:creationId xmlns:a16="http://schemas.microsoft.com/office/drawing/2014/main" id="{582B7577-E82A-5F42-8838-2753A0CBD54D}"/>
                </a:ext>
              </a:extLst>
            </p:cNvPr>
            <p:cNvCxnSpPr>
              <a:cxnSpLocks/>
            </p:cNvCxnSpPr>
            <p:nvPr/>
          </p:nvCxnSpPr>
          <p:spPr bwMode="auto">
            <a:xfrm>
              <a:off x="6629400" y="1678822"/>
              <a:ext cx="264329"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82F17E4C-9D2F-EA4F-A74B-2CC1F5FD3691}"/>
                </a:ext>
              </a:extLst>
            </p:cNvPr>
            <p:cNvCxnSpPr>
              <a:cxnSpLocks/>
            </p:cNvCxnSpPr>
            <p:nvPr/>
          </p:nvCxnSpPr>
          <p:spPr bwMode="auto">
            <a:xfrm>
              <a:off x="6416802" y="2252846"/>
              <a:ext cx="22022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sp>
        <p:nvSpPr>
          <p:cNvPr id="4" name="Slide Number Placeholder 3">
            <a:extLst>
              <a:ext uri="{FF2B5EF4-FFF2-40B4-BE49-F238E27FC236}">
                <a16:creationId xmlns:a16="http://schemas.microsoft.com/office/drawing/2014/main" id="{3AFE381E-E149-054E-BF7E-BBBE83B33C6D}"/>
              </a:ext>
            </a:extLst>
          </p:cNvPr>
          <p:cNvSpPr>
            <a:spLocks noGrp="1"/>
          </p:cNvSpPr>
          <p:nvPr>
            <p:ph type="sldNum" sz="quarter" idx="12"/>
          </p:nvPr>
        </p:nvSpPr>
        <p:spPr/>
        <p:txBody>
          <a:bodyPr/>
          <a:lstStyle/>
          <a:p>
            <a:fld id="{803C33BC-767D-8845-BB2C-A473FB4A7552}" type="slidenum">
              <a:rPr lang="en-US" smtClean="0"/>
              <a:pPr/>
              <a:t>239</a:t>
            </a:fld>
            <a:endParaRPr lang="en-US"/>
          </a:p>
        </p:txBody>
      </p:sp>
    </p:spTree>
    <p:extLst>
      <p:ext uri="{BB962C8B-B14F-4D97-AF65-F5344CB8AC3E}">
        <p14:creationId xmlns:p14="http://schemas.microsoft.com/office/powerpoint/2010/main" val="163626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990B6D9-2EE2-3142-9C98-8FA60DECD1B1}"/>
              </a:ext>
            </a:extLst>
          </p:cNvPr>
          <p:cNvCxnSpPr/>
          <p:nvPr/>
        </p:nvCxnSpPr>
        <p:spPr bwMode="auto">
          <a:xfrm flipV="1">
            <a:off x="1066800" y="1828800"/>
            <a:ext cx="0" cy="34290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AB2DC191-D1B7-E148-9990-9E9484EAADE2}"/>
              </a:ext>
            </a:extLst>
          </p:cNvPr>
          <p:cNvCxnSpPr>
            <a:cxnSpLocks/>
          </p:cNvCxnSpPr>
          <p:nvPr/>
        </p:nvCxnSpPr>
        <p:spPr bwMode="auto">
          <a:xfrm>
            <a:off x="1066800" y="5257800"/>
            <a:ext cx="70866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Rectangle 9">
            <a:extLst>
              <a:ext uri="{FF2B5EF4-FFF2-40B4-BE49-F238E27FC236}">
                <a16:creationId xmlns:a16="http://schemas.microsoft.com/office/drawing/2014/main" id="{25BE0559-72FE-2041-9A54-2162ACC23CA3}"/>
              </a:ext>
            </a:extLst>
          </p:cNvPr>
          <p:cNvSpPr/>
          <p:nvPr/>
        </p:nvSpPr>
        <p:spPr>
          <a:xfrm>
            <a:off x="408017" y="1295400"/>
            <a:ext cx="889987" cy="646331"/>
          </a:xfrm>
          <a:prstGeom prst="rect">
            <a:avLst/>
          </a:prstGeom>
        </p:spPr>
        <p:txBody>
          <a:bodyPr wrap="none">
            <a:spAutoFit/>
          </a:bodyPr>
          <a:lstStyle/>
          <a:p>
            <a:r>
              <a:rPr lang="en-US" b="0" kern="0" dirty="0">
                <a:latin typeface="Arial"/>
                <a:ea typeface="Arial"/>
                <a:cs typeface="Arial"/>
              </a:rPr>
              <a:t>T time </a:t>
            </a:r>
          </a:p>
          <a:p>
            <a:r>
              <a:rPr lang="en-US" b="0" kern="0" dirty="0">
                <a:latin typeface="Arial"/>
                <a:ea typeface="Arial"/>
                <a:cs typeface="Arial"/>
              </a:rPr>
              <a:t>(</a:t>
            </a:r>
            <a:r>
              <a:rPr lang="en-US" b="0" kern="0" dirty="0" err="1">
                <a:latin typeface="Arial"/>
                <a:ea typeface="Arial"/>
                <a:cs typeface="Arial"/>
              </a:rPr>
              <a:t>ms</a:t>
            </a:r>
            <a:r>
              <a:rPr lang="en-US" b="0" kern="0" dirty="0">
                <a:latin typeface="Arial"/>
                <a:ea typeface="Arial"/>
                <a:cs typeface="Arial"/>
              </a:rPr>
              <a:t>)</a:t>
            </a:r>
            <a:endParaRPr lang="en-US" dirty="0"/>
          </a:p>
        </p:txBody>
      </p:sp>
      <p:sp>
        <p:nvSpPr>
          <p:cNvPr id="11" name="Rectangle 10">
            <a:extLst>
              <a:ext uri="{FF2B5EF4-FFF2-40B4-BE49-F238E27FC236}">
                <a16:creationId xmlns:a16="http://schemas.microsoft.com/office/drawing/2014/main" id="{70158D0A-71D9-3E4E-BA04-32925362BC9A}"/>
              </a:ext>
            </a:extLst>
          </p:cNvPr>
          <p:cNvSpPr/>
          <p:nvPr/>
        </p:nvSpPr>
        <p:spPr>
          <a:xfrm>
            <a:off x="7361267" y="5410200"/>
            <a:ext cx="1782733" cy="646331"/>
          </a:xfrm>
          <a:prstGeom prst="rect">
            <a:avLst/>
          </a:prstGeom>
        </p:spPr>
        <p:txBody>
          <a:bodyPr wrap="square">
            <a:spAutoFit/>
          </a:bodyPr>
          <a:lstStyle/>
          <a:p>
            <a:pPr algn="ctr"/>
            <a:r>
              <a:rPr lang="en-US" b="0" kern="0" dirty="0">
                <a:latin typeface="Arial"/>
                <a:ea typeface="Arial"/>
                <a:cs typeface="Arial"/>
              </a:rPr>
              <a:t>ID index of difficulty</a:t>
            </a:r>
            <a:endParaRPr lang="en-US" dirty="0"/>
          </a:p>
        </p:txBody>
      </p:sp>
      <p:cxnSp>
        <p:nvCxnSpPr>
          <p:cNvPr id="20" name="Straight Connector 19">
            <a:extLst>
              <a:ext uri="{FF2B5EF4-FFF2-40B4-BE49-F238E27FC236}">
                <a16:creationId xmlns:a16="http://schemas.microsoft.com/office/drawing/2014/main" id="{4C4C4F44-1B7A-7C4B-AED7-11FCC9DFFFB9}"/>
              </a:ext>
            </a:extLst>
          </p:cNvPr>
          <p:cNvCxnSpPr/>
          <p:nvPr/>
        </p:nvCxnSpPr>
        <p:spPr bwMode="auto">
          <a:xfrm flipV="1">
            <a:off x="1066800" y="1941731"/>
            <a:ext cx="6781800" cy="224926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30B1BC1F-3EDB-184A-ADD7-FEE3359627F6}"/>
              </a:ext>
            </a:extLst>
          </p:cNvPr>
          <p:cNvSpPr/>
          <p:nvPr/>
        </p:nvSpPr>
        <p:spPr>
          <a:xfrm>
            <a:off x="4628336" y="3674710"/>
            <a:ext cx="3156633" cy="424732"/>
          </a:xfrm>
          <a:prstGeom prst="rect">
            <a:avLst/>
          </a:prstGeom>
        </p:spPr>
        <p:txBody>
          <a:bodyPr wrap="none">
            <a:spAutoFit/>
          </a:bodyPr>
          <a:lstStyle/>
          <a:p>
            <a:pPr lvl="0" algn="ctr" eaLnBrk="0" hangingPunct="0">
              <a:lnSpc>
                <a:spcPct val="90000"/>
              </a:lnSpc>
              <a:spcBef>
                <a:spcPct val="20000"/>
              </a:spcBef>
            </a:pPr>
            <a:r>
              <a:rPr lang="en-US" sz="2400" b="0" kern="0" dirty="0">
                <a:solidFill>
                  <a:srgbClr val="000000"/>
                </a:solidFill>
              </a:rPr>
              <a:t>Fitts! T = 2.3 + 1.1 ID</a:t>
            </a:r>
          </a:p>
        </p:txBody>
      </p:sp>
      <p:sp>
        <p:nvSpPr>
          <p:cNvPr id="25" name="Oval 24">
            <a:extLst>
              <a:ext uri="{FF2B5EF4-FFF2-40B4-BE49-F238E27FC236}">
                <a16:creationId xmlns:a16="http://schemas.microsoft.com/office/drawing/2014/main" id="{02B34BC1-8570-E044-AE19-42005720B7DD}"/>
              </a:ext>
            </a:extLst>
          </p:cNvPr>
          <p:cNvSpPr/>
          <p:nvPr/>
        </p:nvSpPr>
        <p:spPr bwMode="auto">
          <a:xfrm>
            <a:off x="1828800" y="4267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0" name="Oval 29">
            <a:extLst>
              <a:ext uri="{FF2B5EF4-FFF2-40B4-BE49-F238E27FC236}">
                <a16:creationId xmlns:a16="http://schemas.microsoft.com/office/drawing/2014/main" id="{F7163CFD-A6B9-FD44-BA38-C98285612F83}"/>
              </a:ext>
            </a:extLst>
          </p:cNvPr>
          <p:cNvSpPr/>
          <p:nvPr/>
        </p:nvSpPr>
        <p:spPr bwMode="auto">
          <a:xfrm>
            <a:off x="29718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1" name="Oval 30">
            <a:extLst>
              <a:ext uri="{FF2B5EF4-FFF2-40B4-BE49-F238E27FC236}">
                <a16:creationId xmlns:a16="http://schemas.microsoft.com/office/drawing/2014/main" id="{5220517A-8823-4A4C-B017-67B2D71458C4}"/>
              </a:ext>
            </a:extLst>
          </p:cNvPr>
          <p:cNvSpPr/>
          <p:nvPr/>
        </p:nvSpPr>
        <p:spPr bwMode="auto">
          <a:xfrm>
            <a:off x="40386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2" name="Oval 31">
            <a:extLst>
              <a:ext uri="{FF2B5EF4-FFF2-40B4-BE49-F238E27FC236}">
                <a16:creationId xmlns:a16="http://schemas.microsoft.com/office/drawing/2014/main" id="{3F4E79DD-984F-DA45-A8F3-7825B90E26DD}"/>
              </a:ext>
            </a:extLst>
          </p:cNvPr>
          <p:cNvSpPr/>
          <p:nvPr/>
        </p:nvSpPr>
        <p:spPr bwMode="auto">
          <a:xfrm>
            <a:off x="5032744" y="22098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3" name="Oval 32">
            <a:extLst>
              <a:ext uri="{FF2B5EF4-FFF2-40B4-BE49-F238E27FC236}">
                <a16:creationId xmlns:a16="http://schemas.microsoft.com/office/drawing/2014/main" id="{CBE60D1B-D4EB-C546-AED7-4AF635190F36}"/>
              </a:ext>
            </a:extLst>
          </p:cNvPr>
          <p:cNvSpPr/>
          <p:nvPr/>
        </p:nvSpPr>
        <p:spPr bwMode="auto">
          <a:xfrm>
            <a:off x="6019800" y="24384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4" name="Oval 33">
            <a:extLst>
              <a:ext uri="{FF2B5EF4-FFF2-40B4-BE49-F238E27FC236}">
                <a16:creationId xmlns:a16="http://schemas.microsoft.com/office/drawing/2014/main" id="{422FFF97-D962-E84C-8A17-21AF92F7AAB3}"/>
              </a:ext>
            </a:extLst>
          </p:cNvPr>
          <p:cNvSpPr/>
          <p:nvPr/>
        </p:nvSpPr>
        <p:spPr bwMode="auto">
          <a:xfrm>
            <a:off x="6875719" y="30480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15" name="Group 8">
            <a:extLst>
              <a:ext uri="{FF2B5EF4-FFF2-40B4-BE49-F238E27FC236}">
                <a16:creationId xmlns:a16="http://schemas.microsoft.com/office/drawing/2014/main" id="{8DA6B708-37A1-2443-B98A-2D4066A36B59}"/>
              </a:ext>
            </a:extLst>
          </p:cNvPr>
          <p:cNvGrpSpPr>
            <a:grpSpLocks/>
          </p:cNvGrpSpPr>
          <p:nvPr/>
        </p:nvGrpSpPr>
        <p:grpSpPr bwMode="auto">
          <a:xfrm>
            <a:off x="6511412" y="-76200"/>
            <a:ext cx="3089787" cy="1865532"/>
            <a:chOff x="5029200" y="990600"/>
            <a:chExt cx="4038600" cy="2438400"/>
          </a:xfrm>
        </p:grpSpPr>
        <p:sp>
          <p:nvSpPr>
            <p:cNvPr id="16" name="Oval 9">
              <a:extLst>
                <a:ext uri="{FF2B5EF4-FFF2-40B4-BE49-F238E27FC236}">
                  <a16:creationId xmlns:a16="http://schemas.microsoft.com/office/drawing/2014/main" id="{BCD204CA-D405-4949-9638-F7651DA79DE6}"/>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7" name="Oval 10">
              <a:extLst>
                <a:ext uri="{FF2B5EF4-FFF2-40B4-BE49-F238E27FC236}">
                  <a16:creationId xmlns:a16="http://schemas.microsoft.com/office/drawing/2014/main" id="{8BC0A2FC-AF23-D04F-AEC7-F64AC64BCE83}"/>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20000" dirty="0">
                  <a:solidFill>
                    <a:schemeClr val="bg1"/>
                  </a:solidFill>
                </a:rPr>
                <a:t>1</a:t>
              </a:r>
            </a:p>
          </p:txBody>
        </p:sp>
      </p:grpSp>
      <p:sp>
        <p:nvSpPr>
          <p:cNvPr id="19" name="Rectangle 18">
            <a:extLst>
              <a:ext uri="{FF2B5EF4-FFF2-40B4-BE49-F238E27FC236}">
                <a16:creationId xmlns:a16="http://schemas.microsoft.com/office/drawing/2014/main" id="{F0973984-0D80-8C49-9F3A-4AFBAD4F8A67}"/>
              </a:ext>
            </a:extLst>
          </p:cNvPr>
          <p:cNvSpPr/>
          <p:nvPr/>
        </p:nvSpPr>
        <p:spPr>
          <a:xfrm>
            <a:off x="-401509" y="222647"/>
            <a:ext cx="7848600" cy="615553"/>
          </a:xfrm>
          <a:prstGeom prst="rect">
            <a:avLst/>
          </a:prstGeom>
        </p:spPr>
        <p:txBody>
          <a:bodyPr wrap="square">
            <a:spAutoFit/>
          </a:bodyPr>
          <a:lstStyle/>
          <a:p>
            <a:pPr lvl="0" algn="r"/>
            <a:r>
              <a:rPr lang="en-US" sz="3400" b="0" dirty="0"/>
              <a:t>standard error of the estimate </a:t>
            </a:r>
          </a:p>
        </p:txBody>
      </p:sp>
      <p:cxnSp>
        <p:nvCxnSpPr>
          <p:cNvPr id="21" name="Straight Connector 20">
            <a:extLst>
              <a:ext uri="{FF2B5EF4-FFF2-40B4-BE49-F238E27FC236}">
                <a16:creationId xmlns:a16="http://schemas.microsoft.com/office/drawing/2014/main" id="{B12E6144-57F7-394B-A206-C9BAD821F1F0}"/>
              </a:ext>
            </a:extLst>
          </p:cNvPr>
          <p:cNvCxnSpPr>
            <a:cxnSpLocks/>
          </p:cNvCxnSpPr>
          <p:nvPr/>
        </p:nvCxnSpPr>
        <p:spPr bwMode="auto">
          <a:xfrm flipV="1">
            <a:off x="1905000" y="3925668"/>
            <a:ext cx="0" cy="341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2" name="Straight Connector 21">
            <a:extLst>
              <a:ext uri="{FF2B5EF4-FFF2-40B4-BE49-F238E27FC236}">
                <a16:creationId xmlns:a16="http://schemas.microsoft.com/office/drawing/2014/main" id="{4FF3699A-8B85-EF4B-9B2F-60908E114A4F}"/>
              </a:ext>
            </a:extLst>
          </p:cNvPr>
          <p:cNvCxnSpPr>
            <a:cxnSpLocks/>
          </p:cNvCxnSpPr>
          <p:nvPr/>
        </p:nvCxnSpPr>
        <p:spPr bwMode="auto">
          <a:xfrm flipV="1">
            <a:off x="3048000" y="3200400"/>
            <a:ext cx="0" cy="341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FE527D60-D3AB-EE4A-9ADA-693926693E99}"/>
              </a:ext>
            </a:extLst>
          </p:cNvPr>
          <p:cNvCxnSpPr>
            <a:cxnSpLocks/>
          </p:cNvCxnSpPr>
          <p:nvPr/>
        </p:nvCxnSpPr>
        <p:spPr bwMode="auto">
          <a:xfrm flipV="1">
            <a:off x="5105400" y="2267634"/>
            <a:ext cx="0" cy="627966"/>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74B6384A-E841-544F-BA18-58B0FD18BC28}"/>
              </a:ext>
            </a:extLst>
          </p:cNvPr>
          <p:cNvCxnSpPr>
            <a:cxnSpLocks/>
          </p:cNvCxnSpPr>
          <p:nvPr/>
        </p:nvCxnSpPr>
        <p:spPr bwMode="auto">
          <a:xfrm flipV="1">
            <a:off x="6934200" y="2267634"/>
            <a:ext cx="0" cy="7987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grpSp>
        <p:nvGrpSpPr>
          <p:cNvPr id="51" name="Group 50">
            <a:extLst>
              <a:ext uri="{FF2B5EF4-FFF2-40B4-BE49-F238E27FC236}">
                <a16:creationId xmlns:a16="http://schemas.microsoft.com/office/drawing/2014/main" id="{25158D27-C09F-2642-BD3C-D4330CE95436}"/>
              </a:ext>
            </a:extLst>
          </p:cNvPr>
          <p:cNvGrpSpPr/>
          <p:nvPr/>
        </p:nvGrpSpPr>
        <p:grpSpPr>
          <a:xfrm>
            <a:off x="408017" y="4589110"/>
            <a:ext cx="4648200" cy="1598830"/>
            <a:chOff x="-2667000" y="4762501"/>
            <a:chExt cx="4648200" cy="1598830"/>
          </a:xfrm>
        </p:grpSpPr>
        <p:sp>
          <p:nvSpPr>
            <p:cNvPr id="49" name="Rectangle 48">
              <a:extLst>
                <a:ext uri="{FF2B5EF4-FFF2-40B4-BE49-F238E27FC236}">
                  <a16:creationId xmlns:a16="http://schemas.microsoft.com/office/drawing/2014/main" id="{D5EFDFB9-EFA3-E54F-8B0F-7DEFD7F74698}"/>
                </a:ext>
              </a:extLst>
            </p:cNvPr>
            <p:cNvSpPr/>
            <p:nvPr/>
          </p:nvSpPr>
          <p:spPr bwMode="auto">
            <a:xfrm>
              <a:off x="-2667000" y="4762501"/>
              <a:ext cx="4648200" cy="15988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48" name="Group 47">
              <a:extLst>
                <a:ext uri="{FF2B5EF4-FFF2-40B4-BE49-F238E27FC236}">
                  <a16:creationId xmlns:a16="http://schemas.microsoft.com/office/drawing/2014/main" id="{1F31ED63-B446-9548-818D-431D70A320D6}"/>
                </a:ext>
              </a:extLst>
            </p:cNvPr>
            <p:cNvGrpSpPr/>
            <p:nvPr/>
          </p:nvGrpSpPr>
          <p:grpSpPr>
            <a:xfrm>
              <a:off x="-2310778" y="5015051"/>
              <a:ext cx="4037181" cy="990600"/>
              <a:chOff x="1158520" y="5638800"/>
              <a:chExt cx="4037181" cy="990600"/>
            </a:xfrm>
            <a:solidFill>
              <a:schemeClr val="bg1"/>
            </a:solidFill>
          </p:grpSpPr>
          <p:sp>
            <p:nvSpPr>
              <p:cNvPr id="42" name="Rectangle 41">
                <a:extLst>
                  <a:ext uri="{FF2B5EF4-FFF2-40B4-BE49-F238E27FC236}">
                    <a16:creationId xmlns:a16="http://schemas.microsoft.com/office/drawing/2014/main" id="{BD4EFCAA-A70E-AE42-9267-D13FA25C737F}"/>
                  </a:ext>
                </a:extLst>
              </p:cNvPr>
              <p:cNvSpPr/>
              <p:nvPr/>
            </p:nvSpPr>
            <p:spPr>
              <a:xfrm>
                <a:off x="2822937" y="5733365"/>
                <a:ext cx="1063112" cy="830997"/>
              </a:xfrm>
              <a:prstGeom prst="rect">
                <a:avLst/>
              </a:prstGeom>
              <a:grpFill/>
            </p:spPr>
            <p:txBody>
              <a:bodyPr wrap="none">
                <a:spAutoFit/>
              </a:bodyPr>
              <a:lstStyle/>
              <a:p>
                <a:pPr lvl="0" algn="ctr" eaLnBrk="0" hangingPunct="0">
                  <a:lnSpc>
                    <a:spcPct val="90000"/>
                  </a:lnSpc>
                  <a:spcBef>
                    <a:spcPct val="20000"/>
                  </a:spcBef>
                </a:pPr>
                <a:r>
                  <a:rPr lang="en-GB" sz="2400" b="0" dirty="0"/>
                  <a:t>∑ </a:t>
                </a:r>
                <a:r>
                  <a:rPr lang="en-US" sz="2400" kern="0" dirty="0">
                    <a:solidFill>
                      <a:srgbClr val="000000"/>
                    </a:solidFill>
                  </a:rPr>
                  <a:t>(   )</a:t>
                </a:r>
                <a:r>
                  <a:rPr lang="en-US" sz="2400" kern="0" baseline="30000" dirty="0">
                    <a:solidFill>
                      <a:srgbClr val="000000"/>
                    </a:solidFill>
                  </a:rPr>
                  <a:t>2</a:t>
                </a:r>
              </a:p>
              <a:p>
                <a:pPr lvl="0" algn="ctr" eaLnBrk="0" hangingPunct="0">
                  <a:lnSpc>
                    <a:spcPct val="90000"/>
                  </a:lnSpc>
                  <a:spcBef>
                    <a:spcPct val="20000"/>
                  </a:spcBef>
                </a:pPr>
                <a:endParaRPr lang="en-US" sz="2400" kern="0" dirty="0">
                  <a:solidFill>
                    <a:srgbClr val="000000"/>
                  </a:solidFill>
                </a:endParaRPr>
              </a:p>
            </p:txBody>
          </p:sp>
          <p:sp>
            <p:nvSpPr>
              <p:cNvPr id="43" name="Rectangle 42">
                <a:extLst>
                  <a:ext uri="{FF2B5EF4-FFF2-40B4-BE49-F238E27FC236}">
                    <a16:creationId xmlns:a16="http://schemas.microsoft.com/office/drawing/2014/main" id="{BC6652FE-A2C9-2340-9F4D-42CBAD4162C7}"/>
                  </a:ext>
                </a:extLst>
              </p:cNvPr>
              <p:cNvSpPr/>
              <p:nvPr/>
            </p:nvSpPr>
            <p:spPr>
              <a:xfrm>
                <a:off x="2123677" y="6204668"/>
                <a:ext cx="2392001" cy="424732"/>
              </a:xfrm>
              <a:prstGeom prst="rect">
                <a:avLst/>
              </a:prstGeom>
              <a:grpFill/>
            </p:spPr>
            <p:txBody>
              <a:bodyPr wrap="none">
                <a:spAutoFit/>
              </a:bodyPr>
              <a:lstStyle/>
              <a:p>
                <a:pPr lvl="0" algn="ctr" eaLnBrk="0" hangingPunct="0">
                  <a:lnSpc>
                    <a:spcPct val="90000"/>
                  </a:lnSpc>
                  <a:spcBef>
                    <a:spcPct val="20000"/>
                  </a:spcBef>
                </a:pPr>
                <a:r>
                  <a:rPr lang="en-US" sz="2400" kern="0" dirty="0">
                    <a:solidFill>
                      <a:srgbClr val="000000"/>
                    </a:solidFill>
                  </a:rPr>
                  <a:t>(sample size-2)</a:t>
                </a:r>
              </a:p>
            </p:txBody>
          </p:sp>
          <p:cxnSp>
            <p:nvCxnSpPr>
              <p:cNvPr id="44" name="Straight Connector 43">
                <a:extLst>
                  <a:ext uri="{FF2B5EF4-FFF2-40B4-BE49-F238E27FC236}">
                    <a16:creationId xmlns:a16="http://schemas.microsoft.com/office/drawing/2014/main" id="{B24C8800-52A2-644A-8752-A54E39140D8F}"/>
                  </a:ext>
                </a:extLst>
              </p:cNvPr>
              <p:cNvCxnSpPr>
                <a:cxnSpLocks/>
              </p:cNvCxnSpPr>
              <p:nvPr/>
            </p:nvCxnSpPr>
            <p:spPr bwMode="auto">
              <a:xfrm>
                <a:off x="1676400" y="6208930"/>
                <a:ext cx="3379816" cy="0"/>
              </a:xfrm>
              <a:prstGeom prst="line">
                <a:avLst/>
              </a:prstGeom>
              <a:grp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DC1EBF15-25DC-1242-8AEB-EC644CDA0E2A}"/>
                  </a:ext>
                </a:extLst>
              </p:cNvPr>
              <p:cNvCxnSpPr>
                <a:cxnSpLocks/>
              </p:cNvCxnSpPr>
              <p:nvPr/>
            </p:nvCxnSpPr>
            <p:spPr bwMode="auto">
              <a:xfrm>
                <a:off x="1513283" y="5638800"/>
                <a:ext cx="3682418" cy="0"/>
              </a:xfrm>
              <a:prstGeom prst="line">
                <a:avLst/>
              </a:prstGeom>
              <a:grpFill/>
              <a:ln w="9525"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99277750-A2C3-6E40-B745-3ED3DFC82358}"/>
                  </a:ext>
                </a:extLst>
              </p:cNvPr>
              <p:cNvCxnSpPr>
                <a:cxnSpLocks/>
              </p:cNvCxnSpPr>
              <p:nvPr/>
            </p:nvCxnSpPr>
            <p:spPr bwMode="auto">
              <a:xfrm flipV="1">
                <a:off x="1298004" y="5638800"/>
                <a:ext cx="215279" cy="934795"/>
              </a:xfrm>
              <a:prstGeom prst="line">
                <a:avLst/>
              </a:prstGeom>
              <a:grpFill/>
              <a:ln w="9525"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E2B43039-B6E9-D244-B4DE-CA1C6460C421}"/>
                  </a:ext>
                </a:extLst>
              </p:cNvPr>
              <p:cNvCxnSpPr>
                <a:cxnSpLocks/>
              </p:cNvCxnSpPr>
              <p:nvPr/>
            </p:nvCxnSpPr>
            <p:spPr bwMode="auto">
              <a:xfrm flipH="1" flipV="1">
                <a:off x="1158520" y="5638800"/>
                <a:ext cx="148299" cy="934795"/>
              </a:xfrm>
              <a:prstGeom prst="line">
                <a:avLst/>
              </a:prstGeom>
              <a:grpFill/>
              <a:ln w="9525" cap="flat" cmpd="sng" algn="ctr">
                <a:solidFill>
                  <a:schemeClr val="tx1"/>
                </a:solidFill>
                <a:prstDash val="solid"/>
                <a:round/>
                <a:headEnd type="none" w="med" len="med"/>
                <a:tailEnd type="none" w="med" len="med"/>
              </a:ln>
              <a:effectLst/>
            </p:spPr>
          </p:cxnSp>
        </p:grpSp>
      </p:grpSp>
      <p:cxnSp>
        <p:nvCxnSpPr>
          <p:cNvPr id="56" name="Straight Connector 55">
            <a:extLst>
              <a:ext uri="{FF2B5EF4-FFF2-40B4-BE49-F238E27FC236}">
                <a16:creationId xmlns:a16="http://schemas.microsoft.com/office/drawing/2014/main" id="{A219476E-629E-8A4F-9EED-8B3E62FDD571}"/>
              </a:ext>
            </a:extLst>
          </p:cNvPr>
          <p:cNvCxnSpPr>
            <a:cxnSpLocks/>
          </p:cNvCxnSpPr>
          <p:nvPr/>
        </p:nvCxnSpPr>
        <p:spPr bwMode="auto">
          <a:xfrm flipV="1">
            <a:off x="3057939" y="4936225"/>
            <a:ext cx="0" cy="341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sp>
        <p:nvSpPr>
          <p:cNvPr id="2" name="Slide Number Placeholder 1">
            <a:extLst>
              <a:ext uri="{FF2B5EF4-FFF2-40B4-BE49-F238E27FC236}">
                <a16:creationId xmlns:a16="http://schemas.microsoft.com/office/drawing/2014/main" id="{27CB8D4D-FAD3-BE4B-89E2-1AF5E5549D19}"/>
              </a:ext>
            </a:extLst>
          </p:cNvPr>
          <p:cNvSpPr>
            <a:spLocks noGrp="1"/>
          </p:cNvSpPr>
          <p:nvPr>
            <p:ph type="sldNum" sz="quarter" idx="12"/>
          </p:nvPr>
        </p:nvSpPr>
        <p:spPr/>
        <p:txBody>
          <a:bodyPr/>
          <a:lstStyle/>
          <a:p>
            <a:fld id="{803C33BC-767D-8845-BB2C-A473FB4A7552}" type="slidenum">
              <a:rPr lang="en-US" smtClean="0"/>
              <a:pPr/>
              <a:t>24</a:t>
            </a:fld>
            <a:endParaRPr lang="en-US"/>
          </a:p>
        </p:txBody>
      </p:sp>
    </p:spTree>
    <p:extLst>
      <p:ext uri="{BB962C8B-B14F-4D97-AF65-F5344CB8AC3E}">
        <p14:creationId xmlns:p14="http://schemas.microsoft.com/office/powerpoint/2010/main" val="376134527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B5E409A-357E-F249-9BD8-EFD284630C91}"/>
                  </a:ext>
                </a:extLst>
              </p:cNvPr>
              <p:cNvSpPr>
                <a:spLocks noGrp="1"/>
              </p:cNvSpPr>
              <p:nvPr>
                <p:ph idx="1"/>
              </p:nvPr>
            </p:nvSpPr>
            <p:spPr>
              <a:xfrm>
                <a:off x="457200" y="1600200"/>
                <a:ext cx="8229600" cy="4525963"/>
              </a:xfrm>
            </p:spPr>
            <p:txBody>
              <a:bodyPr/>
              <a:lstStyle/>
              <a:p>
                <a:r>
                  <a:rPr lang="en-US" sz="5000" b="1" dirty="0">
                    <a:solidFill>
                      <a:schemeClr val="tx1"/>
                    </a:solidFill>
                    <a:latin typeface="Arial" charset="0"/>
                    <a:cs typeface="Arial" charset="0"/>
                  </a:rPr>
                  <a:t>T-tests :: </a:t>
                </a:r>
              </a:p>
              <a:p>
                <a:r>
                  <a:rPr lang="en-US" sz="2600" dirty="0">
                    <a:solidFill>
                      <a:schemeClr val="tx1"/>
                    </a:solidFill>
                    <a:latin typeface="Arial" charset="0"/>
                    <a:cs typeface="Arial" charset="0"/>
                  </a:rPr>
                  <a:t>Paired</a:t>
                </a:r>
                <a:r>
                  <a:rPr lang="en-US" sz="5000" b="1" dirty="0">
                    <a:solidFill>
                      <a:schemeClr val="tx1"/>
                    </a:solidFill>
                    <a:latin typeface="Arial" charset="0"/>
                    <a:cs typeface="Arial" charset="0"/>
                  </a:rPr>
                  <a:t> </a:t>
                </a:r>
                <a14:m>
                  <m:oMath xmlns:m="http://schemas.openxmlformats.org/officeDocument/2006/math">
                    <m:r>
                      <a:rPr lang="en-US" sz="5000" b="1" i="1" smtClean="0">
                        <a:solidFill>
                          <a:schemeClr val="tx1"/>
                        </a:solidFill>
                        <a:latin typeface="Cambria Math" panose="02040503050406030204" pitchFamily="18" charset="0"/>
                        <a:cs typeface="Arial" charset="0"/>
                      </a:rPr>
                      <m:t>𝒕</m:t>
                    </m:r>
                    <m:r>
                      <a:rPr lang="en-US" sz="5000" b="1" i="1" smtClean="0">
                        <a:solidFill>
                          <a:schemeClr val="tx1"/>
                        </a:solidFill>
                        <a:latin typeface="Cambria Math" panose="02040503050406030204" pitchFamily="18" charset="0"/>
                        <a:cs typeface="Arial" charset="0"/>
                      </a:rPr>
                      <m:t> = </m:t>
                    </m:r>
                    <m:f>
                      <m:fPr>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fPr>
                      <m:num>
                        <m:bar>
                          <m:barPr>
                            <m:pos m:val="top"/>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barPr>
                          <m:e>
                            <m:r>
                              <a:rPr lang="en-US" sz="5000" b="1" i="1" smtClean="0">
                                <a:solidFill>
                                  <a:schemeClr val="tx1"/>
                                </a:solidFill>
                                <a:latin typeface="Cambria Math" panose="02040503050406030204" pitchFamily="18" charset="0"/>
                                <a:ea typeface="Cambria Math" panose="02040503050406030204" pitchFamily="18" charset="0"/>
                                <a:cs typeface="Arial" charset="0"/>
                              </a:rPr>
                              <m:t>𝒙</m:t>
                            </m:r>
                            <m:r>
                              <a:rPr lang="en-US" sz="5000" b="1" i="1" smtClean="0">
                                <a:solidFill>
                                  <a:schemeClr val="tx1"/>
                                </a:solidFill>
                                <a:latin typeface="Cambria Math" panose="02040503050406030204" pitchFamily="18" charset="0"/>
                                <a:ea typeface="Cambria Math" panose="02040503050406030204" pitchFamily="18" charset="0"/>
                                <a:cs typeface="Arial" charset="0"/>
                              </a:rPr>
                              <m:t>𝟏</m:t>
                            </m:r>
                          </m:e>
                        </m:bar>
                        <m:r>
                          <a:rPr lang="en-US" sz="5000" b="1" i="1" smtClean="0">
                            <a:solidFill>
                              <a:schemeClr val="tx1"/>
                            </a:solidFill>
                            <a:latin typeface="Cambria Math" panose="02040503050406030204" pitchFamily="18" charset="0"/>
                            <a:ea typeface="Cambria Math" panose="02040503050406030204" pitchFamily="18" charset="0"/>
                            <a:cs typeface="Arial" charset="0"/>
                          </a:rPr>
                          <m:t>−</m:t>
                        </m:r>
                        <m:bar>
                          <m:barPr>
                            <m:pos m:val="top"/>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barPr>
                          <m:e>
                            <m:r>
                              <a:rPr lang="en-US" sz="5000" b="1" i="1" smtClean="0">
                                <a:solidFill>
                                  <a:schemeClr val="tx1"/>
                                </a:solidFill>
                                <a:latin typeface="Cambria Math" panose="02040503050406030204" pitchFamily="18" charset="0"/>
                                <a:ea typeface="Cambria Math" panose="02040503050406030204" pitchFamily="18" charset="0"/>
                                <a:cs typeface="Arial" charset="0"/>
                              </a:rPr>
                              <m:t>𝒙</m:t>
                            </m:r>
                            <m:r>
                              <a:rPr lang="en-US" sz="5000" b="1" i="1" smtClean="0">
                                <a:solidFill>
                                  <a:schemeClr val="tx1"/>
                                </a:solidFill>
                                <a:latin typeface="Cambria Math" panose="02040503050406030204" pitchFamily="18" charset="0"/>
                                <a:ea typeface="Cambria Math" panose="02040503050406030204" pitchFamily="18" charset="0"/>
                                <a:cs typeface="Arial" charset="0"/>
                              </a:rPr>
                              <m:t>𝟐</m:t>
                            </m:r>
                          </m:e>
                        </m:bar>
                      </m:num>
                      <m:den>
                        <m:r>
                          <a:rPr lang="en-US" sz="5000" b="1" i="1" smtClean="0">
                            <a:solidFill>
                              <a:schemeClr val="tx1"/>
                            </a:solidFill>
                            <a:latin typeface="Cambria Math" panose="02040503050406030204" pitchFamily="18" charset="0"/>
                            <a:ea typeface="Cambria Math" panose="02040503050406030204" pitchFamily="18" charset="0"/>
                            <a:cs typeface="Arial" charset="0"/>
                          </a:rPr>
                          <m:t>𝒔</m:t>
                        </m:r>
                        <m:r>
                          <a:rPr lang="en-US" sz="5000" b="1" i="1" smtClean="0">
                            <a:solidFill>
                              <a:schemeClr val="tx1"/>
                            </a:solidFill>
                            <a:latin typeface="Cambria Math" panose="02040503050406030204" pitchFamily="18" charset="0"/>
                            <a:ea typeface="Cambria Math" panose="02040503050406030204" pitchFamily="18" charset="0"/>
                            <a:cs typeface="Arial" charset="0"/>
                          </a:rPr>
                          <m:t>/</m:t>
                        </m:r>
                        <m:rad>
                          <m:radPr>
                            <m:degHide m:val="on"/>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radPr>
                          <m:deg/>
                          <m:e>
                            <m:r>
                              <a:rPr lang="en-US" sz="5000" b="1" i="1" smtClean="0">
                                <a:solidFill>
                                  <a:schemeClr val="tx1"/>
                                </a:solidFill>
                                <a:latin typeface="Cambria Math" panose="02040503050406030204" pitchFamily="18" charset="0"/>
                                <a:ea typeface="Cambria Math" panose="02040503050406030204" pitchFamily="18" charset="0"/>
                                <a:cs typeface="Arial" charset="0"/>
                              </a:rPr>
                              <m:t>𝒏</m:t>
                            </m:r>
                          </m:e>
                        </m:rad>
                      </m:den>
                    </m:f>
                  </m:oMath>
                </a14:m>
                <a:endParaRPr lang="en-US" sz="5000" b="1" dirty="0">
                  <a:solidFill>
                    <a:schemeClr val="tx1"/>
                  </a:solidFill>
                  <a:latin typeface="Arial" charset="0"/>
                  <a:cs typeface="Arial" charset="0"/>
                </a:endParaRPr>
              </a:p>
              <a:p>
                <a:r>
                  <a:rPr lang="en-US" sz="2600" dirty="0">
                    <a:solidFill>
                      <a:schemeClr val="tx1"/>
                    </a:solidFill>
                    <a:latin typeface="Arial" charset="0"/>
                    <a:cs typeface="Arial" charset="0"/>
                  </a:rPr>
                  <a:t>Unpaired</a:t>
                </a:r>
                <a:r>
                  <a:rPr lang="en-US" sz="5000" b="1" dirty="0">
                    <a:solidFill>
                      <a:schemeClr val="tx1"/>
                    </a:solidFill>
                    <a:latin typeface="Arial" charset="0"/>
                    <a:cs typeface="Arial" charset="0"/>
                  </a:rPr>
                  <a:t> </a:t>
                </a:r>
                <a14:m>
                  <m:oMath xmlns:m="http://schemas.openxmlformats.org/officeDocument/2006/math">
                    <m:r>
                      <a:rPr lang="en-US" sz="5000" b="1" i="1">
                        <a:solidFill>
                          <a:schemeClr val="tx1"/>
                        </a:solidFill>
                        <a:latin typeface="Cambria Math" panose="02040503050406030204" pitchFamily="18" charset="0"/>
                        <a:cs typeface="Arial" charset="0"/>
                      </a:rPr>
                      <m:t>𝒕</m:t>
                    </m:r>
                    <m:r>
                      <a:rPr lang="en-US" sz="5000" b="1" i="1">
                        <a:solidFill>
                          <a:schemeClr val="tx1"/>
                        </a:solidFill>
                        <a:latin typeface="Cambria Math" panose="02040503050406030204" pitchFamily="18" charset="0"/>
                        <a:cs typeface="Arial" charset="0"/>
                      </a:rPr>
                      <m:t> =</m:t>
                    </m:r>
                    <m:f>
                      <m:fPr>
                        <m:ctrlPr>
                          <a:rPr lang="en-US" sz="5000" b="1" i="1">
                            <a:solidFill>
                              <a:schemeClr val="tx1"/>
                            </a:solidFill>
                            <a:latin typeface="Cambria Math" panose="02040503050406030204" pitchFamily="18" charset="0"/>
                            <a:ea typeface="Cambria Math" panose="02040503050406030204" pitchFamily="18" charset="0"/>
                            <a:cs typeface="Arial" charset="0"/>
                          </a:rPr>
                        </m:ctrlPr>
                      </m:fPr>
                      <m:num>
                        <m:bar>
                          <m:barPr>
                            <m:pos m:val="top"/>
                            <m:ctrlPr>
                              <a:rPr lang="en-US" sz="5000" b="1" i="1">
                                <a:solidFill>
                                  <a:schemeClr val="tx1"/>
                                </a:solidFill>
                                <a:latin typeface="Cambria Math" panose="02040503050406030204" pitchFamily="18" charset="0"/>
                                <a:ea typeface="Cambria Math" panose="02040503050406030204" pitchFamily="18" charset="0"/>
                                <a:cs typeface="Arial" charset="0"/>
                              </a:rPr>
                            </m:ctrlPr>
                          </m:barPr>
                          <m:e>
                            <m:r>
                              <a:rPr lang="en-US" sz="5000" b="1" i="1">
                                <a:solidFill>
                                  <a:schemeClr val="tx1"/>
                                </a:solidFill>
                                <a:latin typeface="Cambria Math" panose="02040503050406030204" pitchFamily="18" charset="0"/>
                                <a:ea typeface="Cambria Math" panose="02040503050406030204" pitchFamily="18" charset="0"/>
                                <a:cs typeface="Arial" charset="0"/>
                              </a:rPr>
                              <m:t>𝒙</m:t>
                            </m:r>
                            <m:r>
                              <a:rPr lang="en-US" sz="5000" b="1" i="1">
                                <a:solidFill>
                                  <a:schemeClr val="tx1"/>
                                </a:solidFill>
                                <a:latin typeface="Cambria Math" panose="02040503050406030204" pitchFamily="18" charset="0"/>
                                <a:ea typeface="Cambria Math" panose="02040503050406030204" pitchFamily="18" charset="0"/>
                                <a:cs typeface="Arial" charset="0"/>
                              </a:rPr>
                              <m:t>𝟏</m:t>
                            </m:r>
                          </m:e>
                        </m:bar>
                        <m:r>
                          <a:rPr lang="en-US" sz="5000" b="1" i="1">
                            <a:solidFill>
                              <a:schemeClr val="tx1"/>
                            </a:solidFill>
                            <a:latin typeface="Cambria Math" panose="02040503050406030204" pitchFamily="18" charset="0"/>
                            <a:ea typeface="Cambria Math" panose="02040503050406030204" pitchFamily="18" charset="0"/>
                            <a:cs typeface="Arial" charset="0"/>
                          </a:rPr>
                          <m:t>−</m:t>
                        </m:r>
                        <m:bar>
                          <m:barPr>
                            <m:pos m:val="top"/>
                            <m:ctrlPr>
                              <a:rPr lang="en-US" sz="5000" b="1" i="1">
                                <a:solidFill>
                                  <a:schemeClr val="tx1"/>
                                </a:solidFill>
                                <a:latin typeface="Cambria Math" panose="02040503050406030204" pitchFamily="18" charset="0"/>
                                <a:ea typeface="Cambria Math" panose="02040503050406030204" pitchFamily="18" charset="0"/>
                                <a:cs typeface="Arial" charset="0"/>
                              </a:rPr>
                            </m:ctrlPr>
                          </m:barPr>
                          <m:e>
                            <m:r>
                              <a:rPr lang="en-US" sz="5000" b="1" i="1">
                                <a:solidFill>
                                  <a:schemeClr val="tx1"/>
                                </a:solidFill>
                                <a:latin typeface="Cambria Math" panose="02040503050406030204" pitchFamily="18" charset="0"/>
                                <a:ea typeface="Cambria Math" panose="02040503050406030204" pitchFamily="18" charset="0"/>
                                <a:cs typeface="Arial" charset="0"/>
                              </a:rPr>
                              <m:t>𝒙</m:t>
                            </m:r>
                            <m:r>
                              <a:rPr lang="en-US" sz="5000" b="1" i="1">
                                <a:solidFill>
                                  <a:schemeClr val="tx1"/>
                                </a:solidFill>
                                <a:latin typeface="Cambria Math" panose="02040503050406030204" pitchFamily="18" charset="0"/>
                                <a:ea typeface="Cambria Math" panose="02040503050406030204" pitchFamily="18" charset="0"/>
                                <a:cs typeface="Arial" charset="0"/>
                              </a:rPr>
                              <m:t>𝟐</m:t>
                            </m:r>
                          </m:e>
                        </m:bar>
                      </m:num>
                      <m:den>
                        <m:r>
                          <a:rPr lang="en-US" sz="5000" b="1" i="1">
                            <a:solidFill>
                              <a:schemeClr val="tx1"/>
                            </a:solidFill>
                            <a:latin typeface="Cambria Math" panose="02040503050406030204" pitchFamily="18" charset="0"/>
                            <a:ea typeface="Cambria Math" panose="02040503050406030204" pitchFamily="18" charset="0"/>
                            <a:cs typeface="Arial" charset="0"/>
                          </a:rPr>
                          <m:t>𝒔</m:t>
                        </m:r>
                        <m:rad>
                          <m:radPr>
                            <m:degHide m:val="on"/>
                            <m:ctrlPr>
                              <a:rPr lang="en-US" sz="5000" b="1" i="1">
                                <a:solidFill>
                                  <a:schemeClr val="tx1"/>
                                </a:solidFill>
                                <a:latin typeface="Cambria Math" panose="02040503050406030204" pitchFamily="18" charset="0"/>
                                <a:ea typeface="Cambria Math" panose="02040503050406030204" pitchFamily="18" charset="0"/>
                                <a:cs typeface="Arial" charset="0"/>
                              </a:rPr>
                            </m:ctrlPr>
                          </m:radPr>
                          <m:deg/>
                          <m:e>
                            <m:d>
                              <m:dPr>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dPr>
                              <m:e>
                                <m:f>
                                  <m:fPr>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fPr>
                                  <m:num>
                                    <m:r>
                                      <a:rPr lang="en-US" sz="5000" b="1" i="1" smtClean="0">
                                        <a:solidFill>
                                          <a:schemeClr val="tx1"/>
                                        </a:solidFill>
                                        <a:latin typeface="Cambria Math" panose="02040503050406030204" pitchFamily="18" charset="0"/>
                                        <a:ea typeface="Cambria Math" panose="02040503050406030204" pitchFamily="18" charset="0"/>
                                        <a:cs typeface="Arial" charset="0"/>
                                      </a:rPr>
                                      <m:t>𝟏</m:t>
                                    </m:r>
                                  </m:num>
                                  <m:den>
                                    <m:r>
                                      <a:rPr lang="en-US" sz="5000" b="1" i="1" smtClean="0">
                                        <a:solidFill>
                                          <a:schemeClr val="tx1"/>
                                        </a:solidFill>
                                        <a:latin typeface="Cambria Math" panose="02040503050406030204" pitchFamily="18" charset="0"/>
                                        <a:ea typeface="Cambria Math" panose="02040503050406030204" pitchFamily="18" charset="0"/>
                                        <a:cs typeface="Arial" charset="0"/>
                                      </a:rPr>
                                      <m:t>𝒏</m:t>
                                    </m:r>
                                    <m:r>
                                      <a:rPr lang="en-US" sz="5000" b="1" i="1" smtClean="0">
                                        <a:solidFill>
                                          <a:schemeClr val="tx1"/>
                                        </a:solidFill>
                                        <a:latin typeface="Cambria Math" panose="02040503050406030204" pitchFamily="18" charset="0"/>
                                        <a:ea typeface="Cambria Math" panose="02040503050406030204" pitchFamily="18" charset="0"/>
                                        <a:cs typeface="Arial" charset="0"/>
                                      </a:rPr>
                                      <m:t>𝟏</m:t>
                                    </m:r>
                                  </m:den>
                                </m:f>
                                <m:r>
                                  <a:rPr lang="en-US" sz="5000" b="1" i="1" smtClean="0">
                                    <a:solidFill>
                                      <a:schemeClr val="tx1"/>
                                    </a:solidFill>
                                    <a:latin typeface="Cambria Math" panose="02040503050406030204" pitchFamily="18" charset="0"/>
                                    <a:ea typeface="Cambria Math" panose="02040503050406030204" pitchFamily="18" charset="0"/>
                                    <a:cs typeface="Arial" charset="0"/>
                                  </a:rPr>
                                  <m:t>+</m:t>
                                </m:r>
                                <m:f>
                                  <m:fPr>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fPr>
                                  <m:num>
                                    <m:r>
                                      <a:rPr lang="en-US" sz="5000" b="1" i="1" smtClean="0">
                                        <a:solidFill>
                                          <a:schemeClr val="tx1"/>
                                        </a:solidFill>
                                        <a:latin typeface="Cambria Math" panose="02040503050406030204" pitchFamily="18" charset="0"/>
                                        <a:ea typeface="Cambria Math" panose="02040503050406030204" pitchFamily="18" charset="0"/>
                                        <a:cs typeface="Arial" charset="0"/>
                                      </a:rPr>
                                      <m:t>𝟏</m:t>
                                    </m:r>
                                  </m:num>
                                  <m:den>
                                    <m:r>
                                      <a:rPr lang="en-US" sz="5000" b="1" i="1" smtClean="0">
                                        <a:solidFill>
                                          <a:schemeClr val="tx1"/>
                                        </a:solidFill>
                                        <a:latin typeface="Cambria Math" panose="02040503050406030204" pitchFamily="18" charset="0"/>
                                        <a:ea typeface="Cambria Math" panose="02040503050406030204" pitchFamily="18" charset="0"/>
                                        <a:cs typeface="Arial" charset="0"/>
                                      </a:rPr>
                                      <m:t>𝒏</m:t>
                                    </m:r>
                                    <m:r>
                                      <a:rPr lang="en-US" sz="5000" b="1" i="1" smtClean="0">
                                        <a:solidFill>
                                          <a:schemeClr val="tx1"/>
                                        </a:solidFill>
                                        <a:latin typeface="Cambria Math" panose="02040503050406030204" pitchFamily="18" charset="0"/>
                                        <a:ea typeface="Cambria Math" panose="02040503050406030204" pitchFamily="18" charset="0"/>
                                        <a:cs typeface="Arial" charset="0"/>
                                      </a:rPr>
                                      <m:t>𝟐</m:t>
                                    </m:r>
                                  </m:den>
                                </m:f>
                              </m:e>
                            </m:d>
                          </m:e>
                        </m:rad>
                      </m:den>
                    </m:f>
                  </m:oMath>
                </a14:m>
                <a:endParaRPr lang="en-US" sz="5000" b="1" dirty="0">
                  <a:solidFill>
                    <a:schemeClr val="tx1"/>
                  </a:solidFill>
                  <a:latin typeface="Arial" charset="0"/>
                  <a:cs typeface="Arial" charset="0"/>
                </a:endParaRPr>
              </a:p>
              <a:p>
                <a:endParaRPr lang="en-US" sz="5000" dirty="0">
                  <a:latin typeface="Arial" charset="0"/>
                  <a:cs typeface="Arial" charset="0"/>
                </a:endParaRPr>
              </a:p>
            </p:txBody>
          </p:sp>
        </mc:Choice>
        <mc:Fallback xmlns="">
          <p:sp>
            <p:nvSpPr>
              <p:cNvPr id="4" name="Content Placeholder 2">
                <a:extLst>
                  <a:ext uri="{FF2B5EF4-FFF2-40B4-BE49-F238E27FC236}">
                    <a16:creationId xmlns:a16="http://schemas.microsoft.com/office/drawing/2014/main" id="{0B5E409A-357E-F249-9BD8-EFD284630C91}"/>
                  </a:ext>
                </a:extLst>
              </p:cNvPr>
              <p:cNvSpPr>
                <a:spLocks noGrp="1" noRot="1" noChangeAspect="1" noMove="1" noResize="1" noEditPoints="1" noAdjustHandles="1" noChangeArrowheads="1" noChangeShapeType="1" noTextEdit="1"/>
              </p:cNvSpPr>
              <p:nvPr>
                <p:ph idx="1"/>
              </p:nvPr>
            </p:nvSpPr>
            <p:spPr>
              <a:xfrm>
                <a:off x="457200" y="1600200"/>
                <a:ext cx="8229600" cy="4525963"/>
              </a:xfrm>
              <a:blipFill>
                <a:blip r:embed="rId2"/>
                <a:stretch>
                  <a:fillRect l="-3704" t="-3081" b="-2801"/>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E777D00-BF92-794D-BCC5-DAE6DBC79465}"/>
              </a:ext>
            </a:extLst>
          </p:cNvPr>
          <p:cNvSpPr>
            <a:spLocks noGrp="1"/>
          </p:cNvSpPr>
          <p:nvPr>
            <p:ph type="sldNum" sz="quarter" idx="12"/>
          </p:nvPr>
        </p:nvSpPr>
        <p:spPr/>
        <p:txBody>
          <a:bodyPr/>
          <a:lstStyle/>
          <a:p>
            <a:fld id="{803C33BC-767D-8845-BB2C-A473FB4A7552}" type="slidenum">
              <a:rPr lang="en-US" smtClean="0"/>
              <a:pPr/>
              <a:t>240</a:t>
            </a:fld>
            <a:endParaRPr lang="en-US"/>
          </a:p>
        </p:txBody>
      </p:sp>
    </p:spTree>
    <p:extLst>
      <p:ext uri="{BB962C8B-B14F-4D97-AF65-F5344CB8AC3E}">
        <p14:creationId xmlns:p14="http://schemas.microsoft.com/office/powerpoint/2010/main" val="41941471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76200" y="5943600"/>
            <a:ext cx="9134622" cy="1508125"/>
          </a:xfrm>
        </p:spPr>
        <p:txBody>
          <a:bodyPr/>
          <a:lstStyle/>
          <a:p>
            <a:pPr algn="r" eaLnBrk="1" hangingPunct="1"/>
            <a:r>
              <a:rPr lang="en-US" sz="8000" dirty="0">
                <a:solidFill>
                  <a:srgbClr val="A6A6A6"/>
                </a:solidFill>
                <a:latin typeface="Arial" charset="0"/>
                <a:cs typeface="Arial" charset="0"/>
              </a:rPr>
              <a:t>paired t-test</a:t>
            </a:r>
          </a:p>
        </p:txBody>
      </p:sp>
      <p:sp>
        <p:nvSpPr>
          <p:cNvPr id="2" name="Slide Number Placeholder 1">
            <a:extLst>
              <a:ext uri="{FF2B5EF4-FFF2-40B4-BE49-F238E27FC236}">
                <a16:creationId xmlns:a16="http://schemas.microsoft.com/office/drawing/2014/main" id="{B3CD258B-1E84-9945-A39A-0C7271883641}"/>
              </a:ext>
            </a:extLst>
          </p:cNvPr>
          <p:cNvSpPr>
            <a:spLocks noGrp="1"/>
          </p:cNvSpPr>
          <p:nvPr>
            <p:ph type="sldNum" sz="quarter" idx="12"/>
          </p:nvPr>
        </p:nvSpPr>
        <p:spPr/>
        <p:txBody>
          <a:bodyPr/>
          <a:lstStyle/>
          <a:p>
            <a:fld id="{8C734804-006E-DC44-93A2-A63A0AD6AB16}" type="slidenum">
              <a:rPr lang="en-US" smtClean="0"/>
              <a:pPr/>
              <a:t>241</a:t>
            </a:fld>
            <a:endParaRPr lang="en-US"/>
          </a:p>
        </p:txBody>
      </p:sp>
    </p:spTree>
    <p:extLst>
      <p:ext uri="{BB962C8B-B14F-4D97-AF65-F5344CB8AC3E}">
        <p14:creationId xmlns:p14="http://schemas.microsoft.com/office/powerpoint/2010/main" val="1319557360"/>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2460EBC-E59D-DB4B-905B-F93D40F012F8}"/>
                  </a:ext>
                </a:extLst>
              </p:cNvPr>
              <p:cNvSpPr/>
              <p:nvPr/>
            </p:nvSpPr>
            <p:spPr>
              <a:xfrm>
                <a:off x="2438400" y="2362200"/>
                <a:ext cx="4020651" cy="1896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000" i="1" kern="0" smtClean="0">
                          <a:solidFill>
                            <a:srgbClr val="000000"/>
                          </a:solidFill>
                          <a:latin typeface="Cambria Math" panose="02040503050406030204" pitchFamily="18" charset="0"/>
                        </a:rPr>
                        <m:t>𝒕</m:t>
                      </m:r>
                      <m:r>
                        <a:rPr lang="en-US" sz="5000" i="1" kern="0" smtClean="0">
                          <a:solidFill>
                            <a:srgbClr val="000000"/>
                          </a:solidFill>
                          <a:latin typeface="Cambria Math" panose="02040503050406030204" pitchFamily="18" charset="0"/>
                        </a:rPr>
                        <m:t> = </m:t>
                      </m:r>
                      <m:f>
                        <m:fPr>
                          <m:ctrlPr>
                            <a:rPr lang="en-US" sz="5000" i="1" kern="0">
                              <a:solidFill>
                                <a:srgbClr val="000000"/>
                              </a:solidFill>
                              <a:latin typeface="Cambria Math" panose="02040503050406030204" pitchFamily="18" charset="0"/>
                              <a:ea typeface="Cambria Math" panose="02040503050406030204" pitchFamily="18" charset="0"/>
                            </a:rPr>
                          </m:ctrlPr>
                        </m:fPr>
                        <m:num>
                          <m:bar>
                            <m:barPr>
                              <m:pos m:val="top"/>
                              <m:ctrlPr>
                                <a:rPr lang="en-US" sz="5000" i="1" kern="0">
                                  <a:solidFill>
                                    <a:srgbClr val="000000"/>
                                  </a:solidFill>
                                  <a:latin typeface="Cambria Math" panose="02040503050406030204" pitchFamily="18" charset="0"/>
                                  <a:ea typeface="Cambria Math" panose="02040503050406030204" pitchFamily="18" charset="0"/>
                                </a:rPr>
                              </m:ctrlPr>
                            </m:barPr>
                            <m:e>
                              <m:r>
                                <a:rPr lang="en-US" sz="5000" i="1" kern="0">
                                  <a:solidFill>
                                    <a:srgbClr val="000000"/>
                                  </a:solidFill>
                                  <a:latin typeface="Cambria Math" panose="02040503050406030204" pitchFamily="18" charset="0"/>
                                  <a:ea typeface="Cambria Math" panose="02040503050406030204" pitchFamily="18" charset="0"/>
                                </a:rPr>
                                <m:t>𝒙</m:t>
                              </m:r>
                              <m:r>
                                <a:rPr lang="en-US" sz="5000" i="1" kern="0">
                                  <a:solidFill>
                                    <a:srgbClr val="000000"/>
                                  </a:solidFill>
                                  <a:latin typeface="Cambria Math" panose="02040503050406030204" pitchFamily="18" charset="0"/>
                                  <a:ea typeface="Cambria Math" panose="02040503050406030204" pitchFamily="18" charset="0"/>
                                </a:rPr>
                                <m:t>𝟏</m:t>
                              </m:r>
                            </m:e>
                          </m:bar>
                          <m:r>
                            <a:rPr lang="en-US" sz="5000" i="1" kern="0">
                              <a:solidFill>
                                <a:srgbClr val="000000"/>
                              </a:solidFill>
                              <a:latin typeface="Cambria Math" panose="02040503050406030204" pitchFamily="18" charset="0"/>
                              <a:ea typeface="Cambria Math" panose="02040503050406030204" pitchFamily="18" charset="0"/>
                            </a:rPr>
                            <m:t>−</m:t>
                          </m:r>
                          <m:bar>
                            <m:barPr>
                              <m:pos m:val="top"/>
                              <m:ctrlPr>
                                <a:rPr lang="en-US" sz="5000" i="1" kern="0">
                                  <a:solidFill>
                                    <a:srgbClr val="000000"/>
                                  </a:solidFill>
                                  <a:latin typeface="Cambria Math" panose="02040503050406030204" pitchFamily="18" charset="0"/>
                                  <a:ea typeface="Cambria Math" panose="02040503050406030204" pitchFamily="18" charset="0"/>
                                </a:rPr>
                              </m:ctrlPr>
                            </m:barPr>
                            <m:e>
                              <m:r>
                                <a:rPr lang="en-US" sz="5000" i="1" kern="0">
                                  <a:solidFill>
                                    <a:srgbClr val="000000"/>
                                  </a:solidFill>
                                  <a:latin typeface="Cambria Math" panose="02040503050406030204" pitchFamily="18" charset="0"/>
                                  <a:ea typeface="Cambria Math" panose="02040503050406030204" pitchFamily="18" charset="0"/>
                                </a:rPr>
                                <m:t>𝒙</m:t>
                              </m:r>
                              <m:r>
                                <a:rPr lang="en-US" sz="5000" i="1" kern="0">
                                  <a:solidFill>
                                    <a:srgbClr val="000000"/>
                                  </a:solidFill>
                                  <a:latin typeface="Cambria Math" panose="02040503050406030204" pitchFamily="18" charset="0"/>
                                  <a:ea typeface="Cambria Math" panose="02040503050406030204" pitchFamily="18" charset="0"/>
                                </a:rPr>
                                <m:t>𝟐</m:t>
                              </m:r>
                            </m:e>
                          </m:bar>
                        </m:num>
                        <m:den>
                          <m:r>
                            <a:rPr lang="en-US" sz="5000" i="1" kern="0">
                              <a:solidFill>
                                <a:srgbClr val="000000"/>
                              </a:solidFill>
                              <a:latin typeface="Cambria Math" panose="02040503050406030204" pitchFamily="18" charset="0"/>
                              <a:ea typeface="Cambria Math" panose="02040503050406030204" pitchFamily="18" charset="0"/>
                            </a:rPr>
                            <m:t>𝒔</m:t>
                          </m:r>
                          <m:r>
                            <a:rPr lang="en-US" sz="5000" b="1" i="1" kern="0" smtClean="0">
                              <a:solidFill>
                                <a:srgbClr val="000000"/>
                              </a:solidFill>
                              <a:latin typeface="Cambria Math" panose="02040503050406030204" pitchFamily="18" charset="0"/>
                              <a:ea typeface="Cambria Math" panose="02040503050406030204" pitchFamily="18" charset="0"/>
                            </a:rPr>
                            <m:t>/</m:t>
                          </m:r>
                          <m:rad>
                            <m:radPr>
                              <m:degHide m:val="on"/>
                              <m:ctrlPr>
                                <a:rPr lang="en-US" sz="5000" i="1" kern="0">
                                  <a:solidFill>
                                    <a:srgbClr val="000000"/>
                                  </a:solidFill>
                                  <a:latin typeface="Cambria Math" panose="02040503050406030204" pitchFamily="18" charset="0"/>
                                  <a:ea typeface="Cambria Math" panose="02040503050406030204" pitchFamily="18" charset="0"/>
                                </a:rPr>
                              </m:ctrlPr>
                            </m:radPr>
                            <m:deg/>
                            <m:e>
                              <m:r>
                                <a:rPr lang="en-US" sz="5000" i="1" kern="0">
                                  <a:solidFill>
                                    <a:srgbClr val="000000"/>
                                  </a:solidFill>
                                  <a:latin typeface="Cambria Math" panose="02040503050406030204" pitchFamily="18" charset="0"/>
                                  <a:ea typeface="Cambria Math" panose="02040503050406030204" pitchFamily="18" charset="0"/>
                                </a:rPr>
                                <m:t>𝒏</m:t>
                              </m:r>
                            </m:e>
                          </m:rad>
                        </m:den>
                      </m:f>
                    </m:oMath>
                  </m:oMathPara>
                </a14:m>
                <a:endParaRPr lang="en-US" dirty="0"/>
              </a:p>
            </p:txBody>
          </p:sp>
        </mc:Choice>
        <mc:Fallback xmlns="">
          <p:sp>
            <p:nvSpPr>
              <p:cNvPr id="2" name="Rectangle 1">
                <a:extLst>
                  <a:ext uri="{FF2B5EF4-FFF2-40B4-BE49-F238E27FC236}">
                    <a16:creationId xmlns:a16="http://schemas.microsoft.com/office/drawing/2014/main" id="{62460EBC-E59D-DB4B-905B-F93D40F012F8}"/>
                  </a:ext>
                </a:extLst>
              </p:cNvPr>
              <p:cNvSpPr>
                <a:spLocks noRot="1" noChangeAspect="1" noMove="1" noResize="1" noEditPoints="1" noAdjustHandles="1" noChangeArrowheads="1" noChangeShapeType="1" noTextEdit="1"/>
              </p:cNvSpPr>
              <p:nvPr/>
            </p:nvSpPr>
            <p:spPr>
              <a:xfrm>
                <a:off x="2438400" y="2362200"/>
                <a:ext cx="4020651" cy="1896032"/>
              </a:xfrm>
              <a:prstGeom prst="rect">
                <a:avLst/>
              </a:prstGeom>
              <a:blipFill>
                <a:blip r:embed="rId2"/>
                <a:stretch>
                  <a:fillRect r="-315" b="-1133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FA73D376-FC8B-D54F-896A-215E010597EE}"/>
              </a:ext>
            </a:extLst>
          </p:cNvPr>
          <p:cNvGrpSpPr/>
          <p:nvPr/>
        </p:nvGrpSpPr>
        <p:grpSpPr>
          <a:xfrm>
            <a:off x="3809999" y="793152"/>
            <a:ext cx="4079225" cy="2505554"/>
            <a:chOff x="3809999" y="793152"/>
            <a:chExt cx="4079225" cy="2505554"/>
          </a:xfrm>
        </p:grpSpPr>
        <p:sp>
          <p:nvSpPr>
            <p:cNvPr id="6" name="Rounded Rectangle 5">
              <a:extLst>
                <a:ext uri="{FF2B5EF4-FFF2-40B4-BE49-F238E27FC236}">
                  <a16:creationId xmlns:a16="http://schemas.microsoft.com/office/drawing/2014/main" id="{9938ADBA-DF11-5645-87F5-59D4FFE71B5D}"/>
                </a:ext>
              </a:extLst>
            </p:cNvPr>
            <p:cNvSpPr/>
            <p:nvPr/>
          </p:nvSpPr>
          <p:spPr bwMode="auto">
            <a:xfrm>
              <a:off x="3809999" y="2362200"/>
              <a:ext cx="2658151" cy="936506"/>
            </a:xfrm>
            <a:prstGeom prst="roundRect">
              <a:avLst/>
            </a:prstGeom>
            <a:noFill/>
            <a:ln w="635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Content Placeholder 2">
              <a:extLst>
                <a:ext uri="{FF2B5EF4-FFF2-40B4-BE49-F238E27FC236}">
                  <a16:creationId xmlns:a16="http://schemas.microsoft.com/office/drawing/2014/main" id="{A958E2EA-C0E0-4647-8B33-5FC4A9011D47}"/>
                </a:ext>
              </a:extLst>
            </p:cNvPr>
            <p:cNvSpPr txBox="1">
              <a:spLocks/>
            </p:cNvSpPr>
            <p:nvPr/>
          </p:nvSpPr>
          <p:spPr bwMode="auto">
            <a:xfrm>
              <a:off x="4955524" y="793152"/>
              <a:ext cx="2933700" cy="1155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different between group means</a:t>
              </a:r>
            </a:p>
            <a:p>
              <a:pPr algn="ctr"/>
              <a:r>
                <a:rPr lang="en-US" b="0" dirty="0">
                  <a:solidFill>
                    <a:srgbClr val="99CC00"/>
                  </a:solidFill>
                  <a:latin typeface="Arial" charset="0"/>
                  <a:cs typeface="Arial" charset="0"/>
                </a:rPr>
                <a:t>(to maximize)</a:t>
              </a:r>
            </a:p>
          </p:txBody>
        </p:sp>
      </p:grpSp>
      <p:sp>
        <p:nvSpPr>
          <p:cNvPr id="9" name="Rounded Rectangle 8">
            <a:extLst>
              <a:ext uri="{FF2B5EF4-FFF2-40B4-BE49-F238E27FC236}">
                <a16:creationId xmlns:a16="http://schemas.microsoft.com/office/drawing/2014/main" id="{9CAAD8EF-C760-9940-80A6-6D6878D8BD1F}"/>
              </a:ext>
            </a:extLst>
          </p:cNvPr>
          <p:cNvSpPr/>
          <p:nvPr/>
        </p:nvSpPr>
        <p:spPr bwMode="auto">
          <a:xfrm>
            <a:off x="4343400" y="3559506"/>
            <a:ext cx="612124" cy="675707"/>
          </a:xfrm>
          <a:prstGeom prst="roundRect">
            <a:avLst/>
          </a:prstGeom>
          <a:noFill/>
          <a:ln w="635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Content Placeholder 2">
            <a:extLst>
              <a:ext uri="{FF2B5EF4-FFF2-40B4-BE49-F238E27FC236}">
                <a16:creationId xmlns:a16="http://schemas.microsoft.com/office/drawing/2014/main" id="{6F36E88C-E5FF-C94E-8D8F-91912F6B3154}"/>
              </a:ext>
            </a:extLst>
          </p:cNvPr>
          <p:cNvSpPr txBox="1">
            <a:spLocks/>
          </p:cNvSpPr>
          <p:nvPr/>
        </p:nvSpPr>
        <p:spPr bwMode="auto">
          <a:xfrm>
            <a:off x="-1447800" y="3803710"/>
            <a:ext cx="8153400" cy="606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standard deviation </a:t>
            </a:r>
          </a:p>
          <a:p>
            <a:pPr algn="ctr"/>
            <a:r>
              <a:rPr lang="en-US" b="0" dirty="0">
                <a:latin typeface="Arial" charset="0"/>
                <a:cs typeface="Arial" charset="0"/>
              </a:rPr>
              <a:t>of the differences</a:t>
            </a:r>
          </a:p>
          <a:p>
            <a:pPr algn="ctr"/>
            <a:r>
              <a:rPr lang="en-US" b="0" dirty="0">
                <a:solidFill>
                  <a:srgbClr val="FF9900"/>
                </a:solidFill>
                <a:latin typeface="Arial" charset="0"/>
                <a:cs typeface="Arial" charset="0"/>
              </a:rPr>
              <a:t>(to minimize)</a:t>
            </a:r>
          </a:p>
        </p:txBody>
      </p:sp>
      <p:sp>
        <p:nvSpPr>
          <p:cNvPr id="3" name="Slide Number Placeholder 2">
            <a:extLst>
              <a:ext uri="{FF2B5EF4-FFF2-40B4-BE49-F238E27FC236}">
                <a16:creationId xmlns:a16="http://schemas.microsoft.com/office/drawing/2014/main" id="{FAF337EA-7588-964B-8529-F34297CF2C1A}"/>
              </a:ext>
            </a:extLst>
          </p:cNvPr>
          <p:cNvSpPr>
            <a:spLocks noGrp="1"/>
          </p:cNvSpPr>
          <p:nvPr>
            <p:ph type="sldNum" sz="quarter" idx="12"/>
          </p:nvPr>
        </p:nvSpPr>
        <p:spPr/>
        <p:txBody>
          <a:bodyPr/>
          <a:lstStyle/>
          <a:p>
            <a:fld id="{803C33BC-767D-8845-BB2C-A473FB4A7552}" type="slidenum">
              <a:rPr lang="en-US" smtClean="0"/>
              <a:pPr/>
              <a:t>242</a:t>
            </a:fld>
            <a:endParaRPr lang="en-US"/>
          </a:p>
        </p:txBody>
      </p:sp>
    </p:spTree>
    <p:extLst>
      <p:ext uri="{BB962C8B-B14F-4D97-AF65-F5344CB8AC3E}">
        <p14:creationId xmlns:p14="http://schemas.microsoft.com/office/powerpoint/2010/main" val="41418728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2460EBC-E59D-DB4B-905B-F93D40F012F8}"/>
                  </a:ext>
                </a:extLst>
              </p:cNvPr>
              <p:cNvSpPr/>
              <p:nvPr/>
            </p:nvSpPr>
            <p:spPr>
              <a:xfrm>
                <a:off x="2438400" y="2362200"/>
                <a:ext cx="4020651" cy="1896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000" i="1" kern="0" smtClean="0">
                          <a:solidFill>
                            <a:srgbClr val="000000"/>
                          </a:solidFill>
                          <a:latin typeface="Cambria Math" panose="02040503050406030204" pitchFamily="18" charset="0"/>
                        </a:rPr>
                        <m:t>𝒕</m:t>
                      </m:r>
                      <m:r>
                        <a:rPr lang="en-US" sz="5000" i="1" kern="0" smtClean="0">
                          <a:solidFill>
                            <a:srgbClr val="000000"/>
                          </a:solidFill>
                          <a:latin typeface="Cambria Math" panose="02040503050406030204" pitchFamily="18" charset="0"/>
                        </a:rPr>
                        <m:t> = </m:t>
                      </m:r>
                      <m:f>
                        <m:fPr>
                          <m:ctrlPr>
                            <a:rPr lang="en-US" sz="5000" i="1" kern="0">
                              <a:solidFill>
                                <a:srgbClr val="000000"/>
                              </a:solidFill>
                              <a:latin typeface="Cambria Math" panose="02040503050406030204" pitchFamily="18" charset="0"/>
                              <a:ea typeface="Cambria Math" panose="02040503050406030204" pitchFamily="18" charset="0"/>
                            </a:rPr>
                          </m:ctrlPr>
                        </m:fPr>
                        <m:num>
                          <m:bar>
                            <m:barPr>
                              <m:pos m:val="top"/>
                              <m:ctrlPr>
                                <a:rPr lang="en-US" sz="5000" i="1" kern="0">
                                  <a:solidFill>
                                    <a:srgbClr val="000000"/>
                                  </a:solidFill>
                                  <a:latin typeface="Cambria Math" panose="02040503050406030204" pitchFamily="18" charset="0"/>
                                  <a:ea typeface="Cambria Math" panose="02040503050406030204" pitchFamily="18" charset="0"/>
                                </a:rPr>
                              </m:ctrlPr>
                            </m:barPr>
                            <m:e>
                              <m:r>
                                <a:rPr lang="en-US" sz="5000" i="1" kern="0">
                                  <a:solidFill>
                                    <a:srgbClr val="000000"/>
                                  </a:solidFill>
                                  <a:latin typeface="Cambria Math" panose="02040503050406030204" pitchFamily="18" charset="0"/>
                                  <a:ea typeface="Cambria Math" panose="02040503050406030204" pitchFamily="18" charset="0"/>
                                </a:rPr>
                                <m:t>𝒙</m:t>
                              </m:r>
                              <m:r>
                                <a:rPr lang="en-US" sz="5000" i="1" kern="0">
                                  <a:solidFill>
                                    <a:srgbClr val="000000"/>
                                  </a:solidFill>
                                  <a:latin typeface="Cambria Math" panose="02040503050406030204" pitchFamily="18" charset="0"/>
                                  <a:ea typeface="Cambria Math" panose="02040503050406030204" pitchFamily="18" charset="0"/>
                                </a:rPr>
                                <m:t>𝟏</m:t>
                              </m:r>
                            </m:e>
                          </m:bar>
                          <m:r>
                            <a:rPr lang="en-US" sz="5000" i="1" kern="0">
                              <a:solidFill>
                                <a:srgbClr val="000000"/>
                              </a:solidFill>
                              <a:latin typeface="Cambria Math" panose="02040503050406030204" pitchFamily="18" charset="0"/>
                              <a:ea typeface="Cambria Math" panose="02040503050406030204" pitchFamily="18" charset="0"/>
                            </a:rPr>
                            <m:t>−</m:t>
                          </m:r>
                          <m:bar>
                            <m:barPr>
                              <m:pos m:val="top"/>
                              <m:ctrlPr>
                                <a:rPr lang="en-US" sz="5000" i="1" kern="0">
                                  <a:solidFill>
                                    <a:srgbClr val="000000"/>
                                  </a:solidFill>
                                  <a:latin typeface="Cambria Math" panose="02040503050406030204" pitchFamily="18" charset="0"/>
                                  <a:ea typeface="Cambria Math" panose="02040503050406030204" pitchFamily="18" charset="0"/>
                                </a:rPr>
                              </m:ctrlPr>
                            </m:barPr>
                            <m:e>
                              <m:r>
                                <a:rPr lang="en-US" sz="5000" i="1" kern="0">
                                  <a:solidFill>
                                    <a:srgbClr val="000000"/>
                                  </a:solidFill>
                                  <a:latin typeface="Cambria Math" panose="02040503050406030204" pitchFamily="18" charset="0"/>
                                  <a:ea typeface="Cambria Math" panose="02040503050406030204" pitchFamily="18" charset="0"/>
                                </a:rPr>
                                <m:t>𝒙</m:t>
                              </m:r>
                              <m:r>
                                <a:rPr lang="en-US" sz="5000" i="1" kern="0">
                                  <a:solidFill>
                                    <a:srgbClr val="000000"/>
                                  </a:solidFill>
                                  <a:latin typeface="Cambria Math" panose="02040503050406030204" pitchFamily="18" charset="0"/>
                                  <a:ea typeface="Cambria Math" panose="02040503050406030204" pitchFamily="18" charset="0"/>
                                </a:rPr>
                                <m:t>𝟐</m:t>
                              </m:r>
                            </m:e>
                          </m:bar>
                        </m:num>
                        <m:den>
                          <m:r>
                            <a:rPr lang="en-US" sz="5000" i="1" kern="0">
                              <a:solidFill>
                                <a:srgbClr val="000000"/>
                              </a:solidFill>
                              <a:latin typeface="Cambria Math" panose="02040503050406030204" pitchFamily="18" charset="0"/>
                              <a:ea typeface="Cambria Math" panose="02040503050406030204" pitchFamily="18" charset="0"/>
                            </a:rPr>
                            <m:t>𝒔</m:t>
                          </m:r>
                          <m:r>
                            <a:rPr lang="en-US" sz="5000" b="1" i="1" kern="0" smtClean="0">
                              <a:solidFill>
                                <a:srgbClr val="000000"/>
                              </a:solidFill>
                              <a:latin typeface="Cambria Math" panose="02040503050406030204" pitchFamily="18" charset="0"/>
                              <a:ea typeface="Cambria Math" panose="02040503050406030204" pitchFamily="18" charset="0"/>
                            </a:rPr>
                            <m:t>/</m:t>
                          </m:r>
                          <m:rad>
                            <m:radPr>
                              <m:degHide m:val="on"/>
                              <m:ctrlPr>
                                <a:rPr lang="en-US" sz="5000" i="1" kern="0">
                                  <a:solidFill>
                                    <a:srgbClr val="000000"/>
                                  </a:solidFill>
                                  <a:latin typeface="Cambria Math" panose="02040503050406030204" pitchFamily="18" charset="0"/>
                                  <a:ea typeface="Cambria Math" panose="02040503050406030204" pitchFamily="18" charset="0"/>
                                </a:rPr>
                              </m:ctrlPr>
                            </m:radPr>
                            <m:deg/>
                            <m:e>
                              <m:r>
                                <a:rPr lang="en-US" sz="5000" i="1" kern="0">
                                  <a:solidFill>
                                    <a:srgbClr val="000000"/>
                                  </a:solidFill>
                                  <a:latin typeface="Cambria Math" panose="02040503050406030204" pitchFamily="18" charset="0"/>
                                  <a:ea typeface="Cambria Math" panose="02040503050406030204" pitchFamily="18" charset="0"/>
                                </a:rPr>
                                <m:t>𝒏</m:t>
                              </m:r>
                            </m:e>
                          </m:rad>
                        </m:den>
                      </m:f>
                    </m:oMath>
                  </m:oMathPara>
                </a14:m>
                <a:endParaRPr lang="en-US" dirty="0"/>
              </a:p>
            </p:txBody>
          </p:sp>
        </mc:Choice>
        <mc:Fallback xmlns="">
          <p:sp>
            <p:nvSpPr>
              <p:cNvPr id="2" name="Rectangle 1">
                <a:extLst>
                  <a:ext uri="{FF2B5EF4-FFF2-40B4-BE49-F238E27FC236}">
                    <a16:creationId xmlns:a16="http://schemas.microsoft.com/office/drawing/2014/main" id="{62460EBC-E59D-DB4B-905B-F93D40F012F8}"/>
                  </a:ext>
                </a:extLst>
              </p:cNvPr>
              <p:cNvSpPr>
                <a:spLocks noRot="1" noChangeAspect="1" noMove="1" noResize="1" noEditPoints="1" noAdjustHandles="1" noChangeArrowheads="1" noChangeShapeType="1" noTextEdit="1"/>
              </p:cNvSpPr>
              <p:nvPr/>
            </p:nvSpPr>
            <p:spPr>
              <a:xfrm>
                <a:off x="2438400" y="2362200"/>
                <a:ext cx="4020651" cy="1896032"/>
              </a:xfrm>
              <a:prstGeom prst="rect">
                <a:avLst/>
              </a:prstGeom>
              <a:blipFill>
                <a:blip r:embed="rId2"/>
                <a:stretch>
                  <a:fillRect r="-315" b="-11333"/>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FA73D376-FC8B-D54F-896A-215E010597EE}"/>
              </a:ext>
            </a:extLst>
          </p:cNvPr>
          <p:cNvGrpSpPr/>
          <p:nvPr/>
        </p:nvGrpSpPr>
        <p:grpSpPr>
          <a:xfrm>
            <a:off x="3809999" y="793152"/>
            <a:ext cx="4079225" cy="2505554"/>
            <a:chOff x="3809999" y="793152"/>
            <a:chExt cx="4079225" cy="2505554"/>
          </a:xfrm>
        </p:grpSpPr>
        <p:sp>
          <p:nvSpPr>
            <p:cNvPr id="6" name="Rounded Rectangle 5">
              <a:extLst>
                <a:ext uri="{FF2B5EF4-FFF2-40B4-BE49-F238E27FC236}">
                  <a16:creationId xmlns:a16="http://schemas.microsoft.com/office/drawing/2014/main" id="{9938ADBA-DF11-5645-87F5-59D4FFE71B5D}"/>
                </a:ext>
              </a:extLst>
            </p:cNvPr>
            <p:cNvSpPr/>
            <p:nvPr/>
          </p:nvSpPr>
          <p:spPr bwMode="auto">
            <a:xfrm>
              <a:off x="3809999" y="2362200"/>
              <a:ext cx="2658151" cy="936506"/>
            </a:xfrm>
            <a:prstGeom prst="roundRect">
              <a:avLst/>
            </a:prstGeom>
            <a:noFill/>
            <a:ln w="635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Content Placeholder 2">
              <a:extLst>
                <a:ext uri="{FF2B5EF4-FFF2-40B4-BE49-F238E27FC236}">
                  <a16:creationId xmlns:a16="http://schemas.microsoft.com/office/drawing/2014/main" id="{A958E2EA-C0E0-4647-8B33-5FC4A9011D47}"/>
                </a:ext>
              </a:extLst>
            </p:cNvPr>
            <p:cNvSpPr txBox="1">
              <a:spLocks/>
            </p:cNvSpPr>
            <p:nvPr/>
          </p:nvSpPr>
          <p:spPr bwMode="auto">
            <a:xfrm>
              <a:off x="4955524" y="793152"/>
              <a:ext cx="2933700" cy="1155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different between group means</a:t>
              </a:r>
            </a:p>
            <a:p>
              <a:pPr algn="ctr"/>
              <a:r>
                <a:rPr lang="en-US" b="0" dirty="0">
                  <a:solidFill>
                    <a:srgbClr val="99CC00"/>
                  </a:solidFill>
                  <a:latin typeface="Arial" charset="0"/>
                  <a:cs typeface="Arial" charset="0"/>
                </a:rPr>
                <a:t>(to maximize)</a:t>
              </a:r>
            </a:p>
          </p:txBody>
        </p:sp>
      </p:grpSp>
      <p:sp>
        <p:nvSpPr>
          <p:cNvPr id="9" name="Rounded Rectangle 8">
            <a:extLst>
              <a:ext uri="{FF2B5EF4-FFF2-40B4-BE49-F238E27FC236}">
                <a16:creationId xmlns:a16="http://schemas.microsoft.com/office/drawing/2014/main" id="{9CAAD8EF-C760-9940-80A6-6D6878D8BD1F}"/>
              </a:ext>
            </a:extLst>
          </p:cNvPr>
          <p:cNvSpPr/>
          <p:nvPr/>
        </p:nvSpPr>
        <p:spPr bwMode="auto">
          <a:xfrm>
            <a:off x="4343400" y="3498698"/>
            <a:ext cx="1600200" cy="736516"/>
          </a:xfrm>
          <a:prstGeom prst="roundRect">
            <a:avLst/>
          </a:prstGeom>
          <a:noFill/>
          <a:ln w="635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Content Placeholder 2">
            <a:extLst>
              <a:ext uri="{FF2B5EF4-FFF2-40B4-BE49-F238E27FC236}">
                <a16:creationId xmlns:a16="http://schemas.microsoft.com/office/drawing/2014/main" id="{6F36E88C-E5FF-C94E-8D8F-91912F6B3154}"/>
              </a:ext>
            </a:extLst>
          </p:cNvPr>
          <p:cNvSpPr txBox="1">
            <a:spLocks/>
          </p:cNvSpPr>
          <p:nvPr/>
        </p:nvSpPr>
        <p:spPr bwMode="auto">
          <a:xfrm>
            <a:off x="2895600" y="4237488"/>
            <a:ext cx="8153400" cy="606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standard error of the mean </a:t>
            </a:r>
          </a:p>
          <a:p>
            <a:pPr algn="ctr"/>
            <a:r>
              <a:rPr lang="en-US" b="0" dirty="0">
                <a:solidFill>
                  <a:srgbClr val="FF9900"/>
                </a:solidFill>
                <a:latin typeface="Arial" charset="0"/>
                <a:cs typeface="Arial" charset="0"/>
              </a:rPr>
              <a:t>(to minimize)</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1E1872C-5FDE-E141-9CFC-7A3AE7BB48CF}"/>
                  </a:ext>
                </a:extLst>
              </p:cNvPr>
              <p:cNvSpPr/>
              <p:nvPr/>
            </p:nvSpPr>
            <p:spPr>
              <a:xfrm>
                <a:off x="990600" y="5587194"/>
                <a:ext cx="7645619" cy="465769"/>
              </a:xfrm>
              <a:prstGeom prst="rect">
                <a:avLst/>
              </a:prstGeom>
            </p:spPr>
            <p:txBody>
              <a:bodyPr wrap="none">
                <a:spAutoFit/>
              </a:bodyPr>
              <a:lstStyle/>
              <a:p>
                <a:pPr lvl="0" eaLnBrk="0" hangingPunct="0">
                  <a:spcBef>
                    <a:spcPct val="20000"/>
                  </a:spcBef>
                </a:pPr>
                <a:r>
                  <a:rPr lang="en-US" sz="2400" b="0" kern="0" dirty="0"/>
                  <a:t>b</a:t>
                </a:r>
                <a:r>
                  <a:rPr lang="en-US" sz="2400" b="0" kern="0" dirty="0">
                    <a:solidFill>
                      <a:schemeClr val="tx1"/>
                    </a:solidFill>
                  </a:rPr>
                  <a:t>ut why do we need to divide by </a:t>
                </a:r>
                <a14:m>
                  <m:oMath xmlns:m="http://schemas.openxmlformats.org/officeDocument/2006/math">
                    <m:rad>
                      <m:radPr>
                        <m:degHide m:val="on"/>
                        <m:ctrlPr>
                          <a:rPr lang="en-US" sz="2400" b="0" i="1" kern="0">
                            <a:solidFill>
                              <a:schemeClr val="tx1"/>
                            </a:solidFill>
                            <a:latin typeface="Cambria Math" panose="02040503050406030204" pitchFamily="18" charset="0"/>
                            <a:ea typeface="Cambria Math" panose="02040503050406030204" pitchFamily="18" charset="0"/>
                          </a:rPr>
                        </m:ctrlPr>
                      </m:radPr>
                      <m:deg/>
                      <m:e>
                        <m:r>
                          <a:rPr lang="en-US" sz="2400" b="0" i="1" kern="0">
                            <a:solidFill>
                              <a:schemeClr val="tx1"/>
                            </a:solidFill>
                            <a:latin typeface="Cambria Math" panose="02040503050406030204" pitchFamily="18" charset="0"/>
                            <a:ea typeface="Cambria Math" panose="02040503050406030204" pitchFamily="18" charset="0"/>
                          </a:rPr>
                          <m:t>𝑛</m:t>
                        </m:r>
                      </m:e>
                    </m:rad>
                  </m:oMath>
                </a14:m>
                <a:r>
                  <a:rPr lang="en-US" sz="2400" b="0" kern="0" dirty="0">
                    <a:solidFill>
                      <a:schemeClr val="tx1"/>
                    </a:solidFill>
                  </a:rPr>
                  <a:t> (n = sample size)?</a:t>
                </a:r>
              </a:p>
            </p:txBody>
          </p:sp>
        </mc:Choice>
        <mc:Fallback xmlns="">
          <p:sp>
            <p:nvSpPr>
              <p:cNvPr id="3" name="Rectangle 2">
                <a:extLst>
                  <a:ext uri="{FF2B5EF4-FFF2-40B4-BE49-F238E27FC236}">
                    <a16:creationId xmlns:a16="http://schemas.microsoft.com/office/drawing/2014/main" id="{61E1872C-5FDE-E141-9CFC-7A3AE7BB48CF}"/>
                  </a:ext>
                </a:extLst>
              </p:cNvPr>
              <p:cNvSpPr>
                <a:spLocks noRot="1" noChangeAspect="1" noMove="1" noResize="1" noEditPoints="1" noAdjustHandles="1" noChangeArrowheads="1" noChangeShapeType="1" noTextEdit="1"/>
              </p:cNvSpPr>
              <p:nvPr/>
            </p:nvSpPr>
            <p:spPr>
              <a:xfrm>
                <a:off x="990600" y="5587194"/>
                <a:ext cx="7645619" cy="465769"/>
              </a:xfrm>
              <a:prstGeom prst="rect">
                <a:avLst/>
              </a:prstGeom>
              <a:blipFill>
                <a:blip r:embed="rId3"/>
                <a:stretch>
                  <a:fillRect l="-1161" t="-5263" r="-166" b="-263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CAF87FF-6F1A-7645-8286-2E278FBBF61E}"/>
              </a:ext>
            </a:extLst>
          </p:cNvPr>
          <p:cNvSpPr>
            <a:spLocks noGrp="1"/>
          </p:cNvSpPr>
          <p:nvPr>
            <p:ph type="sldNum" sz="quarter" idx="12"/>
          </p:nvPr>
        </p:nvSpPr>
        <p:spPr/>
        <p:txBody>
          <a:bodyPr/>
          <a:lstStyle/>
          <a:p>
            <a:fld id="{803C33BC-767D-8845-BB2C-A473FB4A7552}" type="slidenum">
              <a:rPr lang="en-US" smtClean="0"/>
              <a:pPr/>
              <a:t>243</a:t>
            </a:fld>
            <a:endParaRPr lang="en-US"/>
          </a:p>
        </p:txBody>
      </p:sp>
    </p:spTree>
    <p:extLst>
      <p:ext uri="{BB962C8B-B14F-4D97-AF65-F5344CB8AC3E}">
        <p14:creationId xmlns:p14="http://schemas.microsoft.com/office/powerpoint/2010/main" val="60909721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8FCFC4-89BB-CC4E-9CED-303900E87AE7}"/>
              </a:ext>
            </a:extLst>
          </p:cNvPr>
          <p:cNvPicPr>
            <a:picLocks noChangeAspect="1"/>
          </p:cNvPicPr>
          <p:nvPr/>
        </p:nvPicPr>
        <p:blipFill>
          <a:blip r:embed="rId2"/>
          <a:stretch>
            <a:fillRect/>
          </a:stretch>
        </p:blipFill>
        <p:spPr>
          <a:xfrm>
            <a:off x="423607" y="914400"/>
            <a:ext cx="8326356" cy="3511550"/>
          </a:xfrm>
          <a:prstGeom prst="rect">
            <a:avLst/>
          </a:prstGeom>
        </p:spPr>
      </p:pic>
      <p:sp>
        <p:nvSpPr>
          <p:cNvPr id="6" name="Title 1">
            <a:extLst>
              <a:ext uri="{FF2B5EF4-FFF2-40B4-BE49-F238E27FC236}">
                <a16:creationId xmlns:a16="http://schemas.microsoft.com/office/drawing/2014/main" id="{54E4C0A8-3B3E-6544-A2CB-724FDF29F31A}"/>
              </a:ext>
            </a:extLst>
          </p:cNvPr>
          <p:cNvSpPr txBox="1">
            <a:spLocks/>
          </p:cNvSpPr>
          <p:nvPr/>
        </p:nvSpPr>
        <p:spPr bwMode="auto">
          <a:xfrm>
            <a:off x="14785" y="4648200"/>
            <a:ext cx="9144000" cy="1249767"/>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this comes from the </a:t>
            </a:r>
            <a:r>
              <a:rPr lang="en-US" sz="3600" dirty="0">
                <a:solidFill>
                  <a:srgbClr val="99CC00"/>
                </a:solidFill>
              </a:rPr>
              <a:t>central limit theorem </a:t>
            </a:r>
            <a:r>
              <a:rPr lang="en-US" sz="3600" b="0" dirty="0">
                <a:solidFill>
                  <a:schemeClr val="bg1"/>
                </a:solidFill>
              </a:rPr>
              <a:t>you have seen before (lecture 10)</a:t>
            </a:r>
          </a:p>
        </p:txBody>
      </p:sp>
      <p:sp>
        <p:nvSpPr>
          <p:cNvPr id="2" name="Slide Number Placeholder 1">
            <a:extLst>
              <a:ext uri="{FF2B5EF4-FFF2-40B4-BE49-F238E27FC236}">
                <a16:creationId xmlns:a16="http://schemas.microsoft.com/office/drawing/2014/main" id="{BE4BD422-3C34-0340-87D9-AAC8354D608B}"/>
              </a:ext>
            </a:extLst>
          </p:cNvPr>
          <p:cNvSpPr>
            <a:spLocks noGrp="1"/>
          </p:cNvSpPr>
          <p:nvPr>
            <p:ph type="sldNum" sz="quarter" idx="12"/>
          </p:nvPr>
        </p:nvSpPr>
        <p:spPr/>
        <p:txBody>
          <a:bodyPr/>
          <a:lstStyle/>
          <a:p>
            <a:fld id="{803C33BC-767D-8845-BB2C-A473FB4A7552}" type="slidenum">
              <a:rPr lang="en-US" smtClean="0"/>
              <a:pPr/>
              <a:t>244</a:t>
            </a:fld>
            <a:endParaRPr lang="en-US"/>
          </a:p>
        </p:txBody>
      </p:sp>
    </p:spTree>
    <p:extLst>
      <p:ext uri="{BB962C8B-B14F-4D97-AF65-F5344CB8AC3E}">
        <p14:creationId xmlns:p14="http://schemas.microsoft.com/office/powerpoint/2010/main" val="36790958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D3C60CE-1E6E-E449-A170-11604B267682}"/>
                  </a:ext>
                </a:extLst>
              </p:cNvPr>
              <p:cNvSpPr/>
              <p:nvPr/>
            </p:nvSpPr>
            <p:spPr>
              <a:xfrm>
                <a:off x="533400" y="1752600"/>
                <a:ext cx="8001000" cy="3863622"/>
              </a:xfrm>
              <a:prstGeom prst="rect">
                <a:avLst/>
              </a:prstGeom>
            </p:spPr>
            <p:txBody>
              <a:bodyPr wrap="square">
                <a:spAutoFit/>
              </a:bodyPr>
              <a:lstStyle/>
              <a:p>
                <a:pPr lvl="0" algn="just" eaLnBrk="0" hangingPunct="0">
                  <a:spcBef>
                    <a:spcPct val="20000"/>
                  </a:spcBef>
                </a:pPr>
                <a:r>
                  <a:rPr lang="en-US" sz="2400" b="0" kern="0" dirty="0"/>
                  <a:t>by dividing by </a:t>
                </a:r>
                <a14:m>
                  <m:oMath xmlns:m="http://schemas.openxmlformats.org/officeDocument/2006/math">
                    <m:rad>
                      <m:radPr>
                        <m:degHide m:val="on"/>
                        <m:ctrlPr>
                          <a:rPr lang="en-US" sz="2400" b="0" i="1" kern="0">
                            <a:solidFill>
                              <a:schemeClr val="tx1"/>
                            </a:solidFill>
                            <a:latin typeface="Cambria Math" panose="02040503050406030204" pitchFamily="18" charset="0"/>
                            <a:ea typeface="Cambria Math" panose="02040503050406030204" pitchFamily="18" charset="0"/>
                          </a:rPr>
                        </m:ctrlPr>
                      </m:radPr>
                      <m:deg/>
                      <m:e>
                        <m:r>
                          <a:rPr lang="en-US" sz="2400" b="0" i="1" kern="0">
                            <a:solidFill>
                              <a:schemeClr val="tx1"/>
                            </a:solidFill>
                            <a:latin typeface="Cambria Math" panose="02040503050406030204" pitchFamily="18" charset="0"/>
                            <a:ea typeface="Cambria Math" panose="02040503050406030204" pitchFamily="18" charset="0"/>
                          </a:rPr>
                          <m:t>𝑛</m:t>
                        </m:r>
                      </m:e>
                    </m:rad>
                  </m:oMath>
                </a14:m>
                <a:r>
                  <a:rPr lang="en-US" sz="2400" b="0" kern="0" dirty="0"/>
                  <a:t>,  we add a “</a:t>
                </a:r>
                <a:r>
                  <a:rPr lang="en-US" sz="2400" kern="0" dirty="0">
                    <a:solidFill>
                      <a:srgbClr val="FF9900"/>
                    </a:solidFill>
                  </a:rPr>
                  <a:t>penalty</a:t>
                </a:r>
                <a:r>
                  <a:rPr lang="en-US" sz="2400" b="0" kern="0" dirty="0"/>
                  <a:t>” for using a sample instead of the entire population</a:t>
                </a:r>
              </a:p>
              <a:p>
                <a:pPr lvl="0" algn="just" eaLnBrk="0" hangingPunct="0">
                  <a:spcBef>
                    <a:spcPct val="20000"/>
                  </a:spcBef>
                </a:pPr>
                <a:endParaRPr lang="en-US" sz="2400" b="0" kern="0" dirty="0"/>
              </a:p>
              <a:p>
                <a:pPr lvl="0" algn="just" eaLnBrk="0" hangingPunct="0">
                  <a:spcBef>
                    <a:spcPct val="20000"/>
                  </a:spcBef>
                </a:pPr>
                <a:r>
                  <a:rPr lang="en-US" sz="2400" b="0" kern="0" dirty="0"/>
                  <a:t>penalty is large when sample is very small</a:t>
                </a:r>
              </a:p>
              <a:p>
                <a:pPr lvl="0" algn="just" eaLnBrk="0" hangingPunct="0">
                  <a:spcBef>
                    <a:spcPct val="20000"/>
                  </a:spcBef>
                </a:pPr>
                <a:endParaRPr lang="en-US" sz="2400" b="0" kern="0" dirty="0"/>
              </a:p>
              <a:p>
                <a:pPr lvl="0" algn="just" eaLnBrk="0" hangingPunct="0">
                  <a:spcBef>
                    <a:spcPct val="20000"/>
                  </a:spcBef>
                </a:pPr>
                <a:r>
                  <a:rPr lang="en-US" sz="2400" b="0" kern="0" dirty="0"/>
                  <a:t>as sample size increases, penalty diminishes …</a:t>
                </a:r>
              </a:p>
              <a:p>
                <a:pPr lvl="0" algn="just" eaLnBrk="0" hangingPunct="0">
                  <a:spcBef>
                    <a:spcPct val="20000"/>
                  </a:spcBef>
                </a:pPr>
                <a:endParaRPr lang="en-US" sz="2400" b="0" kern="0" dirty="0"/>
              </a:p>
              <a:p>
                <a:pPr lvl="0" algn="just" eaLnBrk="0" hangingPunct="0">
                  <a:spcBef>
                    <a:spcPct val="20000"/>
                  </a:spcBef>
                </a:pPr>
                <a:r>
                  <a:rPr lang="en-US" sz="2400" b="0" kern="0" dirty="0"/>
                  <a:t>			… infinitely approaching point where 			sample = the population itself</a:t>
                </a:r>
                <a:endParaRPr lang="en-US" sz="2400" b="0" kern="0" dirty="0">
                  <a:solidFill>
                    <a:schemeClr val="tx1"/>
                  </a:solidFill>
                </a:endParaRPr>
              </a:p>
            </p:txBody>
          </p:sp>
        </mc:Choice>
        <mc:Fallback xmlns="">
          <p:sp>
            <p:nvSpPr>
              <p:cNvPr id="4" name="Rectangle 3">
                <a:extLst>
                  <a:ext uri="{FF2B5EF4-FFF2-40B4-BE49-F238E27FC236}">
                    <a16:creationId xmlns:a16="http://schemas.microsoft.com/office/drawing/2014/main" id="{DD3C60CE-1E6E-E449-A170-11604B267682}"/>
                  </a:ext>
                </a:extLst>
              </p:cNvPr>
              <p:cNvSpPr>
                <a:spLocks noRot="1" noChangeAspect="1" noMove="1" noResize="1" noEditPoints="1" noAdjustHandles="1" noChangeArrowheads="1" noChangeShapeType="1" noTextEdit="1"/>
              </p:cNvSpPr>
              <p:nvPr/>
            </p:nvSpPr>
            <p:spPr>
              <a:xfrm>
                <a:off x="533400" y="1752600"/>
                <a:ext cx="8001000" cy="3863622"/>
              </a:xfrm>
              <a:prstGeom prst="rect">
                <a:avLst/>
              </a:prstGeom>
              <a:blipFill>
                <a:blip r:embed="rId2"/>
                <a:stretch>
                  <a:fillRect l="-1109" t="-984" r="-1109" b="-262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3F7D7A9-C1B1-A741-81A2-AF564C39A401}"/>
              </a:ext>
            </a:extLst>
          </p:cNvPr>
          <p:cNvSpPr>
            <a:spLocks noGrp="1"/>
          </p:cNvSpPr>
          <p:nvPr>
            <p:ph type="sldNum" sz="quarter" idx="12"/>
          </p:nvPr>
        </p:nvSpPr>
        <p:spPr/>
        <p:txBody>
          <a:bodyPr/>
          <a:lstStyle/>
          <a:p>
            <a:fld id="{803C33BC-767D-8845-BB2C-A473FB4A7552}" type="slidenum">
              <a:rPr lang="en-US" smtClean="0"/>
              <a:pPr/>
              <a:t>245</a:t>
            </a:fld>
            <a:endParaRPr lang="en-US"/>
          </a:p>
        </p:txBody>
      </p:sp>
    </p:spTree>
    <p:extLst>
      <p:ext uri="{BB962C8B-B14F-4D97-AF65-F5344CB8AC3E}">
        <p14:creationId xmlns:p14="http://schemas.microsoft.com/office/powerpoint/2010/main" val="5518954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2460EBC-E59D-DB4B-905B-F93D40F012F8}"/>
                  </a:ext>
                </a:extLst>
              </p:cNvPr>
              <p:cNvSpPr/>
              <p:nvPr/>
            </p:nvSpPr>
            <p:spPr>
              <a:xfrm>
                <a:off x="2438400" y="2362200"/>
                <a:ext cx="4020651" cy="1896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000" i="1" kern="0" smtClean="0">
                          <a:solidFill>
                            <a:srgbClr val="000000"/>
                          </a:solidFill>
                          <a:latin typeface="Cambria Math" panose="02040503050406030204" pitchFamily="18" charset="0"/>
                        </a:rPr>
                        <m:t>𝒕</m:t>
                      </m:r>
                      <m:r>
                        <a:rPr lang="en-US" sz="5000" i="1" kern="0" smtClean="0">
                          <a:solidFill>
                            <a:srgbClr val="000000"/>
                          </a:solidFill>
                          <a:latin typeface="Cambria Math" panose="02040503050406030204" pitchFamily="18" charset="0"/>
                        </a:rPr>
                        <m:t> = </m:t>
                      </m:r>
                      <m:f>
                        <m:fPr>
                          <m:ctrlPr>
                            <a:rPr lang="en-US" sz="5000" i="1" kern="0">
                              <a:solidFill>
                                <a:srgbClr val="000000"/>
                              </a:solidFill>
                              <a:latin typeface="Cambria Math" panose="02040503050406030204" pitchFamily="18" charset="0"/>
                              <a:ea typeface="Cambria Math" panose="02040503050406030204" pitchFamily="18" charset="0"/>
                            </a:rPr>
                          </m:ctrlPr>
                        </m:fPr>
                        <m:num>
                          <m:bar>
                            <m:barPr>
                              <m:pos m:val="top"/>
                              <m:ctrlPr>
                                <a:rPr lang="en-US" sz="5000" i="1" kern="0">
                                  <a:solidFill>
                                    <a:srgbClr val="000000"/>
                                  </a:solidFill>
                                  <a:latin typeface="Cambria Math" panose="02040503050406030204" pitchFamily="18" charset="0"/>
                                  <a:ea typeface="Cambria Math" panose="02040503050406030204" pitchFamily="18" charset="0"/>
                                </a:rPr>
                              </m:ctrlPr>
                            </m:barPr>
                            <m:e>
                              <m:r>
                                <a:rPr lang="en-US" sz="5000" i="1" kern="0">
                                  <a:solidFill>
                                    <a:srgbClr val="000000"/>
                                  </a:solidFill>
                                  <a:latin typeface="Cambria Math" panose="02040503050406030204" pitchFamily="18" charset="0"/>
                                  <a:ea typeface="Cambria Math" panose="02040503050406030204" pitchFamily="18" charset="0"/>
                                </a:rPr>
                                <m:t>𝒙</m:t>
                              </m:r>
                              <m:r>
                                <a:rPr lang="en-US" sz="5000" i="1" kern="0">
                                  <a:solidFill>
                                    <a:srgbClr val="000000"/>
                                  </a:solidFill>
                                  <a:latin typeface="Cambria Math" panose="02040503050406030204" pitchFamily="18" charset="0"/>
                                  <a:ea typeface="Cambria Math" panose="02040503050406030204" pitchFamily="18" charset="0"/>
                                </a:rPr>
                                <m:t>𝟏</m:t>
                              </m:r>
                            </m:e>
                          </m:bar>
                          <m:r>
                            <a:rPr lang="en-US" sz="5000" i="1" kern="0">
                              <a:solidFill>
                                <a:srgbClr val="000000"/>
                              </a:solidFill>
                              <a:latin typeface="Cambria Math" panose="02040503050406030204" pitchFamily="18" charset="0"/>
                              <a:ea typeface="Cambria Math" panose="02040503050406030204" pitchFamily="18" charset="0"/>
                            </a:rPr>
                            <m:t>−</m:t>
                          </m:r>
                          <m:bar>
                            <m:barPr>
                              <m:pos m:val="top"/>
                              <m:ctrlPr>
                                <a:rPr lang="en-US" sz="5000" i="1" kern="0">
                                  <a:solidFill>
                                    <a:srgbClr val="000000"/>
                                  </a:solidFill>
                                  <a:latin typeface="Cambria Math" panose="02040503050406030204" pitchFamily="18" charset="0"/>
                                  <a:ea typeface="Cambria Math" panose="02040503050406030204" pitchFamily="18" charset="0"/>
                                </a:rPr>
                              </m:ctrlPr>
                            </m:barPr>
                            <m:e>
                              <m:r>
                                <a:rPr lang="en-US" sz="5000" i="1" kern="0">
                                  <a:solidFill>
                                    <a:srgbClr val="000000"/>
                                  </a:solidFill>
                                  <a:latin typeface="Cambria Math" panose="02040503050406030204" pitchFamily="18" charset="0"/>
                                  <a:ea typeface="Cambria Math" panose="02040503050406030204" pitchFamily="18" charset="0"/>
                                </a:rPr>
                                <m:t>𝒙</m:t>
                              </m:r>
                              <m:r>
                                <a:rPr lang="en-US" sz="5000" i="1" kern="0">
                                  <a:solidFill>
                                    <a:srgbClr val="000000"/>
                                  </a:solidFill>
                                  <a:latin typeface="Cambria Math" panose="02040503050406030204" pitchFamily="18" charset="0"/>
                                  <a:ea typeface="Cambria Math" panose="02040503050406030204" pitchFamily="18" charset="0"/>
                                </a:rPr>
                                <m:t>𝟐</m:t>
                              </m:r>
                            </m:e>
                          </m:bar>
                        </m:num>
                        <m:den>
                          <m:r>
                            <a:rPr lang="en-US" sz="5000" i="1" kern="0">
                              <a:solidFill>
                                <a:srgbClr val="000000"/>
                              </a:solidFill>
                              <a:latin typeface="Cambria Math" panose="02040503050406030204" pitchFamily="18" charset="0"/>
                              <a:ea typeface="Cambria Math" panose="02040503050406030204" pitchFamily="18" charset="0"/>
                            </a:rPr>
                            <m:t>𝒔</m:t>
                          </m:r>
                          <m:r>
                            <a:rPr lang="en-US" sz="5000" b="1" i="1" kern="0" smtClean="0">
                              <a:solidFill>
                                <a:srgbClr val="000000"/>
                              </a:solidFill>
                              <a:latin typeface="Cambria Math" panose="02040503050406030204" pitchFamily="18" charset="0"/>
                              <a:ea typeface="Cambria Math" panose="02040503050406030204" pitchFamily="18" charset="0"/>
                            </a:rPr>
                            <m:t>/</m:t>
                          </m:r>
                          <m:rad>
                            <m:radPr>
                              <m:degHide m:val="on"/>
                              <m:ctrlPr>
                                <a:rPr lang="en-US" sz="5000" i="1" kern="0">
                                  <a:solidFill>
                                    <a:srgbClr val="000000"/>
                                  </a:solidFill>
                                  <a:latin typeface="Cambria Math" panose="02040503050406030204" pitchFamily="18" charset="0"/>
                                  <a:ea typeface="Cambria Math" panose="02040503050406030204" pitchFamily="18" charset="0"/>
                                </a:rPr>
                              </m:ctrlPr>
                            </m:radPr>
                            <m:deg/>
                            <m:e>
                              <m:r>
                                <a:rPr lang="en-US" sz="5000" i="1" kern="0">
                                  <a:solidFill>
                                    <a:srgbClr val="000000"/>
                                  </a:solidFill>
                                  <a:latin typeface="Cambria Math" panose="02040503050406030204" pitchFamily="18" charset="0"/>
                                  <a:ea typeface="Cambria Math" panose="02040503050406030204" pitchFamily="18" charset="0"/>
                                </a:rPr>
                                <m:t>𝒏</m:t>
                              </m:r>
                            </m:e>
                          </m:rad>
                        </m:den>
                      </m:f>
                    </m:oMath>
                  </m:oMathPara>
                </a14:m>
                <a:endParaRPr lang="en-US" dirty="0"/>
              </a:p>
            </p:txBody>
          </p:sp>
        </mc:Choice>
        <mc:Fallback xmlns="">
          <p:sp>
            <p:nvSpPr>
              <p:cNvPr id="2" name="Rectangle 1">
                <a:extLst>
                  <a:ext uri="{FF2B5EF4-FFF2-40B4-BE49-F238E27FC236}">
                    <a16:creationId xmlns:a16="http://schemas.microsoft.com/office/drawing/2014/main" id="{62460EBC-E59D-DB4B-905B-F93D40F012F8}"/>
                  </a:ext>
                </a:extLst>
              </p:cNvPr>
              <p:cNvSpPr>
                <a:spLocks noRot="1" noChangeAspect="1" noMove="1" noResize="1" noEditPoints="1" noAdjustHandles="1" noChangeArrowheads="1" noChangeShapeType="1" noTextEdit="1"/>
              </p:cNvSpPr>
              <p:nvPr/>
            </p:nvSpPr>
            <p:spPr>
              <a:xfrm>
                <a:off x="2438400" y="2362200"/>
                <a:ext cx="4020651" cy="1896032"/>
              </a:xfrm>
              <a:prstGeom prst="rect">
                <a:avLst/>
              </a:prstGeom>
              <a:blipFill>
                <a:blip r:embed="rId2"/>
                <a:stretch>
                  <a:fillRect r="-315" b="-11333"/>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9CAAD8EF-C760-9940-80A6-6D6878D8BD1F}"/>
              </a:ext>
            </a:extLst>
          </p:cNvPr>
          <p:cNvSpPr/>
          <p:nvPr/>
        </p:nvSpPr>
        <p:spPr bwMode="auto">
          <a:xfrm>
            <a:off x="2286000" y="3048000"/>
            <a:ext cx="838200" cy="736516"/>
          </a:xfrm>
          <a:prstGeom prst="roundRect">
            <a:avLst/>
          </a:prstGeom>
          <a:noFill/>
          <a:ln w="635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1" name="Content Placeholder 2">
            <a:extLst>
              <a:ext uri="{FF2B5EF4-FFF2-40B4-BE49-F238E27FC236}">
                <a16:creationId xmlns:a16="http://schemas.microsoft.com/office/drawing/2014/main" id="{97A0C67E-5EDF-BC4C-8967-FA78E54C9588}"/>
              </a:ext>
            </a:extLst>
          </p:cNvPr>
          <p:cNvSpPr txBox="1">
            <a:spLocks/>
          </p:cNvSpPr>
          <p:nvPr/>
        </p:nvSpPr>
        <p:spPr bwMode="auto">
          <a:xfrm>
            <a:off x="971550" y="4114800"/>
            <a:ext cx="2933700" cy="1155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we get a t-value</a:t>
            </a:r>
          </a:p>
          <a:p>
            <a:pPr algn="ctr"/>
            <a:r>
              <a:rPr lang="en-US" b="0" dirty="0">
                <a:solidFill>
                  <a:srgbClr val="99CC00"/>
                </a:solidFill>
                <a:latin typeface="Arial" charset="0"/>
                <a:cs typeface="Arial" charset="0"/>
              </a:rPr>
              <a:t>(to maximize)</a:t>
            </a:r>
          </a:p>
        </p:txBody>
      </p:sp>
      <p:sp>
        <p:nvSpPr>
          <p:cNvPr id="3" name="Slide Number Placeholder 2">
            <a:extLst>
              <a:ext uri="{FF2B5EF4-FFF2-40B4-BE49-F238E27FC236}">
                <a16:creationId xmlns:a16="http://schemas.microsoft.com/office/drawing/2014/main" id="{6688D6D7-9AB9-2949-A07A-9433DB679274}"/>
              </a:ext>
            </a:extLst>
          </p:cNvPr>
          <p:cNvSpPr>
            <a:spLocks noGrp="1"/>
          </p:cNvSpPr>
          <p:nvPr>
            <p:ph type="sldNum" sz="quarter" idx="12"/>
          </p:nvPr>
        </p:nvSpPr>
        <p:spPr/>
        <p:txBody>
          <a:bodyPr/>
          <a:lstStyle/>
          <a:p>
            <a:fld id="{803C33BC-767D-8845-BB2C-A473FB4A7552}" type="slidenum">
              <a:rPr lang="en-US" smtClean="0"/>
              <a:pPr/>
              <a:t>246</a:t>
            </a:fld>
            <a:endParaRPr lang="en-US"/>
          </a:p>
        </p:txBody>
      </p:sp>
    </p:spTree>
    <p:extLst>
      <p:ext uri="{BB962C8B-B14F-4D97-AF65-F5344CB8AC3E}">
        <p14:creationId xmlns:p14="http://schemas.microsoft.com/office/powerpoint/2010/main" val="27113164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B2ABC0-2570-B842-892B-4C411289CE76}"/>
              </a:ext>
            </a:extLst>
          </p:cNvPr>
          <p:cNvSpPr/>
          <p:nvPr/>
        </p:nvSpPr>
        <p:spPr>
          <a:xfrm>
            <a:off x="914400" y="1600200"/>
            <a:ext cx="7696200" cy="3416320"/>
          </a:xfrm>
          <a:prstGeom prst="rect">
            <a:avLst/>
          </a:prstGeom>
        </p:spPr>
        <p:txBody>
          <a:bodyPr wrap="square">
            <a:spAutoFit/>
          </a:bodyPr>
          <a:lstStyle/>
          <a:p>
            <a:r>
              <a:rPr lang="en-GB" sz="2400" b="0" kern="0" dirty="0">
                <a:solidFill>
                  <a:srgbClr val="333333"/>
                </a:solidFill>
                <a:latin typeface="Helvetica Neue" panose="02000503000000020004" pitchFamily="2" charset="0"/>
              </a:rPr>
              <a:t>b</a:t>
            </a:r>
            <a:r>
              <a:rPr lang="en-GB" sz="2400" b="0" dirty="0">
                <a:solidFill>
                  <a:srgbClr val="333333"/>
                </a:solidFill>
                <a:latin typeface="Helvetica Neue" panose="02000503000000020004" pitchFamily="2" charset="0"/>
              </a:rPr>
              <a:t>oth signal and noise are in the units of your data</a:t>
            </a:r>
          </a:p>
          <a:p>
            <a:endParaRPr lang="en-GB" sz="2400" b="0" dirty="0">
              <a:solidFill>
                <a:srgbClr val="333333"/>
              </a:solidFill>
              <a:latin typeface="Helvetica Neue" panose="02000503000000020004" pitchFamily="2" charset="0"/>
            </a:endParaRPr>
          </a:p>
          <a:p>
            <a:r>
              <a:rPr lang="en-GB" sz="2400" b="0" dirty="0">
                <a:solidFill>
                  <a:srgbClr val="333333"/>
                </a:solidFill>
                <a:latin typeface="Helvetica Neue" panose="02000503000000020004" pitchFamily="2" charset="0"/>
              </a:rPr>
              <a:t>If signal = 6 and noise = 2, your t-value = 3, so the difference is 3 times the size of the standard error </a:t>
            </a:r>
          </a:p>
          <a:p>
            <a:endParaRPr lang="en-GB" sz="2400" b="0" dirty="0">
              <a:solidFill>
                <a:srgbClr val="333333"/>
              </a:solidFill>
              <a:latin typeface="Helvetica Neue" panose="02000503000000020004" pitchFamily="2" charset="0"/>
            </a:endParaRPr>
          </a:p>
          <a:p>
            <a:r>
              <a:rPr lang="en-GB" sz="2400" b="0" dirty="0">
                <a:solidFill>
                  <a:srgbClr val="333333"/>
                </a:solidFill>
                <a:latin typeface="Helvetica Neue" panose="02000503000000020004" pitchFamily="2" charset="0"/>
              </a:rPr>
              <a:t>If signal = 6 and noise = 6, your t-value = 1, the signal is at the same scale as the noise</a:t>
            </a:r>
          </a:p>
          <a:p>
            <a:endParaRPr lang="en-GB" sz="2400" b="0" dirty="0">
              <a:solidFill>
                <a:srgbClr val="333333"/>
              </a:solidFill>
              <a:latin typeface="Helvetica Neue" panose="02000503000000020004" pitchFamily="2" charset="0"/>
            </a:endParaRPr>
          </a:p>
          <a:p>
            <a:r>
              <a:rPr lang="en-GB" sz="2400" dirty="0">
                <a:solidFill>
                  <a:srgbClr val="99CC00"/>
                </a:solidFill>
                <a:latin typeface="Helvetica Neue" panose="02000503000000020004" pitchFamily="2" charset="0"/>
              </a:rPr>
              <a:t>t-values = how distinguishable signal from noise</a:t>
            </a:r>
            <a:endParaRPr lang="en-US" sz="2400" kern="0" dirty="0">
              <a:solidFill>
                <a:srgbClr val="99CC00"/>
              </a:solidFill>
            </a:endParaRPr>
          </a:p>
        </p:txBody>
      </p:sp>
      <p:sp>
        <p:nvSpPr>
          <p:cNvPr id="2" name="Slide Number Placeholder 1">
            <a:extLst>
              <a:ext uri="{FF2B5EF4-FFF2-40B4-BE49-F238E27FC236}">
                <a16:creationId xmlns:a16="http://schemas.microsoft.com/office/drawing/2014/main" id="{191B79BA-046A-334D-A850-8D22E67D987E}"/>
              </a:ext>
            </a:extLst>
          </p:cNvPr>
          <p:cNvSpPr>
            <a:spLocks noGrp="1"/>
          </p:cNvSpPr>
          <p:nvPr>
            <p:ph type="sldNum" sz="quarter" idx="12"/>
          </p:nvPr>
        </p:nvSpPr>
        <p:spPr/>
        <p:txBody>
          <a:bodyPr/>
          <a:lstStyle/>
          <a:p>
            <a:fld id="{803C33BC-767D-8845-BB2C-A473FB4A7552}" type="slidenum">
              <a:rPr lang="en-US" smtClean="0"/>
              <a:pPr/>
              <a:t>247</a:t>
            </a:fld>
            <a:endParaRPr lang="en-US"/>
          </a:p>
        </p:txBody>
      </p:sp>
    </p:spTree>
    <p:extLst>
      <p:ext uri="{BB962C8B-B14F-4D97-AF65-F5344CB8AC3E}">
        <p14:creationId xmlns:p14="http://schemas.microsoft.com/office/powerpoint/2010/main" val="190700532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F460E1-6ADA-AA48-9B8C-2FF1CF38E07D}"/>
              </a:ext>
            </a:extLst>
          </p:cNvPr>
          <p:cNvSpPr/>
          <p:nvPr/>
        </p:nvSpPr>
        <p:spPr>
          <a:xfrm>
            <a:off x="381000" y="1447800"/>
            <a:ext cx="7467600" cy="830997"/>
          </a:xfrm>
          <a:prstGeom prst="rect">
            <a:avLst/>
          </a:prstGeom>
        </p:spPr>
        <p:txBody>
          <a:bodyPr wrap="square">
            <a:spAutoFit/>
          </a:bodyPr>
          <a:lstStyle/>
          <a:p>
            <a:pPr lvl="0" algn="just" eaLnBrk="0" hangingPunct="0">
              <a:spcBef>
                <a:spcPct val="20000"/>
              </a:spcBef>
            </a:pPr>
            <a:r>
              <a:rPr lang="en-US" sz="2400" b="0" kern="0" dirty="0"/>
              <a:t>how do we know our t-value is any good, and how does this related to p-value?</a:t>
            </a:r>
          </a:p>
        </p:txBody>
      </p:sp>
      <p:sp>
        <p:nvSpPr>
          <p:cNvPr id="5" name="Rectangle 4">
            <a:extLst>
              <a:ext uri="{FF2B5EF4-FFF2-40B4-BE49-F238E27FC236}">
                <a16:creationId xmlns:a16="http://schemas.microsoft.com/office/drawing/2014/main" id="{DDE224F0-4937-514F-AE4F-DFA66B357C38}"/>
              </a:ext>
            </a:extLst>
          </p:cNvPr>
          <p:cNvSpPr/>
          <p:nvPr/>
        </p:nvSpPr>
        <p:spPr>
          <a:xfrm>
            <a:off x="2590800" y="3352800"/>
            <a:ext cx="5638800" cy="461665"/>
          </a:xfrm>
          <a:prstGeom prst="rect">
            <a:avLst/>
          </a:prstGeom>
        </p:spPr>
        <p:txBody>
          <a:bodyPr wrap="square">
            <a:spAutoFit/>
          </a:bodyPr>
          <a:lstStyle/>
          <a:p>
            <a:pPr lvl="0" algn="just" eaLnBrk="0" hangingPunct="0">
              <a:spcBef>
                <a:spcPct val="20000"/>
              </a:spcBef>
            </a:pPr>
            <a:r>
              <a:rPr lang="en-US" sz="2400" b="0" kern="0" dirty="0"/>
              <a:t>this is where </a:t>
            </a:r>
            <a:r>
              <a:rPr lang="en-US" sz="2400" kern="0" dirty="0">
                <a:solidFill>
                  <a:srgbClr val="99CC00"/>
                </a:solidFill>
              </a:rPr>
              <a:t>t-distributions</a:t>
            </a:r>
            <a:r>
              <a:rPr lang="en-US" sz="2400" b="0" kern="0" dirty="0"/>
              <a:t> come in</a:t>
            </a:r>
          </a:p>
        </p:txBody>
      </p:sp>
      <p:sp>
        <p:nvSpPr>
          <p:cNvPr id="2" name="Slide Number Placeholder 1">
            <a:extLst>
              <a:ext uri="{FF2B5EF4-FFF2-40B4-BE49-F238E27FC236}">
                <a16:creationId xmlns:a16="http://schemas.microsoft.com/office/drawing/2014/main" id="{097C430B-58F0-5646-9CA9-FD16C05DA569}"/>
              </a:ext>
            </a:extLst>
          </p:cNvPr>
          <p:cNvSpPr>
            <a:spLocks noGrp="1"/>
          </p:cNvSpPr>
          <p:nvPr>
            <p:ph type="sldNum" sz="quarter" idx="12"/>
          </p:nvPr>
        </p:nvSpPr>
        <p:spPr/>
        <p:txBody>
          <a:bodyPr/>
          <a:lstStyle/>
          <a:p>
            <a:fld id="{803C33BC-767D-8845-BB2C-A473FB4A7552}" type="slidenum">
              <a:rPr lang="en-US" smtClean="0"/>
              <a:pPr/>
              <a:t>248</a:t>
            </a:fld>
            <a:endParaRPr lang="en-US"/>
          </a:p>
        </p:txBody>
      </p:sp>
    </p:spTree>
    <p:extLst>
      <p:ext uri="{BB962C8B-B14F-4D97-AF65-F5344CB8AC3E}">
        <p14:creationId xmlns:p14="http://schemas.microsoft.com/office/powerpoint/2010/main" val="290098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E366F0-70CD-A748-A66C-3CD0E8BEBF66}"/>
              </a:ext>
            </a:extLst>
          </p:cNvPr>
          <p:cNvPicPr>
            <a:picLocks noChangeAspect="1"/>
          </p:cNvPicPr>
          <p:nvPr/>
        </p:nvPicPr>
        <p:blipFill>
          <a:blip r:embed="rId3"/>
          <a:stretch>
            <a:fillRect/>
          </a:stretch>
        </p:blipFill>
        <p:spPr>
          <a:xfrm>
            <a:off x="3124200" y="2425196"/>
            <a:ext cx="2425700" cy="838200"/>
          </a:xfrm>
          <a:prstGeom prst="rect">
            <a:avLst/>
          </a:prstGeom>
        </p:spPr>
      </p:pic>
      <p:sp>
        <p:nvSpPr>
          <p:cNvPr id="6" name="Rectangle 5">
            <a:extLst>
              <a:ext uri="{FF2B5EF4-FFF2-40B4-BE49-F238E27FC236}">
                <a16:creationId xmlns:a16="http://schemas.microsoft.com/office/drawing/2014/main" id="{15301632-E1B2-D44B-A79D-AF8D7A637E1F}"/>
              </a:ext>
            </a:extLst>
          </p:cNvPr>
          <p:cNvSpPr/>
          <p:nvPr/>
        </p:nvSpPr>
        <p:spPr>
          <a:xfrm>
            <a:off x="3532983" y="2425196"/>
            <a:ext cx="1754006" cy="461665"/>
          </a:xfrm>
          <a:prstGeom prst="rect">
            <a:avLst/>
          </a:prstGeom>
        </p:spPr>
        <p:txBody>
          <a:bodyPr wrap="none">
            <a:spAutoFit/>
          </a:bodyPr>
          <a:lstStyle/>
          <a:p>
            <a:r>
              <a:rPr lang="en-US" sz="2400" kern="0" dirty="0">
                <a:solidFill>
                  <a:schemeClr val="bg1"/>
                </a:solidFill>
              </a:rPr>
              <a:t>population</a:t>
            </a:r>
            <a:endParaRPr lang="en-US" dirty="0">
              <a:solidFill>
                <a:schemeClr val="bg1"/>
              </a:solidFill>
            </a:endParaRPr>
          </a:p>
        </p:txBody>
      </p:sp>
      <p:grpSp>
        <p:nvGrpSpPr>
          <p:cNvPr id="32" name="Group 31">
            <a:extLst>
              <a:ext uri="{FF2B5EF4-FFF2-40B4-BE49-F238E27FC236}">
                <a16:creationId xmlns:a16="http://schemas.microsoft.com/office/drawing/2014/main" id="{5BD04F72-A766-7947-BE17-C3C80AA8B3BC}"/>
              </a:ext>
            </a:extLst>
          </p:cNvPr>
          <p:cNvGrpSpPr/>
          <p:nvPr/>
        </p:nvGrpSpPr>
        <p:grpSpPr>
          <a:xfrm>
            <a:off x="4591145" y="901196"/>
            <a:ext cx="2224580" cy="1401399"/>
            <a:chOff x="4591145" y="1143000"/>
            <a:chExt cx="2224580" cy="1401399"/>
          </a:xfrm>
        </p:grpSpPr>
        <p:pic>
          <p:nvPicPr>
            <p:cNvPr id="7" name="Picture 6">
              <a:extLst>
                <a:ext uri="{FF2B5EF4-FFF2-40B4-BE49-F238E27FC236}">
                  <a16:creationId xmlns:a16="http://schemas.microsoft.com/office/drawing/2014/main" id="{9D4EA7CF-10A5-7149-8156-6A81026A34AB}"/>
                </a:ext>
              </a:extLst>
            </p:cNvPr>
            <p:cNvPicPr>
              <a:picLocks noChangeAspect="1"/>
            </p:cNvPicPr>
            <p:nvPr/>
          </p:nvPicPr>
          <p:blipFill>
            <a:blip r:embed="rId4"/>
            <a:stretch>
              <a:fillRect/>
            </a:stretch>
          </p:blipFill>
          <p:spPr>
            <a:xfrm>
              <a:off x="5791200" y="1143000"/>
              <a:ext cx="912251" cy="641617"/>
            </a:xfrm>
            <a:prstGeom prst="rect">
              <a:avLst/>
            </a:prstGeom>
          </p:spPr>
        </p:pic>
        <p:sp>
          <p:nvSpPr>
            <p:cNvPr id="9" name="Freeform 8">
              <a:extLst>
                <a:ext uri="{FF2B5EF4-FFF2-40B4-BE49-F238E27FC236}">
                  <a16:creationId xmlns:a16="http://schemas.microsoft.com/office/drawing/2014/main" id="{4339506A-D31D-1345-8DC1-8ED1C82C9EF0}"/>
                </a:ext>
              </a:extLst>
            </p:cNvPr>
            <p:cNvSpPr/>
            <p:nvPr/>
          </p:nvSpPr>
          <p:spPr bwMode="auto">
            <a:xfrm>
              <a:off x="4591145" y="1778930"/>
              <a:ext cx="958755" cy="76546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Rectangle 9">
              <a:extLst>
                <a:ext uri="{FF2B5EF4-FFF2-40B4-BE49-F238E27FC236}">
                  <a16:creationId xmlns:a16="http://schemas.microsoft.com/office/drawing/2014/main" id="{5F12F504-5FE2-6F47-878B-75E1D567BF23}"/>
                </a:ext>
              </a:extLst>
            </p:cNvPr>
            <p:cNvSpPr/>
            <p:nvPr/>
          </p:nvSpPr>
          <p:spPr>
            <a:xfrm>
              <a:off x="5638800" y="1194664"/>
              <a:ext cx="1176925" cy="461665"/>
            </a:xfrm>
            <a:prstGeom prst="rect">
              <a:avLst/>
            </a:prstGeom>
          </p:spPr>
          <p:txBody>
            <a:bodyPr wrap="none">
              <a:spAutoFit/>
            </a:bodyPr>
            <a:lstStyle/>
            <a:p>
              <a:r>
                <a:rPr lang="en-US" sz="2400" kern="0" dirty="0">
                  <a:solidFill>
                    <a:srgbClr val="99CC00"/>
                  </a:solidFill>
                </a:rPr>
                <a:t>study1</a:t>
              </a:r>
              <a:endParaRPr lang="en-US" dirty="0">
                <a:solidFill>
                  <a:srgbClr val="99CC00"/>
                </a:solidFill>
              </a:endParaRPr>
            </a:p>
          </p:txBody>
        </p:sp>
        <p:sp>
          <p:nvSpPr>
            <p:cNvPr id="11" name="Rectangle 10">
              <a:extLst>
                <a:ext uri="{FF2B5EF4-FFF2-40B4-BE49-F238E27FC236}">
                  <a16:creationId xmlns:a16="http://schemas.microsoft.com/office/drawing/2014/main" id="{DBC23B86-8ADF-F541-968D-B08C9F7E2FAE}"/>
                </a:ext>
              </a:extLst>
            </p:cNvPr>
            <p:cNvSpPr/>
            <p:nvPr/>
          </p:nvSpPr>
          <p:spPr>
            <a:xfrm>
              <a:off x="5756170" y="1717092"/>
              <a:ext cx="942183" cy="461665"/>
            </a:xfrm>
            <a:prstGeom prst="rect">
              <a:avLst/>
            </a:prstGeom>
          </p:spPr>
          <p:txBody>
            <a:bodyPr wrap="square">
              <a:spAutoFit/>
            </a:bodyPr>
            <a:lstStyle/>
            <a:p>
              <a:pPr lvl="0" algn="just" eaLnBrk="0" hangingPunct="0">
                <a:spcBef>
                  <a:spcPct val="20000"/>
                </a:spcBef>
              </a:pPr>
              <a:r>
                <a:rPr lang="en-US" sz="2400" b="0" kern="0" dirty="0"/>
                <a:t>t=1.5</a:t>
              </a:r>
            </a:p>
          </p:txBody>
        </p:sp>
      </p:grpSp>
      <p:grpSp>
        <p:nvGrpSpPr>
          <p:cNvPr id="33" name="Group 32">
            <a:extLst>
              <a:ext uri="{FF2B5EF4-FFF2-40B4-BE49-F238E27FC236}">
                <a16:creationId xmlns:a16="http://schemas.microsoft.com/office/drawing/2014/main" id="{BB4664A9-533C-1B43-9873-942073C12591}"/>
              </a:ext>
            </a:extLst>
          </p:cNvPr>
          <p:cNvGrpSpPr/>
          <p:nvPr/>
        </p:nvGrpSpPr>
        <p:grpSpPr>
          <a:xfrm>
            <a:off x="5528553" y="2627466"/>
            <a:ext cx="2552997" cy="1035757"/>
            <a:chOff x="5528553" y="2869270"/>
            <a:chExt cx="2552997" cy="1035757"/>
          </a:xfrm>
        </p:grpSpPr>
        <p:pic>
          <p:nvPicPr>
            <p:cNvPr id="12" name="Picture 11">
              <a:extLst>
                <a:ext uri="{FF2B5EF4-FFF2-40B4-BE49-F238E27FC236}">
                  <a16:creationId xmlns:a16="http://schemas.microsoft.com/office/drawing/2014/main" id="{78CAFBC0-2DD0-0C40-A3FE-698EEA6C3349}"/>
                </a:ext>
              </a:extLst>
            </p:cNvPr>
            <p:cNvPicPr>
              <a:picLocks noChangeAspect="1"/>
            </p:cNvPicPr>
            <p:nvPr/>
          </p:nvPicPr>
          <p:blipFill>
            <a:blip r:embed="rId4"/>
            <a:stretch>
              <a:fillRect/>
            </a:stretch>
          </p:blipFill>
          <p:spPr>
            <a:xfrm>
              <a:off x="7057025" y="2869270"/>
              <a:ext cx="912251" cy="641617"/>
            </a:xfrm>
            <a:prstGeom prst="rect">
              <a:avLst/>
            </a:prstGeom>
          </p:spPr>
        </p:pic>
        <p:sp>
          <p:nvSpPr>
            <p:cNvPr id="13" name="Freeform 12">
              <a:extLst>
                <a:ext uri="{FF2B5EF4-FFF2-40B4-BE49-F238E27FC236}">
                  <a16:creationId xmlns:a16="http://schemas.microsoft.com/office/drawing/2014/main" id="{14406A8E-EF45-CB4F-94FA-B96C7914F8BA}"/>
                </a:ext>
              </a:extLst>
            </p:cNvPr>
            <p:cNvSpPr/>
            <p:nvPr/>
          </p:nvSpPr>
          <p:spPr bwMode="auto">
            <a:xfrm rot="4284794" flipH="1" flipV="1">
              <a:off x="5956892" y="3122668"/>
              <a:ext cx="246375" cy="1103053"/>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4" name="Rectangle 13">
              <a:extLst>
                <a:ext uri="{FF2B5EF4-FFF2-40B4-BE49-F238E27FC236}">
                  <a16:creationId xmlns:a16="http://schemas.microsoft.com/office/drawing/2014/main" id="{717829CE-AC74-7342-B50A-D3D8B976EB5E}"/>
                </a:ext>
              </a:extLst>
            </p:cNvPr>
            <p:cNvSpPr/>
            <p:nvPr/>
          </p:nvSpPr>
          <p:spPr>
            <a:xfrm>
              <a:off x="6904625" y="2920934"/>
              <a:ext cx="1176925" cy="461665"/>
            </a:xfrm>
            <a:prstGeom prst="rect">
              <a:avLst/>
            </a:prstGeom>
          </p:spPr>
          <p:txBody>
            <a:bodyPr wrap="none">
              <a:spAutoFit/>
            </a:bodyPr>
            <a:lstStyle/>
            <a:p>
              <a:r>
                <a:rPr lang="en-US" sz="2400" kern="0" dirty="0">
                  <a:solidFill>
                    <a:srgbClr val="99CC00"/>
                  </a:solidFill>
                </a:rPr>
                <a:t>study2</a:t>
              </a:r>
              <a:endParaRPr lang="en-US" dirty="0">
                <a:solidFill>
                  <a:srgbClr val="99CC00"/>
                </a:solidFill>
              </a:endParaRPr>
            </a:p>
          </p:txBody>
        </p:sp>
        <p:sp>
          <p:nvSpPr>
            <p:cNvPr id="15" name="Rectangle 14">
              <a:extLst>
                <a:ext uri="{FF2B5EF4-FFF2-40B4-BE49-F238E27FC236}">
                  <a16:creationId xmlns:a16="http://schemas.microsoft.com/office/drawing/2014/main" id="{2254DC47-C27B-6A4C-A4A0-3400D6E30616}"/>
                </a:ext>
              </a:extLst>
            </p:cNvPr>
            <p:cNvSpPr/>
            <p:nvPr/>
          </p:nvSpPr>
          <p:spPr>
            <a:xfrm>
              <a:off x="7021995" y="3443362"/>
              <a:ext cx="942183" cy="461665"/>
            </a:xfrm>
            <a:prstGeom prst="rect">
              <a:avLst/>
            </a:prstGeom>
          </p:spPr>
          <p:txBody>
            <a:bodyPr wrap="square">
              <a:spAutoFit/>
            </a:bodyPr>
            <a:lstStyle/>
            <a:p>
              <a:pPr lvl="0" algn="just" eaLnBrk="0" hangingPunct="0">
                <a:spcBef>
                  <a:spcPct val="20000"/>
                </a:spcBef>
              </a:pPr>
              <a:r>
                <a:rPr lang="en-US" sz="2400" b="0" kern="0" dirty="0"/>
                <a:t>t=1.4</a:t>
              </a:r>
            </a:p>
          </p:txBody>
        </p:sp>
      </p:grpSp>
      <p:grpSp>
        <p:nvGrpSpPr>
          <p:cNvPr id="34" name="Group 33">
            <a:extLst>
              <a:ext uri="{FF2B5EF4-FFF2-40B4-BE49-F238E27FC236}">
                <a16:creationId xmlns:a16="http://schemas.microsoft.com/office/drawing/2014/main" id="{4101366B-F6BD-8E45-95DD-667F2C1BC268}"/>
              </a:ext>
            </a:extLst>
          </p:cNvPr>
          <p:cNvGrpSpPr/>
          <p:nvPr/>
        </p:nvGrpSpPr>
        <p:grpSpPr>
          <a:xfrm>
            <a:off x="4611943" y="3594167"/>
            <a:ext cx="2100815" cy="2005482"/>
            <a:chOff x="4611943" y="3835971"/>
            <a:chExt cx="2100815" cy="2005482"/>
          </a:xfrm>
        </p:grpSpPr>
        <p:pic>
          <p:nvPicPr>
            <p:cNvPr id="16" name="Picture 15">
              <a:extLst>
                <a:ext uri="{FF2B5EF4-FFF2-40B4-BE49-F238E27FC236}">
                  <a16:creationId xmlns:a16="http://schemas.microsoft.com/office/drawing/2014/main" id="{F192EEFD-F919-C046-A2CB-BE8F544E37A7}"/>
                </a:ext>
              </a:extLst>
            </p:cNvPr>
            <p:cNvPicPr>
              <a:picLocks noChangeAspect="1"/>
            </p:cNvPicPr>
            <p:nvPr/>
          </p:nvPicPr>
          <p:blipFill>
            <a:blip r:embed="rId4"/>
            <a:stretch>
              <a:fillRect/>
            </a:stretch>
          </p:blipFill>
          <p:spPr>
            <a:xfrm>
              <a:off x="5688233" y="4805696"/>
              <a:ext cx="912251" cy="641617"/>
            </a:xfrm>
            <a:prstGeom prst="rect">
              <a:avLst/>
            </a:prstGeom>
          </p:spPr>
        </p:pic>
        <p:sp>
          <p:nvSpPr>
            <p:cNvPr id="17" name="Rectangle 16">
              <a:extLst>
                <a:ext uri="{FF2B5EF4-FFF2-40B4-BE49-F238E27FC236}">
                  <a16:creationId xmlns:a16="http://schemas.microsoft.com/office/drawing/2014/main" id="{241ADAFF-B2AE-3F4C-8DD8-07EC3A61EC44}"/>
                </a:ext>
              </a:extLst>
            </p:cNvPr>
            <p:cNvSpPr/>
            <p:nvPr/>
          </p:nvSpPr>
          <p:spPr>
            <a:xfrm>
              <a:off x="5535833" y="4857360"/>
              <a:ext cx="1176925" cy="461665"/>
            </a:xfrm>
            <a:prstGeom prst="rect">
              <a:avLst/>
            </a:prstGeom>
          </p:spPr>
          <p:txBody>
            <a:bodyPr wrap="none">
              <a:spAutoFit/>
            </a:bodyPr>
            <a:lstStyle/>
            <a:p>
              <a:r>
                <a:rPr lang="en-US" sz="2400" kern="0" dirty="0">
                  <a:solidFill>
                    <a:srgbClr val="99CC00"/>
                  </a:solidFill>
                </a:rPr>
                <a:t>study3</a:t>
              </a:r>
              <a:endParaRPr lang="en-US" dirty="0">
                <a:solidFill>
                  <a:srgbClr val="99CC00"/>
                </a:solidFill>
              </a:endParaRPr>
            </a:p>
          </p:txBody>
        </p:sp>
        <p:sp>
          <p:nvSpPr>
            <p:cNvPr id="18" name="Rectangle 17">
              <a:extLst>
                <a:ext uri="{FF2B5EF4-FFF2-40B4-BE49-F238E27FC236}">
                  <a16:creationId xmlns:a16="http://schemas.microsoft.com/office/drawing/2014/main" id="{75C9FB47-DD3F-1447-B014-7D4D07AD03D5}"/>
                </a:ext>
              </a:extLst>
            </p:cNvPr>
            <p:cNvSpPr/>
            <p:nvPr/>
          </p:nvSpPr>
          <p:spPr>
            <a:xfrm>
              <a:off x="5653203" y="5379788"/>
              <a:ext cx="942183" cy="461665"/>
            </a:xfrm>
            <a:prstGeom prst="rect">
              <a:avLst/>
            </a:prstGeom>
          </p:spPr>
          <p:txBody>
            <a:bodyPr wrap="square">
              <a:spAutoFit/>
            </a:bodyPr>
            <a:lstStyle/>
            <a:p>
              <a:pPr lvl="0" algn="just" eaLnBrk="0" hangingPunct="0">
                <a:spcBef>
                  <a:spcPct val="20000"/>
                </a:spcBef>
              </a:pPr>
              <a:r>
                <a:rPr lang="en-US" sz="2400" b="0" kern="0" dirty="0"/>
                <a:t>t=0.9</a:t>
              </a:r>
            </a:p>
          </p:txBody>
        </p:sp>
        <p:sp>
          <p:nvSpPr>
            <p:cNvPr id="19" name="Freeform 18">
              <a:extLst>
                <a:ext uri="{FF2B5EF4-FFF2-40B4-BE49-F238E27FC236}">
                  <a16:creationId xmlns:a16="http://schemas.microsoft.com/office/drawing/2014/main" id="{F4FC7B39-E2F6-8346-ACD9-43C74D5F71D3}"/>
                </a:ext>
              </a:extLst>
            </p:cNvPr>
            <p:cNvSpPr/>
            <p:nvPr/>
          </p:nvSpPr>
          <p:spPr bwMode="auto">
            <a:xfrm rot="15978618">
              <a:off x="4515300" y="3932614"/>
              <a:ext cx="958755" cy="76546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grpSp>
        <p:nvGrpSpPr>
          <p:cNvPr id="36" name="Group 35">
            <a:extLst>
              <a:ext uri="{FF2B5EF4-FFF2-40B4-BE49-F238E27FC236}">
                <a16:creationId xmlns:a16="http://schemas.microsoft.com/office/drawing/2014/main" id="{621F5F68-93CA-DF46-9336-760DA8AED24F}"/>
              </a:ext>
            </a:extLst>
          </p:cNvPr>
          <p:cNvGrpSpPr/>
          <p:nvPr/>
        </p:nvGrpSpPr>
        <p:grpSpPr>
          <a:xfrm>
            <a:off x="2805506" y="3460700"/>
            <a:ext cx="1176925" cy="2137878"/>
            <a:chOff x="2805506" y="3702504"/>
            <a:chExt cx="1176925" cy="2137878"/>
          </a:xfrm>
        </p:grpSpPr>
        <p:pic>
          <p:nvPicPr>
            <p:cNvPr id="20" name="Picture 19">
              <a:extLst>
                <a:ext uri="{FF2B5EF4-FFF2-40B4-BE49-F238E27FC236}">
                  <a16:creationId xmlns:a16="http://schemas.microsoft.com/office/drawing/2014/main" id="{5DA29E77-AC6C-9346-AF77-94D10396421B}"/>
                </a:ext>
              </a:extLst>
            </p:cNvPr>
            <p:cNvPicPr>
              <a:picLocks noChangeAspect="1"/>
            </p:cNvPicPr>
            <p:nvPr/>
          </p:nvPicPr>
          <p:blipFill>
            <a:blip r:embed="rId4"/>
            <a:stretch>
              <a:fillRect/>
            </a:stretch>
          </p:blipFill>
          <p:spPr>
            <a:xfrm>
              <a:off x="2957906" y="4804625"/>
              <a:ext cx="912251" cy="641617"/>
            </a:xfrm>
            <a:prstGeom prst="rect">
              <a:avLst/>
            </a:prstGeom>
          </p:spPr>
        </p:pic>
        <p:sp>
          <p:nvSpPr>
            <p:cNvPr id="21" name="Rectangle 20">
              <a:extLst>
                <a:ext uri="{FF2B5EF4-FFF2-40B4-BE49-F238E27FC236}">
                  <a16:creationId xmlns:a16="http://schemas.microsoft.com/office/drawing/2014/main" id="{E9AC2EA2-0A27-9345-8B5C-3FEDF3EBE3EC}"/>
                </a:ext>
              </a:extLst>
            </p:cNvPr>
            <p:cNvSpPr/>
            <p:nvPr/>
          </p:nvSpPr>
          <p:spPr>
            <a:xfrm>
              <a:off x="2805506" y="4856289"/>
              <a:ext cx="1176925" cy="461665"/>
            </a:xfrm>
            <a:prstGeom prst="rect">
              <a:avLst/>
            </a:prstGeom>
          </p:spPr>
          <p:txBody>
            <a:bodyPr wrap="none">
              <a:spAutoFit/>
            </a:bodyPr>
            <a:lstStyle/>
            <a:p>
              <a:r>
                <a:rPr lang="en-US" sz="2400" kern="0" dirty="0">
                  <a:solidFill>
                    <a:srgbClr val="99CC00"/>
                  </a:solidFill>
                </a:rPr>
                <a:t>study4</a:t>
              </a:r>
              <a:endParaRPr lang="en-US" dirty="0">
                <a:solidFill>
                  <a:srgbClr val="99CC00"/>
                </a:solidFill>
              </a:endParaRPr>
            </a:p>
          </p:txBody>
        </p:sp>
        <p:sp>
          <p:nvSpPr>
            <p:cNvPr id="22" name="Rectangle 21">
              <a:extLst>
                <a:ext uri="{FF2B5EF4-FFF2-40B4-BE49-F238E27FC236}">
                  <a16:creationId xmlns:a16="http://schemas.microsoft.com/office/drawing/2014/main" id="{2352BA6E-3B0E-8E40-ABE8-6CB2813227AF}"/>
                </a:ext>
              </a:extLst>
            </p:cNvPr>
            <p:cNvSpPr/>
            <p:nvPr/>
          </p:nvSpPr>
          <p:spPr>
            <a:xfrm>
              <a:off x="2922876" y="5378717"/>
              <a:ext cx="942183" cy="461665"/>
            </a:xfrm>
            <a:prstGeom prst="rect">
              <a:avLst/>
            </a:prstGeom>
          </p:spPr>
          <p:txBody>
            <a:bodyPr wrap="square">
              <a:spAutoFit/>
            </a:bodyPr>
            <a:lstStyle/>
            <a:p>
              <a:pPr lvl="0" algn="just" eaLnBrk="0" hangingPunct="0">
                <a:spcBef>
                  <a:spcPct val="20000"/>
                </a:spcBef>
              </a:pPr>
              <a:r>
                <a:rPr lang="en-US" sz="2400" b="0" kern="0" dirty="0"/>
                <a:t>t=1.1</a:t>
              </a:r>
            </a:p>
          </p:txBody>
        </p:sp>
        <p:sp>
          <p:nvSpPr>
            <p:cNvPr id="29" name="Freeform 28">
              <a:extLst>
                <a:ext uri="{FF2B5EF4-FFF2-40B4-BE49-F238E27FC236}">
                  <a16:creationId xmlns:a16="http://schemas.microsoft.com/office/drawing/2014/main" id="{20E80507-BA97-6C44-A908-8F6E61B54092}"/>
                </a:ext>
              </a:extLst>
            </p:cNvPr>
            <p:cNvSpPr/>
            <p:nvPr/>
          </p:nvSpPr>
          <p:spPr bwMode="auto">
            <a:xfrm rot="18015734">
              <a:off x="2880317" y="4084917"/>
              <a:ext cx="958755" cy="19392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grpSp>
        <p:nvGrpSpPr>
          <p:cNvPr id="37" name="Group 36">
            <a:extLst>
              <a:ext uri="{FF2B5EF4-FFF2-40B4-BE49-F238E27FC236}">
                <a16:creationId xmlns:a16="http://schemas.microsoft.com/office/drawing/2014/main" id="{EB26CF88-FE01-B049-BA8A-C6A2097E8DF3}"/>
              </a:ext>
            </a:extLst>
          </p:cNvPr>
          <p:cNvGrpSpPr/>
          <p:nvPr/>
        </p:nvGrpSpPr>
        <p:grpSpPr>
          <a:xfrm>
            <a:off x="1331498" y="609600"/>
            <a:ext cx="1529280" cy="3053622"/>
            <a:chOff x="1331498" y="851404"/>
            <a:chExt cx="1529280" cy="3053622"/>
          </a:xfrm>
        </p:grpSpPr>
        <p:sp>
          <p:nvSpPr>
            <p:cNvPr id="25" name="Rectangle 24">
              <a:extLst>
                <a:ext uri="{FF2B5EF4-FFF2-40B4-BE49-F238E27FC236}">
                  <a16:creationId xmlns:a16="http://schemas.microsoft.com/office/drawing/2014/main" id="{A6FFBE5A-B6C4-3F46-B160-9E52CD9D0C03}"/>
                </a:ext>
              </a:extLst>
            </p:cNvPr>
            <p:cNvSpPr/>
            <p:nvPr/>
          </p:nvSpPr>
          <p:spPr>
            <a:xfrm>
              <a:off x="1331498" y="3443361"/>
              <a:ext cx="942183" cy="461665"/>
            </a:xfrm>
            <a:prstGeom prst="rect">
              <a:avLst/>
            </a:prstGeom>
          </p:spPr>
          <p:txBody>
            <a:bodyPr wrap="square">
              <a:spAutoFit/>
            </a:bodyPr>
            <a:lstStyle/>
            <a:p>
              <a:pPr lvl="0" algn="just" eaLnBrk="0" hangingPunct="0">
                <a:spcBef>
                  <a:spcPct val="20000"/>
                </a:spcBef>
              </a:pPr>
              <a:r>
                <a:rPr lang="en-US" sz="2400" b="0" kern="0" dirty="0"/>
                <a:t>…</a:t>
              </a:r>
            </a:p>
          </p:txBody>
        </p:sp>
        <p:pic>
          <p:nvPicPr>
            <p:cNvPr id="26" name="Picture 25">
              <a:extLst>
                <a:ext uri="{FF2B5EF4-FFF2-40B4-BE49-F238E27FC236}">
                  <a16:creationId xmlns:a16="http://schemas.microsoft.com/office/drawing/2014/main" id="{10FC886E-5D4F-A74E-B0FD-40FFE43C05B4}"/>
                </a:ext>
              </a:extLst>
            </p:cNvPr>
            <p:cNvPicPr>
              <a:picLocks noChangeAspect="1"/>
            </p:cNvPicPr>
            <p:nvPr/>
          </p:nvPicPr>
          <p:blipFill>
            <a:blip r:embed="rId4"/>
            <a:stretch>
              <a:fillRect/>
            </a:stretch>
          </p:blipFill>
          <p:spPr>
            <a:xfrm>
              <a:off x="1802590" y="851404"/>
              <a:ext cx="912251" cy="641617"/>
            </a:xfrm>
            <a:prstGeom prst="rect">
              <a:avLst/>
            </a:prstGeom>
          </p:spPr>
        </p:pic>
        <p:sp>
          <p:nvSpPr>
            <p:cNvPr id="27" name="Rectangle 26">
              <a:extLst>
                <a:ext uri="{FF2B5EF4-FFF2-40B4-BE49-F238E27FC236}">
                  <a16:creationId xmlns:a16="http://schemas.microsoft.com/office/drawing/2014/main" id="{99931350-B230-7D46-B933-47589083FF88}"/>
                </a:ext>
              </a:extLst>
            </p:cNvPr>
            <p:cNvSpPr/>
            <p:nvPr/>
          </p:nvSpPr>
          <p:spPr>
            <a:xfrm>
              <a:off x="1650190" y="903068"/>
              <a:ext cx="1210588" cy="461665"/>
            </a:xfrm>
            <a:prstGeom prst="rect">
              <a:avLst/>
            </a:prstGeom>
          </p:spPr>
          <p:txBody>
            <a:bodyPr wrap="none">
              <a:spAutoFit/>
            </a:bodyPr>
            <a:lstStyle/>
            <a:p>
              <a:r>
                <a:rPr lang="en-US" sz="2400" kern="0" dirty="0" err="1">
                  <a:solidFill>
                    <a:srgbClr val="99CC00"/>
                  </a:solidFill>
                </a:rPr>
                <a:t>studyX</a:t>
              </a:r>
              <a:endParaRPr lang="en-US" dirty="0">
                <a:solidFill>
                  <a:srgbClr val="99CC00"/>
                </a:solidFill>
              </a:endParaRPr>
            </a:p>
          </p:txBody>
        </p:sp>
        <p:sp>
          <p:nvSpPr>
            <p:cNvPr id="28" name="Rectangle 27">
              <a:extLst>
                <a:ext uri="{FF2B5EF4-FFF2-40B4-BE49-F238E27FC236}">
                  <a16:creationId xmlns:a16="http://schemas.microsoft.com/office/drawing/2014/main" id="{572FEAD4-8A27-2B42-B6AE-DB6FE7B4E2B0}"/>
                </a:ext>
              </a:extLst>
            </p:cNvPr>
            <p:cNvSpPr/>
            <p:nvPr/>
          </p:nvSpPr>
          <p:spPr>
            <a:xfrm>
              <a:off x="1767560" y="1425496"/>
              <a:ext cx="942183" cy="461665"/>
            </a:xfrm>
            <a:prstGeom prst="rect">
              <a:avLst/>
            </a:prstGeom>
          </p:spPr>
          <p:txBody>
            <a:bodyPr wrap="square">
              <a:spAutoFit/>
            </a:bodyPr>
            <a:lstStyle/>
            <a:p>
              <a:pPr lvl="0" algn="just" eaLnBrk="0" hangingPunct="0">
                <a:spcBef>
                  <a:spcPct val="20000"/>
                </a:spcBef>
              </a:pPr>
              <a:r>
                <a:rPr lang="en-US" sz="2400" b="0" kern="0" dirty="0"/>
                <a:t>t=0.9</a:t>
              </a:r>
            </a:p>
          </p:txBody>
        </p:sp>
        <p:sp>
          <p:nvSpPr>
            <p:cNvPr id="30" name="Freeform 29">
              <a:extLst>
                <a:ext uri="{FF2B5EF4-FFF2-40B4-BE49-F238E27FC236}">
                  <a16:creationId xmlns:a16="http://schemas.microsoft.com/office/drawing/2014/main" id="{78ABBE4C-9478-F440-BC45-8DEA127A4501}"/>
                </a:ext>
              </a:extLst>
            </p:cNvPr>
            <p:cNvSpPr/>
            <p:nvPr/>
          </p:nvSpPr>
          <p:spPr bwMode="auto">
            <a:xfrm rot="14233200">
              <a:off x="2100757" y="2296980"/>
              <a:ext cx="958755" cy="19392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sp>
        <p:nvSpPr>
          <p:cNvPr id="38" name="Rectangle 37">
            <a:extLst>
              <a:ext uri="{FF2B5EF4-FFF2-40B4-BE49-F238E27FC236}">
                <a16:creationId xmlns:a16="http://schemas.microsoft.com/office/drawing/2014/main" id="{E3E4F4FF-2712-2D47-8111-617592704F28}"/>
              </a:ext>
            </a:extLst>
          </p:cNvPr>
          <p:cNvSpPr/>
          <p:nvPr/>
        </p:nvSpPr>
        <p:spPr>
          <a:xfrm>
            <a:off x="848086" y="5875984"/>
            <a:ext cx="7467600" cy="461665"/>
          </a:xfrm>
          <a:prstGeom prst="rect">
            <a:avLst/>
          </a:prstGeom>
        </p:spPr>
        <p:txBody>
          <a:bodyPr wrap="square">
            <a:spAutoFit/>
          </a:bodyPr>
          <a:lstStyle/>
          <a:p>
            <a:pPr lvl="0" algn="just" eaLnBrk="0" hangingPunct="0">
              <a:spcBef>
                <a:spcPct val="20000"/>
              </a:spcBef>
            </a:pPr>
            <a:r>
              <a:rPr lang="en-US" sz="2400" b="0" kern="0" dirty="0"/>
              <a:t>now let’s take all these possible values and …</a:t>
            </a:r>
          </a:p>
        </p:txBody>
      </p:sp>
      <p:sp>
        <p:nvSpPr>
          <p:cNvPr id="2" name="Slide Number Placeholder 1">
            <a:extLst>
              <a:ext uri="{FF2B5EF4-FFF2-40B4-BE49-F238E27FC236}">
                <a16:creationId xmlns:a16="http://schemas.microsoft.com/office/drawing/2014/main" id="{0FCF8102-5EDC-0E48-AE98-78E35E54DCA8}"/>
              </a:ext>
            </a:extLst>
          </p:cNvPr>
          <p:cNvSpPr>
            <a:spLocks noGrp="1"/>
          </p:cNvSpPr>
          <p:nvPr>
            <p:ph type="sldNum" sz="quarter" idx="12"/>
          </p:nvPr>
        </p:nvSpPr>
        <p:spPr/>
        <p:txBody>
          <a:bodyPr/>
          <a:lstStyle/>
          <a:p>
            <a:fld id="{803C33BC-767D-8845-BB2C-A473FB4A7552}" type="slidenum">
              <a:rPr lang="en-US" smtClean="0"/>
              <a:pPr/>
              <a:t>249</a:t>
            </a:fld>
            <a:endParaRPr lang="en-US"/>
          </a:p>
        </p:txBody>
      </p:sp>
    </p:spTree>
    <p:extLst>
      <p:ext uri="{BB962C8B-B14F-4D97-AF65-F5344CB8AC3E}">
        <p14:creationId xmlns:p14="http://schemas.microsoft.com/office/powerpoint/2010/main" val="389393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990B6D9-2EE2-3142-9C98-8FA60DECD1B1}"/>
              </a:ext>
            </a:extLst>
          </p:cNvPr>
          <p:cNvCxnSpPr/>
          <p:nvPr/>
        </p:nvCxnSpPr>
        <p:spPr bwMode="auto">
          <a:xfrm flipV="1">
            <a:off x="1066800" y="1828800"/>
            <a:ext cx="0" cy="34290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AB2DC191-D1B7-E148-9990-9E9484EAADE2}"/>
              </a:ext>
            </a:extLst>
          </p:cNvPr>
          <p:cNvCxnSpPr>
            <a:cxnSpLocks/>
          </p:cNvCxnSpPr>
          <p:nvPr/>
        </p:nvCxnSpPr>
        <p:spPr bwMode="auto">
          <a:xfrm>
            <a:off x="1066800" y="5257800"/>
            <a:ext cx="70866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Rectangle 9">
            <a:extLst>
              <a:ext uri="{FF2B5EF4-FFF2-40B4-BE49-F238E27FC236}">
                <a16:creationId xmlns:a16="http://schemas.microsoft.com/office/drawing/2014/main" id="{25BE0559-72FE-2041-9A54-2162ACC23CA3}"/>
              </a:ext>
            </a:extLst>
          </p:cNvPr>
          <p:cNvSpPr/>
          <p:nvPr/>
        </p:nvSpPr>
        <p:spPr>
          <a:xfrm>
            <a:off x="408017" y="1295400"/>
            <a:ext cx="889987" cy="646331"/>
          </a:xfrm>
          <a:prstGeom prst="rect">
            <a:avLst/>
          </a:prstGeom>
        </p:spPr>
        <p:txBody>
          <a:bodyPr wrap="none">
            <a:spAutoFit/>
          </a:bodyPr>
          <a:lstStyle/>
          <a:p>
            <a:r>
              <a:rPr lang="en-US" b="0" kern="0" dirty="0">
                <a:latin typeface="Arial"/>
                <a:ea typeface="Arial"/>
                <a:cs typeface="Arial"/>
              </a:rPr>
              <a:t>T time </a:t>
            </a:r>
          </a:p>
          <a:p>
            <a:r>
              <a:rPr lang="en-US" b="0" kern="0" dirty="0">
                <a:latin typeface="Arial"/>
                <a:ea typeface="Arial"/>
                <a:cs typeface="Arial"/>
              </a:rPr>
              <a:t>(</a:t>
            </a:r>
            <a:r>
              <a:rPr lang="en-US" b="0" kern="0" dirty="0" err="1">
                <a:latin typeface="Arial"/>
                <a:ea typeface="Arial"/>
                <a:cs typeface="Arial"/>
              </a:rPr>
              <a:t>ms</a:t>
            </a:r>
            <a:r>
              <a:rPr lang="en-US" b="0" kern="0" dirty="0">
                <a:latin typeface="Arial"/>
                <a:ea typeface="Arial"/>
                <a:cs typeface="Arial"/>
              </a:rPr>
              <a:t>)</a:t>
            </a:r>
            <a:endParaRPr lang="en-US" dirty="0"/>
          </a:p>
        </p:txBody>
      </p:sp>
      <p:sp>
        <p:nvSpPr>
          <p:cNvPr id="11" name="Rectangle 10">
            <a:extLst>
              <a:ext uri="{FF2B5EF4-FFF2-40B4-BE49-F238E27FC236}">
                <a16:creationId xmlns:a16="http://schemas.microsoft.com/office/drawing/2014/main" id="{70158D0A-71D9-3E4E-BA04-32925362BC9A}"/>
              </a:ext>
            </a:extLst>
          </p:cNvPr>
          <p:cNvSpPr/>
          <p:nvPr/>
        </p:nvSpPr>
        <p:spPr>
          <a:xfrm>
            <a:off x="7361267" y="5410200"/>
            <a:ext cx="1782733" cy="646331"/>
          </a:xfrm>
          <a:prstGeom prst="rect">
            <a:avLst/>
          </a:prstGeom>
        </p:spPr>
        <p:txBody>
          <a:bodyPr wrap="square">
            <a:spAutoFit/>
          </a:bodyPr>
          <a:lstStyle/>
          <a:p>
            <a:pPr algn="ctr"/>
            <a:r>
              <a:rPr lang="en-US" b="0" kern="0" dirty="0">
                <a:latin typeface="Arial"/>
                <a:ea typeface="Arial"/>
                <a:cs typeface="Arial"/>
              </a:rPr>
              <a:t>ID index of difficulty</a:t>
            </a:r>
            <a:endParaRPr lang="en-US" dirty="0"/>
          </a:p>
        </p:txBody>
      </p:sp>
      <p:cxnSp>
        <p:nvCxnSpPr>
          <p:cNvPr id="20" name="Straight Connector 19">
            <a:extLst>
              <a:ext uri="{FF2B5EF4-FFF2-40B4-BE49-F238E27FC236}">
                <a16:creationId xmlns:a16="http://schemas.microsoft.com/office/drawing/2014/main" id="{4C4C4F44-1B7A-7C4B-AED7-11FCC9DFFFB9}"/>
              </a:ext>
            </a:extLst>
          </p:cNvPr>
          <p:cNvCxnSpPr/>
          <p:nvPr/>
        </p:nvCxnSpPr>
        <p:spPr bwMode="auto">
          <a:xfrm flipV="1">
            <a:off x="1066800" y="1941731"/>
            <a:ext cx="6781800" cy="224926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30B1BC1F-3EDB-184A-ADD7-FEE3359627F6}"/>
              </a:ext>
            </a:extLst>
          </p:cNvPr>
          <p:cNvSpPr/>
          <p:nvPr/>
        </p:nvSpPr>
        <p:spPr>
          <a:xfrm>
            <a:off x="4628336" y="3674710"/>
            <a:ext cx="3156633" cy="424732"/>
          </a:xfrm>
          <a:prstGeom prst="rect">
            <a:avLst/>
          </a:prstGeom>
        </p:spPr>
        <p:txBody>
          <a:bodyPr wrap="none">
            <a:spAutoFit/>
          </a:bodyPr>
          <a:lstStyle/>
          <a:p>
            <a:pPr lvl="0" algn="ctr" eaLnBrk="0" hangingPunct="0">
              <a:lnSpc>
                <a:spcPct val="90000"/>
              </a:lnSpc>
              <a:spcBef>
                <a:spcPct val="20000"/>
              </a:spcBef>
            </a:pPr>
            <a:r>
              <a:rPr lang="en-US" sz="2400" b="0" kern="0" dirty="0">
                <a:solidFill>
                  <a:srgbClr val="000000"/>
                </a:solidFill>
              </a:rPr>
              <a:t>Fitts! T = 2.3 + 1.1 ID</a:t>
            </a:r>
          </a:p>
        </p:txBody>
      </p:sp>
      <p:sp>
        <p:nvSpPr>
          <p:cNvPr id="25" name="Oval 24">
            <a:extLst>
              <a:ext uri="{FF2B5EF4-FFF2-40B4-BE49-F238E27FC236}">
                <a16:creationId xmlns:a16="http://schemas.microsoft.com/office/drawing/2014/main" id="{02B34BC1-8570-E044-AE19-42005720B7DD}"/>
              </a:ext>
            </a:extLst>
          </p:cNvPr>
          <p:cNvSpPr/>
          <p:nvPr/>
        </p:nvSpPr>
        <p:spPr bwMode="auto">
          <a:xfrm>
            <a:off x="1828800" y="4267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0" name="Oval 29">
            <a:extLst>
              <a:ext uri="{FF2B5EF4-FFF2-40B4-BE49-F238E27FC236}">
                <a16:creationId xmlns:a16="http://schemas.microsoft.com/office/drawing/2014/main" id="{F7163CFD-A6B9-FD44-BA38-C98285612F83}"/>
              </a:ext>
            </a:extLst>
          </p:cNvPr>
          <p:cNvSpPr/>
          <p:nvPr/>
        </p:nvSpPr>
        <p:spPr bwMode="auto">
          <a:xfrm>
            <a:off x="29718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1" name="Oval 30">
            <a:extLst>
              <a:ext uri="{FF2B5EF4-FFF2-40B4-BE49-F238E27FC236}">
                <a16:creationId xmlns:a16="http://schemas.microsoft.com/office/drawing/2014/main" id="{5220517A-8823-4A4C-B017-67B2D71458C4}"/>
              </a:ext>
            </a:extLst>
          </p:cNvPr>
          <p:cNvSpPr/>
          <p:nvPr/>
        </p:nvSpPr>
        <p:spPr bwMode="auto">
          <a:xfrm>
            <a:off x="40386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2" name="Oval 31">
            <a:extLst>
              <a:ext uri="{FF2B5EF4-FFF2-40B4-BE49-F238E27FC236}">
                <a16:creationId xmlns:a16="http://schemas.microsoft.com/office/drawing/2014/main" id="{3F4E79DD-984F-DA45-A8F3-7825B90E26DD}"/>
              </a:ext>
            </a:extLst>
          </p:cNvPr>
          <p:cNvSpPr/>
          <p:nvPr/>
        </p:nvSpPr>
        <p:spPr bwMode="auto">
          <a:xfrm>
            <a:off x="5032744" y="22098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3" name="Oval 32">
            <a:extLst>
              <a:ext uri="{FF2B5EF4-FFF2-40B4-BE49-F238E27FC236}">
                <a16:creationId xmlns:a16="http://schemas.microsoft.com/office/drawing/2014/main" id="{CBE60D1B-D4EB-C546-AED7-4AF635190F36}"/>
              </a:ext>
            </a:extLst>
          </p:cNvPr>
          <p:cNvSpPr/>
          <p:nvPr/>
        </p:nvSpPr>
        <p:spPr bwMode="auto">
          <a:xfrm>
            <a:off x="6019800" y="24384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4" name="Oval 33">
            <a:extLst>
              <a:ext uri="{FF2B5EF4-FFF2-40B4-BE49-F238E27FC236}">
                <a16:creationId xmlns:a16="http://schemas.microsoft.com/office/drawing/2014/main" id="{422FFF97-D962-E84C-8A17-21AF92F7AAB3}"/>
              </a:ext>
            </a:extLst>
          </p:cNvPr>
          <p:cNvSpPr/>
          <p:nvPr/>
        </p:nvSpPr>
        <p:spPr bwMode="auto">
          <a:xfrm>
            <a:off x="6875719" y="30480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15" name="Group 8">
            <a:extLst>
              <a:ext uri="{FF2B5EF4-FFF2-40B4-BE49-F238E27FC236}">
                <a16:creationId xmlns:a16="http://schemas.microsoft.com/office/drawing/2014/main" id="{8DA6B708-37A1-2443-B98A-2D4066A36B59}"/>
              </a:ext>
            </a:extLst>
          </p:cNvPr>
          <p:cNvGrpSpPr>
            <a:grpSpLocks/>
          </p:cNvGrpSpPr>
          <p:nvPr/>
        </p:nvGrpSpPr>
        <p:grpSpPr bwMode="auto">
          <a:xfrm>
            <a:off x="6511412" y="-76200"/>
            <a:ext cx="3089787" cy="1865532"/>
            <a:chOff x="5029200" y="990600"/>
            <a:chExt cx="4038600" cy="2438400"/>
          </a:xfrm>
        </p:grpSpPr>
        <p:sp>
          <p:nvSpPr>
            <p:cNvPr id="16" name="Oval 9">
              <a:extLst>
                <a:ext uri="{FF2B5EF4-FFF2-40B4-BE49-F238E27FC236}">
                  <a16:creationId xmlns:a16="http://schemas.microsoft.com/office/drawing/2014/main" id="{BCD204CA-D405-4949-9638-F7651DA79DE6}"/>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7" name="Oval 10">
              <a:extLst>
                <a:ext uri="{FF2B5EF4-FFF2-40B4-BE49-F238E27FC236}">
                  <a16:creationId xmlns:a16="http://schemas.microsoft.com/office/drawing/2014/main" id="{8BC0A2FC-AF23-D04F-AEC7-F64AC64BCE83}"/>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20000" dirty="0">
                  <a:solidFill>
                    <a:schemeClr val="bg1"/>
                  </a:solidFill>
                </a:rPr>
                <a:t>1</a:t>
              </a:r>
            </a:p>
          </p:txBody>
        </p:sp>
      </p:grpSp>
      <p:sp>
        <p:nvSpPr>
          <p:cNvPr id="19" name="Rectangle 18">
            <a:extLst>
              <a:ext uri="{FF2B5EF4-FFF2-40B4-BE49-F238E27FC236}">
                <a16:creationId xmlns:a16="http://schemas.microsoft.com/office/drawing/2014/main" id="{F0973984-0D80-8C49-9F3A-4AFBAD4F8A67}"/>
              </a:ext>
            </a:extLst>
          </p:cNvPr>
          <p:cNvSpPr/>
          <p:nvPr/>
        </p:nvSpPr>
        <p:spPr>
          <a:xfrm>
            <a:off x="-401509" y="222647"/>
            <a:ext cx="7848600" cy="615553"/>
          </a:xfrm>
          <a:prstGeom prst="rect">
            <a:avLst/>
          </a:prstGeom>
        </p:spPr>
        <p:txBody>
          <a:bodyPr wrap="square">
            <a:spAutoFit/>
          </a:bodyPr>
          <a:lstStyle/>
          <a:p>
            <a:pPr lvl="0" algn="r"/>
            <a:r>
              <a:rPr lang="en-US" sz="3400" b="0" dirty="0"/>
              <a:t>standard error of the estimate </a:t>
            </a:r>
          </a:p>
        </p:txBody>
      </p:sp>
      <p:cxnSp>
        <p:nvCxnSpPr>
          <p:cNvPr id="21" name="Straight Connector 20">
            <a:extLst>
              <a:ext uri="{FF2B5EF4-FFF2-40B4-BE49-F238E27FC236}">
                <a16:creationId xmlns:a16="http://schemas.microsoft.com/office/drawing/2014/main" id="{B12E6144-57F7-394B-A206-C9BAD821F1F0}"/>
              </a:ext>
            </a:extLst>
          </p:cNvPr>
          <p:cNvCxnSpPr>
            <a:cxnSpLocks/>
          </p:cNvCxnSpPr>
          <p:nvPr/>
        </p:nvCxnSpPr>
        <p:spPr bwMode="auto">
          <a:xfrm flipV="1">
            <a:off x="1905000" y="3925668"/>
            <a:ext cx="0" cy="341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2" name="Straight Connector 21">
            <a:extLst>
              <a:ext uri="{FF2B5EF4-FFF2-40B4-BE49-F238E27FC236}">
                <a16:creationId xmlns:a16="http://schemas.microsoft.com/office/drawing/2014/main" id="{4FF3699A-8B85-EF4B-9B2F-60908E114A4F}"/>
              </a:ext>
            </a:extLst>
          </p:cNvPr>
          <p:cNvCxnSpPr>
            <a:cxnSpLocks/>
          </p:cNvCxnSpPr>
          <p:nvPr/>
        </p:nvCxnSpPr>
        <p:spPr bwMode="auto">
          <a:xfrm flipV="1">
            <a:off x="3048000" y="3200400"/>
            <a:ext cx="0" cy="341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FE527D60-D3AB-EE4A-9ADA-693926693E99}"/>
              </a:ext>
            </a:extLst>
          </p:cNvPr>
          <p:cNvCxnSpPr>
            <a:cxnSpLocks/>
          </p:cNvCxnSpPr>
          <p:nvPr/>
        </p:nvCxnSpPr>
        <p:spPr bwMode="auto">
          <a:xfrm flipV="1">
            <a:off x="5105400" y="2267634"/>
            <a:ext cx="0" cy="627966"/>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74B6384A-E841-544F-BA18-58B0FD18BC28}"/>
              </a:ext>
            </a:extLst>
          </p:cNvPr>
          <p:cNvCxnSpPr>
            <a:cxnSpLocks/>
          </p:cNvCxnSpPr>
          <p:nvPr/>
        </p:nvCxnSpPr>
        <p:spPr bwMode="auto">
          <a:xfrm flipV="1">
            <a:off x="6934200" y="2267634"/>
            <a:ext cx="0" cy="7987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grpSp>
        <p:nvGrpSpPr>
          <p:cNvPr id="51" name="Group 50">
            <a:extLst>
              <a:ext uri="{FF2B5EF4-FFF2-40B4-BE49-F238E27FC236}">
                <a16:creationId xmlns:a16="http://schemas.microsoft.com/office/drawing/2014/main" id="{25158D27-C09F-2642-BD3C-D4330CE95436}"/>
              </a:ext>
            </a:extLst>
          </p:cNvPr>
          <p:cNvGrpSpPr/>
          <p:nvPr/>
        </p:nvGrpSpPr>
        <p:grpSpPr>
          <a:xfrm>
            <a:off x="408017" y="4589110"/>
            <a:ext cx="4648200" cy="1598830"/>
            <a:chOff x="-2667000" y="4762501"/>
            <a:chExt cx="4648200" cy="1598830"/>
          </a:xfrm>
        </p:grpSpPr>
        <p:sp>
          <p:nvSpPr>
            <p:cNvPr id="49" name="Rectangle 48">
              <a:extLst>
                <a:ext uri="{FF2B5EF4-FFF2-40B4-BE49-F238E27FC236}">
                  <a16:creationId xmlns:a16="http://schemas.microsoft.com/office/drawing/2014/main" id="{D5EFDFB9-EFA3-E54F-8B0F-7DEFD7F74698}"/>
                </a:ext>
              </a:extLst>
            </p:cNvPr>
            <p:cNvSpPr/>
            <p:nvPr/>
          </p:nvSpPr>
          <p:spPr bwMode="auto">
            <a:xfrm>
              <a:off x="-2667000" y="4762501"/>
              <a:ext cx="4648200" cy="15988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48" name="Group 47">
              <a:extLst>
                <a:ext uri="{FF2B5EF4-FFF2-40B4-BE49-F238E27FC236}">
                  <a16:creationId xmlns:a16="http://schemas.microsoft.com/office/drawing/2014/main" id="{1F31ED63-B446-9548-818D-431D70A320D6}"/>
                </a:ext>
              </a:extLst>
            </p:cNvPr>
            <p:cNvGrpSpPr/>
            <p:nvPr/>
          </p:nvGrpSpPr>
          <p:grpSpPr>
            <a:xfrm>
              <a:off x="-2310778" y="5015051"/>
              <a:ext cx="4191071" cy="990600"/>
              <a:chOff x="1158520" y="5638800"/>
              <a:chExt cx="4191071" cy="990600"/>
            </a:xfrm>
            <a:solidFill>
              <a:schemeClr val="bg1"/>
            </a:solidFill>
          </p:grpSpPr>
          <p:sp>
            <p:nvSpPr>
              <p:cNvPr id="42" name="Rectangle 41">
                <a:extLst>
                  <a:ext uri="{FF2B5EF4-FFF2-40B4-BE49-F238E27FC236}">
                    <a16:creationId xmlns:a16="http://schemas.microsoft.com/office/drawing/2014/main" id="{BD4EFCAA-A70E-AE42-9267-D13FA25C737F}"/>
                  </a:ext>
                </a:extLst>
              </p:cNvPr>
              <p:cNvSpPr/>
              <p:nvPr/>
            </p:nvSpPr>
            <p:spPr>
              <a:xfrm>
                <a:off x="1359396" y="5733365"/>
                <a:ext cx="3990195" cy="830997"/>
              </a:xfrm>
              <a:prstGeom prst="rect">
                <a:avLst/>
              </a:prstGeom>
              <a:grpFill/>
            </p:spPr>
            <p:txBody>
              <a:bodyPr wrap="none">
                <a:spAutoFit/>
              </a:bodyPr>
              <a:lstStyle/>
              <a:p>
                <a:pPr lvl="0" algn="ctr" eaLnBrk="0" hangingPunct="0">
                  <a:lnSpc>
                    <a:spcPct val="90000"/>
                  </a:lnSpc>
                  <a:spcBef>
                    <a:spcPct val="20000"/>
                  </a:spcBef>
                </a:pPr>
                <a:r>
                  <a:rPr lang="en-GB" sz="2400" b="0" dirty="0"/>
                  <a:t>∑ </a:t>
                </a:r>
                <a:r>
                  <a:rPr lang="en-US" sz="2400" kern="0" dirty="0">
                    <a:solidFill>
                      <a:srgbClr val="000000"/>
                    </a:solidFill>
                  </a:rPr>
                  <a:t>(estimated y – actual y)</a:t>
                </a:r>
                <a:r>
                  <a:rPr lang="en-US" sz="2400" kern="0" baseline="30000" dirty="0">
                    <a:solidFill>
                      <a:srgbClr val="000000"/>
                    </a:solidFill>
                  </a:rPr>
                  <a:t>2</a:t>
                </a:r>
              </a:p>
              <a:p>
                <a:pPr lvl="0" algn="ctr" eaLnBrk="0" hangingPunct="0">
                  <a:lnSpc>
                    <a:spcPct val="90000"/>
                  </a:lnSpc>
                  <a:spcBef>
                    <a:spcPct val="20000"/>
                  </a:spcBef>
                </a:pPr>
                <a:endParaRPr lang="en-US" sz="2400" kern="0" dirty="0">
                  <a:solidFill>
                    <a:srgbClr val="000000"/>
                  </a:solidFill>
                </a:endParaRPr>
              </a:p>
            </p:txBody>
          </p:sp>
          <p:sp>
            <p:nvSpPr>
              <p:cNvPr id="43" name="Rectangle 42">
                <a:extLst>
                  <a:ext uri="{FF2B5EF4-FFF2-40B4-BE49-F238E27FC236}">
                    <a16:creationId xmlns:a16="http://schemas.microsoft.com/office/drawing/2014/main" id="{BC6652FE-A2C9-2340-9F4D-42CBAD4162C7}"/>
                  </a:ext>
                </a:extLst>
              </p:cNvPr>
              <p:cNvSpPr/>
              <p:nvPr/>
            </p:nvSpPr>
            <p:spPr>
              <a:xfrm>
                <a:off x="2123677" y="6204668"/>
                <a:ext cx="2392001" cy="424732"/>
              </a:xfrm>
              <a:prstGeom prst="rect">
                <a:avLst/>
              </a:prstGeom>
              <a:grpFill/>
            </p:spPr>
            <p:txBody>
              <a:bodyPr wrap="none">
                <a:spAutoFit/>
              </a:bodyPr>
              <a:lstStyle/>
              <a:p>
                <a:pPr lvl="0" algn="ctr" eaLnBrk="0" hangingPunct="0">
                  <a:lnSpc>
                    <a:spcPct val="90000"/>
                  </a:lnSpc>
                  <a:spcBef>
                    <a:spcPct val="20000"/>
                  </a:spcBef>
                </a:pPr>
                <a:r>
                  <a:rPr lang="en-US" sz="2400" kern="0" dirty="0">
                    <a:solidFill>
                      <a:srgbClr val="000000"/>
                    </a:solidFill>
                  </a:rPr>
                  <a:t>(sample size-2)</a:t>
                </a:r>
              </a:p>
            </p:txBody>
          </p:sp>
          <p:cxnSp>
            <p:nvCxnSpPr>
              <p:cNvPr id="44" name="Straight Connector 43">
                <a:extLst>
                  <a:ext uri="{FF2B5EF4-FFF2-40B4-BE49-F238E27FC236}">
                    <a16:creationId xmlns:a16="http://schemas.microsoft.com/office/drawing/2014/main" id="{B24C8800-52A2-644A-8752-A54E39140D8F}"/>
                  </a:ext>
                </a:extLst>
              </p:cNvPr>
              <p:cNvCxnSpPr>
                <a:cxnSpLocks/>
              </p:cNvCxnSpPr>
              <p:nvPr/>
            </p:nvCxnSpPr>
            <p:spPr bwMode="auto">
              <a:xfrm>
                <a:off x="1676400" y="6208930"/>
                <a:ext cx="3379816" cy="0"/>
              </a:xfrm>
              <a:prstGeom prst="line">
                <a:avLst/>
              </a:prstGeom>
              <a:grp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DC1EBF15-25DC-1242-8AEB-EC644CDA0E2A}"/>
                  </a:ext>
                </a:extLst>
              </p:cNvPr>
              <p:cNvCxnSpPr>
                <a:cxnSpLocks/>
              </p:cNvCxnSpPr>
              <p:nvPr/>
            </p:nvCxnSpPr>
            <p:spPr bwMode="auto">
              <a:xfrm>
                <a:off x="1513283" y="5638800"/>
                <a:ext cx="3682418" cy="0"/>
              </a:xfrm>
              <a:prstGeom prst="line">
                <a:avLst/>
              </a:prstGeom>
              <a:grpFill/>
              <a:ln w="9525"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99277750-A2C3-6E40-B745-3ED3DFC82358}"/>
                  </a:ext>
                </a:extLst>
              </p:cNvPr>
              <p:cNvCxnSpPr>
                <a:cxnSpLocks/>
              </p:cNvCxnSpPr>
              <p:nvPr/>
            </p:nvCxnSpPr>
            <p:spPr bwMode="auto">
              <a:xfrm flipV="1">
                <a:off x="1298004" y="5638800"/>
                <a:ext cx="215279" cy="934795"/>
              </a:xfrm>
              <a:prstGeom prst="line">
                <a:avLst/>
              </a:prstGeom>
              <a:grpFill/>
              <a:ln w="9525"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E2B43039-B6E9-D244-B4DE-CA1C6460C421}"/>
                  </a:ext>
                </a:extLst>
              </p:cNvPr>
              <p:cNvCxnSpPr>
                <a:cxnSpLocks/>
              </p:cNvCxnSpPr>
              <p:nvPr/>
            </p:nvCxnSpPr>
            <p:spPr bwMode="auto">
              <a:xfrm flipH="1" flipV="1">
                <a:off x="1158520" y="5638800"/>
                <a:ext cx="148299" cy="934795"/>
              </a:xfrm>
              <a:prstGeom prst="line">
                <a:avLst/>
              </a:prstGeom>
              <a:grpFill/>
              <a:ln w="9525" cap="flat" cmpd="sng" algn="ctr">
                <a:solidFill>
                  <a:schemeClr val="tx1"/>
                </a:solidFill>
                <a:prstDash val="solid"/>
                <a:round/>
                <a:headEnd type="none" w="med" len="med"/>
                <a:tailEnd type="none" w="med" len="med"/>
              </a:ln>
              <a:effectLst/>
            </p:spPr>
          </p:cxnSp>
        </p:grpSp>
      </p:grpSp>
      <p:sp>
        <p:nvSpPr>
          <p:cNvPr id="35" name="Rectangle 34">
            <a:extLst>
              <a:ext uri="{FF2B5EF4-FFF2-40B4-BE49-F238E27FC236}">
                <a16:creationId xmlns:a16="http://schemas.microsoft.com/office/drawing/2014/main" id="{D095B5A7-F829-AE4E-8C81-EDB7DC2B6506}"/>
              </a:ext>
            </a:extLst>
          </p:cNvPr>
          <p:cNvSpPr/>
          <p:nvPr/>
        </p:nvSpPr>
        <p:spPr>
          <a:xfrm>
            <a:off x="2917880" y="4868868"/>
            <a:ext cx="287258" cy="461665"/>
          </a:xfrm>
          <a:prstGeom prst="rect">
            <a:avLst/>
          </a:prstGeom>
        </p:spPr>
        <p:txBody>
          <a:bodyPr wrap="none">
            <a:spAutoFit/>
          </a:bodyPr>
          <a:lstStyle/>
          <a:p>
            <a:r>
              <a:rPr lang="en-GB" sz="2400" b="0" dirty="0"/>
              <a:t>ˆ</a:t>
            </a:r>
            <a:endParaRPr lang="en-US" sz="2400" dirty="0"/>
          </a:p>
        </p:txBody>
      </p:sp>
      <p:grpSp>
        <p:nvGrpSpPr>
          <p:cNvPr id="8" name="Group 7">
            <a:extLst>
              <a:ext uri="{FF2B5EF4-FFF2-40B4-BE49-F238E27FC236}">
                <a16:creationId xmlns:a16="http://schemas.microsoft.com/office/drawing/2014/main" id="{1627920F-E3FD-E34B-B674-96A91975C92A}"/>
              </a:ext>
            </a:extLst>
          </p:cNvPr>
          <p:cNvGrpSpPr/>
          <p:nvPr/>
        </p:nvGrpSpPr>
        <p:grpSpPr>
          <a:xfrm>
            <a:off x="1828800" y="5407528"/>
            <a:ext cx="6530800" cy="1259216"/>
            <a:chOff x="1828800" y="5407528"/>
            <a:chExt cx="6530800" cy="1259216"/>
          </a:xfrm>
        </p:grpSpPr>
        <p:sp>
          <p:nvSpPr>
            <p:cNvPr id="2" name="Rectangle 1">
              <a:extLst>
                <a:ext uri="{FF2B5EF4-FFF2-40B4-BE49-F238E27FC236}">
                  <a16:creationId xmlns:a16="http://schemas.microsoft.com/office/drawing/2014/main" id="{3D87A965-B936-EC4B-8946-DE405D66315E}"/>
                </a:ext>
              </a:extLst>
            </p:cNvPr>
            <p:cNvSpPr/>
            <p:nvPr/>
          </p:nvSpPr>
          <p:spPr>
            <a:xfrm>
              <a:off x="3832399" y="6205079"/>
              <a:ext cx="4527201" cy="461665"/>
            </a:xfrm>
            <a:prstGeom prst="rect">
              <a:avLst/>
            </a:prstGeom>
          </p:spPr>
          <p:txBody>
            <a:bodyPr wrap="none">
              <a:spAutoFit/>
            </a:bodyPr>
            <a:lstStyle/>
            <a:p>
              <a:r>
                <a:rPr lang="en-US" sz="2400" kern="0" dirty="0">
                  <a:solidFill>
                    <a:srgbClr val="99CC00"/>
                  </a:solidFill>
                </a:rPr>
                <a:t>also called degree of freedom</a:t>
              </a:r>
              <a:endParaRPr lang="en-US" sz="2400" dirty="0">
                <a:solidFill>
                  <a:srgbClr val="99CC00"/>
                </a:solidFill>
              </a:endParaRPr>
            </a:p>
          </p:txBody>
        </p:sp>
        <p:sp>
          <p:nvSpPr>
            <p:cNvPr id="3" name="Rounded Rectangle 2">
              <a:extLst>
                <a:ext uri="{FF2B5EF4-FFF2-40B4-BE49-F238E27FC236}">
                  <a16:creationId xmlns:a16="http://schemas.microsoft.com/office/drawing/2014/main" id="{0B37DD46-B1D2-334C-BE49-5AE99DD466DF}"/>
                </a:ext>
              </a:extLst>
            </p:cNvPr>
            <p:cNvSpPr/>
            <p:nvPr/>
          </p:nvSpPr>
          <p:spPr bwMode="auto">
            <a:xfrm>
              <a:off x="1828800" y="5407528"/>
              <a:ext cx="2209800" cy="424732"/>
            </a:xfrm>
            <a:prstGeom prst="roundRect">
              <a:avLst/>
            </a:prstGeom>
            <a:no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cxnSp>
          <p:nvCxnSpPr>
            <p:cNvPr id="7" name="Straight Connector 6">
              <a:extLst>
                <a:ext uri="{FF2B5EF4-FFF2-40B4-BE49-F238E27FC236}">
                  <a16:creationId xmlns:a16="http://schemas.microsoft.com/office/drawing/2014/main" id="{EAB12342-754C-C14F-B2EC-6829F8918538}"/>
                </a:ext>
              </a:extLst>
            </p:cNvPr>
            <p:cNvCxnSpPr/>
            <p:nvPr/>
          </p:nvCxnSpPr>
          <p:spPr bwMode="auto">
            <a:xfrm>
              <a:off x="4038600" y="5767222"/>
              <a:ext cx="1676400" cy="420718"/>
            </a:xfrm>
            <a:prstGeom prst="line">
              <a:avLst/>
            </a:prstGeom>
            <a:solidFill>
              <a:schemeClr val="accent1"/>
            </a:solidFill>
            <a:ln w="63500" cap="flat" cmpd="sng" algn="ctr">
              <a:solidFill>
                <a:srgbClr val="99CC00"/>
              </a:solidFill>
              <a:prstDash val="solid"/>
              <a:round/>
              <a:headEnd type="none" w="med" len="med"/>
              <a:tailEnd type="none" w="med" len="med"/>
            </a:ln>
            <a:effectLst/>
          </p:spPr>
        </p:cxnSp>
      </p:grpSp>
      <p:sp>
        <p:nvSpPr>
          <p:cNvPr id="4" name="Slide Number Placeholder 3">
            <a:extLst>
              <a:ext uri="{FF2B5EF4-FFF2-40B4-BE49-F238E27FC236}">
                <a16:creationId xmlns:a16="http://schemas.microsoft.com/office/drawing/2014/main" id="{3ECBDD08-3FA2-0345-AA9C-59905ECB5D82}"/>
              </a:ext>
            </a:extLst>
          </p:cNvPr>
          <p:cNvSpPr>
            <a:spLocks noGrp="1"/>
          </p:cNvSpPr>
          <p:nvPr>
            <p:ph type="sldNum" sz="quarter" idx="12"/>
          </p:nvPr>
        </p:nvSpPr>
        <p:spPr/>
        <p:txBody>
          <a:bodyPr/>
          <a:lstStyle/>
          <a:p>
            <a:fld id="{803C33BC-767D-8845-BB2C-A473FB4A7552}" type="slidenum">
              <a:rPr lang="en-US" smtClean="0"/>
              <a:pPr/>
              <a:t>25</a:t>
            </a:fld>
            <a:endParaRPr lang="en-US"/>
          </a:p>
        </p:txBody>
      </p:sp>
    </p:spTree>
    <p:extLst>
      <p:ext uri="{BB962C8B-B14F-4D97-AF65-F5344CB8AC3E}">
        <p14:creationId xmlns:p14="http://schemas.microsoft.com/office/powerpoint/2010/main" val="74883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4EF7546-DCCB-A74F-85A7-83383A28A1D0}"/>
              </a:ext>
            </a:extLst>
          </p:cNvPr>
          <p:cNvSpPr/>
          <p:nvPr/>
        </p:nvSpPr>
        <p:spPr>
          <a:xfrm>
            <a:off x="437036" y="5398982"/>
            <a:ext cx="8249764" cy="1200329"/>
          </a:xfrm>
          <a:prstGeom prst="rect">
            <a:avLst/>
          </a:prstGeom>
        </p:spPr>
        <p:txBody>
          <a:bodyPr wrap="square">
            <a:spAutoFit/>
          </a:bodyPr>
          <a:lstStyle/>
          <a:p>
            <a:r>
              <a:rPr lang="en-GB" sz="2400" b="0" dirty="0">
                <a:solidFill>
                  <a:srgbClr val="333333"/>
                </a:solidFill>
                <a:latin typeface="Helvetica Neue" panose="02000503000000020004" pitchFamily="2" charset="0"/>
              </a:rPr>
              <a:t>… plot a distribution of them </a:t>
            </a:r>
          </a:p>
          <a:p>
            <a:endParaRPr lang="en-GB" sz="2400" b="0" dirty="0">
              <a:solidFill>
                <a:srgbClr val="333333"/>
              </a:solidFill>
              <a:latin typeface="Helvetica Neue" panose="02000503000000020004" pitchFamily="2" charset="0"/>
            </a:endParaRPr>
          </a:p>
          <a:p>
            <a:r>
              <a:rPr lang="en-GB" sz="2400" b="0" dirty="0">
                <a:solidFill>
                  <a:srgbClr val="333333"/>
                </a:solidFill>
                <a:latin typeface="Helvetica Neue" panose="02000503000000020004" pitchFamily="2" charset="0"/>
              </a:rPr>
              <a:t>this type of distribution is a </a:t>
            </a:r>
            <a:r>
              <a:rPr lang="en-GB" sz="2400" dirty="0">
                <a:solidFill>
                  <a:srgbClr val="99CC00"/>
                </a:solidFill>
                <a:latin typeface="Helvetica Neue" panose="02000503000000020004" pitchFamily="2" charset="0"/>
              </a:rPr>
              <a:t>sampling distribution</a:t>
            </a:r>
          </a:p>
        </p:txBody>
      </p:sp>
      <p:pic>
        <p:nvPicPr>
          <p:cNvPr id="18" name="Picture 17">
            <a:extLst>
              <a:ext uri="{FF2B5EF4-FFF2-40B4-BE49-F238E27FC236}">
                <a16:creationId xmlns:a16="http://schemas.microsoft.com/office/drawing/2014/main" id="{DA2F8F3E-9434-034D-959F-104C8B15CF63}"/>
              </a:ext>
            </a:extLst>
          </p:cNvPr>
          <p:cNvPicPr>
            <a:picLocks noChangeAspect="1"/>
          </p:cNvPicPr>
          <p:nvPr/>
        </p:nvPicPr>
        <p:blipFill>
          <a:blip r:embed="rId2"/>
          <a:stretch>
            <a:fillRect/>
          </a:stretch>
        </p:blipFill>
        <p:spPr>
          <a:xfrm>
            <a:off x="1310718" y="26158"/>
            <a:ext cx="6502400" cy="4876800"/>
          </a:xfrm>
          <a:prstGeom prst="rect">
            <a:avLst/>
          </a:prstGeom>
        </p:spPr>
      </p:pic>
      <p:sp>
        <p:nvSpPr>
          <p:cNvPr id="19" name="Rectangle 18">
            <a:extLst>
              <a:ext uri="{FF2B5EF4-FFF2-40B4-BE49-F238E27FC236}">
                <a16:creationId xmlns:a16="http://schemas.microsoft.com/office/drawing/2014/main" id="{D18B3FF4-7F68-F048-A6C8-F81B30A405F7}"/>
              </a:ext>
            </a:extLst>
          </p:cNvPr>
          <p:cNvSpPr/>
          <p:nvPr/>
        </p:nvSpPr>
        <p:spPr>
          <a:xfrm>
            <a:off x="4201082" y="4595181"/>
            <a:ext cx="721672" cy="307777"/>
          </a:xfrm>
          <a:prstGeom prst="rect">
            <a:avLst/>
          </a:prstGeom>
        </p:spPr>
        <p:txBody>
          <a:bodyPr wrap="none">
            <a:spAutoFit/>
          </a:bodyPr>
          <a:lstStyle/>
          <a:p>
            <a:r>
              <a:rPr lang="en-US" sz="1400" b="0" kern="0" dirty="0"/>
              <a:t>t-value</a:t>
            </a:r>
            <a:endParaRPr lang="en-US" sz="1400" dirty="0"/>
          </a:p>
        </p:txBody>
      </p:sp>
      <p:sp>
        <p:nvSpPr>
          <p:cNvPr id="2" name="Slide Number Placeholder 1">
            <a:extLst>
              <a:ext uri="{FF2B5EF4-FFF2-40B4-BE49-F238E27FC236}">
                <a16:creationId xmlns:a16="http://schemas.microsoft.com/office/drawing/2014/main" id="{48B071C9-F92E-1446-8B83-EE1780D89EA7}"/>
              </a:ext>
            </a:extLst>
          </p:cNvPr>
          <p:cNvSpPr>
            <a:spLocks noGrp="1"/>
          </p:cNvSpPr>
          <p:nvPr>
            <p:ph type="sldNum" sz="quarter" idx="12"/>
          </p:nvPr>
        </p:nvSpPr>
        <p:spPr/>
        <p:txBody>
          <a:bodyPr/>
          <a:lstStyle/>
          <a:p>
            <a:fld id="{803C33BC-767D-8845-BB2C-A473FB4A7552}" type="slidenum">
              <a:rPr lang="en-US" smtClean="0"/>
              <a:pPr/>
              <a:t>250</a:t>
            </a:fld>
            <a:endParaRPr lang="en-US"/>
          </a:p>
        </p:txBody>
      </p:sp>
    </p:spTree>
    <p:extLst>
      <p:ext uri="{BB962C8B-B14F-4D97-AF65-F5344CB8AC3E}">
        <p14:creationId xmlns:p14="http://schemas.microsoft.com/office/powerpoint/2010/main" val="51766510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F460E1-6ADA-AA48-9B8C-2FF1CF38E07D}"/>
              </a:ext>
            </a:extLst>
          </p:cNvPr>
          <p:cNvSpPr/>
          <p:nvPr/>
        </p:nvSpPr>
        <p:spPr>
          <a:xfrm>
            <a:off x="381000" y="1447800"/>
            <a:ext cx="8153400" cy="4154984"/>
          </a:xfrm>
          <a:prstGeom prst="rect">
            <a:avLst/>
          </a:prstGeom>
        </p:spPr>
        <p:txBody>
          <a:bodyPr wrap="square">
            <a:spAutoFit/>
          </a:bodyPr>
          <a:lstStyle/>
          <a:p>
            <a:pPr lvl="0" algn="just" eaLnBrk="0" hangingPunct="0">
              <a:spcBef>
                <a:spcPct val="20000"/>
              </a:spcBef>
            </a:pPr>
            <a:r>
              <a:rPr lang="en-US" sz="2400" b="0" kern="0" dirty="0"/>
              <a:t>fortunately, the properties of t-distributions are well understood in statistics, so we can plot them without having to collect many samples! </a:t>
            </a:r>
          </a:p>
          <a:p>
            <a:pPr lvl="0" algn="just" eaLnBrk="0" hangingPunct="0">
              <a:spcBef>
                <a:spcPct val="20000"/>
              </a:spcBef>
            </a:pPr>
            <a:endParaRPr lang="en-US" sz="2400" b="0" kern="0" dirty="0"/>
          </a:p>
          <a:p>
            <a:pPr lvl="0" algn="just" eaLnBrk="0" hangingPunct="0">
              <a:spcBef>
                <a:spcPct val="20000"/>
              </a:spcBef>
            </a:pPr>
            <a:r>
              <a:rPr lang="en-US" sz="2400" b="0" kern="0" dirty="0"/>
              <a:t>a specific t-distribution is defined by its </a:t>
            </a:r>
            <a:r>
              <a:rPr lang="en-US" sz="2400" kern="0" dirty="0">
                <a:solidFill>
                  <a:srgbClr val="99CC00"/>
                </a:solidFill>
              </a:rPr>
              <a:t>degrees of freedom </a:t>
            </a:r>
            <a:r>
              <a:rPr lang="en-US" sz="2400" b="0" kern="0" dirty="0"/>
              <a:t>(DF), a value closely related to sample size (here n-1) </a:t>
            </a:r>
          </a:p>
          <a:p>
            <a:pPr lvl="0" algn="just" eaLnBrk="0" hangingPunct="0">
              <a:spcBef>
                <a:spcPct val="20000"/>
              </a:spcBef>
            </a:pPr>
            <a:endParaRPr lang="en-US" sz="2400" b="0" kern="0" dirty="0"/>
          </a:p>
          <a:p>
            <a:pPr lvl="0" algn="just" eaLnBrk="0" hangingPunct="0">
              <a:spcBef>
                <a:spcPct val="20000"/>
              </a:spcBef>
            </a:pPr>
            <a:r>
              <a:rPr lang="en-US" sz="2400" b="0" kern="0" dirty="0"/>
              <a:t>different t-distributions exist for every sample size</a:t>
            </a:r>
          </a:p>
          <a:p>
            <a:pPr lvl="0" algn="just" eaLnBrk="0" hangingPunct="0">
              <a:spcBef>
                <a:spcPct val="20000"/>
              </a:spcBef>
            </a:pPr>
            <a:endParaRPr lang="en-US" sz="2400" b="0" kern="0" dirty="0"/>
          </a:p>
        </p:txBody>
      </p:sp>
      <p:sp>
        <p:nvSpPr>
          <p:cNvPr id="2" name="Slide Number Placeholder 1">
            <a:extLst>
              <a:ext uri="{FF2B5EF4-FFF2-40B4-BE49-F238E27FC236}">
                <a16:creationId xmlns:a16="http://schemas.microsoft.com/office/drawing/2014/main" id="{C325A1CF-B363-AC4E-9A9B-7A7B5FEDD254}"/>
              </a:ext>
            </a:extLst>
          </p:cNvPr>
          <p:cNvSpPr>
            <a:spLocks noGrp="1"/>
          </p:cNvSpPr>
          <p:nvPr>
            <p:ph type="sldNum" sz="quarter" idx="12"/>
          </p:nvPr>
        </p:nvSpPr>
        <p:spPr/>
        <p:txBody>
          <a:bodyPr/>
          <a:lstStyle/>
          <a:p>
            <a:fld id="{803C33BC-767D-8845-BB2C-A473FB4A7552}" type="slidenum">
              <a:rPr lang="en-US" smtClean="0"/>
              <a:pPr/>
              <a:t>251</a:t>
            </a:fld>
            <a:endParaRPr lang="en-US"/>
          </a:p>
        </p:txBody>
      </p:sp>
    </p:spTree>
    <p:extLst>
      <p:ext uri="{BB962C8B-B14F-4D97-AF65-F5344CB8AC3E}">
        <p14:creationId xmlns:p14="http://schemas.microsoft.com/office/powerpoint/2010/main" val="32838018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1E89D2-1223-E44D-87FD-7D0238965451}"/>
              </a:ext>
            </a:extLst>
          </p:cNvPr>
          <p:cNvPicPr>
            <a:picLocks noChangeAspect="1"/>
          </p:cNvPicPr>
          <p:nvPr/>
        </p:nvPicPr>
        <p:blipFill rotWithShape="1">
          <a:blip r:embed="rId2"/>
          <a:srcRect b="5953"/>
          <a:stretch/>
        </p:blipFill>
        <p:spPr>
          <a:xfrm>
            <a:off x="1447800" y="609600"/>
            <a:ext cx="5704765" cy="5365196"/>
          </a:xfrm>
          <a:prstGeom prst="rect">
            <a:avLst/>
          </a:prstGeom>
        </p:spPr>
      </p:pic>
      <p:sp>
        <p:nvSpPr>
          <p:cNvPr id="11" name="Rectangle 10">
            <a:extLst>
              <a:ext uri="{FF2B5EF4-FFF2-40B4-BE49-F238E27FC236}">
                <a16:creationId xmlns:a16="http://schemas.microsoft.com/office/drawing/2014/main" id="{F19385E8-0B3E-D941-9FD2-CD91311731DC}"/>
              </a:ext>
            </a:extLst>
          </p:cNvPr>
          <p:cNvSpPr/>
          <p:nvPr/>
        </p:nvSpPr>
        <p:spPr>
          <a:xfrm>
            <a:off x="4114800" y="5181600"/>
            <a:ext cx="721672" cy="307777"/>
          </a:xfrm>
          <a:prstGeom prst="rect">
            <a:avLst/>
          </a:prstGeom>
        </p:spPr>
        <p:txBody>
          <a:bodyPr wrap="none">
            <a:spAutoFit/>
          </a:bodyPr>
          <a:lstStyle/>
          <a:p>
            <a:r>
              <a:rPr lang="en-US" sz="1400" b="0" kern="0" dirty="0"/>
              <a:t>t-value</a:t>
            </a:r>
            <a:endParaRPr lang="en-US" sz="1400" dirty="0"/>
          </a:p>
        </p:txBody>
      </p:sp>
      <p:cxnSp>
        <p:nvCxnSpPr>
          <p:cNvPr id="13" name="Straight Arrow Connector 12">
            <a:extLst>
              <a:ext uri="{FF2B5EF4-FFF2-40B4-BE49-F238E27FC236}">
                <a16:creationId xmlns:a16="http://schemas.microsoft.com/office/drawing/2014/main" id="{EEAEBEC7-C5A6-1B4E-A286-F5C228135055}"/>
              </a:ext>
            </a:extLst>
          </p:cNvPr>
          <p:cNvCxnSpPr>
            <a:cxnSpLocks/>
          </p:cNvCxnSpPr>
          <p:nvPr/>
        </p:nvCxnSpPr>
        <p:spPr bwMode="auto">
          <a:xfrm>
            <a:off x="2022893" y="5502421"/>
            <a:ext cx="475890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38AA6266-6A58-DA44-BD3E-162BE8E1C69B}"/>
              </a:ext>
            </a:extLst>
          </p:cNvPr>
          <p:cNvCxnSpPr>
            <a:cxnSpLocks/>
          </p:cNvCxnSpPr>
          <p:nvPr/>
        </p:nvCxnSpPr>
        <p:spPr bwMode="auto">
          <a:xfrm flipV="1">
            <a:off x="2133600" y="1295400"/>
            <a:ext cx="0" cy="431772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Slide Number Placeholder 1">
            <a:extLst>
              <a:ext uri="{FF2B5EF4-FFF2-40B4-BE49-F238E27FC236}">
                <a16:creationId xmlns:a16="http://schemas.microsoft.com/office/drawing/2014/main" id="{1C877F43-58CA-7744-9D10-65713684CB11}"/>
              </a:ext>
            </a:extLst>
          </p:cNvPr>
          <p:cNvSpPr>
            <a:spLocks noGrp="1"/>
          </p:cNvSpPr>
          <p:nvPr>
            <p:ph type="sldNum" sz="quarter" idx="12"/>
          </p:nvPr>
        </p:nvSpPr>
        <p:spPr/>
        <p:txBody>
          <a:bodyPr/>
          <a:lstStyle/>
          <a:p>
            <a:fld id="{803C33BC-767D-8845-BB2C-A473FB4A7552}" type="slidenum">
              <a:rPr lang="en-US" smtClean="0"/>
              <a:pPr/>
              <a:t>252</a:t>
            </a:fld>
            <a:endParaRPr lang="en-US"/>
          </a:p>
        </p:txBody>
      </p:sp>
    </p:spTree>
    <p:extLst>
      <p:ext uri="{BB962C8B-B14F-4D97-AF65-F5344CB8AC3E}">
        <p14:creationId xmlns:p14="http://schemas.microsoft.com/office/powerpoint/2010/main" val="43849031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F460E1-6ADA-AA48-9B8C-2FF1CF38E07D}"/>
              </a:ext>
            </a:extLst>
          </p:cNvPr>
          <p:cNvSpPr/>
          <p:nvPr/>
        </p:nvSpPr>
        <p:spPr>
          <a:xfrm>
            <a:off x="381000" y="2514600"/>
            <a:ext cx="8153400" cy="1938992"/>
          </a:xfrm>
          <a:prstGeom prst="rect">
            <a:avLst/>
          </a:prstGeom>
        </p:spPr>
        <p:txBody>
          <a:bodyPr wrap="square">
            <a:spAutoFit/>
          </a:bodyPr>
          <a:lstStyle/>
          <a:p>
            <a:pPr lvl="0" algn="just" eaLnBrk="0" hangingPunct="0">
              <a:spcBef>
                <a:spcPct val="20000"/>
              </a:spcBef>
            </a:pPr>
            <a:r>
              <a:rPr lang="en-GB" sz="2400" b="0" dirty="0"/>
              <a:t>t-distributions assume that you draw repeated random samples from a population where the null hypothesis is true. You place the t-value from your study in the t-distribution to determine how consistent your results are with the null hypothesis.</a:t>
            </a:r>
            <a:endParaRPr lang="en-US" sz="2400" b="0" kern="0" dirty="0"/>
          </a:p>
        </p:txBody>
      </p:sp>
      <p:sp>
        <p:nvSpPr>
          <p:cNvPr id="2" name="Slide Number Placeholder 1">
            <a:extLst>
              <a:ext uri="{FF2B5EF4-FFF2-40B4-BE49-F238E27FC236}">
                <a16:creationId xmlns:a16="http://schemas.microsoft.com/office/drawing/2014/main" id="{86342269-3F00-B24A-BEEE-1CD16A2B584A}"/>
              </a:ext>
            </a:extLst>
          </p:cNvPr>
          <p:cNvSpPr>
            <a:spLocks noGrp="1"/>
          </p:cNvSpPr>
          <p:nvPr>
            <p:ph type="sldNum" sz="quarter" idx="12"/>
          </p:nvPr>
        </p:nvSpPr>
        <p:spPr/>
        <p:txBody>
          <a:bodyPr/>
          <a:lstStyle/>
          <a:p>
            <a:fld id="{803C33BC-767D-8845-BB2C-A473FB4A7552}" type="slidenum">
              <a:rPr lang="en-US" smtClean="0"/>
              <a:pPr/>
              <a:t>253</a:t>
            </a:fld>
            <a:endParaRPr lang="en-US"/>
          </a:p>
        </p:txBody>
      </p:sp>
    </p:spTree>
    <p:extLst>
      <p:ext uri="{BB962C8B-B14F-4D97-AF65-F5344CB8AC3E}">
        <p14:creationId xmlns:p14="http://schemas.microsoft.com/office/powerpoint/2010/main" val="265157839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636E5-E49B-2745-81D2-53F2B9E54394}"/>
              </a:ext>
            </a:extLst>
          </p:cNvPr>
          <p:cNvPicPr>
            <a:picLocks noChangeAspect="1"/>
          </p:cNvPicPr>
          <p:nvPr/>
        </p:nvPicPr>
        <p:blipFill>
          <a:blip r:embed="rId2"/>
          <a:stretch>
            <a:fillRect/>
          </a:stretch>
        </p:blipFill>
        <p:spPr>
          <a:xfrm>
            <a:off x="914400" y="304800"/>
            <a:ext cx="7251700" cy="4826000"/>
          </a:xfrm>
          <a:prstGeom prst="rect">
            <a:avLst/>
          </a:prstGeom>
        </p:spPr>
      </p:pic>
      <p:sp>
        <p:nvSpPr>
          <p:cNvPr id="7" name="Rectangle 6">
            <a:extLst>
              <a:ext uri="{FF2B5EF4-FFF2-40B4-BE49-F238E27FC236}">
                <a16:creationId xmlns:a16="http://schemas.microsoft.com/office/drawing/2014/main" id="{18207E87-81AD-4248-AE3E-8531949C5428}"/>
              </a:ext>
            </a:extLst>
          </p:cNvPr>
          <p:cNvSpPr/>
          <p:nvPr/>
        </p:nvSpPr>
        <p:spPr>
          <a:xfrm>
            <a:off x="685800" y="5243035"/>
            <a:ext cx="8153400" cy="1200329"/>
          </a:xfrm>
          <a:prstGeom prst="rect">
            <a:avLst/>
          </a:prstGeom>
        </p:spPr>
        <p:txBody>
          <a:bodyPr wrap="square">
            <a:spAutoFit/>
          </a:bodyPr>
          <a:lstStyle/>
          <a:p>
            <a:r>
              <a:rPr lang="en-GB" sz="2400" b="0" dirty="0">
                <a:solidFill>
                  <a:srgbClr val="333333"/>
                </a:solidFill>
                <a:latin typeface="Helvetica Neue" panose="02000503000000020004" pitchFamily="2" charset="0"/>
              </a:rPr>
              <a:t>e.g. here a t-distribution (DF =20 which means a sample size of 21). It plots the probability density function (PDF), which describes the likelihood of each t-value.</a:t>
            </a:r>
            <a:endParaRPr lang="en-US" sz="2400" dirty="0"/>
          </a:p>
        </p:txBody>
      </p:sp>
      <p:grpSp>
        <p:nvGrpSpPr>
          <p:cNvPr id="12" name="Group 11">
            <a:extLst>
              <a:ext uri="{FF2B5EF4-FFF2-40B4-BE49-F238E27FC236}">
                <a16:creationId xmlns:a16="http://schemas.microsoft.com/office/drawing/2014/main" id="{090543BD-EBB1-E84A-B734-B7E60C69DDE0}"/>
              </a:ext>
            </a:extLst>
          </p:cNvPr>
          <p:cNvGrpSpPr/>
          <p:nvPr/>
        </p:nvGrpSpPr>
        <p:grpSpPr>
          <a:xfrm>
            <a:off x="2057400" y="1648361"/>
            <a:ext cx="4191000" cy="2390239"/>
            <a:chOff x="2057400" y="1648361"/>
            <a:chExt cx="4191000" cy="2390239"/>
          </a:xfrm>
        </p:grpSpPr>
        <p:cxnSp>
          <p:nvCxnSpPr>
            <p:cNvPr id="9" name="Straight Arrow Connector 8">
              <a:extLst>
                <a:ext uri="{FF2B5EF4-FFF2-40B4-BE49-F238E27FC236}">
                  <a16:creationId xmlns:a16="http://schemas.microsoft.com/office/drawing/2014/main" id="{C68DB932-F1AC-4F4F-ACE2-479BE898161E}"/>
                </a:ext>
              </a:extLst>
            </p:cNvPr>
            <p:cNvCxnSpPr>
              <a:cxnSpLocks/>
            </p:cNvCxnSpPr>
            <p:nvPr/>
          </p:nvCxnSpPr>
          <p:spPr bwMode="auto">
            <a:xfrm>
              <a:off x="4419600" y="2514600"/>
              <a:ext cx="1828800" cy="1524000"/>
            </a:xfrm>
            <a:prstGeom prst="straightConnector1">
              <a:avLst/>
            </a:prstGeom>
            <a:solidFill>
              <a:schemeClr val="accent1"/>
            </a:solidFill>
            <a:ln w="63500" cap="flat" cmpd="sng" algn="ctr">
              <a:solidFill>
                <a:srgbClr val="99CC00"/>
              </a:solidFill>
              <a:prstDash val="solid"/>
              <a:round/>
              <a:headEnd type="none" w="med" len="med"/>
              <a:tailEnd type="triangle"/>
            </a:ln>
            <a:effectLst/>
          </p:spPr>
        </p:cxnSp>
        <p:sp>
          <p:nvSpPr>
            <p:cNvPr id="11" name="Rectangle 10">
              <a:extLst>
                <a:ext uri="{FF2B5EF4-FFF2-40B4-BE49-F238E27FC236}">
                  <a16:creationId xmlns:a16="http://schemas.microsoft.com/office/drawing/2014/main" id="{542C2519-EBB6-9841-85F8-16CA7CCD9B1F}"/>
                </a:ext>
              </a:extLst>
            </p:cNvPr>
            <p:cNvSpPr/>
            <p:nvPr/>
          </p:nvSpPr>
          <p:spPr>
            <a:xfrm>
              <a:off x="2057400" y="1648361"/>
              <a:ext cx="2895600" cy="1323439"/>
            </a:xfrm>
            <a:prstGeom prst="rect">
              <a:avLst/>
            </a:prstGeom>
            <a:solidFill>
              <a:schemeClr val="bg1"/>
            </a:solidFill>
            <a:ln w="63500">
              <a:solidFill>
                <a:srgbClr val="99CC00"/>
              </a:solidFill>
            </a:ln>
          </p:spPr>
          <p:txBody>
            <a:bodyPr wrap="square">
              <a:spAutoFit/>
            </a:bodyPr>
            <a:lstStyle/>
            <a:p>
              <a:r>
                <a:rPr lang="en-GB" sz="2000" b="0" dirty="0">
                  <a:solidFill>
                    <a:srgbClr val="333333"/>
                  </a:solidFill>
                  <a:latin typeface="Helvetica Neue" panose="02000503000000020004" pitchFamily="2" charset="0"/>
                </a:rPr>
                <a:t>imagine a t-value of 2 </a:t>
              </a:r>
            </a:p>
            <a:p>
              <a:endParaRPr lang="en-GB" sz="2000" b="0" dirty="0">
                <a:solidFill>
                  <a:srgbClr val="333333"/>
                </a:solidFill>
                <a:latin typeface="Helvetica Neue" panose="02000503000000020004" pitchFamily="2" charset="0"/>
              </a:endParaRPr>
            </a:p>
            <a:p>
              <a:r>
                <a:rPr lang="en-GB" sz="2000" b="0" dirty="0">
                  <a:solidFill>
                    <a:srgbClr val="333333"/>
                  </a:solidFill>
                  <a:latin typeface="Helvetica Neue" panose="02000503000000020004" pitchFamily="2" charset="0"/>
                </a:rPr>
                <a:t>seems unusual but  </a:t>
              </a:r>
              <a:r>
                <a:rPr lang="en-GB" sz="2000" b="0" i="1" dirty="0">
                  <a:solidFill>
                    <a:srgbClr val="333333"/>
                  </a:solidFill>
                  <a:latin typeface="Helvetica Neue" panose="02000503000000020004" pitchFamily="2" charset="0"/>
                </a:rPr>
                <a:t>how </a:t>
              </a:r>
              <a:r>
                <a:rPr lang="en-GB" sz="2000" b="0" dirty="0">
                  <a:solidFill>
                    <a:srgbClr val="333333"/>
                  </a:solidFill>
                  <a:latin typeface="Helvetica Neue" panose="02000503000000020004" pitchFamily="2" charset="0"/>
                </a:rPr>
                <a:t> exactly unusual?</a:t>
              </a:r>
              <a:endParaRPr lang="en-US" sz="2000" dirty="0"/>
            </a:p>
          </p:txBody>
        </p:sp>
      </p:grpSp>
      <p:sp>
        <p:nvSpPr>
          <p:cNvPr id="2" name="Slide Number Placeholder 1">
            <a:extLst>
              <a:ext uri="{FF2B5EF4-FFF2-40B4-BE49-F238E27FC236}">
                <a16:creationId xmlns:a16="http://schemas.microsoft.com/office/drawing/2014/main" id="{76DA0708-A712-4345-9FF1-821235F9FA06}"/>
              </a:ext>
            </a:extLst>
          </p:cNvPr>
          <p:cNvSpPr>
            <a:spLocks noGrp="1"/>
          </p:cNvSpPr>
          <p:nvPr>
            <p:ph type="sldNum" sz="quarter" idx="12"/>
          </p:nvPr>
        </p:nvSpPr>
        <p:spPr/>
        <p:txBody>
          <a:bodyPr/>
          <a:lstStyle/>
          <a:p>
            <a:fld id="{803C33BC-767D-8845-BB2C-A473FB4A7552}" type="slidenum">
              <a:rPr lang="en-US" smtClean="0"/>
              <a:pPr/>
              <a:t>254</a:t>
            </a:fld>
            <a:endParaRPr lang="en-US"/>
          </a:p>
        </p:txBody>
      </p:sp>
    </p:spTree>
    <p:extLst>
      <p:ext uri="{BB962C8B-B14F-4D97-AF65-F5344CB8AC3E}">
        <p14:creationId xmlns:p14="http://schemas.microsoft.com/office/powerpoint/2010/main" val="253995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D83EE1-30E3-2E49-B20F-2D3ED9400847}"/>
              </a:ext>
            </a:extLst>
          </p:cNvPr>
          <p:cNvPicPr>
            <a:picLocks noChangeAspect="1"/>
          </p:cNvPicPr>
          <p:nvPr/>
        </p:nvPicPr>
        <p:blipFill>
          <a:blip r:embed="rId2"/>
          <a:stretch>
            <a:fillRect/>
          </a:stretch>
        </p:blipFill>
        <p:spPr>
          <a:xfrm>
            <a:off x="990600" y="304800"/>
            <a:ext cx="7226300" cy="4800600"/>
          </a:xfrm>
          <a:prstGeom prst="rect">
            <a:avLst/>
          </a:prstGeom>
        </p:spPr>
      </p:pic>
      <p:sp>
        <p:nvSpPr>
          <p:cNvPr id="6" name="Rectangle 5">
            <a:extLst>
              <a:ext uri="{FF2B5EF4-FFF2-40B4-BE49-F238E27FC236}">
                <a16:creationId xmlns:a16="http://schemas.microsoft.com/office/drawing/2014/main" id="{ED5CA855-B452-2440-9055-C37AB2E6FBEA}"/>
              </a:ext>
            </a:extLst>
          </p:cNvPr>
          <p:cNvSpPr/>
          <p:nvPr/>
        </p:nvSpPr>
        <p:spPr>
          <a:xfrm>
            <a:off x="685800" y="5243035"/>
            <a:ext cx="8153400" cy="1569660"/>
          </a:xfrm>
          <a:prstGeom prst="rect">
            <a:avLst/>
          </a:prstGeom>
        </p:spPr>
        <p:txBody>
          <a:bodyPr wrap="square">
            <a:spAutoFit/>
          </a:bodyPr>
          <a:lstStyle/>
          <a:p>
            <a:r>
              <a:rPr lang="en-GB" sz="2400" b="0" dirty="0"/>
              <a:t>shade the area of the curve with t-values &gt;2 and &lt;-2</a:t>
            </a:r>
          </a:p>
          <a:p>
            <a:endParaRPr lang="en-GB" sz="2400" b="0" dirty="0"/>
          </a:p>
          <a:p>
            <a:r>
              <a:rPr lang="en-GB" sz="2400" b="0" dirty="0"/>
              <a:t>each regions has a probability of 0.02963, which sums to a total probability of 0.05926. </a:t>
            </a:r>
            <a:endParaRPr lang="en-US" sz="2400" dirty="0"/>
          </a:p>
        </p:txBody>
      </p:sp>
      <p:sp>
        <p:nvSpPr>
          <p:cNvPr id="2" name="Slide Number Placeholder 1">
            <a:extLst>
              <a:ext uri="{FF2B5EF4-FFF2-40B4-BE49-F238E27FC236}">
                <a16:creationId xmlns:a16="http://schemas.microsoft.com/office/drawing/2014/main" id="{41FCC33E-B5D4-C94B-A84D-C4E3DD60FA53}"/>
              </a:ext>
            </a:extLst>
          </p:cNvPr>
          <p:cNvSpPr>
            <a:spLocks noGrp="1"/>
          </p:cNvSpPr>
          <p:nvPr>
            <p:ph type="sldNum" sz="quarter" idx="12"/>
          </p:nvPr>
        </p:nvSpPr>
        <p:spPr/>
        <p:txBody>
          <a:bodyPr/>
          <a:lstStyle/>
          <a:p>
            <a:fld id="{803C33BC-767D-8845-BB2C-A473FB4A7552}" type="slidenum">
              <a:rPr lang="en-US" smtClean="0"/>
              <a:pPr/>
              <a:t>255</a:t>
            </a:fld>
            <a:endParaRPr lang="en-US"/>
          </a:p>
        </p:txBody>
      </p:sp>
    </p:spTree>
    <p:extLst>
      <p:ext uri="{BB962C8B-B14F-4D97-AF65-F5344CB8AC3E}">
        <p14:creationId xmlns:p14="http://schemas.microsoft.com/office/powerpoint/2010/main" val="14397010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E1A592-384C-214F-96F3-8C20A5461944}"/>
              </a:ext>
            </a:extLst>
          </p:cNvPr>
          <p:cNvSpPr/>
          <p:nvPr/>
        </p:nvSpPr>
        <p:spPr>
          <a:xfrm>
            <a:off x="609600" y="1295400"/>
            <a:ext cx="7391400" cy="830997"/>
          </a:xfrm>
          <a:prstGeom prst="rect">
            <a:avLst/>
          </a:prstGeom>
        </p:spPr>
        <p:txBody>
          <a:bodyPr wrap="square">
            <a:spAutoFit/>
          </a:bodyPr>
          <a:lstStyle/>
          <a:p>
            <a:r>
              <a:rPr lang="en-GB" sz="2400" b="0" dirty="0">
                <a:solidFill>
                  <a:srgbClr val="000000"/>
                </a:solidFill>
              </a:rPr>
              <a:t>when the null hypothesis is true, the t-value falls within these regions nearly 5.9% of the time …</a:t>
            </a:r>
            <a:endParaRPr lang="en-US" dirty="0"/>
          </a:p>
        </p:txBody>
      </p:sp>
      <p:sp>
        <p:nvSpPr>
          <p:cNvPr id="5" name="Rectangle 4">
            <a:extLst>
              <a:ext uri="{FF2B5EF4-FFF2-40B4-BE49-F238E27FC236}">
                <a16:creationId xmlns:a16="http://schemas.microsoft.com/office/drawing/2014/main" id="{79EE07B7-0209-964E-84B2-E4FC57C33E1A}"/>
              </a:ext>
            </a:extLst>
          </p:cNvPr>
          <p:cNvSpPr/>
          <p:nvPr/>
        </p:nvSpPr>
        <p:spPr>
          <a:xfrm>
            <a:off x="4572000" y="3200400"/>
            <a:ext cx="3292889" cy="461665"/>
          </a:xfrm>
          <a:prstGeom prst="rect">
            <a:avLst/>
          </a:prstGeom>
        </p:spPr>
        <p:txBody>
          <a:bodyPr wrap="none">
            <a:spAutoFit/>
          </a:bodyPr>
          <a:lstStyle/>
          <a:p>
            <a:r>
              <a:rPr lang="en-GB" sz="2400" dirty="0">
                <a:solidFill>
                  <a:srgbClr val="99CC00"/>
                </a:solidFill>
              </a:rPr>
              <a:t> … this is our </a:t>
            </a:r>
            <a:r>
              <a:rPr lang="en-GB" sz="2400" dirty="0" err="1">
                <a:solidFill>
                  <a:srgbClr val="99CC00"/>
                </a:solidFill>
              </a:rPr>
              <a:t>pvalue</a:t>
            </a:r>
            <a:r>
              <a:rPr lang="en-GB" sz="2400" dirty="0">
                <a:solidFill>
                  <a:srgbClr val="99CC00"/>
                </a:solidFill>
              </a:rPr>
              <a:t>!</a:t>
            </a:r>
            <a:endParaRPr lang="en-US" dirty="0">
              <a:solidFill>
                <a:srgbClr val="99CC00"/>
              </a:solidFill>
            </a:endParaRPr>
          </a:p>
        </p:txBody>
      </p:sp>
      <p:sp>
        <p:nvSpPr>
          <p:cNvPr id="2" name="Slide Number Placeholder 1">
            <a:extLst>
              <a:ext uri="{FF2B5EF4-FFF2-40B4-BE49-F238E27FC236}">
                <a16:creationId xmlns:a16="http://schemas.microsoft.com/office/drawing/2014/main" id="{7D6B5634-52EC-2E47-8E70-AC225B2EA080}"/>
              </a:ext>
            </a:extLst>
          </p:cNvPr>
          <p:cNvSpPr>
            <a:spLocks noGrp="1"/>
          </p:cNvSpPr>
          <p:nvPr>
            <p:ph type="sldNum" sz="quarter" idx="12"/>
          </p:nvPr>
        </p:nvSpPr>
        <p:spPr/>
        <p:txBody>
          <a:bodyPr/>
          <a:lstStyle/>
          <a:p>
            <a:fld id="{803C33BC-767D-8845-BB2C-A473FB4A7552}" type="slidenum">
              <a:rPr lang="en-US" smtClean="0"/>
              <a:pPr/>
              <a:t>256</a:t>
            </a:fld>
            <a:endParaRPr lang="en-US"/>
          </a:p>
        </p:txBody>
      </p:sp>
    </p:spTree>
    <p:extLst>
      <p:ext uri="{BB962C8B-B14F-4D97-AF65-F5344CB8AC3E}">
        <p14:creationId xmlns:p14="http://schemas.microsoft.com/office/powerpoint/2010/main" val="45184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BD4D9-96A6-6E4E-9B70-66126F52BAD1}"/>
              </a:ext>
            </a:extLst>
          </p:cNvPr>
          <p:cNvPicPr>
            <a:picLocks noChangeAspect="1"/>
          </p:cNvPicPr>
          <p:nvPr/>
        </p:nvPicPr>
        <p:blipFill rotWithShape="1">
          <a:blip r:embed="rId2"/>
          <a:srcRect b="6680"/>
          <a:stretch/>
        </p:blipFill>
        <p:spPr>
          <a:xfrm>
            <a:off x="2946400" y="76200"/>
            <a:ext cx="5740400" cy="3756967"/>
          </a:xfrm>
          <a:prstGeom prst="rect">
            <a:avLst/>
          </a:prstGeom>
        </p:spPr>
      </p:pic>
      <p:sp>
        <p:nvSpPr>
          <p:cNvPr id="6" name="Title 1">
            <a:extLst>
              <a:ext uri="{FF2B5EF4-FFF2-40B4-BE49-F238E27FC236}">
                <a16:creationId xmlns:a16="http://schemas.microsoft.com/office/drawing/2014/main" id="{47217BD9-47A2-C04D-A4A2-51E6860F242D}"/>
              </a:ext>
            </a:extLst>
          </p:cNvPr>
          <p:cNvSpPr txBox="1">
            <a:spLocks/>
          </p:cNvSpPr>
          <p:nvPr/>
        </p:nvSpPr>
        <p:spPr bwMode="auto">
          <a:xfrm>
            <a:off x="0" y="4343400"/>
            <a:ext cx="9144000" cy="1803765"/>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it also does explain </a:t>
            </a:r>
            <a:r>
              <a:rPr lang="en-US" sz="3600" dirty="0">
                <a:solidFill>
                  <a:srgbClr val="99CC00"/>
                </a:solidFill>
              </a:rPr>
              <a:t>one-tail vs. two tails </a:t>
            </a:r>
            <a:r>
              <a:rPr lang="en-US" sz="3600" b="0" dirty="0">
                <a:solidFill>
                  <a:schemeClr val="bg1"/>
                </a:solidFill>
              </a:rPr>
              <a:t>t-tests: one-tail only case about t=2 (not -2 or oppositely), so multiply </a:t>
            </a:r>
            <a:r>
              <a:rPr lang="en-US" sz="3600" b="0" dirty="0" err="1">
                <a:solidFill>
                  <a:schemeClr val="bg1"/>
                </a:solidFill>
              </a:rPr>
              <a:t>pvalue</a:t>
            </a:r>
            <a:r>
              <a:rPr lang="en-US" sz="3600" b="0" dirty="0">
                <a:solidFill>
                  <a:schemeClr val="bg1"/>
                </a:solidFill>
              </a:rPr>
              <a:t> by two.</a:t>
            </a:r>
          </a:p>
        </p:txBody>
      </p:sp>
      <p:sp>
        <p:nvSpPr>
          <p:cNvPr id="7" name="Rectangle 6">
            <a:extLst>
              <a:ext uri="{FF2B5EF4-FFF2-40B4-BE49-F238E27FC236}">
                <a16:creationId xmlns:a16="http://schemas.microsoft.com/office/drawing/2014/main" id="{42C8EE8E-42BC-C34F-8DB2-F517B801815C}"/>
              </a:ext>
            </a:extLst>
          </p:cNvPr>
          <p:cNvSpPr/>
          <p:nvPr/>
        </p:nvSpPr>
        <p:spPr>
          <a:xfrm>
            <a:off x="3101289" y="2753740"/>
            <a:ext cx="1314784" cy="461665"/>
          </a:xfrm>
          <a:prstGeom prst="rect">
            <a:avLst/>
          </a:prstGeom>
        </p:spPr>
        <p:txBody>
          <a:bodyPr wrap="none">
            <a:spAutoFit/>
          </a:bodyPr>
          <a:lstStyle/>
          <a:p>
            <a:r>
              <a:rPr lang="en-GB" sz="2400" b="0" dirty="0">
                <a:solidFill>
                  <a:srgbClr val="000000"/>
                </a:solidFill>
              </a:rPr>
              <a:t>two-tails</a:t>
            </a:r>
            <a:endParaRPr lang="en-US" dirty="0"/>
          </a:p>
        </p:txBody>
      </p:sp>
      <p:sp>
        <p:nvSpPr>
          <p:cNvPr id="8" name="Rectangle 7">
            <a:extLst>
              <a:ext uri="{FF2B5EF4-FFF2-40B4-BE49-F238E27FC236}">
                <a16:creationId xmlns:a16="http://schemas.microsoft.com/office/drawing/2014/main" id="{2FB17966-B292-1948-A1C8-ECFC1E559CDC}"/>
              </a:ext>
            </a:extLst>
          </p:cNvPr>
          <p:cNvSpPr/>
          <p:nvPr/>
        </p:nvSpPr>
        <p:spPr>
          <a:xfrm>
            <a:off x="3109310" y="1066800"/>
            <a:ext cx="1196161" cy="461665"/>
          </a:xfrm>
          <a:prstGeom prst="rect">
            <a:avLst/>
          </a:prstGeom>
        </p:spPr>
        <p:txBody>
          <a:bodyPr wrap="none">
            <a:spAutoFit/>
          </a:bodyPr>
          <a:lstStyle/>
          <a:p>
            <a:r>
              <a:rPr lang="en-GB" sz="2400" b="0" dirty="0">
                <a:solidFill>
                  <a:srgbClr val="000000"/>
                </a:solidFill>
              </a:rPr>
              <a:t>one-tail</a:t>
            </a:r>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ADA5D2F-2A9E-4D46-945B-0F7492EC603D}"/>
                  </a:ext>
                </a:extLst>
              </p:cNvPr>
              <p:cNvSpPr/>
              <p:nvPr/>
            </p:nvSpPr>
            <p:spPr>
              <a:xfrm>
                <a:off x="214747" y="1763139"/>
                <a:ext cx="2866489" cy="1354986"/>
              </a:xfrm>
              <a:prstGeom prst="rect">
                <a:avLst/>
              </a:prstGeom>
              <a:noFill/>
              <a:ln>
                <a:noFill/>
              </a:ln>
              <a:effectLst/>
            </p:spPr>
            <p:txBody>
              <a:bodyPr wrap="none">
                <a:spAutoFit/>
              </a:bodyPr>
              <a:lstStyle/>
              <a:p>
                <a:pPr/>
                <a14:m>
                  <m:oMathPara xmlns:m="http://schemas.openxmlformats.org/officeDocument/2006/math">
                    <m:oMathParaPr>
                      <m:jc m:val="centerGroup"/>
                    </m:oMathParaPr>
                    <m:oMath xmlns:m="http://schemas.openxmlformats.org/officeDocument/2006/math">
                      <m:r>
                        <a:rPr lang="en-US" sz="3500" i="1" kern="0" smtClean="0">
                          <a:solidFill>
                            <a:srgbClr val="000000"/>
                          </a:solidFill>
                          <a:latin typeface="Cambria Math" panose="02040503050406030204" pitchFamily="18" charset="0"/>
                        </a:rPr>
                        <m:t>𝒕</m:t>
                      </m:r>
                      <m:r>
                        <a:rPr lang="en-US" sz="3500" i="1" kern="0" smtClean="0">
                          <a:solidFill>
                            <a:srgbClr val="000000"/>
                          </a:solidFill>
                          <a:latin typeface="Cambria Math" panose="02040503050406030204" pitchFamily="18" charset="0"/>
                        </a:rPr>
                        <m:t> = </m:t>
                      </m:r>
                      <m:f>
                        <m:fPr>
                          <m:ctrlPr>
                            <a:rPr lang="en-US" sz="3500" i="1" kern="0">
                              <a:solidFill>
                                <a:srgbClr val="000000"/>
                              </a:solidFill>
                              <a:latin typeface="Cambria Math" panose="02040503050406030204" pitchFamily="18" charset="0"/>
                              <a:ea typeface="Cambria Math" panose="02040503050406030204" pitchFamily="18" charset="0"/>
                            </a:rPr>
                          </m:ctrlPr>
                        </m:fPr>
                        <m:num>
                          <m:bar>
                            <m:barPr>
                              <m:pos m:val="top"/>
                              <m:ctrlPr>
                                <a:rPr lang="en-US" sz="3500" i="1" kern="0">
                                  <a:solidFill>
                                    <a:srgbClr val="000000"/>
                                  </a:solidFill>
                                  <a:latin typeface="Cambria Math" panose="02040503050406030204" pitchFamily="18" charset="0"/>
                                  <a:ea typeface="Cambria Math" panose="02040503050406030204" pitchFamily="18" charset="0"/>
                                </a:rPr>
                              </m:ctrlPr>
                            </m:barPr>
                            <m:e>
                              <m:r>
                                <a:rPr lang="en-US" sz="3500" i="1" kern="0">
                                  <a:solidFill>
                                    <a:srgbClr val="000000"/>
                                  </a:solidFill>
                                  <a:latin typeface="Cambria Math" panose="02040503050406030204" pitchFamily="18" charset="0"/>
                                  <a:ea typeface="Cambria Math" panose="02040503050406030204" pitchFamily="18" charset="0"/>
                                </a:rPr>
                                <m:t>𝒙</m:t>
                              </m:r>
                              <m:r>
                                <a:rPr lang="en-US" sz="3500" i="1" kern="0">
                                  <a:solidFill>
                                    <a:srgbClr val="000000"/>
                                  </a:solidFill>
                                  <a:latin typeface="Cambria Math" panose="02040503050406030204" pitchFamily="18" charset="0"/>
                                  <a:ea typeface="Cambria Math" panose="02040503050406030204" pitchFamily="18" charset="0"/>
                                </a:rPr>
                                <m:t>𝟏</m:t>
                              </m:r>
                            </m:e>
                          </m:bar>
                          <m:r>
                            <a:rPr lang="en-US" sz="3500" i="1" kern="0">
                              <a:solidFill>
                                <a:srgbClr val="000000"/>
                              </a:solidFill>
                              <a:latin typeface="Cambria Math" panose="02040503050406030204" pitchFamily="18" charset="0"/>
                              <a:ea typeface="Cambria Math" panose="02040503050406030204" pitchFamily="18" charset="0"/>
                            </a:rPr>
                            <m:t>−</m:t>
                          </m:r>
                          <m:bar>
                            <m:barPr>
                              <m:pos m:val="top"/>
                              <m:ctrlPr>
                                <a:rPr lang="en-US" sz="3500" i="1" kern="0">
                                  <a:solidFill>
                                    <a:srgbClr val="000000"/>
                                  </a:solidFill>
                                  <a:latin typeface="Cambria Math" panose="02040503050406030204" pitchFamily="18" charset="0"/>
                                  <a:ea typeface="Cambria Math" panose="02040503050406030204" pitchFamily="18" charset="0"/>
                                </a:rPr>
                              </m:ctrlPr>
                            </m:barPr>
                            <m:e>
                              <m:r>
                                <a:rPr lang="en-US" sz="3500" i="1" kern="0">
                                  <a:solidFill>
                                    <a:srgbClr val="000000"/>
                                  </a:solidFill>
                                  <a:latin typeface="Cambria Math" panose="02040503050406030204" pitchFamily="18" charset="0"/>
                                  <a:ea typeface="Cambria Math" panose="02040503050406030204" pitchFamily="18" charset="0"/>
                                </a:rPr>
                                <m:t>𝒙</m:t>
                              </m:r>
                              <m:r>
                                <a:rPr lang="en-US" sz="3500" i="1" kern="0">
                                  <a:solidFill>
                                    <a:srgbClr val="000000"/>
                                  </a:solidFill>
                                  <a:latin typeface="Cambria Math" panose="02040503050406030204" pitchFamily="18" charset="0"/>
                                  <a:ea typeface="Cambria Math" panose="02040503050406030204" pitchFamily="18" charset="0"/>
                                </a:rPr>
                                <m:t>𝟐</m:t>
                              </m:r>
                            </m:e>
                          </m:bar>
                        </m:num>
                        <m:den>
                          <m:r>
                            <a:rPr lang="en-US" sz="3500" i="1" kern="0">
                              <a:solidFill>
                                <a:srgbClr val="000000"/>
                              </a:solidFill>
                              <a:latin typeface="Cambria Math" panose="02040503050406030204" pitchFamily="18" charset="0"/>
                              <a:ea typeface="Cambria Math" panose="02040503050406030204" pitchFamily="18" charset="0"/>
                            </a:rPr>
                            <m:t>𝒔</m:t>
                          </m:r>
                          <m:r>
                            <a:rPr lang="en-US" sz="3500" b="1" i="1" kern="0" smtClean="0">
                              <a:solidFill>
                                <a:srgbClr val="000000"/>
                              </a:solidFill>
                              <a:latin typeface="Cambria Math" panose="02040503050406030204" pitchFamily="18" charset="0"/>
                              <a:ea typeface="Cambria Math" panose="02040503050406030204" pitchFamily="18" charset="0"/>
                            </a:rPr>
                            <m:t>/</m:t>
                          </m:r>
                          <m:rad>
                            <m:radPr>
                              <m:degHide m:val="on"/>
                              <m:ctrlPr>
                                <a:rPr lang="en-US" sz="3500" i="1" kern="0">
                                  <a:solidFill>
                                    <a:srgbClr val="000000"/>
                                  </a:solidFill>
                                  <a:latin typeface="Cambria Math" panose="02040503050406030204" pitchFamily="18" charset="0"/>
                                  <a:ea typeface="Cambria Math" panose="02040503050406030204" pitchFamily="18" charset="0"/>
                                </a:rPr>
                              </m:ctrlPr>
                            </m:radPr>
                            <m:deg/>
                            <m:e>
                              <m:r>
                                <a:rPr lang="en-US" sz="3500" i="1" kern="0">
                                  <a:solidFill>
                                    <a:srgbClr val="000000"/>
                                  </a:solidFill>
                                  <a:latin typeface="Cambria Math" panose="02040503050406030204" pitchFamily="18" charset="0"/>
                                  <a:ea typeface="Cambria Math" panose="02040503050406030204" pitchFamily="18" charset="0"/>
                                </a:rPr>
                                <m:t>𝒏</m:t>
                              </m:r>
                            </m:e>
                          </m:rad>
                        </m:den>
                      </m:f>
                    </m:oMath>
                  </m:oMathPara>
                </a14:m>
                <a:endParaRPr lang="en-US" sz="3500" dirty="0"/>
              </a:p>
            </p:txBody>
          </p:sp>
        </mc:Choice>
        <mc:Fallback xmlns="">
          <p:sp>
            <p:nvSpPr>
              <p:cNvPr id="9" name="Rectangle 8">
                <a:extLst>
                  <a:ext uri="{FF2B5EF4-FFF2-40B4-BE49-F238E27FC236}">
                    <a16:creationId xmlns:a16="http://schemas.microsoft.com/office/drawing/2014/main" id="{5ADA5D2F-2A9E-4D46-945B-0F7492EC603D}"/>
                  </a:ext>
                </a:extLst>
              </p:cNvPr>
              <p:cNvSpPr>
                <a:spLocks noRot="1" noChangeAspect="1" noMove="1" noResize="1" noEditPoints="1" noAdjustHandles="1" noChangeArrowheads="1" noChangeShapeType="1" noTextEdit="1"/>
              </p:cNvSpPr>
              <p:nvPr/>
            </p:nvSpPr>
            <p:spPr>
              <a:xfrm>
                <a:off x="214747" y="1763139"/>
                <a:ext cx="2866489" cy="1354986"/>
              </a:xfrm>
              <a:prstGeom prst="rect">
                <a:avLst/>
              </a:prstGeom>
              <a:blipFill>
                <a:blip r:embed="rId3"/>
                <a:stretch>
                  <a:fillRect b="-10185"/>
                </a:stretch>
              </a:blipFill>
              <a:ln>
                <a:noFill/>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F3C3851-FA4C-2A44-9C79-81AB8B887182}"/>
              </a:ext>
            </a:extLst>
          </p:cNvPr>
          <p:cNvSpPr>
            <a:spLocks noGrp="1"/>
          </p:cNvSpPr>
          <p:nvPr>
            <p:ph type="sldNum" sz="quarter" idx="12"/>
          </p:nvPr>
        </p:nvSpPr>
        <p:spPr/>
        <p:txBody>
          <a:bodyPr/>
          <a:lstStyle/>
          <a:p>
            <a:fld id="{803C33BC-767D-8845-BB2C-A473FB4A7552}" type="slidenum">
              <a:rPr lang="en-US" smtClean="0"/>
              <a:pPr/>
              <a:t>257</a:t>
            </a:fld>
            <a:endParaRPr lang="en-US"/>
          </a:p>
        </p:txBody>
      </p:sp>
    </p:spTree>
    <p:extLst>
      <p:ext uri="{BB962C8B-B14F-4D97-AF65-F5344CB8AC3E}">
        <p14:creationId xmlns:p14="http://schemas.microsoft.com/office/powerpoint/2010/main" val="22351432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2460EBC-E59D-DB4B-905B-F93D40F012F8}"/>
                  </a:ext>
                </a:extLst>
              </p:cNvPr>
              <p:cNvSpPr/>
              <p:nvPr/>
            </p:nvSpPr>
            <p:spPr>
              <a:xfrm>
                <a:off x="2114551" y="2667000"/>
                <a:ext cx="4020651" cy="1896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000" i="1" kern="0" smtClean="0">
                          <a:solidFill>
                            <a:srgbClr val="000000"/>
                          </a:solidFill>
                          <a:latin typeface="Cambria Math" panose="02040503050406030204" pitchFamily="18" charset="0"/>
                        </a:rPr>
                        <m:t>𝒕</m:t>
                      </m:r>
                      <m:r>
                        <a:rPr lang="en-US" sz="5000" i="1" kern="0" smtClean="0">
                          <a:solidFill>
                            <a:srgbClr val="000000"/>
                          </a:solidFill>
                          <a:latin typeface="Cambria Math" panose="02040503050406030204" pitchFamily="18" charset="0"/>
                        </a:rPr>
                        <m:t> = </m:t>
                      </m:r>
                      <m:f>
                        <m:fPr>
                          <m:ctrlPr>
                            <a:rPr lang="en-US" sz="5000" i="1" kern="0">
                              <a:solidFill>
                                <a:srgbClr val="000000"/>
                              </a:solidFill>
                              <a:latin typeface="Cambria Math" panose="02040503050406030204" pitchFamily="18" charset="0"/>
                              <a:ea typeface="Cambria Math" panose="02040503050406030204" pitchFamily="18" charset="0"/>
                            </a:rPr>
                          </m:ctrlPr>
                        </m:fPr>
                        <m:num>
                          <m:bar>
                            <m:barPr>
                              <m:pos m:val="top"/>
                              <m:ctrlPr>
                                <a:rPr lang="en-US" sz="5000" i="1" kern="0">
                                  <a:solidFill>
                                    <a:srgbClr val="000000"/>
                                  </a:solidFill>
                                  <a:latin typeface="Cambria Math" panose="02040503050406030204" pitchFamily="18" charset="0"/>
                                  <a:ea typeface="Cambria Math" panose="02040503050406030204" pitchFamily="18" charset="0"/>
                                </a:rPr>
                              </m:ctrlPr>
                            </m:barPr>
                            <m:e>
                              <m:r>
                                <a:rPr lang="en-US" sz="5000" i="1" kern="0">
                                  <a:solidFill>
                                    <a:srgbClr val="000000"/>
                                  </a:solidFill>
                                  <a:latin typeface="Cambria Math" panose="02040503050406030204" pitchFamily="18" charset="0"/>
                                  <a:ea typeface="Cambria Math" panose="02040503050406030204" pitchFamily="18" charset="0"/>
                                </a:rPr>
                                <m:t>𝒙</m:t>
                              </m:r>
                              <m:r>
                                <a:rPr lang="en-US" sz="5000" i="1" kern="0">
                                  <a:solidFill>
                                    <a:srgbClr val="000000"/>
                                  </a:solidFill>
                                  <a:latin typeface="Cambria Math" panose="02040503050406030204" pitchFamily="18" charset="0"/>
                                  <a:ea typeface="Cambria Math" panose="02040503050406030204" pitchFamily="18" charset="0"/>
                                </a:rPr>
                                <m:t>𝟏</m:t>
                              </m:r>
                            </m:e>
                          </m:bar>
                          <m:r>
                            <a:rPr lang="en-US" sz="5000" i="1" kern="0">
                              <a:solidFill>
                                <a:srgbClr val="000000"/>
                              </a:solidFill>
                              <a:latin typeface="Cambria Math" panose="02040503050406030204" pitchFamily="18" charset="0"/>
                              <a:ea typeface="Cambria Math" panose="02040503050406030204" pitchFamily="18" charset="0"/>
                            </a:rPr>
                            <m:t>−</m:t>
                          </m:r>
                          <m:bar>
                            <m:barPr>
                              <m:pos m:val="top"/>
                              <m:ctrlPr>
                                <a:rPr lang="en-US" sz="5000" i="1" kern="0">
                                  <a:solidFill>
                                    <a:srgbClr val="000000"/>
                                  </a:solidFill>
                                  <a:latin typeface="Cambria Math" panose="02040503050406030204" pitchFamily="18" charset="0"/>
                                  <a:ea typeface="Cambria Math" panose="02040503050406030204" pitchFamily="18" charset="0"/>
                                </a:rPr>
                              </m:ctrlPr>
                            </m:barPr>
                            <m:e>
                              <m:r>
                                <a:rPr lang="en-US" sz="5000" i="1" kern="0">
                                  <a:solidFill>
                                    <a:srgbClr val="000000"/>
                                  </a:solidFill>
                                  <a:latin typeface="Cambria Math" panose="02040503050406030204" pitchFamily="18" charset="0"/>
                                  <a:ea typeface="Cambria Math" panose="02040503050406030204" pitchFamily="18" charset="0"/>
                                </a:rPr>
                                <m:t>𝒙</m:t>
                              </m:r>
                              <m:r>
                                <a:rPr lang="en-US" sz="5000" i="1" kern="0">
                                  <a:solidFill>
                                    <a:srgbClr val="000000"/>
                                  </a:solidFill>
                                  <a:latin typeface="Cambria Math" panose="02040503050406030204" pitchFamily="18" charset="0"/>
                                  <a:ea typeface="Cambria Math" panose="02040503050406030204" pitchFamily="18" charset="0"/>
                                </a:rPr>
                                <m:t>𝟐</m:t>
                              </m:r>
                            </m:e>
                          </m:bar>
                        </m:num>
                        <m:den>
                          <m:r>
                            <a:rPr lang="en-US" sz="5000" i="1" kern="0">
                              <a:solidFill>
                                <a:srgbClr val="000000"/>
                              </a:solidFill>
                              <a:latin typeface="Cambria Math" panose="02040503050406030204" pitchFamily="18" charset="0"/>
                              <a:ea typeface="Cambria Math" panose="02040503050406030204" pitchFamily="18" charset="0"/>
                            </a:rPr>
                            <m:t>𝒔</m:t>
                          </m:r>
                          <m:r>
                            <a:rPr lang="en-US" sz="5000" b="1" i="1" kern="0" smtClean="0">
                              <a:solidFill>
                                <a:srgbClr val="000000"/>
                              </a:solidFill>
                              <a:latin typeface="Cambria Math" panose="02040503050406030204" pitchFamily="18" charset="0"/>
                              <a:ea typeface="Cambria Math" panose="02040503050406030204" pitchFamily="18" charset="0"/>
                            </a:rPr>
                            <m:t>/</m:t>
                          </m:r>
                          <m:rad>
                            <m:radPr>
                              <m:degHide m:val="on"/>
                              <m:ctrlPr>
                                <a:rPr lang="en-US" sz="5000" i="1" kern="0">
                                  <a:solidFill>
                                    <a:srgbClr val="000000"/>
                                  </a:solidFill>
                                  <a:latin typeface="Cambria Math" panose="02040503050406030204" pitchFamily="18" charset="0"/>
                                  <a:ea typeface="Cambria Math" panose="02040503050406030204" pitchFamily="18" charset="0"/>
                                </a:rPr>
                              </m:ctrlPr>
                            </m:radPr>
                            <m:deg/>
                            <m:e>
                              <m:r>
                                <a:rPr lang="en-US" sz="5000" i="1" kern="0">
                                  <a:solidFill>
                                    <a:srgbClr val="000000"/>
                                  </a:solidFill>
                                  <a:latin typeface="Cambria Math" panose="02040503050406030204" pitchFamily="18" charset="0"/>
                                  <a:ea typeface="Cambria Math" panose="02040503050406030204" pitchFamily="18" charset="0"/>
                                </a:rPr>
                                <m:t>𝒏</m:t>
                              </m:r>
                            </m:e>
                          </m:rad>
                        </m:den>
                      </m:f>
                    </m:oMath>
                  </m:oMathPara>
                </a14:m>
                <a:endParaRPr lang="en-US" dirty="0"/>
              </a:p>
            </p:txBody>
          </p:sp>
        </mc:Choice>
        <mc:Fallback xmlns="">
          <p:sp>
            <p:nvSpPr>
              <p:cNvPr id="2" name="Rectangle 1">
                <a:extLst>
                  <a:ext uri="{FF2B5EF4-FFF2-40B4-BE49-F238E27FC236}">
                    <a16:creationId xmlns:a16="http://schemas.microsoft.com/office/drawing/2014/main" id="{62460EBC-E59D-DB4B-905B-F93D40F012F8}"/>
                  </a:ext>
                </a:extLst>
              </p:cNvPr>
              <p:cNvSpPr>
                <a:spLocks noRot="1" noChangeAspect="1" noMove="1" noResize="1" noEditPoints="1" noAdjustHandles="1" noChangeArrowheads="1" noChangeShapeType="1" noTextEdit="1"/>
              </p:cNvSpPr>
              <p:nvPr/>
            </p:nvSpPr>
            <p:spPr>
              <a:xfrm>
                <a:off x="2114551" y="2667000"/>
                <a:ext cx="4020651" cy="1896032"/>
              </a:xfrm>
              <a:prstGeom prst="rect">
                <a:avLst/>
              </a:prstGeom>
              <a:blipFill>
                <a:blip r:embed="rId2"/>
                <a:stretch>
                  <a:fillRect r="-315" b="-11333"/>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9CAAD8EF-C760-9940-80A6-6D6878D8BD1F}"/>
              </a:ext>
            </a:extLst>
          </p:cNvPr>
          <p:cNvSpPr/>
          <p:nvPr/>
        </p:nvSpPr>
        <p:spPr bwMode="auto">
          <a:xfrm>
            <a:off x="3581400" y="2667000"/>
            <a:ext cx="2553801" cy="878134"/>
          </a:xfrm>
          <a:prstGeom prst="roundRect">
            <a:avLst/>
          </a:prstGeom>
          <a:noFill/>
          <a:ln w="635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1" name="Content Placeholder 2">
            <a:extLst>
              <a:ext uri="{FF2B5EF4-FFF2-40B4-BE49-F238E27FC236}">
                <a16:creationId xmlns:a16="http://schemas.microsoft.com/office/drawing/2014/main" id="{97A0C67E-5EDF-BC4C-8967-FA78E54C9588}"/>
              </a:ext>
            </a:extLst>
          </p:cNvPr>
          <p:cNvSpPr txBox="1">
            <a:spLocks/>
          </p:cNvSpPr>
          <p:nvPr/>
        </p:nvSpPr>
        <p:spPr bwMode="auto">
          <a:xfrm>
            <a:off x="4585035" y="1235872"/>
            <a:ext cx="4406565" cy="1593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1. difference not large enough</a:t>
            </a:r>
          </a:p>
          <a:p>
            <a:pPr algn="ctr"/>
            <a:r>
              <a:rPr lang="en-US" b="0" dirty="0">
                <a:solidFill>
                  <a:srgbClr val="99CC00"/>
                </a:solidFill>
                <a:latin typeface="Arial" charset="0"/>
                <a:cs typeface="Arial" charset="0"/>
              </a:rPr>
              <a:t>(what you are searching for, your signal is weak)</a:t>
            </a:r>
          </a:p>
        </p:txBody>
      </p:sp>
      <p:sp>
        <p:nvSpPr>
          <p:cNvPr id="5" name="Rectangle 4">
            <a:extLst>
              <a:ext uri="{FF2B5EF4-FFF2-40B4-BE49-F238E27FC236}">
                <a16:creationId xmlns:a16="http://schemas.microsoft.com/office/drawing/2014/main" id="{E500D6DF-1998-EC44-9834-C75F4CC37618}"/>
              </a:ext>
            </a:extLst>
          </p:cNvPr>
          <p:cNvSpPr/>
          <p:nvPr/>
        </p:nvSpPr>
        <p:spPr>
          <a:xfrm>
            <a:off x="609600" y="518787"/>
            <a:ext cx="7391400" cy="830997"/>
          </a:xfrm>
          <a:prstGeom prst="rect">
            <a:avLst/>
          </a:prstGeom>
        </p:spPr>
        <p:txBody>
          <a:bodyPr wrap="square">
            <a:spAutoFit/>
          </a:bodyPr>
          <a:lstStyle/>
          <a:p>
            <a:r>
              <a:rPr lang="en-GB" sz="2400" b="0" dirty="0">
                <a:solidFill>
                  <a:srgbClr val="000000"/>
                </a:solidFill>
              </a:rPr>
              <a:t>at this point you understand more the </a:t>
            </a:r>
            <a:r>
              <a:rPr lang="en-GB" sz="2400" dirty="0">
                <a:solidFill>
                  <a:srgbClr val="99CC00"/>
                </a:solidFill>
              </a:rPr>
              <a:t>three reasons </a:t>
            </a:r>
            <a:r>
              <a:rPr lang="en-GB" sz="2400" b="0" dirty="0">
                <a:solidFill>
                  <a:srgbClr val="000000"/>
                </a:solidFill>
              </a:rPr>
              <a:t>of a low </a:t>
            </a:r>
            <a:r>
              <a:rPr lang="en-GB" sz="2400" b="0" dirty="0" err="1">
                <a:solidFill>
                  <a:srgbClr val="000000"/>
                </a:solidFill>
              </a:rPr>
              <a:t>p_value</a:t>
            </a:r>
            <a:r>
              <a:rPr lang="en-GB" sz="2400" b="0" dirty="0">
                <a:solidFill>
                  <a:srgbClr val="000000"/>
                </a:solidFill>
              </a:rPr>
              <a:t> (or </a:t>
            </a:r>
            <a:r>
              <a:rPr lang="en-GB" sz="2400" b="0" dirty="0" err="1">
                <a:solidFill>
                  <a:srgbClr val="000000"/>
                </a:solidFill>
              </a:rPr>
              <a:t>t_value</a:t>
            </a:r>
            <a:r>
              <a:rPr lang="en-GB" sz="2400" b="0" dirty="0">
                <a:solidFill>
                  <a:srgbClr val="000000"/>
                </a:solidFill>
              </a:rPr>
              <a:t>)</a:t>
            </a:r>
            <a:endParaRPr lang="en-US" dirty="0"/>
          </a:p>
        </p:txBody>
      </p:sp>
      <p:sp>
        <p:nvSpPr>
          <p:cNvPr id="6" name="Rounded Rectangle 5">
            <a:extLst>
              <a:ext uri="{FF2B5EF4-FFF2-40B4-BE49-F238E27FC236}">
                <a16:creationId xmlns:a16="http://schemas.microsoft.com/office/drawing/2014/main" id="{E62B7AF4-A675-8745-808B-B4527C0B3BA1}"/>
              </a:ext>
            </a:extLst>
          </p:cNvPr>
          <p:cNvSpPr/>
          <p:nvPr/>
        </p:nvSpPr>
        <p:spPr bwMode="auto">
          <a:xfrm>
            <a:off x="3962400" y="3886200"/>
            <a:ext cx="485274" cy="676832"/>
          </a:xfrm>
          <a:prstGeom prst="roundRect">
            <a:avLst/>
          </a:prstGeom>
          <a:noFill/>
          <a:ln w="635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Content Placeholder 2">
            <a:extLst>
              <a:ext uri="{FF2B5EF4-FFF2-40B4-BE49-F238E27FC236}">
                <a16:creationId xmlns:a16="http://schemas.microsoft.com/office/drawing/2014/main" id="{C4AA2FDD-88B3-EE40-A640-6E28DCC205C8}"/>
              </a:ext>
            </a:extLst>
          </p:cNvPr>
          <p:cNvSpPr txBox="1">
            <a:spLocks/>
          </p:cNvSpPr>
          <p:nvPr/>
        </p:nvSpPr>
        <p:spPr bwMode="auto">
          <a:xfrm>
            <a:off x="222860" y="4872994"/>
            <a:ext cx="3783381" cy="1593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2. too much noise</a:t>
            </a:r>
          </a:p>
          <a:p>
            <a:pPr algn="ctr"/>
            <a:r>
              <a:rPr lang="en-US" b="0" dirty="0">
                <a:solidFill>
                  <a:srgbClr val="99CC00"/>
                </a:solidFill>
                <a:latin typeface="Arial" charset="0"/>
                <a:cs typeface="Arial" charset="0"/>
              </a:rPr>
              <a:t>(could your experimental design introduce noise? Check it)</a:t>
            </a:r>
          </a:p>
        </p:txBody>
      </p:sp>
      <p:sp>
        <p:nvSpPr>
          <p:cNvPr id="8" name="Rounded Rectangle 7">
            <a:extLst>
              <a:ext uri="{FF2B5EF4-FFF2-40B4-BE49-F238E27FC236}">
                <a16:creationId xmlns:a16="http://schemas.microsoft.com/office/drawing/2014/main" id="{2EAD2838-2908-674B-81E0-AF935F76E856}"/>
              </a:ext>
            </a:extLst>
          </p:cNvPr>
          <p:cNvSpPr/>
          <p:nvPr/>
        </p:nvSpPr>
        <p:spPr bwMode="auto">
          <a:xfrm>
            <a:off x="5048801" y="3886200"/>
            <a:ext cx="485274" cy="676832"/>
          </a:xfrm>
          <a:prstGeom prst="roundRect">
            <a:avLst/>
          </a:prstGeom>
          <a:noFill/>
          <a:ln w="635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Content Placeholder 2">
            <a:extLst>
              <a:ext uri="{FF2B5EF4-FFF2-40B4-BE49-F238E27FC236}">
                <a16:creationId xmlns:a16="http://schemas.microsoft.com/office/drawing/2014/main" id="{B5C084CC-418A-8748-AD8C-95861F4D51F0}"/>
              </a:ext>
            </a:extLst>
          </p:cNvPr>
          <p:cNvSpPr txBox="1">
            <a:spLocks/>
          </p:cNvSpPr>
          <p:nvPr/>
        </p:nvSpPr>
        <p:spPr bwMode="auto">
          <a:xfrm>
            <a:off x="5410200" y="4958359"/>
            <a:ext cx="3783381" cy="1593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3. not enough data</a:t>
            </a:r>
          </a:p>
          <a:p>
            <a:pPr algn="ctr"/>
            <a:r>
              <a:rPr lang="en-US" b="0" dirty="0">
                <a:solidFill>
                  <a:srgbClr val="99CC00"/>
                </a:solidFill>
                <a:latin typeface="Arial" charset="0"/>
                <a:cs typeface="Arial" charset="0"/>
              </a:rPr>
              <a:t>(run more participants, gather more trials)</a:t>
            </a:r>
          </a:p>
        </p:txBody>
      </p:sp>
      <p:sp>
        <p:nvSpPr>
          <p:cNvPr id="12" name="Freeform 11">
            <a:extLst>
              <a:ext uri="{FF2B5EF4-FFF2-40B4-BE49-F238E27FC236}">
                <a16:creationId xmlns:a16="http://schemas.microsoft.com/office/drawing/2014/main" id="{F5A6AB6E-547E-A441-853D-5D7153741286}"/>
              </a:ext>
            </a:extLst>
          </p:cNvPr>
          <p:cNvSpPr/>
          <p:nvPr/>
        </p:nvSpPr>
        <p:spPr bwMode="auto">
          <a:xfrm>
            <a:off x="3825923" y="1524000"/>
            <a:ext cx="822278" cy="113497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3" name="Freeform 12">
            <a:extLst>
              <a:ext uri="{FF2B5EF4-FFF2-40B4-BE49-F238E27FC236}">
                <a16:creationId xmlns:a16="http://schemas.microsoft.com/office/drawing/2014/main" id="{3119E48E-803A-AF48-B326-2A6134FDBC45}"/>
              </a:ext>
            </a:extLst>
          </p:cNvPr>
          <p:cNvSpPr/>
          <p:nvPr/>
        </p:nvSpPr>
        <p:spPr bwMode="auto">
          <a:xfrm rot="11700000">
            <a:off x="3356150" y="4437494"/>
            <a:ext cx="822278" cy="722967"/>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4" name="Freeform 13">
            <a:extLst>
              <a:ext uri="{FF2B5EF4-FFF2-40B4-BE49-F238E27FC236}">
                <a16:creationId xmlns:a16="http://schemas.microsoft.com/office/drawing/2014/main" id="{F0E11C79-C4A4-154F-8B31-612C6462026B}"/>
              </a:ext>
            </a:extLst>
          </p:cNvPr>
          <p:cNvSpPr/>
          <p:nvPr/>
        </p:nvSpPr>
        <p:spPr bwMode="auto">
          <a:xfrm rot="11700000" flipH="1">
            <a:off x="5134949" y="4705947"/>
            <a:ext cx="798251" cy="512436"/>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 name="Slide Number Placeholder 2">
            <a:extLst>
              <a:ext uri="{FF2B5EF4-FFF2-40B4-BE49-F238E27FC236}">
                <a16:creationId xmlns:a16="http://schemas.microsoft.com/office/drawing/2014/main" id="{4E829A02-C26D-5A46-A46E-782EFEC4301A}"/>
              </a:ext>
            </a:extLst>
          </p:cNvPr>
          <p:cNvSpPr>
            <a:spLocks noGrp="1"/>
          </p:cNvSpPr>
          <p:nvPr>
            <p:ph type="sldNum" sz="quarter" idx="12"/>
          </p:nvPr>
        </p:nvSpPr>
        <p:spPr/>
        <p:txBody>
          <a:bodyPr/>
          <a:lstStyle/>
          <a:p>
            <a:fld id="{803C33BC-767D-8845-BB2C-A473FB4A7552}" type="slidenum">
              <a:rPr lang="en-US" smtClean="0"/>
              <a:pPr/>
              <a:t>258</a:t>
            </a:fld>
            <a:endParaRPr lang="en-US"/>
          </a:p>
        </p:txBody>
      </p:sp>
    </p:spTree>
    <p:extLst>
      <p:ext uri="{BB962C8B-B14F-4D97-AF65-F5344CB8AC3E}">
        <p14:creationId xmlns:p14="http://schemas.microsoft.com/office/powerpoint/2010/main" val="17869979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E1A592-384C-214F-96F3-8C20A5461944}"/>
              </a:ext>
            </a:extLst>
          </p:cNvPr>
          <p:cNvSpPr/>
          <p:nvPr/>
        </p:nvSpPr>
        <p:spPr>
          <a:xfrm>
            <a:off x="609600" y="3124200"/>
            <a:ext cx="7391400" cy="461665"/>
          </a:xfrm>
          <a:prstGeom prst="rect">
            <a:avLst/>
          </a:prstGeom>
        </p:spPr>
        <p:txBody>
          <a:bodyPr wrap="square">
            <a:spAutoFit/>
          </a:bodyPr>
          <a:lstStyle/>
          <a:p>
            <a:r>
              <a:rPr lang="en-GB" sz="2400" b="0" dirty="0">
                <a:solidFill>
                  <a:srgbClr val="000000"/>
                </a:solidFill>
              </a:rPr>
              <a:t>how much data is enough?</a:t>
            </a:r>
            <a:endParaRPr lang="en-US" dirty="0"/>
          </a:p>
        </p:txBody>
      </p:sp>
      <p:sp>
        <p:nvSpPr>
          <p:cNvPr id="2" name="Slide Number Placeholder 1">
            <a:extLst>
              <a:ext uri="{FF2B5EF4-FFF2-40B4-BE49-F238E27FC236}">
                <a16:creationId xmlns:a16="http://schemas.microsoft.com/office/drawing/2014/main" id="{7DD3B712-8069-1E4E-A77C-23923AF6AA4F}"/>
              </a:ext>
            </a:extLst>
          </p:cNvPr>
          <p:cNvSpPr>
            <a:spLocks noGrp="1"/>
          </p:cNvSpPr>
          <p:nvPr>
            <p:ph type="sldNum" sz="quarter" idx="12"/>
          </p:nvPr>
        </p:nvSpPr>
        <p:spPr/>
        <p:txBody>
          <a:bodyPr/>
          <a:lstStyle/>
          <a:p>
            <a:fld id="{803C33BC-767D-8845-BB2C-A473FB4A7552}" type="slidenum">
              <a:rPr lang="en-US" smtClean="0"/>
              <a:pPr/>
              <a:t>259</a:t>
            </a:fld>
            <a:endParaRPr lang="en-US"/>
          </a:p>
        </p:txBody>
      </p:sp>
    </p:spTree>
    <p:extLst>
      <p:ext uri="{BB962C8B-B14F-4D97-AF65-F5344CB8AC3E}">
        <p14:creationId xmlns:p14="http://schemas.microsoft.com/office/powerpoint/2010/main" val="4197002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D7CCD6-A195-A946-90B7-F8A0A0EADE2B}"/>
              </a:ext>
            </a:extLst>
          </p:cNvPr>
          <p:cNvSpPr/>
          <p:nvPr/>
        </p:nvSpPr>
        <p:spPr>
          <a:xfrm>
            <a:off x="685800" y="2514600"/>
            <a:ext cx="7848600" cy="1200329"/>
          </a:xfrm>
          <a:prstGeom prst="rect">
            <a:avLst/>
          </a:prstGeom>
        </p:spPr>
        <p:txBody>
          <a:bodyPr wrap="square">
            <a:spAutoFit/>
          </a:bodyPr>
          <a:lstStyle/>
          <a:p>
            <a:pPr lvl="0"/>
            <a:r>
              <a:rPr lang="en-US" sz="2400" b="0" dirty="0"/>
              <a:t>S gives a standard error in the metric of the data (the less the better)</a:t>
            </a:r>
          </a:p>
          <a:p>
            <a:pPr lvl="0"/>
            <a:endParaRPr lang="en-US" sz="2400" b="0" dirty="0"/>
          </a:p>
        </p:txBody>
      </p:sp>
      <p:sp>
        <p:nvSpPr>
          <p:cNvPr id="2" name="Slide Number Placeholder 1">
            <a:extLst>
              <a:ext uri="{FF2B5EF4-FFF2-40B4-BE49-F238E27FC236}">
                <a16:creationId xmlns:a16="http://schemas.microsoft.com/office/drawing/2014/main" id="{15A10A70-E1B7-3C4A-A2EE-1793E4820B2B}"/>
              </a:ext>
            </a:extLst>
          </p:cNvPr>
          <p:cNvSpPr>
            <a:spLocks noGrp="1"/>
          </p:cNvSpPr>
          <p:nvPr>
            <p:ph type="sldNum" sz="quarter" idx="12"/>
          </p:nvPr>
        </p:nvSpPr>
        <p:spPr/>
        <p:txBody>
          <a:bodyPr/>
          <a:lstStyle/>
          <a:p>
            <a:fld id="{803C33BC-767D-8845-BB2C-A473FB4A7552}" type="slidenum">
              <a:rPr lang="en-US" smtClean="0"/>
              <a:pPr/>
              <a:t>26</a:t>
            </a:fld>
            <a:endParaRPr lang="en-US"/>
          </a:p>
        </p:txBody>
      </p:sp>
    </p:spTree>
    <p:extLst>
      <p:ext uri="{BB962C8B-B14F-4D97-AF65-F5344CB8AC3E}">
        <p14:creationId xmlns:p14="http://schemas.microsoft.com/office/powerpoint/2010/main" val="264470456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1E7B46-68E3-DA45-8D91-74DB33FB7959}"/>
              </a:ext>
            </a:extLst>
          </p:cNvPr>
          <p:cNvPicPr>
            <a:picLocks noChangeAspect="1"/>
          </p:cNvPicPr>
          <p:nvPr/>
        </p:nvPicPr>
        <p:blipFill>
          <a:blip r:embed="rId2"/>
          <a:stretch>
            <a:fillRect/>
          </a:stretch>
        </p:blipFill>
        <p:spPr>
          <a:xfrm>
            <a:off x="1314450" y="838200"/>
            <a:ext cx="7143750" cy="3810000"/>
          </a:xfrm>
          <a:prstGeom prst="rect">
            <a:avLst/>
          </a:prstGeom>
        </p:spPr>
      </p:pic>
      <p:sp>
        <p:nvSpPr>
          <p:cNvPr id="10" name="Rectangle 9">
            <a:extLst>
              <a:ext uri="{FF2B5EF4-FFF2-40B4-BE49-F238E27FC236}">
                <a16:creationId xmlns:a16="http://schemas.microsoft.com/office/drawing/2014/main" id="{83C43FFC-A426-3744-B7D7-ADF701CD8A8F}"/>
              </a:ext>
            </a:extLst>
          </p:cNvPr>
          <p:cNvSpPr/>
          <p:nvPr/>
        </p:nvSpPr>
        <p:spPr>
          <a:xfrm>
            <a:off x="838200" y="5036403"/>
            <a:ext cx="7620000" cy="1200329"/>
          </a:xfrm>
          <a:prstGeom prst="rect">
            <a:avLst/>
          </a:prstGeom>
        </p:spPr>
        <p:txBody>
          <a:bodyPr wrap="square">
            <a:spAutoFit/>
          </a:bodyPr>
          <a:lstStyle/>
          <a:p>
            <a:r>
              <a:rPr lang="en-GB" sz="2400" b="0" dirty="0">
                <a:solidFill>
                  <a:srgbClr val="000000"/>
                </a:solidFill>
              </a:rPr>
              <a:t>the larger the sample size, the more t-distributions become a z-distribution (at around n=30), the less the area under the curve to reach a low </a:t>
            </a:r>
            <a:r>
              <a:rPr lang="en-GB" sz="2400" b="0" dirty="0" err="1">
                <a:solidFill>
                  <a:srgbClr val="000000"/>
                </a:solidFill>
              </a:rPr>
              <a:t>p_value</a:t>
            </a:r>
            <a:r>
              <a:rPr lang="en-GB" sz="2400" b="0" dirty="0">
                <a:solidFill>
                  <a:srgbClr val="000000"/>
                </a:solidFill>
              </a:rPr>
              <a:t>.</a:t>
            </a:r>
            <a:endParaRPr lang="en-US" dirty="0"/>
          </a:p>
        </p:txBody>
      </p:sp>
      <p:sp>
        <p:nvSpPr>
          <p:cNvPr id="3" name="Slide Number Placeholder 2">
            <a:extLst>
              <a:ext uri="{FF2B5EF4-FFF2-40B4-BE49-F238E27FC236}">
                <a16:creationId xmlns:a16="http://schemas.microsoft.com/office/drawing/2014/main" id="{0AE69F21-C128-EC49-87B2-9ED2EA7090E2}"/>
              </a:ext>
            </a:extLst>
          </p:cNvPr>
          <p:cNvSpPr>
            <a:spLocks noGrp="1"/>
          </p:cNvSpPr>
          <p:nvPr>
            <p:ph type="sldNum" sz="quarter" idx="12"/>
          </p:nvPr>
        </p:nvSpPr>
        <p:spPr/>
        <p:txBody>
          <a:bodyPr/>
          <a:lstStyle/>
          <a:p>
            <a:fld id="{803C33BC-767D-8845-BB2C-A473FB4A7552}" type="slidenum">
              <a:rPr lang="en-US" smtClean="0"/>
              <a:pPr/>
              <a:t>260</a:t>
            </a:fld>
            <a:endParaRPr lang="en-US"/>
          </a:p>
        </p:txBody>
      </p:sp>
    </p:spTree>
    <p:extLst>
      <p:ext uri="{BB962C8B-B14F-4D97-AF65-F5344CB8AC3E}">
        <p14:creationId xmlns:p14="http://schemas.microsoft.com/office/powerpoint/2010/main" val="41507943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ED8631-C97A-8F4C-A6E5-9FF6B77E5A37}"/>
              </a:ext>
            </a:extLst>
          </p:cNvPr>
          <p:cNvSpPr/>
          <p:nvPr/>
        </p:nvSpPr>
        <p:spPr>
          <a:xfrm>
            <a:off x="685800" y="5257800"/>
            <a:ext cx="7620000" cy="830997"/>
          </a:xfrm>
          <a:prstGeom prst="rect">
            <a:avLst/>
          </a:prstGeom>
        </p:spPr>
        <p:txBody>
          <a:bodyPr wrap="square">
            <a:spAutoFit/>
          </a:bodyPr>
          <a:lstStyle/>
          <a:p>
            <a:pPr algn="ctr"/>
            <a:r>
              <a:rPr lang="en-GB" sz="2400" b="0" dirty="0">
                <a:solidFill>
                  <a:srgbClr val="000000"/>
                </a:solidFill>
              </a:rPr>
              <a:t>back to using a Z-score (i.e. number of standard deviations from the mean on normal distribution)</a:t>
            </a:r>
            <a:endParaRPr lang="en-US" dirty="0"/>
          </a:p>
        </p:txBody>
      </p:sp>
      <p:pic>
        <p:nvPicPr>
          <p:cNvPr id="6" name="Graphic 5">
            <a:extLst>
              <a:ext uri="{FF2B5EF4-FFF2-40B4-BE49-F238E27FC236}">
                <a16:creationId xmlns:a16="http://schemas.microsoft.com/office/drawing/2014/main" id="{00ED2E25-8A99-C540-BAEC-8F2A6B7F1E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3400" y="821140"/>
            <a:ext cx="7772400" cy="3926099"/>
          </a:xfrm>
          <a:prstGeom prst="rect">
            <a:avLst/>
          </a:prstGeom>
        </p:spPr>
      </p:pic>
      <p:sp>
        <p:nvSpPr>
          <p:cNvPr id="3" name="Rectangle 2">
            <a:extLst>
              <a:ext uri="{FF2B5EF4-FFF2-40B4-BE49-F238E27FC236}">
                <a16:creationId xmlns:a16="http://schemas.microsoft.com/office/drawing/2014/main" id="{E74D7007-6B0B-DC44-BB61-13402BB686B6}"/>
              </a:ext>
            </a:extLst>
          </p:cNvPr>
          <p:cNvSpPr/>
          <p:nvPr/>
        </p:nvSpPr>
        <p:spPr bwMode="auto">
          <a:xfrm>
            <a:off x="1143000" y="821140"/>
            <a:ext cx="2514600" cy="13886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A74F26F9-5E0F-A643-BC46-2ADAAEC029F1}"/>
              </a:ext>
            </a:extLst>
          </p:cNvPr>
          <p:cNvSpPr>
            <a:spLocks noGrp="1"/>
          </p:cNvSpPr>
          <p:nvPr>
            <p:ph type="sldNum" sz="quarter" idx="12"/>
          </p:nvPr>
        </p:nvSpPr>
        <p:spPr/>
        <p:txBody>
          <a:bodyPr/>
          <a:lstStyle/>
          <a:p>
            <a:fld id="{803C33BC-767D-8845-BB2C-A473FB4A7552}" type="slidenum">
              <a:rPr lang="en-US" smtClean="0"/>
              <a:pPr/>
              <a:t>261</a:t>
            </a:fld>
            <a:endParaRPr lang="en-US"/>
          </a:p>
        </p:txBody>
      </p:sp>
    </p:spTree>
    <p:extLst>
      <p:ext uri="{BB962C8B-B14F-4D97-AF65-F5344CB8AC3E}">
        <p14:creationId xmlns:p14="http://schemas.microsoft.com/office/powerpoint/2010/main" val="250052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E1A592-384C-214F-96F3-8C20A5461944}"/>
              </a:ext>
            </a:extLst>
          </p:cNvPr>
          <p:cNvSpPr/>
          <p:nvPr/>
        </p:nvSpPr>
        <p:spPr>
          <a:xfrm>
            <a:off x="609600" y="2743200"/>
            <a:ext cx="7391400" cy="2585323"/>
          </a:xfrm>
          <a:prstGeom prst="rect">
            <a:avLst/>
          </a:prstGeom>
        </p:spPr>
        <p:txBody>
          <a:bodyPr wrap="square">
            <a:spAutoFit/>
          </a:bodyPr>
          <a:lstStyle/>
          <a:p>
            <a:r>
              <a:rPr lang="en-GB" sz="2400" b="0" dirty="0">
                <a:solidFill>
                  <a:srgbClr val="000000"/>
                </a:solidFill>
              </a:rPr>
              <a:t>so why using a t-test then?</a:t>
            </a:r>
          </a:p>
          <a:p>
            <a:endParaRPr lang="en-GB" sz="2400" b="0" dirty="0">
              <a:solidFill>
                <a:srgbClr val="000000"/>
              </a:solidFill>
            </a:endParaRPr>
          </a:p>
          <a:p>
            <a:r>
              <a:rPr lang="en-GB" sz="2400" b="0" dirty="0">
                <a:solidFill>
                  <a:srgbClr val="000000"/>
                </a:solidFill>
              </a:rPr>
              <a:t>well there are cases when we want to use less sample to speed up the evaluation</a:t>
            </a:r>
          </a:p>
          <a:p>
            <a:endParaRPr lang="en-GB" sz="2400" b="0" dirty="0">
              <a:solidFill>
                <a:srgbClr val="000000"/>
              </a:solidFill>
            </a:endParaRPr>
          </a:p>
          <a:p>
            <a:r>
              <a:rPr lang="en-GB" sz="2400" b="0" dirty="0">
                <a:solidFill>
                  <a:srgbClr val="000000"/>
                </a:solidFill>
              </a:rPr>
              <a:t>this was the case of </a:t>
            </a:r>
            <a:r>
              <a:rPr lang="en-GB" sz="2400" dirty="0">
                <a:solidFill>
                  <a:srgbClr val="99CC00"/>
                </a:solidFill>
              </a:rPr>
              <a:t>William Sealy </a:t>
            </a:r>
            <a:r>
              <a:rPr lang="en-GB" sz="2400" dirty="0" err="1">
                <a:solidFill>
                  <a:srgbClr val="99CC00"/>
                </a:solidFill>
              </a:rPr>
              <a:t>Gosset</a:t>
            </a:r>
            <a:r>
              <a:rPr lang="en-GB" sz="2400" dirty="0">
                <a:solidFill>
                  <a:srgbClr val="99CC00"/>
                </a:solidFill>
              </a:rPr>
              <a:t> </a:t>
            </a:r>
            <a:r>
              <a:rPr lang="en-GB" sz="2400" b="0" dirty="0">
                <a:solidFill>
                  <a:srgbClr val="000000"/>
                </a:solidFill>
              </a:rPr>
              <a:t>…</a:t>
            </a:r>
          </a:p>
          <a:p>
            <a:endParaRPr lang="en-US" dirty="0"/>
          </a:p>
        </p:txBody>
      </p:sp>
      <p:sp>
        <p:nvSpPr>
          <p:cNvPr id="2" name="Slide Number Placeholder 1">
            <a:extLst>
              <a:ext uri="{FF2B5EF4-FFF2-40B4-BE49-F238E27FC236}">
                <a16:creationId xmlns:a16="http://schemas.microsoft.com/office/drawing/2014/main" id="{EC9F0E80-86A6-754F-BBBA-8B3839E503CD}"/>
              </a:ext>
            </a:extLst>
          </p:cNvPr>
          <p:cNvSpPr>
            <a:spLocks noGrp="1"/>
          </p:cNvSpPr>
          <p:nvPr>
            <p:ph type="sldNum" sz="quarter" idx="12"/>
          </p:nvPr>
        </p:nvSpPr>
        <p:spPr/>
        <p:txBody>
          <a:bodyPr/>
          <a:lstStyle/>
          <a:p>
            <a:fld id="{803C33BC-767D-8845-BB2C-A473FB4A7552}" type="slidenum">
              <a:rPr lang="en-US" smtClean="0"/>
              <a:pPr/>
              <a:t>262</a:t>
            </a:fld>
            <a:endParaRPr lang="en-US"/>
          </a:p>
        </p:txBody>
      </p:sp>
    </p:spTree>
    <p:extLst>
      <p:ext uri="{BB962C8B-B14F-4D97-AF65-F5344CB8AC3E}">
        <p14:creationId xmlns:p14="http://schemas.microsoft.com/office/powerpoint/2010/main" val="416509280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F8E4BB-1E66-FC48-A734-5A07CC7381D7}"/>
              </a:ext>
            </a:extLst>
          </p:cNvPr>
          <p:cNvSpPr/>
          <p:nvPr/>
        </p:nvSpPr>
        <p:spPr>
          <a:xfrm>
            <a:off x="4495800" y="5443534"/>
            <a:ext cx="4355432" cy="1446550"/>
          </a:xfrm>
          <a:prstGeom prst="rect">
            <a:avLst/>
          </a:prstGeom>
        </p:spPr>
        <p:txBody>
          <a:bodyPr wrap="square">
            <a:spAutoFit/>
          </a:bodyPr>
          <a:lstStyle/>
          <a:p>
            <a:pPr lvl="0" algn="ctr" eaLnBrk="0" hangingPunct="0">
              <a:spcBef>
                <a:spcPct val="20000"/>
              </a:spcBef>
            </a:pPr>
            <a:r>
              <a:rPr lang="en-US" sz="2000" b="0" dirty="0">
                <a:solidFill>
                  <a:schemeClr val="bg2"/>
                </a:solidFill>
              </a:rPr>
              <a:t>Where do t-</a:t>
            </a:r>
            <a:r>
              <a:rPr lang="en-US" sz="2000" b="0" dirty="0" err="1">
                <a:solidFill>
                  <a:schemeClr val="bg2"/>
                </a:solidFill>
              </a:rPr>
              <a:t>distrubitions</a:t>
            </a:r>
            <a:r>
              <a:rPr lang="en-US" sz="2000" b="0" dirty="0">
                <a:solidFill>
                  <a:schemeClr val="bg2"/>
                </a:solidFill>
              </a:rPr>
              <a:t> came from?</a:t>
            </a:r>
            <a:endParaRPr lang="en-US" sz="2000" b="0" kern="0" dirty="0">
              <a:solidFill>
                <a:schemeClr val="bg2"/>
              </a:solidFill>
            </a:endParaRPr>
          </a:p>
          <a:p>
            <a:pPr lvl="0" algn="ctr" eaLnBrk="0" hangingPunct="0">
              <a:spcBef>
                <a:spcPct val="20000"/>
              </a:spcBef>
            </a:pPr>
            <a:r>
              <a:rPr lang="en-US" sz="2000" b="0" kern="0" dirty="0">
                <a:solidFill>
                  <a:schemeClr val="bg2"/>
                </a:solidFill>
              </a:rPr>
              <a:t>https://</a:t>
            </a:r>
            <a:r>
              <a:rPr lang="en-US" sz="2000" b="0" kern="0" dirty="0" err="1">
                <a:solidFill>
                  <a:schemeClr val="bg2"/>
                </a:solidFill>
              </a:rPr>
              <a:t>www.youtube.com</a:t>
            </a:r>
            <a:r>
              <a:rPr lang="en-US" sz="2000" b="0" kern="0" dirty="0">
                <a:solidFill>
                  <a:schemeClr val="bg2"/>
                </a:solidFill>
              </a:rPr>
              <a:t>/</a:t>
            </a:r>
            <a:r>
              <a:rPr lang="en-US" sz="2000" b="0" kern="0" dirty="0" err="1">
                <a:solidFill>
                  <a:schemeClr val="bg2"/>
                </a:solidFill>
              </a:rPr>
              <a:t>watch?v</a:t>
            </a:r>
            <a:r>
              <a:rPr lang="en-US" sz="2000" b="0" kern="0" dirty="0">
                <a:solidFill>
                  <a:schemeClr val="bg2"/>
                </a:solidFill>
              </a:rPr>
              <a:t>=NvUDvmrd6fo&amp;feature=</a:t>
            </a:r>
            <a:r>
              <a:rPr lang="en-US" sz="2000" b="0" kern="0" dirty="0" err="1">
                <a:solidFill>
                  <a:schemeClr val="bg2"/>
                </a:solidFill>
              </a:rPr>
              <a:t>youtu.be</a:t>
            </a:r>
            <a:endParaRPr lang="en-US" sz="2000" b="0" kern="0" dirty="0">
              <a:solidFill>
                <a:schemeClr val="bg2"/>
              </a:solidFill>
            </a:endParaRPr>
          </a:p>
          <a:p>
            <a:pPr lvl="0" algn="ctr" eaLnBrk="0" hangingPunct="0">
              <a:spcBef>
                <a:spcPct val="20000"/>
              </a:spcBef>
            </a:pPr>
            <a:endParaRPr lang="en-US" sz="2000" b="0" kern="0" dirty="0">
              <a:solidFill>
                <a:schemeClr val="bg2"/>
              </a:solidFill>
            </a:endParaRPr>
          </a:p>
        </p:txBody>
      </p:sp>
      <p:pic>
        <p:nvPicPr>
          <p:cNvPr id="7" name="Picture 6">
            <a:extLst>
              <a:ext uri="{FF2B5EF4-FFF2-40B4-BE49-F238E27FC236}">
                <a16:creationId xmlns:a16="http://schemas.microsoft.com/office/drawing/2014/main" id="{C3610652-3CF9-B340-A980-76D5F63FE0CA}"/>
              </a:ext>
            </a:extLst>
          </p:cNvPr>
          <p:cNvPicPr>
            <a:picLocks noChangeAspect="1"/>
          </p:cNvPicPr>
          <p:nvPr/>
        </p:nvPicPr>
        <p:blipFill rotWithShape="1">
          <a:blip r:embed="rId2"/>
          <a:srcRect l="10803" r="9376"/>
          <a:stretch/>
        </p:blipFill>
        <p:spPr>
          <a:xfrm>
            <a:off x="0" y="-16042"/>
            <a:ext cx="4267200" cy="6858000"/>
          </a:xfrm>
          <a:prstGeom prst="rect">
            <a:avLst/>
          </a:prstGeom>
        </p:spPr>
      </p:pic>
      <p:pic>
        <p:nvPicPr>
          <p:cNvPr id="9" name="Picture 8">
            <a:extLst>
              <a:ext uri="{FF2B5EF4-FFF2-40B4-BE49-F238E27FC236}">
                <a16:creationId xmlns:a16="http://schemas.microsoft.com/office/drawing/2014/main" id="{0F6D18A9-AD45-8C48-B984-B93790356BBB}"/>
              </a:ext>
            </a:extLst>
          </p:cNvPr>
          <p:cNvPicPr>
            <a:picLocks noChangeAspect="1"/>
          </p:cNvPicPr>
          <p:nvPr/>
        </p:nvPicPr>
        <p:blipFill>
          <a:blip r:embed="rId3"/>
          <a:stretch>
            <a:fillRect/>
          </a:stretch>
        </p:blipFill>
        <p:spPr>
          <a:xfrm>
            <a:off x="228600" y="228600"/>
            <a:ext cx="1219200" cy="1371600"/>
          </a:xfrm>
          <a:prstGeom prst="rect">
            <a:avLst/>
          </a:prstGeom>
        </p:spPr>
      </p:pic>
      <p:sp>
        <p:nvSpPr>
          <p:cNvPr id="10" name="Rectangle 9">
            <a:extLst>
              <a:ext uri="{FF2B5EF4-FFF2-40B4-BE49-F238E27FC236}">
                <a16:creationId xmlns:a16="http://schemas.microsoft.com/office/drawing/2014/main" id="{E0FB946F-D8BF-7449-9167-A71978BC921C}"/>
              </a:ext>
            </a:extLst>
          </p:cNvPr>
          <p:cNvSpPr/>
          <p:nvPr/>
        </p:nvSpPr>
        <p:spPr>
          <a:xfrm>
            <a:off x="4495800" y="228600"/>
            <a:ext cx="4343400" cy="5047536"/>
          </a:xfrm>
          <a:prstGeom prst="rect">
            <a:avLst/>
          </a:prstGeom>
        </p:spPr>
        <p:txBody>
          <a:bodyPr wrap="square">
            <a:spAutoFit/>
          </a:bodyPr>
          <a:lstStyle/>
          <a:p>
            <a:r>
              <a:rPr lang="en-GB" sz="2300" b="0" dirty="0">
                <a:solidFill>
                  <a:srgbClr val="000000"/>
                </a:solidFill>
              </a:rPr>
              <a:t>E</a:t>
            </a:r>
            <a:r>
              <a:rPr lang="en-GB" sz="2300" b="0" dirty="0"/>
              <a:t>mployee of </a:t>
            </a:r>
            <a:r>
              <a:rPr lang="en-GB" sz="2300" b="0" dirty="0" err="1"/>
              <a:t>Guiness</a:t>
            </a:r>
            <a:r>
              <a:rPr lang="en-GB" sz="2300" b="0" dirty="0"/>
              <a:t>, </a:t>
            </a:r>
            <a:r>
              <a:rPr lang="en-GB" sz="2300" b="0" dirty="0" err="1"/>
              <a:t>Gosset</a:t>
            </a:r>
            <a:r>
              <a:rPr lang="en-GB" sz="2300" b="0" dirty="0"/>
              <a:t> developed a </a:t>
            </a:r>
            <a:r>
              <a:rPr lang="en-GB" sz="2300" dirty="0">
                <a:solidFill>
                  <a:srgbClr val="99CC00"/>
                </a:solidFill>
              </a:rPr>
              <a:t>small sample </a:t>
            </a:r>
            <a:r>
              <a:rPr lang="en-GB" sz="2300" b="0" dirty="0"/>
              <a:t>method to select the best yielding varieties of barley.</a:t>
            </a:r>
          </a:p>
          <a:p>
            <a:endParaRPr lang="en-GB" sz="2300" b="0" dirty="0"/>
          </a:p>
          <a:p>
            <a:r>
              <a:rPr lang="en-GB" sz="2300" b="0" dirty="0"/>
              <a:t>Biometricians like Pearson typically had hundreds of observations.</a:t>
            </a:r>
          </a:p>
          <a:p>
            <a:endParaRPr lang="en-GB" sz="2300" b="0" dirty="0"/>
          </a:p>
          <a:p>
            <a:r>
              <a:rPr lang="en-GB" sz="2300" b="0" dirty="0"/>
              <a:t>Guinness allowed him to publish his method under the name “Student” to prevent disclosure of confidential information.</a:t>
            </a:r>
            <a:endParaRPr lang="en-US" sz="2300" dirty="0"/>
          </a:p>
        </p:txBody>
      </p:sp>
      <p:sp>
        <p:nvSpPr>
          <p:cNvPr id="2" name="Slide Number Placeholder 1">
            <a:extLst>
              <a:ext uri="{FF2B5EF4-FFF2-40B4-BE49-F238E27FC236}">
                <a16:creationId xmlns:a16="http://schemas.microsoft.com/office/drawing/2014/main" id="{568909F6-1A37-6448-9A5F-87612E5F8512}"/>
              </a:ext>
            </a:extLst>
          </p:cNvPr>
          <p:cNvSpPr>
            <a:spLocks noGrp="1"/>
          </p:cNvSpPr>
          <p:nvPr>
            <p:ph type="sldNum" sz="quarter" idx="12"/>
          </p:nvPr>
        </p:nvSpPr>
        <p:spPr/>
        <p:txBody>
          <a:bodyPr/>
          <a:lstStyle/>
          <a:p>
            <a:fld id="{803C33BC-767D-8845-BB2C-A473FB4A7552}" type="slidenum">
              <a:rPr lang="en-US" smtClean="0"/>
              <a:pPr/>
              <a:t>263</a:t>
            </a:fld>
            <a:endParaRPr lang="en-US"/>
          </a:p>
        </p:txBody>
      </p:sp>
    </p:spTree>
    <p:extLst>
      <p:ext uri="{BB962C8B-B14F-4D97-AF65-F5344CB8AC3E}">
        <p14:creationId xmlns:p14="http://schemas.microsoft.com/office/powerpoint/2010/main" val="143813663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E1A592-384C-214F-96F3-8C20A5461944}"/>
              </a:ext>
            </a:extLst>
          </p:cNvPr>
          <p:cNvSpPr/>
          <p:nvPr/>
        </p:nvSpPr>
        <p:spPr>
          <a:xfrm>
            <a:off x="609600" y="2743200"/>
            <a:ext cx="8077200" cy="2308324"/>
          </a:xfrm>
          <a:prstGeom prst="rect">
            <a:avLst/>
          </a:prstGeom>
        </p:spPr>
        <p:txBody>
          <a:bodyPr wrap="square">
            <a:spAutoFit/>
          </a:bodyPr>
          <a:lstStyle/>
          <a:p>
            <a:r>
              <a:rPr lang="en-GB" sz="2400" b="0" dirty="0">
                <a:solidFill>
                  <a:srgbClr val="000000"/>
                </a:solidFill>
              </a:rPr>
              <a:t>now it does not mean that 2 sample is enough … a rule of thumb for a simple within experiment is 12-16 participants for example (and twice more for between experiment).</a:t>
            </a:r>
          </a:p>
          <a:p>
            <a:endParaRPr lang="en-GB" sz="2400" b="0" dirty="0">
              <a:solidFill>
                <a:srgbClr val="000000"/>
              </a:solidFill>
            </a:endParaRPr>
          </a:p>
          <a:p>
            <a:r>
              <a:rPr lang="en-GB" sz="2400" b="0" dirty="0">
                <a:solidFill>
                  <a:srgbClr val="000000"/>
                </a:solidFill>
              </a:rPr>
              <a:t>… we will actually look at how to know if you sample size is good in the lecture 18</a:t>
            </a:r>
            <a:endParaRPr lang="en-US" dirty="0"/>
          </a:p>
        </p:txBody>
      </p:sp>
      <p:sp>
        <p:nvSpPr>
          <p:cNvPr id="2" name="Slide Number Placeholder 1">
            <a:extLst>
              <a:ext uri="{FF2B5EF4-FFF2-40B4-BE49-F238E27FC236}">
                <a16:creationId xmlns:a16="http://schemas.microsoft.com/office/drawing/2014/main" id="{EED905AA-6F4C-D346-9AD2-E0D107B364B8}"/>
              </a:ext>
            </a:extLst>
          </p:cNvPr>
          <p:cNvSpPr>
            <a:spLocks noGrp="1"/>
          </p:cNvSpPr>
          <p:nvPr>
            <p:ph type="sldNum" sz="quarter" idx="12"/>
          </p:nvPr>
        </p:nvSpPr>
        <p:spPr/>
        <p:txBody>
          <a:bodyPr/>
          <a:lstStyle/>
          <a:p>
            <a:fld id="{803C33BC-767D-8845-BB2C-A473FB4A7552}" type="slidenum">
              <a:rPr lang="en-US" smtClean="0"/>
              <a:pPr/>
              <a:t>264</a:t>
            </a:fld>
            <a:endParaRPr lang="en-US"/>
          </a:p>
        </p:txBody>
      </p:sp>
    </p:spTree>
    <p:extLst>
      <p:ext uri="{BB962C8B-B14F-4D97-AF65-F5344CB8AC3E}">
        <p14:creationId xmlns:p14="http://schemas.microsoft.com/office/powerpoint/2010/main" val="142041732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76200" y="5943600"/>
            <a:ext cx="9134622" cy="1508125"/>
          </a:xfrm>
        </p:spPr>
        <p:txBody>
          <a:bodyPr/>
          <a:lstStyle/>
          <a:p>
            <a:pPr algn="r" eaLnBrk="1" hangingPunct="1"/>
            <a:r>
              <a:rPr lang="en-US" sz="8000" dirty="0">
                <a:solidFill>
                  <a:srgbClr val="A6A6A6"/>
                </a:solidFill>
                <a:latin typeface="Arial" charset="0"/>
                <a:cs typeface="Arial" charset="0"/>
              </a:rPr>
              <a:t>unpaired t-test</a:t>
            </a:r>
          </a:p>
        </p:txBody>
      </p:sp>
      <p:sp>
        <p:nvSpPr>
          <p:cNvPr id="2" name="Slide Number Placeholder 1">
            <a:extLst>
              <a:ext uri="{FF2B5EF4-FFF2-40B4-BE49-F238E27FC236}">
                <a16:creationId xmlns:a16="http://schemas.microsoft.com/office/drawing/2014/main" id="{72C7A77B-782C-5C41-A08C-0C3DDF4F5C45}"/>
              </a:ext>
            </a:extLst>
          </p:cNvPr>
          <p:cNvSpPr>
            <a:spLocks noGrp="1"/>
          </p:cNvSpPr>
          <p:nvPr>
            <p:ph type="sldNum" sz="quarter" idx="12"/>
          </p:nvPr>
        </p:nvSpPr>
        <p:spPr/>
        <p:txBody>
          <a:bodyPr/>
          <a:lstStyle/>
          <a:p>
            <a:fld id="{8C734804-006E-DC44-93A2-A63A0AD6AB16}" type="slidenum">
              <a:rPr lang="en-US" smtClean="0"/>
              <a:pPr/>
              <a:t>265</a:t>
            </a:fld>
            <a:endParaRPr lang="en-US"/>
          </a:p>
        </p:txBody>
      </p:sp>
    </p:spTree>
    <p:extLst>
      <p:ext uri="{BB962C8B-B14F-4D97-AF65-F5344CB8AC3E}">
        <p14:creationId xmlns:p14="http://schemas.microsoft.com/office/powerpoint/2010/main" val="3805559183"/>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0B5E409A-357E-F249-9BD8-EFD284630C91}"/>
                  </a:ext>
                </a:extLst>
              </p:cNvPr>
              <p:cNvSpPr>
                <a:spLocks noGrp="1"/>
              </p:cNvSpPr>
              <p:nvPr>
                <p:ph idx="1"/>
              </p:nvPr>
            </p:nvSpPr>
            <p:spPr>
              <a:xfrm>
                <a:off x="457200" y="1600200"/>
                <a:ext cx="8229600" cy="4525963"/>
              </a:xfrm>
            </p:spPr>
            <p:txBody>
              <a:bodyPr/>
              <a:lstStyle/>
              <a:p>
                <a:r>
                  <a:rPr lang="en-US" sz="5000" b="1" dirty="0">
                    <a:solidFill>
                      <a:schemeClr val="tx1"/>
                    </a:solidFill>
                    <a:latin typeface="Arial" charset="0"/>
                    <a:cs typeface="Arial" charset="0"/>
                  </a:rPr>
                  <a:t>T-tests :: </a:t>
                </a:r>
              </a:p>
              <a:p>
                <a:r>
                  <a:rPr lang="en-US" sz="2600" dirty="0">
                    <a:solidFill>
                      <a:schemeClr val="tx1"/>
                    </a:solidFill>
                    <a:latin typeface="Arial" charset="0"/>
                    <a:cs typeface="Arial" charset="0"/>
                  </a:rPr>
                  <a:t>Paired</a:t>
                </a:r>
                <a:r>
                  <a:rPr lang="en-US" sz="5000" b="1" dirty="0">
                    <a:solidFill>
                      <a:schemeClr val="tx1"/>
                    </a:solidFill>
                    <a:latin typeface="Arial" charset="0"/>
                    <a:cs typeface="Arial" charset="0"/>
                  </a:rPr>
                  <a:t> </a:t>
                </a:r>
                <a14:m>
                  <m:oMath xmlns:m="http://schemas.openxmlformats.org/officeDocument/2006/math">
                    <m:r>
                      <a:rPr lang="en-US" sz="5000" b="1" i="1" smtClean="0">
                        <a:solidFill>
                          <a:schemeClr val="tx1"/>
                        </a:solidFill>
                        <a:latin typeface="Cambria Math" panose="02040503050406030204" pitchFamily="18" charset="0"/>
                        <a:cs typeface="Arial" charset="0"/>
                      </a:rPr>
                      <m:t>𝒕</m:t>
                    </m:r>
                    <m:r>
                      <a:rPr lang="en-US" sz="5000" b="1" i="1" smtClean="0">
                        <a:solidFill>
                          <a:schemeClr val="tx1"/>
                        </a:solidFill>
                        <a:latin typeface="Cambria Math" panose="02040503050406030204" pitchFamily="18" charset="0"/>
                        <a:cs typeface="Arial" charset="0"/>
                      </a:rPr>
                      <m:t> = </m:t>
                    </m:r>
                    <m:f>
                      <m:fPr>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fPr>
                      <m:num>
                        <m:bar>
                          <m:barPr>
                            <m:pos m:val="top"/>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barPr>
                          <m:e>
                            <m:r>
                              <a:rPr lang="en-US" sz="5000" b="1" i="1" smtClean="0">
                                <a:solidFill>
                                  <a:schemeClr val="tx1"/>
                                </a:solidFill>
                                <a:latin typeface="Cambria Math" panose="02040503050406030204" pitchFamily="18" charset="0"/>
                                <a:ea typeface="Cambria Math" panose="02040503050406030204" pitchFamily="18" charset="0"/>
                                <a:cs typeface="Arial" charset="0"/>
                              </a:rPr>
                              <m:t>𝒙</m:t>
                            </m:r>
                            <m:r>
                              <a:rPr lang="en-US" sz="5000" b="1" i="1" smtClean="0">
                                <a:solidFill>
                                  <a:schemeClr val="tx1"/>
                                </a:solidFill>
                                <a:latin typeface="Cambria Math" panose="02040503050406030204" pitchFamily="18" charset="0"/>
                                <a:ea typeface="Cambria Math" panose="02040503050406030204" pitchFamily="18" charset="0"/>
                                <a:cs typeface="Arial" charset="0"/>
                              </a:rPr>
                              <m:t>𝟏</m:t>
                            </m:r>
                          </m:e>
                        </m:bar>
                        <m:r>
                          <a:rPr lang="en-US" sz="5000" b="1" i="1" smtClean="0">
                            <a:solidFill>
                              <a:schemeClr val="tx1"/>
                            </a:solidFill>
                            <a:latin typeface="Cambria Math" panose="02040503050406030204" pitchFamily="18" charset="0"/>
                            <a:ea typeface="Cambria Math" panose="02040503050406030204" pitchFamily="18" charset="0"/>
                            <a:cs typeface="Arial" charset="0"/>
                          </a:rPr>
                          <m:t>−</m:t>
                        </m:r>
                        <m:bar>
                          <m:barPr>
                            <m:pos m:val="top"/>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barPr>
                          <m:e>
                            <m:r>
                              <a:rPr lang="en-US" sz="5000" b="1" i="1" smtClean="0">
                                <a:solidFill>
                                  <a:schemeClr val="tx1"/>
                                </a:solidFill>
                                <a:latin typeface="Cambria Math" panose="02040503050406030204" pitchFamily="18" charset="0"/>
                                <a:ea typeface="Cambria Math" panose="02040503050406030204" pitchFamily="18" charset="0"/>
                                <a:cs typeface="Arial" charset="0"/>
                              </a:rPr>
                              <m:t>𝒙</m:t>
                            </m:r>
                            <m:r>
                              <a:rPr lang="en-US" sz="5000" b="1" i="1" smtClean="0">
                                <a:solidFill>
                                  <a:schemeClr val="tx1"/>
                                </a:solidFill>
                                <a:latin typeface="Cambria Math" panose="02040503050406030204" pitchFamily="18" charset="0"/>
                                <a:ea typeface="Cambria Math" panose="02040503050406030204" pitchFamily="18" charset="0"/>
                                <a:cs typeface="Arial" charset="0"/>
                              </a:rPr>
                              <m:t>𝟐</m:t>
                            </m:r>
                          </m:e>
                        </m:bar>
                      </m:num>
                      <m:den>
                        <m:r>
                          <a:rPr lang="en-US" sz="5000" b="1" i="1" smtClean="0">
                            <a:solidFill>
                              <a:schemeClr val="tx1"/>
                            </a:solidFill>
                            <a:latin typeface="Cambria Math" panose="02040503050406030204" pitchFamily="18" charset="0"/>
                            <a:ea typeface="Cambria Math" panose="02040503050406030204" pitchFamily="18" charset="0"/>
                            <a:cs typeface="Arial" charset="0"/>
                          </a:rPr>
                          <m:t>𝒔</m:t>
                        </m:r>
                        <m:r>
                          <a:rPr lang="en-US" sz="5000" b="1" i="1" smtClean="0">
                            <a:solidFill>
                              <a:schemeClr val="tx1"/>
                            </a:solidFill>
                            <a:latin typeface="Cambria Math" panose="02040503050406030204" pitchFamily="18" charset="0"/>
                            <a:ea typeface="Cambria Math" panose="02040503050406030204" pitchFamily="18" charset="0"/>
                            <a:cs typeface="Arial" charset="0"/>
                          </a:rPr>
                          <m:t>/</m:t>
                        </m:r>
                        <m:rad>
                          <m:radPr>
                            <m:degHide m:val="on"/>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radPr>
                          <m:deg/>
                          <m:e>
                            <m:r>
                              <a:rPr lang="en-US" sz="5000" b="1" i="1" smtClean="0">
                                <a:solidFill>
                                  <a:schemeClr val="tx1"/>
                                </a:solidFill>
                                <a:latin typeface="Cambria Math" panose="02040503050406030204" pitchFamily="18" charset="0"/>
                                <a:ea typeface="Cambria Math" panose="02040503050406030204" pitchFamily="18" charset="0"/>
                                <a:cs typeface="Arial" charset="0"/>
                              </a:rPr>
                              <m:t>𝒏</m:t>
                            </m:r>
                          </m:e>
                        </m:rad>
                      </m:den>
                    </m:f>
                  </m:oMath>
                </a14:m>
                <a:endParaRPr lang="en-US" sz="5000" b="1" dirty="0">
                  <a:solidFill>
                    <a:schemeClr val="tx1"/>
                  </a:solidFill>
                  <a:latin typeface="Arial" charset="0"/>
                  <a:cs typeface="Arial" charset="0"/>
                </a:endParaRPr>
              </a:p>
              <a:p>
                <a:r>
                  <a:rPr lang="en-US" sz="2600" dirty="0">
                    <a:solidFill>
                      <a:schemeClr val="tx1"/>
                    </a:solidFill>
                    <a:latin typeface="Arial" charset="0"/>
                    <a:cs typeface="Arial" charset="0"/>
                  </a:rPr>
                  <a:t>Unpaired</a:t>
                </a:r>
                <a:r>
                  <a:rPr lang="en-US" sz="5000" b="1" dirty="0">
                    <a:solidFill>
                      <a:schemeClr val="tx1"/>
                    </a:solidFill>
                    <a:latin typeface="Arial" charset="0"/>
                    <a:cs typeface="Arial" charset="0"/>
                  </a:rPr>
                  <a:t> </a:t>
                </a:r>
                <a14:m>
                  <m:oMath xmlns:m="http://schemas.openxmlformats.org/officeDocument/2006/math">
                    <m:r>
                      <a:rPr lang="en-US" sz="5000" b="1" i="1">
                        <a:solidFill>
                          <a:schemeClr val="tx1"/>
                        </a:solidFill>
                        <a:latin typeface="Cambria Math" panose="02040503050406030204" pitchFamily="18" charset="0"/>
                        <a:cs typeface="Arial" charset="0"/>
                      </a:rPr>
                      <m:t>𝒕</m:t>
                    </m:r>
                    <m:r>
                      <a:rPr lang="en-US" sz="5000" b="1" i="1">
                        <a:solidFill>
                          <a:schemeClr val="tx1"/>
                        </a:solidFill>
                        <a:latin typeface="Cambria Math" panose="02040503050406030204" pitchFamily="18" charset="0"/>
                        <a:cs typeface="Arial" charset="0"/>
                      </a:rPr>
                      <m:t> =</m:t>
                    </m:r>
                    <m:f>
                      <m:fPr>
                        <m:ctrlPr>
                          <a:rPr lang="en-US" sz="5000" b="1" i="1">
                            <a:solidFill>
                              <a:schemeClr val="tx1"/>
                            </a:solidFill>
                            <a:latin typeface="Cambria Math" panose="02040503050406030204" pitchFamily="18" charset="0"/>
                            <a:ea typeface="Cambria Math" panose="02040503050406030204" pitchFamily="18" charset="0"/>
                            <a:cs typeface="Arial" charset="0"/>
                          </a:rPr>
                        </m:ctrlPr>
                      </m:fPr>
                      <m:num>
                        <m:bar>
                          <m:barPr>
                            <m:pos m:val="top"/>
                            <m:ctrlPr>
                              <a:rPr lang="en-US" sz="5000" b="1" i="1">
                                <a:solidFill>
                                  <a:schemeClr val="tx1"/>
                                </a:solidFill>
                                <a:latin typeface="Cambria Math" panose="02040503050406030204" pitchFamily="18" charset="0"/>
                                <a:ea typeface="Cambria Math" panose="02040503050406030204" pitchFamily="18" charset="0"/>
                                <a:cs typeface="Arial" charset="0"/>
                              </a:rPr>
                            </m:ctrlPr>
                          </m:barPr>
                          <m:e>
                            <m:r>
                              <a:rPr lang="en-US" sz="5000" b="1" i="1">
                                <a:solidFill>
                                  <a:schemeClr val="tx1"/>
                                </a:solidFill>
                                <a:latin typeface="Cambria Math" panose="02040503050406030204" pitchFamily="18" charset="0"/>
                                <a:ea typeface="Cambria Math" panose="02040503050406030204" pitchFamily="18" charset="0"/>
                                <a:cs typeface="Arial" charset="0"/>
                              </a:rPr>
                              <m:t>𝒙</m:t>
                            </m:r>
                            <m:r>
                              <a:rPr lang="en-US" sz="5000" b="1" i="1">
                                <a:solidFill>
                                  <a:schemeClr val="tx1"/>
                                </a:solidFill>
                                <a:latin typeface="Cambria Math" panose="02040503050406030204" pitchFamily="18" charset="0"/>
                                <a:ea typeface="Cambria Math" panose="02040503050406030204" pitchFamily="18" charset="0"/>
                                <a:cs typeface="Arial" charset="0"/>
                              </a:rPr>
                              <m:t>𝟏</m:t>
                            </m:r>
                          </m:e>
                        </m:bar>
                        <m:r>
                          <a:rPr lang="en-US" sz="5000" b="1" i="1">
                            <a:solidFill>
                              <a:schemeClr val="tx1"/>
                            </a:solidFill>
                            <a:latin typeface="Cambria Math" panose="02040503050406030204" pitchFamily="18" charset="0"/>
                            <a:ea typeface="Cambria Math" panose="02040503050406030204" pitchFamily="18" charset="0"/>
                            <a:cs typeface="Arial" charset="0"/>
                          </a:rPr>
                          <m:t>−</m:t>
                        </m:r>
                        <m:bar>
                          <m:barPr>
                            <m:pos m:val="top"/>
                            <m:ctrlPr>
                              <a:rPr lang="en-US" sz="5000" b="1" i="1">
                                <a:solidFill>
                                  <a:schemeClr val="tx1"/>
                                </a:solidFill>
                                <a:latin typeface="Cambria Math" panose="02040503050406030204" pitchFamily="18" charset="0"/>
                                <a:ea typeface="Cambria Math" panose="02040503050406030204" pitchFamily="18" charset="0"/>
                                <a:cs typeface="Arial" charset="0"/>
                              </a:rPr>
                            </m:ctrlPr>
                          </m:barPr>
                          <m:e>
                            <m:r>
                              <a:rPr lang="en-US" sz="5000" b="1" i="1">
                                <a:solidFill>
                                  <a:schemeClr val="tx1"/>
                                </a:solidFill>
                                <a:latin typeface="Cambria Math" panose="02040503050406030204" pitchFamily="18" charset="0"/>
                                <a:ea typeface="Cambria Math" panose="02040503050406030204" pitchFamily="18" charset="0"/>
                                <a:cs typeface="Arial" charset="0"/>
                              </a:rPr>
                              <m:t>𝒙</m:t>
                            </m:r>
                            <m:r>
                              <a:rPr lang="en-US" sz="5000" b="1" i="1">
                                <a:solidFill>
                                  <a:schemeClr val="tx1"/>
                                </a:solidFill>
                                <a:latin typeface="Cambria Math" panose="02040503050406030204" pitchFamily="18" charset="0"/>
                                <a:ea typeface="Cambria Math" panose="02040503050406030204" pitchFamily="18" charset="0"/>
                                <a:cs typeface="Arial" charset="0"/>
                              </a:rPr>
                              <m:t>𝟐</m:t>
                            </m:r>
                          </m:e>
                        </m:bar>
                      </m:num>
                      <m:den>
                        <m:r>
                          <a:rPr lang="en-US" sz="5000" b="1" i="1">
                            <a:solidFill>
                              <a:schemeClr val="tx1"/>
                            </a:solidFill>
                            <a:latin typeface="Cambria Math" panose="02040503050406030204" pitchFamily="18" charset="0"/>
                            <a:ea typeface="Cambria Math" panose="02040503050406030204" pitchFamily="18" charset="0"/>
                            <a:cs typeface="Arial" charset="0"/>
                          </a:rPr>
                          <m:t>𝒔</m:t>
                        </m:r>
                        <m:rad>
                          <m:radPr>
                            <m:degHide m:val="on"/>
                            <m:ctrlPr>
                              <a:rPr lang="en-US" sz="5000" b="1" i="1">
                                <a:solidFill>
                                  <a:schemeClr val="tx1"/>
                                </a:solidFill>
                                <a:latin typeface="Cambria Math" panose="02040503050406030204" pitchFamily="18" charset="0"/>
                                <a:ea typeface="Cambria Math" panose="02040503050406030204" pitchFamily="18" charset="0"/>
                                <a:cs typeface="Arial" charset="0"/>
                              </a:rPr>
                            </m:ctrlPr>
                          </m:radPr>
                          <m:deg/>
                          <m:e>
                            <m:d>
                              <m:dPr>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dPr>
                              <m:e>
                                <m:f>
                                  <m:fPr>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fPr>
                                  <m:num>
                                    <m:r>
                                      <a:rPr lang="en-US" sz="5000" b="1" i="1" smtClean="0">
                                        <a:solidFill>
                                          <a:schemeClr val="tx1"/>
                                        </a:solidFill>
                                        <a:latin typeface="Cambria Math" panose="02040503050406030204" pitchFamily="18" charset="0"/>
                                        <a:ea typeface="Cambria Math" panose="02040503050406030204" pitchFamily="18" charset="0"/>
                                        <a:cs typeface="Arial" charset="0"/>
                                      </a:rPr>
                                      <m:t>𝟏</m:t>
                                    </m:r>
                                  </m:num>
                                  <m:den>
                                    <m:r>
                                      <a:rPr lang="en-US" sz="5000" b="1" i="1" smtClean="0">
                                        <a:solidFill>
                                          <a:schemeClr val="tx1"/>
                                        </a:solidFill>
                                        <a:latin typeface="Cambria Math" panose="02040503050406030204" pitchFamily="18" charset="0"/>
                                        <a:ea typeface="Cambria Math" panose="02040503050406030204" pitchFamily="18" charset="0"/>
                                        <a:cs typeface="Arial" charset="0"/>
                                      </a:rPr>
                                      <m:t>𝒏</m:t>
                                    </m:r>
                                    <m:r>
                                      <a:rPr lang="en-US" sz="5000" b="1" i="1" smtClean="0">
                                        <a:solidFill>
                                          <a:schemeClr val="tx1"/>
                                        </a:solidFill>
                                        <a:latin typeface="Cambria Math" panose="02040503050406030204" pitchFamily="18" charset="0"/>
                                        <a:ea typeface="Cambria Math" panose="02040503050406030204" pitchFamily="18" charset="0"/>
                                        <a:cs typeface="Arial" charset="0"/>
                                      </a:rPr>
                                      <m:t>𝟏</m:t>
                                    </m:r>
                                  </m:den>
                                </m:f>
                                <m:r>
                                  <a:rPr lang="en-US" sz="5000" b="1" i="1" smtClean="0">
                                    <a:solidFill>
                                      <a:schemeClr val="tx1"/>
                                    </a:solidFill>
                                    <a:latin typeface="Cambria Math" panose="02040503050406030204" pitchFamily="18" charset="0"/>
                                    <a:ea typeface="Cambria Math" panose="02040503050406030204" pitchFamily="18" charset="0"/>
                                    <a:cs typeface="Arial" charset="0"/>
                                  </a:rPr>
                                  <m:t>+</m:t>
                                </m:r>
                                <m:f>
                                  <m:fPr>
                                    <m:ctrlPr>
                                      <a:rPr lang="en-US" sz="5000" b="1" i="1" smtClean="0">
                                        <a:solidFill>
                                          <a:schemeClr val="tx1"/>
                                        </a:solidFill>
                                        <a:latin typeface="Cambria Math" panose="02040503050406030204" pitchFamily="18" charset="0"/>
                                        <a:ea typeface="Cambria Math" panose="02040503050406030204" pitchFamily="18" charset="0"/>
                                        <a:cs typeface="Arial" charset="0"/>
                                      </a:rPr>
                                    </m:ctrlPr>
                                  </m:fPr>
                                  <m:num>
                                    <m:r>
                                      <a:rPr lang="en-US" sz="5000" b="1" i="1" smtClean="0">
                                        <a:solidFill>
                                          <a:schemeClr val="tx1"/>
                                        </a:solidFill>
                                        <a:latin typeface="Cambria Math" panose="02040503050406030204" pitchFamily="18" charset="0"/>
                                        <a:ea typeface="Cambria Math" panose="02040503050406030204" pitchFamily="18" charset="0"/>
                                        <a:cs typeface="Arial" charset="0"/>
                                      </a:rPr>
                                      <m:t>𝟏</m:t>
                                    </m:r>
                                  </m:num>
                                  <m:den>
                                    <m:r>
                                      <a:rPr lang="en-US" sz="5000" b="1" i="1" smtClean="0">
                                        <a:solidFill>
                                          <a:schemeClr val="tx1"/>
                                        </a:solidFill>
                                        <a:latin typeface="Cambria Math" panose="02040503050406030204" pitchFamily="18" charset="0"/>
                                        <a:ea typeface="Cambria Math" panose="02040503050406030204" pitchFamily="18" charset="0"/>
                                        <a:cs typeface="Arial" charset="0"/>
                                      </a:rPr>
                                      <m:t>𝒏</m:t>
                                    </m:r>
                                    <m:r>
                                      <a:rPr lang="en-US" sz="5000" b="1" i="1" smtClean="0">
                                        <a:solidFill>
                                          <a:schemeClr val="tx1"/>
                                        </a:solidFill>
                                        <a:latin typeface="Cambria Math" panose="02040503050406030204" pitchFamily="18" charset="0"/>
                                        <a:ea typeface="Cambria Math" panose="02040503050406030204" pitchFamily="18" charset="0"/>
                                        <a:cs typeface="Arial" charset="0"/>
                                      </a:rPr>
                                      <m:t>𝟐</m:t>
                                    </m:r>
                                  </m:den>
                                </m:f>
                              </m:e>
                            </m:d>
                          </m:e>
                        </m:rad>
                      </m:den>
                    </m:f>
                  </m:oMath>
                </a14:m>
                <a:endParaRPr lang="en-US" sz="5000" b="1" dirty="0">
                  <a:solidFill>
                    <a:schemeClr val="tx1"/>
                  </a:solidFill>
                  <a:latin typeface="Arial" charset="0"/>
                  <a:cs typeface="Arial" charset="0"/>
                </a:endParaRPr>
              </a:p>
              <a:p>
                <a:endParaRPr lang="en-US" sz="5000" dirty="0">
                  <a:latin typeface="Arial" charset="0"/>
                  <a:cs typeface="Arial" charset="0"/>
                </a:endParaRPr>
              </a:p>
            </p:txBody>
          </p:sp>
        </mc:Choice>
        <mc:Fallback xmlns="">
          <p:sp>
            <p:nvSpPr>
              <p:cNvPr id="4" name="Content Placeholder 2">
                <a:extLst>
                  <a:ext uri="{FF2B5EF4-FFF2-40B4-BE49-F238E27FC236}">
                    <a16:creationId xmlns:a16="http://schemas.microsoft.com/office/drawing/2014/main" id="{0B5E409A-357E-F249-9BD8-EFD284630C91}"/>
                  </a:ext>
                </a:extLst>
              </p:cNvPr>
              <p:cNvSpPr>
                <a:spLocks noGrp="1" noRot="1" noChangeAspect="1" noMove="1" noResize="1" noEditPoints="1" noAdjustHandles="1" noChangeArrowheads="1" noChangeShapeType="1" noTextEdit="1"/>
              </p:cNvSpPr>
              <p:nvPr>
                <p:ph idx="1"/>
              </p:nvPr>
            </p:nvSpPr>
            <p:spPr>
              <a:xfrm>
                <a:off x="457200" y="1600200"/>
                <a:ext cx="8229600" cy="4525963"/>
              </a:xfrm>
              <a:blipFill>
                <a:blip r:embed="rId2"/>
                <a:stretch>
                  <a:fillRect l="-3704" t="-3081" b="-2801"/>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E2EE71C8-40A5-2346-A039-DF0D08ECEA99}"/>
              </a:ext>
            </a:extLst>
          </p:cNvPr>
          <p:cNvSpPr/>
          <p:nvPr/>
        </p:nvSpPr>
        <p:spPr bwMode="auto">
          <a:xfrm>
            <a:off x="3581400" y="5105400"/>
            <a:ext cx="2362200" cy="1219200"/>
          </a:xfrm>
          <a:prstGeom prst="roundRect">
            <a:avLst/>
          </a:prstGeom>
          <a:noFill/>
          <a:ln w="63500"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Content Placeholder 2">
            <a:extLst>
              <a:ext uri="{FF2B5EF4-FFF2-40B4-BE49-F238E27FC236}">
                <a16:creationId xmlns:a16="http://schemas.microsoft.com/office/drawing/2014/main" id="{55E19603-8DD0-864F-B83C-E34020D7ED2F}"/>
              </a:ext>
            </a:extLst>
          </p:cNvPr>
          <p:cNvSpPr txBox="1">
            <a:spLocks/>
          </p:cNvSpPr>
          <p:nvPr/>
        </p:nvSpPr>
        <p:spPr bwMode="auto">
          <a:xfrm>
            <a:off x="5668370" y="4267200"/>
            <a:ext cx="30480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similar than paired t-test except this</a:t>
            </a:r>
          </a:p>
        </p:txBody>
      </p:sp>
      <p:sp>
        <p:nvSpPr>
          <p:cNvPr id="2" name="Slide Number Placeholder 1">
            <a:extLst>
              <a:ext uri="{FF2B5EF4-FFF2-40B4-BE49-F238E27FC236}">
                <a16:creationId xmlns:a16="http://schemas.microsoft.com/office/drawing/2014/main" id="{6CB885B1-8E22-3849-8C2A-6D078B10E9CB}"/>
              </a:ext>
            </a:extLst>
          </p:cNvPr>
          <p:cNvSpPr>
            <a:spLocks noGrp="1"/>
          </p:cNvSpPr>
          <p:nvPr>
            <p:ph type="sldNum" sz="quarter" idx="12"/>
          </p:nvPr>
        </p:nvSpPr>
        <p:spPr/>
        <p:txBody>
          <a:bodyPr/>
          <a:lstStyle/>
          <a:p>
            <a:fld id="{803C33BC-767D-8845-BB2C-A473FB4A7552}" type="slidenum">
              <a:rPr lang="en-US" smtClean="0"/>
              <a:pPr/>
              <a:t>266</a:t>
            </a:fld>
            <a:endParaRPr lang="en-US"/>
          </a:p>
        </p:txBody>
      </p:sp>
    </p:spTree>
    <p:extLst>
      <p:ext uri="{BB962C8B-B14F-4D97-AF65-F5344CB8AC3E}">
        <p14:creationId xmlns:p14="http://schemas.microsoft.com/office/powerpoint/2010/main" val="91174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AF460E1-6ADA-AA48-9B8C-2FF1CF38E07D}"/>
                  </a:ext>
                </a:extLst>
              </p:cNvPr>
              <p:cNvSpPr/>
              <p:nvPr/>
            </p:nvSpPr>
            <p:spPr>
              <a:xfrm>
                <a:off x="381000" y="2590800"/>
                <a:ext cx="8153400" cy="3952942"/>
              </a:xfrm>
              <a:prstGeom prst="rect">
                <a:avLst/>
              </a:prstGeom>
            </p:spPr>
            <p:txBody>
              <a:bodyPr wrap="square">
                <a:spAutoFit/>
              </a:bodyPr>
              <a:lstStyle/>
              <a:p>
                <a:pPr lvl="0" algn="just" eaLnBrk="0" hangingPunct="0">
                  <a:spcBef>
                    <a:spcPct val="20000"/>
                  </a:spcBef>
                </a:pPr>
                <a:r>
                  <a:rPr lang="en-GB" sz="2400" b="0" dirty="0"/>
                  <a:t>paired t-test :: divide by </a:t>
                </a:r>
                <a14:m>
                  <m:oMath xmlns:m="http://schemas.openxmlformats.org/officeDocument/2006/math">
                    <m:rad>
                      <m:radPr>
                        <m:degHide m:val="on"/>
                        <m:ctrlPr>
                          <a:rPr lang="en-US" sz="2400" b="0" i="1" kern="0">
                            <a:latin typeface="Cambria Math" panose="02040503050406030204" pitchFamily="18" charset="0"/>
                            <a:ea typeface="Cambria Math" panose="02040503050406030204" pitchFamily="18" charset="0"/>
                          </a:rPr>
                        </m:ctrlPr>
                      </m:radPr>
                      <m:deg/>
                      <m:e>
                        <m:r>
                          <a:rPr lang="en-US" sz="2400" b="0" i="1" kern="0">
                            <a:latin typeface="Cambria Math" panose="02040503050406030204" pitchFamily="18" charset="0"/>
                            <a:ea typeface="Cambria Math" panose="02040503050406030204" pitchFamily="18" charset="0"/>
                          </a:rPr>
                          <m:t>𝑛</m:t>
                        </m:r>
                      </m:e>
                    </m:rad>
                  </m:oMath>
                </a14:m>
                <a:r>
                  <a:rPr lang="en-GB" sz="2400" b="0" dirty="0"/>
                  <a:t> because data point paired </a:t>
                </a:r>
              </a:p>
              <a:p>
                <a:pPr algn="just" eaLnBrk="0" hangingPunct="0">
                  <a:spcBef>
                    <a:spcPct val="20000"/>
                  </a:spcBef>
                </a:pPr>
                <a:endParaRPr lang="en-US" sz="2400" b="0" kern="0" dirty="0"/>
              </a:p>
              <a:p>
                <a:pPr algn="just" eaLnBrk="0" hangingPunct="0">
                  <a:spcBef>
                    <a:spcPct val="20000"/>
                  </a:spcBef>
                </a:pPr>
                <a:r>
                  <a:rPr lang="en-GB" sz="2400" b="0" dirty="0"/>
                  <a:t>unpaired t-test :: multiply by </a:t>
                </a:r>
                <a14:m>
                  <m:oMath xmlns:m="http://schemas.openxmlformats.org/officeDocument/2006/math">
                    <m:rad>
                      <m:radPr>
                        <m:degHide m:val="on"/>
                        <m:ctrlPr>
                          <a:rPr lang="en-US" sz="2400" i="1">
                            <a:latin typeface="Cambria Math" panose="02040503050406030204" pitchFamily="18" charset="0"/>
                            <a:ea typeface="Cambria Math" panose="02040503050406030204" pitchFamily="18" charset="0"/>
                          </a:rPr>
                        </m:ctrlPr>
                      </m:radPr>
                      <m:deg/>
                      <m:e>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𝟏</m:t>
                                </m:r>
                              </m:num>
                              <m:den>
                                <m:r>
                                  <a:rPr lang="en-US" sz="2400" i="1">
                                    <a:latin typeface="Cambria Math" panose="02040503050406030204" pitchFamily="18" charset="0"/>
                                    <a:ea typeface="Cambria Math" panose="02040503050406030204" pitchFamily="18" charset="0"/>
                                  </a:rPr>
                                  <m:t>𝒏</m:t>
                                </m:r>
                                <m:r>
                                  <a:rPr lang="en-US" sz="2400" i="1">
                                    <a:latin typeface="Cambria Math" panose="02040503050406030204" pitchFamily="18" charset="0"/>
                                    <a:ea typeface="Cambria Math" panose="02040503050406030204" pitchFamily="18" charset="0"/>
                                  </a:rPr>
                                  <m:t>𝟏</m:t>
                                </m:r>
                              </m:den>
                            </m:f>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𝟏</m:t>
                                </m:r>
                              </m:num>
                              <m:den>
                                <m:r>
                                  <a:rPr lang="en-US" sz="2400" i="1">
                                    <a:latin typeface="Cambria Math" panose="02040503050406030204" pitchFamily="18" charset="0"/>
                                    <a:ea typeface="Cambria Math" panose="02040503050406030204" pitchFamily="18" charset="0"/>
                                  </a:rPr>
                                  <m:t>𝒏</m:t>
                                </m:r>
                                <m:r>
                                  <a:rPr lang="en-US" sz="2400" i="1">
                                    <a:latin typeface="Cambria Math" panose="02040503050406030204" pitchFamily="18" charset="0"/>
                                    <a:ea typeface="Cambria Math" panose="02040503050406030204" pitchFamily="18" charset="0"/>
                                  </a:rPr>
                                  <m:t>𝟐</m:t>
                                </m:r>
                              </m:den>
                            </m:f>
                          </m:e>
                        </m:d>
                      </m:e>
                    </m:rad>
                  </m:oMath>
                </a14:m>
                <a:endParaRPr lang="en-US" sz="2400" b="0" kern="0" dirty="0"/>
              </a:p>
              <a:p>
                <a:pPr algn="just" eaLnBrk="0" hangingPunct="0">
                  <a:spcBef>
                    <a:spcPct val="20000"/>
                  </a:spcBef>
                </a:pPr>
                <a:endParaRPr lang="en-US" sz="2400" b="0" kern="0" dirty="0"/>
              </a:p>
              <a:p>
                <a:pPr algn="just" eaLnBrk="0" hangingPunct="0">
                  <a:spcBef>
                    <a:spcPct val="20000"/>
                  </a:spcBef>
                </a:pPr>
                <a:r>
                  <a:rPr lang="en-US" sz="2400" b="0" kern="0" dirty="0"/>
                  <a:t>you can do the math: unpaired t-test the denominator (noise) is larger because we add n1 + n2</a:t>
                </a:r>
              </a:p>
              <a:p>
                <a:pPr algn="just" eaLnBrk="0" hangingPunct="0">
                  <a:spcBef>
                    <a:spcPct val="20000"/>
                  </a:spcBef>
                </a:pPr>
                <a:endParaRPr lang="en-US" sz="2400" b="0" kern="0" dirty="0"/>
              </a:p>
              <a:p>
                <a:pPr algn="just" eaLnBrk="0" hangingPunct="0">
                  <a:spcBef>
                    <a:spcPct val="20000"/>
                  </a:spcBef>
                </a:pPr>
                <a:r>
                  <a:rPr lang="en-US" sz="2400" b="0" kern="0" dirty="0"/>
                  <a:t>… thus why harder to reach low </a:t>
                </a:r>
                <a:r>
                  <a:rPr lang="en-US" sz="2400" b="0" kern="0" dirty="0" err="1"/>
                  <a:t>pvalue</a:t>
                </a:r>
                <a:r>
                  <a:rPr lang="en-US" sz="2400" b="0" kern="0" dirty="0"/>
                  <a:t> with unpaired t-test</a:t>
                </a:r>
              </a:p>
            </p:txBody>
          </p:sp>
        </mc:Choice>
        <mc:Fallback xmlns="">
          <p:sp>
            <p:nvSpPr>
              <p:cNvPr id="4" name="Rectangle 3">
                <a:extLst>
                  <a:ext uri="{FF2B5EF4-FFF2-40B4-BE49-F238E27FC236}">
                    <a16:creationId xmlns:a16="http://schemas.microsoft.com/office/drawing/2014/main" id="{5AF460E1-6ADA-AA48-9B8C-2FF1CF38E07D}"/>
                  </a:ext>
                </a:extLst>
              </p:cNvPr>
              <p:cNvSpPr>
                <a:spLocks noRot="1" noChangeAspect="1" noMove="1" noResize="1" noEditPoints="1" noAdjustHandles="1" noChangeArrowheads="1" noChangeShapeType="1" noTextEdit="1"/>
              </p:cNvSpPr>
              <p:nvPr/>
            </p:nvSpPr>
            <p:spPr>
              <a:xfrm>
                <a:off x="381000" y="2590800"/>
                <a:ext cx="8153400" cy="3952942"/>
              </a:xfrm>
              <a:prstGeom prst="rect">
                <a:avLst/>
              </a:prstGeom>
              <a:blipFill>
                <a:blip r:embed="rId2"/>
                <a:stretch>
                  <a:fillRect l="-1089" t="-965" r="-1089" b="-2572"/>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2C581FF8-3FE3-5F4C-BFDB-07F1B0F6C8EA}"/>
              </a:ext>
            </a:extLst>
          </p:cNvPr>
          <p:cNvGrpSpPr/>
          <p:nvPr/>
        </p:nvGrpSpPr>
        <p:grpSpPr>
          <a:xfrm>
            <a:off x="5334000" y="304800"/>
            <a:ext cx="3362554" cy="2286000"/>
            <a:chOff x="4315481" y="457200"/>
            <a:chExt cx="4371320" cy="2971800"/>
          </a:xfrm>
        </p:grpSpPr>
        <p:grpSp>
          <p:nvGrpSpPr>
            <p:cNvPr id="3" name="Group 2">
              <a:extLst>
                <a:ext uri="{FF2B5EF4-FFF2-40B4-BE49-F238E27FC236}">
                  <a16:creationId xmlns:a16="http://schemas.microsoft.com/office/drawing/2014/main" id="{3058818C-F4AA-3847-8C00-56ADA70FF0EF}"/>
                </a:ext>
              </a:extLst>
            </p:cNvPr>
            <p:cNvGrpSpPr/>
            <p:nvPr/>
          </p:nvGrpSpPr>
          <p:grpSpPr>
            <a:xfrm>
              <a:off x="4315481" y="457200"/>
              <a:ext cx="4371320" cy="2971800"/>
              <a:chOff x="4783466" y="1065589"/>
              <a:chExt cx="3874759" cy="2634218"/>
            </a:xfrm>
          </p:grpSpPr>
          <p:grpSp>
            <p:nvGrpSpPr>
              <p:cNvPr id="27" name="Group 26">
                <a:extLst>
                  <a:ext uri="{FF2B5EF4-FFF2-40B4-BE49-F238E27FC236}">
                    <a16:creationId xmlns:a16="http://schemas.microsoft.com/office/drawing/2014/main" id="{5980FF7D-3D05-CB46-8269-EBCF776F2F88}"/>
                  </a:ext>
                </a:extLst>
              </p:cNvPr>
              <p:cNvGrpSpPr/>
              <p:nvPr/>
            </p:nvGrpSpPr>
            <p:grpSpPr>
              <a:xfrm>
                <a:off x="4783466" y="1065589"/>
                <a:ext cx="3874759" cy="2634218"/>
                <a:chOff x="1905000" y="900014"/>
                <a:chExt cx="5334000" cy="3626269"/>
              </a:xfrm>
            </p:grpSpPr>
            <p:cxnSp>
              <p:nvCxnSpPr>
                <p:cNvPr id="32" name="Straight Arrow Connector 31">
                  <a:extLst>
                    <a:ext uri="{FF2B5EF4-FFF2-40B4-BE49-F238E27FC236}">
                      <a16:creationId xmlns:a16="http://schemas.microsoft.com/office/drawing/2014/main" id="{6EF0FEBC-E7EB-1445-84B2-BB61A6A57E6C}"/>
                    </a:ext>
                  </a:extLst>
                </p:cNvPr>
                <p:cNvCxnSpPr>
                  <a:cxnSpLocks/>
                </p:cNvCxnSpPr>
                <p:nvPr/>
              </p:nvCxnSpPr>
              <p:spPr bwMode="auto">
                <a:xfrm>
                  <a:off x="1905000" y="4373881"/>
                  <a:ext cx="5334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2FF7CC81-654B-FA46-BD88-F3D7EAF817EC}"/>
                    </a:ext>
                  </a:extLst>
                </p:cNvPr>
                <p:cNvCxnSpPr>
                  <a:cxnSpLocks/>
                </p:cNvCxnSpPr>
                <p:nvPr/>
              </p:nvCxnSpPr>
              <p:spPr bwMode="auto">
                <a:xfrm flipV="1">
                  <a:off x="2057399" y="900014"/>
                  <a:ext cx="0" cy="36262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6" name="Rectangle 5">
                <a:extLst>
                  <a:ext uri="{FF2B5EF4-FFF2-40B4-BE49-F238E27FC236}">
                    <a16:creationId xmlns:a16="http://schemas.microsoft.com/office/drawing/2014/main" id="{A7EF2561-CB53-F048-A88D-3743E9426CFA}"/>
                  </a:ext>
                </a:extLst>
              </p:cNvPr>
              <p:cNvSpPr/>
              <p:nvPr/>
            </p:nvSpPr>
            <p:spPr bwMode="auto">
              <a:xfrm>
                <a:off x="5486400" y="2249538"/>
                <a:ext cx="926556" cy="1339561"/>
              </a:xfrm>
              <a:prstGeom prst="rect">
                <a:avLst/>
              </a:prstGeom>
              <a:solidFill>
                <a:srgbClr val="F03191">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Rectangle 6">
                <a:extLst>
                  <a:ext uri="{FF2B5EF4-FFF2-40B4-BE49-F238E27FC236}">
                    <a16:creationId xmlns:a16="http://schemas.microsoft.com/office/drawing/2014/main" id="{25FC45B1-DDB7-5348-91B3-B6260BBA1B5E}"/>
                  </a:ext>
                </a:extLst>
              </p:cNvPr>
              <p:cNvSpPr/>
              <p:nvPr/>
            </p:nvSpPr>
            <p:spPr bwMode="auto">
              <a:xfrm>
                <a:off x="6893729" y="1678822"/>
                <a:ext cx="926556" cy="190624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8" name="Oval 7">
                <a:extLst>
                  <a:ext uri="{FF2B5EF4-FFF2-40B4-BE49-F238E27FC236}">
                    <a16:creationId xmlns:a16="http://schemas.microsoft.com/office/drawing/2014/main" id="{FF9F9FFC-4566-0745-897E-1DC6EF4662F8}"/>
                  </a:ext>
                </a:extLst>
              </p:cNvPr>
              <p:cNvSpPr/>
              <p:nvPr/>
            </p:nvSpPr>
            <p:spPr bwMode="auto">
              <a:xfrm>
                <a:off x="5715000" y="1828800"/>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Oval 8">
                <a:extLst>
                  <a:ext uri="{FF2B5EF4-FFF2-40B4-BE49-F238E27FC236}">
                    <a16:creationId xmlns:a16="http://schemas.microsoft.com/office/drawing/2014/main" id="{28BC76E5-61D7-7345-AB63-6BD6341B0939}"/>
                  </a:ext>
                </a:extLst>
              </p:cNvPr>
              <p:cNvSpPr/>
              <p:nvPr/>
            </p:nvSpPr>
            <p:spPr bwMode="auto">
              <a:xfrm>
                <a:off x="5867400" y="1981200"/>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Oval 9">
                <a:extLst>
                  <a:ext uri="{FF2B5EF4-FFF2-40B4-BE49-F238E27FC236}">
                    <a16:creationId xmlns:a16="http://schemas.microsoft.com/office/drawing/2014/main" id="{7061FD2A-848F-504B-B4F9-79FA28C6ACEA}"/>
                  </a:ext>
                </a:extLst>
              </p:cNvPr>
              <p:cNvSpPr/>
              <p:nvPr/>
            </p:nvSpPr>
            <p:spPr bwMode="auto">
              <a:xfrm>
                <a:off x="5604813" y="2301479"/>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1" name="Oval 10">
                <a:extLst>
                  <a:ext uri="{FF2B5EF4-FFF2-40B4-BE49-F238E27FC236}">
                    <a16:creationId xmlns:a16="http://schemas.microsoft.com/office/drawing/2014/main" id="{B7B31E1E-A21E-834D-A1B1-92D3AEBA832E}"/>
                  </a:ext>
                </a:extLst>
              </p:cNvPr>
              <p:cNvSpPr/>
              <p:nvPr/>
            </p:nvSpPr>
            <p:spPr bwMode="auto">
              <a:xfrm>
                <a:off x="5838126" y="2197474"/>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2" name="Oval 11">
                <a:extLst>
                  <a:ext uri="{FF2B5EF4-FFF2-40B4-BE49-F238E27FC236}">
                    <a16:creationId xmlns:a16="http://schemas.microsoft.com/office/drawing/2014/main" id="{56470F9C-F24B-0342-84B7-1F5D36D571F2}"/>
                  </a:ext>
                </a:extLst>
              </p:cNvPr>
              <p:cNvSpPr/>
              <p:nvPr/>
            </p:nvSpPr>
            <p:spPr bwMode="auto">
              <a:xfrm>
                <a:off x="5915434" y="2436164"/>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3" name="Oval 12">
                <a:extLst>
                  <a:ext uri="{FF2B5EF4-FFF2-40B4-BE49-F238E27FC236}">
                    <a16:creationId xmlns:a16="http://schemas.microsoft.com/office/drawing/2014/main" id="{FEEF0CDC-8750-4949-AB87-21C23E1564D6}"/>
                  </a:ext>
                </a:extLst>
              </p:cNvPr>
              <p:cNvSpPr/>
              <p:nvPr/>
            </p:nvSpPr>
            <p:spPr bwMode="auto">
              <a:xfrm>
                <a:off x="6078929" y="1888323"/>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4" name="Oval 13">
                <a:extLst>
                  <a:ext uri="{FF2B5EF4-FFF2-40B4-BE49-F238E27FC236}">
                    <a16:creationId xmlns:a16="http://schemas.microsoft.com/office/drawing/2014/main" id="{679DED93-8863-2D45-A697-97A04FA5AF8D}"/>
                  </a:ext>
                </a:extLst>
              </p:cNvPr>
              <p:cNvSpPr/>
              <p:nvPr/>
            </p:nvSpPr>
            <p:spPr bwMode="auto">
              <a:xfrm>
                <a:off x="6072459" y="2138830"/>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5" name="Oval 14">
                <a:extLst>
                  <a:ext uri="{FF2B5EF4-FFF2-40B4-BE49-F238E27FC236}">
                    <a16:creationId xmlns:a16="http://schemas.microsoft.com/office/drawing/2014/main" id="{1A7B2A6B-98B2-D44C-A843-D4C4E4F22DDA}"/>
                  </a:ext>
                </a:extLst>
              </p:cNvPr>
              <p:cNvSpPr/>
              <p:nvPr/>
            </p:nvSpPr>
            <p:spPr bwMode="auto">
              <a:xfrm>
                <a:off x="6133620" y="2331208"/>
                <a:ext cx="96069" cy="96069"/>
              </a:xfrm>
              <a:prstGeom prst="ellipse">
                <a:avLst/>
              </a:prstGeom>
              <a:solidFill>
                <a:srgbClr val="F0319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6" name="Oval 15">
                <a:extLst>
                  <a:ext uri="{FF2B5EF4-FFF2-40B4-BE49-F238E27FC236}">
                    <a16:creationId xmlns:a16="http://schemas.microsoft.com/office/drawing/2014/main" id="{92BBE178-57DA-7B46-A4BE-9269247923D7}"/>
                  </a:ext>
                </a:extLst>
              </p:cNvPr>
              <p:cNvSpPr/>
              <p:nvPr/>
            </p:nvSpPr>
            <p:spPr bwMode="auto">
              <a:xfrm>
                <a:off x="7120175" y="1369346"/>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7" name="Oval 16">
                <a:extLst>
                  <a:ext uri="{FF2B5EF4-FFF2-40B4-BE49-F238E27FC236}">
                    <a16:creationId xmlns:a16="http://schemas.microsoft.com/office/drawing/2014/main" id="{908DD6FA-368C-E249-9862-582BF0DA1AB4}"/>
                  </a:ext>
                </a:extLst>
              </p:cNvPr>
              <p:cNvSpPr/>
              <p:nvPr/>
            </p:nvSpPr>
            <p:spPr bwMode="auto">
              <a:xfrm>
                <a:off x="7272575" y="1521746"/>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8" name="Oval 17">
                <a:extLst>
                  <a:ext uri="{FF2B5EF4-FFF2-40B4-BE49-F238E27FC236}">
                    <a16:creationId xmlns:a16="http://schemas.microsoft.com/office/drawing/2014/main" id="{8E19FE55-BD04-9A4A-906A-06FA6FA7B900}"/>
                  </a:ext>
                </a:extLst>
              </p:cNvPr>
              <p:cNvSpPr/>
              <p:nvPr/>
            </p:nvSpPr>
            <p:spPr bwMode="auto">
              <a:xfrm>
                <a:off x="7009988" y="1842025"/>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9" name="Oval 18">
                <a:extLst>
                  <a:ext uri="{FF2B5EF4-FFF2-40B4-BE49-F238E27FC236}">
                    <a16:creationId xmlns:a16="http://schemas.microsoft.com/office/drawing/2014/main" id="{659E301C-4641-EB4B-B113-10B4B058E1E9}"/>
                  </a:ext>
                </a:extLst>
              </p:cNvPr>
              <p:cNvSpPr/>
              <p:nvPr/>
            </p:nvSpPr>
            <p:spPr bwMode="auto">
              <a:xfrm>
                <a:off x="7243301" y="1738020"/>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0" name="Oval 19">
                <a:extLst>
                  <a:ext uri="{FF2B5EF4-FFF2-40B4-BE49-F238E27FC236}">
                    <a16:creationId xmlns:a16="http://schemas.microsoft.com/office/drawing/2014/main" id="{69BF24D0-29E1-9D40-BBF6-3612A8FD13D1}"/>
                  </a:ext>
                </a:extLst>
              </p:cNvPr>
              <p:cNvSpPr/>
              <p:nvPr/>
            </p:nvSpPr>
            <p:spPr bwMode="auto">
              <a:xfrm>
                <a:off x="7320609" y="1976710"/>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1" name="Oval 20">
                <a:extLst>
                  <a:ext uri="{FF2B5EF4-FFF2-40B4-BE49-F238E27FC236}">
                    <a16:creationId xmlns:a16="http://schemas.microsoft.com/office/drawing/2014/main" id="{3A121F0F-A566-1440-93D9-8AA7F5D21CC9}"/>
                  </a:ext>
                </a:extLst>
              </p:cNvPr>
              <p:cNvSpPr/>
              <p:nvPr/>
            </p:nvSpPr>
            <p:spPr bwMode="auto">
              <a:xfrm>
                <a:off x="7484104" y="1428869"/>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2" name="Oval 21">
                <a:extLst>
                  <a:ext uri="{FF2B5EF4-FFF2-40B4-BE49-F238E27FC236}">
                    <a16:creationId xmlns:a16="http://schemas.microsoft.com/office/drawing/2014/main" id="{309F2A9B-1445-E34F-A9DC-D6CC89572773}"/>
                  </a:ext>
                </a:extLst>
              </p:cNvPr>
              <p:cNvSpPr/>
              <p:nvPr/>
            </p:nvSpPr>
            <p:spPr bwMode="auto">
              <a:xfrm>
                <a:off x="7477634" y="1679376"/>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3" name="Oval 22">
                <a:extLst>
                  <a:ext uri="{FF2B5EF4-FFF2-40B4-BE49-F238E27FC236}">
                    <a16:creationId xmlns:a16="http://schemas.microsoft.com/office/drawing/2014/main" id="{3D37715A-46D7-5C40-AA03-208059ECF369}"/>
                  </a:ext>
                </a:extLst>
              </p:cNvPr>
              <p:cNvSpPr/>
              <p:nvPr/>
            </p:nvSpPr>
            <p:spPr bwMode="auto">
              <a:xfrm>
                <a:off x="7538795" y="1871754"/>
                <a:ext cx="96069" cy="96069"/>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cxnSp>
            <p:nvCxnSpPr>
              <p:cNvPr id="25" name="Straight Connector 24">
                <a:extLst>
                  <a:ext uri="{FF2B5EF4-FFF2-40B4-BE49-F238E27FC236}">
                    <a16:creationId xmlns:a16="http://schemas.microsoft.com/office/drawing/2014/main" id="{5F85BCEC-F5E8-E447-9072-140907955ED6}"/>
                  </a:ext>
                </a:extLst>
              </p:cNvPr>
              <p:cNvCxnSpPr>
                <a:cxnSpLocks/>
                <a:stCxn id="8" idx="2"/>
                <a:endCxn id="16" idx="2"/>
              </p:cNvCxnSpPr>
              <p:nvPr/>
            </p:nvCxnSpPr>
            <p:spPr bwMode="auto">
              <a:xfrm flipV="1">
                <a:off x="5715000" y="1417380"/>
                <a:ext cx="1405175" cy="45945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D03D0263-CA84-2B46-832E-0FF932B7A2E0}"/>
                  </a:ext>
                </a:extLst>
              </p:cNvPr>
              <p:cNvCxnSpPr>
                <a:cxnSpLocks/>
              </p:cNvCxnSpPr>
              <p:nvPr/>
            </p:nvCxnSpPr>
            <p:spPr bwMode="auto">
              <a:xfrm>
                <a:off x="6416802" y="2252846"/>
                <a:ext cx="220220" cy="0"/>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cxnSp>
          <p:nvCxnSpPr>
            <p:cNvPr id="35" name="Straight Connector 34">
              <a:extLst>
                <a:ext uri="{FF2B5EF4-FFF2-40B4-BE49-F238E27FC236}">
                  <a16:creationId xmlns:a16="http://schemas.microsoft.com/office/drawing/2014/main" id="{72713F75-3E45-AF48-8AA8-A6FEE487A579}"/>
                </a:ext>
              </a:extLst>
            </p:cNvPr>
            <p:cNvCxnSpPr>
              <a:cxnSpLocks/>
            </p:cNvCxnSpPr>
            <p:nvPr/>
          </p:nvCxnSpPr>
          <p:spPr bwMode="auto">
            <a:xfrm flipV="1">
              <a:off x="5518794" y="1006474"/>
              <a:ext cx="1585252" cy="51833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604A956F-A33D-1446-B8EE-AF13BDC05D60}"/>
                </a:ext>
              </a:extLst>
            </p:cNvPr>
            <p:cNvCxnSpPr>
              <a:cxnSpLocks/>
            </p:cNvCxnSpPr>
            <p:nvPr/>
          </p:nvCxnSpPr>
          <p:spPr bwMode="auto">
            <a:xfrm flipV="1">
              <a:off x="5859535" y="912864"/>
              <a:ext cx="1585252" cy="51833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7" name="Straight Connector 36">
              <a:extLst>
                <a:ext uri="{FF2B5EF4-FFF2-40B4-BE49-F238E27FC236}">
                  <a16:creationId xmlns:a16="http://schemas.microsoft.com/office/drawing/2014/main" id="{ABD8D408-9325-C44A-8E3F-DDB3CA25620A}"/>
                </a:ext>
              </a:extLst>
            </p:cNvPr>
            <p:cNvCxnSpPr>
              <a:cxnSpLocks/>
            </p:cNvCxnSpPr>
            <p:nvPr/>
          </p:nvCxnSpPr>
          <p:spPr bwMode="auto">
            <a:xfrm flipV="1">
              <a:off x="5294664" y="1387320"/>
              <a:ext cx="1585252" cy="51833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8" name="Straight Connector 37">
              <a:extLst>
                <a:ext uri="{FF2B5EF4-FFF2-40B4-BE49-F238E27FC236}">
                  <a16:creationId xmlns:a16="http://schemas.microsoft.com/office/drawing/2014/main" id="{2C96A55D-BD4B-7E4D-9F50-0E88A4CE1DEF}"/>
                </a:ext>
              </a:extLst>
            </p:cNvPr>
            <p:cNvCxnSpPr>
              <a:cxnSpLocks/>
            </p:cNvCxnSpPr>
            <p:nvPr/>
          </p:nvCxnSpPr>
          <p:spPr bwMode="auto">
            <a:xfrm flipV="1">
              <a:off x="5574006" y="1227664"/>
              <a:ext cx="1585252" cy="51833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F3AC6860-BD9B-E145-AD32-EB061B68B74E}"/>
                </a:ext>
              </a:extLst>
            </p:cNvPr>
            <p:cNvCxnSpPr>
              <a:cxnSpLocks/>
            </p:cNvCxnSpPr>
            <p:nvPr/>
          </p:nvCxnSpPr>
          <p:spPr bwMode="auto">
            <a:xfrm flipV="1">
              <a:off x="5657699" y="1539219"/>
              <a:ext cx="1585252" cy="51833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40" name="Straight Connector 39">
              <a:extLst>
                <a:ext uri="{FF2B5EF4-FFF2-40B4-BE49-F238E27FC236}">
                  <a16:creationId xmlns:a16="http://schemas.microsoft.com/office/drawing/2014/main" id="{B7D0DB16-93E8-9A4A-97AF-D7470EB91CEF}"/>
                </a:ext>
              </a:extLst>
            </p:cNvPr>
            <p:cNvCxnSpPr>
              <a:cxnSpLocks/>
            </p:cNvCxnSpPr>
            <p:nvPr/>
          </p:nvCxnSpPr>
          <p:spPr bwMode="auto">
            <a:xfrm flipV="1">
              <a:off x="5862839" y="1389993"/>
              <a:ext cx="1585252" cy="518335"/>
            </a:xfrm>
            <a:prstGeom prst="line">
              <a:avLst/>
            </a:prstGeom>
            <a:solidFill>
              <a:schemeClr val="accent1"/>
            </a:solidFill>
            <a:ln w="9525" cap="flat" cmpd="sng" algn="ctr">
              <a:solidFill>
                <a:schemeClr val="tx1"/>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70D10563-6536-1748-9C15-D23B58192196}"/>
                </a:ext>
              </a:extLst>
            </p:cNvPr>
            <p:cNvCxnSpPr>
              <a:cxnSpLocks/>
            </p:cNvCxnSpPr>
            <p:nvPr/>
          </p:nvCxnSpPr>
          <p:spPr bwMode="auto">
            <a:xfrm flipV="1">
              <a:off x="5795213" y="1213264"/>
              <a:ext cx="1585252" cy="518335"/>
            </a:xfrm>
            <a:prstGeom prst="line">
              <a:avLst/>
            </a:prstGeom>
            <a:solidFill>
              <a:schemeClr val="accent1"/>
            </a:solidFill>
            <a:ln w="9525" cap="flat" cmpd="sng" algn="ctr">
              <a:solidFill>
                <a:schemeClr val="tx1"/>
              </a:solidFill>
              <a:prstDash val="sysDot"/>
              <a:round/>
              <a:headEnd type="none" w="med" len="med"/>
              <a:tailEnd type="none" w="med" len="med"/>
            </a:ln>
            <a:effectLst/>
          </p:spPr>
        </p:cxnSp>
      </p:grpSp>
      <p:sp>
        <p:nvSpPr>
          <p:cNvPr id="2" name="Slide Number Placeholder 1">
            <a:extLst>
              <a:ext uri="{FF2B5EF4-FFF2-40B4-BE49-F238E27FC236}">
                <a16:creationId xmlns:a16="http://schemas.microsoft.com/office/drawing/2014/main" id="{EA15800E-A709-E04F-9CEF-6423B40AFF6D}"/>
              </a:ext>
            </a:extLst>
          </p:cNvPr>
          <p:cNvSpPr>
            <a:spLocks noGrp="1"/>
          </p:cNvSpPr>
          <p:nvPr>
            <p:ph type="sldNum" sz="quarter" idx="12"/>
          </p:nvPr>
        </p:nvSpPr>
        <p:spPr/>
        <p:txBody>
          <a:bodyPr/>
          <a:lstStyle/>
          <a:p>
            <a:fld id="{803C33BC-767D-8845-BB2C-A473FB4A7552}" type="slidenum">
              <a:rPr lang="en-US" smtClean="0"/>
              <a:pPr/>
              <a:t>267</a:t>
            </a:fld>
            <a:endParaRPr lang="en-US"/>
          </a:p>
        </p:txBody>
      </p:sp>
    </p:spTree>
    <p:extLst>
      <p:ext uri="{BB962C8B-B14F-4D97-AF65-F5344CB8AC3E}">
        <p14:creationId xmlns:p14="http://schemas.microsoft.com/office/powerpoint/2010/main" val="170440473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76200" y="5943600"/>
            <a:ext cx="9134622" cy="1508125"/>
          </a:xfrm>
        </p:spPr>
        <p:txBody>
          <a:bodyPr/>
          <a:lstStyle/>
          <a:p>
            <a:pPr algn="r" eaLnBrk="1" hangingPunct="1"/>
            <a:r>
              <a:rPr lang="en-US" sz="8000" dirty="0">
                <a:solidFill>
                  <a:srgbClr val="A6A6A6"/>
                </a:solidFill>
                <a:latin typeface="Arial" charset="0"/>
                <a:cs typeface="Arial" charset="0"/>
              </a:rPr>
              <a:t>practically</a:t>
            </a:r>
          </a:p>
        </p:txBody>
      </p:sp>
      <p:sp>
        <p:nvSpPr>
          <p:cNvPr id="2" name="Slide Number Placeholder 1">
            <a:extLst>
              <a:ext uri="{FF2B5EF4-FFF2-40B4-BE49-F238E27FC236}">
                <a16:creationId xmlns:a16="http://schemas.microsoft.com/office/drawing/2014/main" id="{FB001E94-E673-6B4C-9F46-B40F825201DB}"/>
              </a:ext>
            </a:extLst>
          </p:cNvPr>
          <p:cNvSpPr>
            <a:spLocks noGrp="1"/>
          </p:cNvSpPr>
          <p:nvPr>
            <p:ph type="sldNum" sz="quarter" idx="12"/>
          </p:nvPr>
        </p:nvSpPr>
        <p:spPr/>
        <p:txBody>
          <a:bodyPr/>
          <a:lstStyle/>
          <a:p>
            <a:fld id="{8C734804-006E-DC44-93A2-A63A0AD6AB16}" type="slidenum">
              <a:rPr lang="en-US" smtClean="0"/>
              <a:pPr/>
              <a:t>268</a:t>
            </a:fld>
            <a:endParaRPr lang="en-US"/>
          </a:p>
        </p:txBody>
      </p:sp>
    </p:spTree>
    <p:extLst>
      <p:ext uri="{BB962C8B-B14F-4D97-AF65-F5344CB8AC3E}">
        <p14:creationId xmlns:p14="http://schemas.microsoft.com/office/powerpoint/2010/main" val="63278112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71D5F3-3387-7946-A27D-8E2EAD00D551}"/>
              </a:ext>
            </a:extLst>
          </p:cNvPr>
          <p:cNvPicPr>
            <a:picLocks noChangeAspect="1"/>
          </p:cNvPicPr>
          <p:nvPr/>
        </p:nvPicPr>
        <p:blipFill rotWithShape="1">
          <a:blip r:embed="rId2"/>
          <a:srcRect l="1831"/>
          <a:stretch/>
        </p:blipFill>
        <p:spPr>
          <a:xfrm>
            <a:off x="152400" y="2362200"/>
            <a:ext cx="8851900" cy="2438400"/>
          </a:xfrm>
          <a:prstGeom prst="rect">
            <a:avLst/>
          </a:prstGeom>
        </p:spPr>
      </p:pic>
      <p:sp>
        <p:nvSpPr>
          <p:cNvPr id="7" name="Rectangle 6">
            <a:extLst>
              <a:ext uri="{FF2B5EF4-FFF2-40B4-BE49-F238E27FC236}">
                <a16:creationId xmlns:a16="http://schemas.microsoft.com/office/drawing/2014/main" id="{9F30B77E-40FD-E549-BC8C-2C18233CEE9D}"/>
              </a:ext>
            </a:extLst>
          </p:cNvPr>
          <p:cNvSpPr/>
          <p:nvPr/>
        </p:nvSpPr>
        <p:spPr>
          <a:xfrm>
            <a:off x="2286000" y="5181600"/>
            <a:ext cx="4875053" cy="461665"/>
          </a:xfrm>
          <a:prstGeom prst="rect">
            <a:avLst/>
          </a:prstGeom>
        </p:spPr>
        <p:txBody>
          <a:bodyPr wrap="none">
            <a:spAutoFit/>
          </a:bodyPr>
          <a:lstStyle/>
          <a:p>
            <a:r>
              <a:rPr lang="en-GB" sz="2400" b="0" dirty="0">
                <a:solidFill>
                  <a:srgbClr val="000000"/>
                </a:solidFill>
              </a:rPr>
              <a:t>(excel file in the git hub repository)</a:t>
            </a:r>
            <a:endParaRPr lang="en-US" dirty="0"/>
          </a:p>
        </p:txBody>
      </p:sp>
      <p:sp>
        <p:nvSpPr>
          <p:cNvPr id="2" name="Slide Number Placeholder 1">
            <a:extLst>
              <a:ext uri="{FF2B5EF4-FFF2-40B4-BE49-F238E27FC236}">
                <a16:creationId xmlns:a16="http://schemas.microsoft.com/office/drawing/2014/main" id="{624835EB-0F6F-9E49-B613-15BB486EA001}"/>
              </a:ext>
            </a:extLst>
          </p:cNvPr>
          <p:cNvSpPr>
            <a:spLocks noGrp="1"/>
          </p:cNvSpPr>
          <p:nvPr>
            <p:ph type="sldNum" sz="quarter" idx="12"/>
          </p:nvPr>
        </p:nvSpPr>
        <p:spPr/>
        <p:txBody>
          <a:bodyPr/>
          <a:lstStyle/>
          <a:p>
            <a:fld id="{8C734804-006E-DC44-93A2-A63A0AD6AB16}" type="slidenum">
              <a:rPr lang="en-US" smtClean="0"/>
              <a:pPr/>
              <a:t>269</a:t>
            </a:fld>
            <a:endParaRPr lang="en-US"/>
          </a:p>
        </p:txBody>
      </p:sp>
    </p:spTree>
    <p:extLst>
      <p:ext uri="{BB962C8B-B14F-4D97-AF65-F5344CB8AC3E}">
        <p14:creationId xmlns:p14="http://schemas.microsoft.com/office/powerpoint/2010/main" val="2222816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990B6D9-2EE2-3142-9C98-8FA60DECD1B1}"/>
              </a:ext>
            </a:extLst>
          </p:cNvPr>
          <p:cNvCxnSpPr/>
          <p:nvPr/>
        </p:nvCxnSpPr>
        <p:spPr bwMode="auto">
          <a:xfrm flipV="1">
            <a:off x="1066800" y="1828800"/>
            <a:ext cx="0" cy="34290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AB2DC191-D1B7-E148-9990-9E9484EAADE2}"/>
              </a:ext>
            </a:extLst>
          </p:cNvPr>
          <p:cNvCxnSpPr>
            <a:cxnSpLocks/>
          </p:cNvCxnSpPr>
          <p:nvPr/>
        </p:nvCxnSpPr>
        <p:spPr bwMode="auto">
          <a:xfrm>
            <a:off x="1066800" y="5257800"/>
            <a:ext cx="70866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Rectangle 9">
            <a:extLst>
              <a:ext uri="{FF2B5EF4-FFF2-40B4-BE49-F238E27FC236}">
                <a16:creationId xmlns:a16="http://schemas.microsoft.com/office/drawing/2014/main" id="{25BE0559-72FE-2041-9A54-2162ACC23CA3}"/>
              </a:ext>
            </a:extLst>
          </p:cNvPr>
          <p:cNvSpPr/>
          <p:nvPr/>
        </p:nvSpPr>
        <p:spPr>
          <a:xfrm>
            <a:off x="408017" y="1295400"/>
            <a:ext cx="889987" cy="646331"/>
          </a:xfrm>
          <a:prstGeom prst="rect">
            <a:avLst/>
          </a:prstGeom>
        </p:spPr>
        <p:txBody>
          <a:bodyPr wrap="none">
            <a:spAutoFit/>
          </a:bodyPr>
          <a:lstStyle/>
          <a:p>
            <a:r>
              <a:rPr lang="en-US" b="0" kern="0" dirty="0">
                <a:latin typeface="Arial"/>
                <a:ea typeface="Arial"/>
                <a:cs typeface="Arial"/>
              </a:rPr>
              <a:t>T time </a:t>
            </a:r>
          </a:p>
          <a:p>
            <a:r>
              <a:rPr lang="en-US" b="0" kern="0" dirty="0">
                <a:latin typeface="Arial"/>
                <a:ea typeface="Arial"/>
                <a:cs typeface="Arial"/>
              </a:rPr>
              <a:t>(</a:t>
            </a:r>
            <a:r>
              <a:rPr lang="en-US" b="0" kern="0" dirty="0" err="1">
                <a:latin typeface="Arial"/>
                <a:ea typeface="Arial"/>
                <a:cs typeface="Arial"/>
              </a:rPr>
              <a:t>ms</a:t>
            </a:r>
            <a:r>
              <a:rPr lang="en-US" b="0" kern="0" dirty="0">
                <a:latin typeface="Arial"/>
                <a:ea typeface="Arial"/>
                <a:cs typeface="Arial"/>
              </a:rPr>
              <a:t>)</a:t>
            </a:r>
            <a:endParaRPr lang="en-US" dirty="0"/>
          </a:p>
        </p:txBody>
      </p:sp>
      <p:sp>
        <p:nvSpPr>
          <p:cNvPr id="11" name="Rectangle 10">
            <a:extLst>
              <a:ext uri="{FF2B5EF4-FFF2-40B4-BE49-F238E27FC236}">
                <a16:creationId xmlns:a16="http://schemas.microsoft.com/office/drawing/2014/main" id="{70158D0A-71D9-3E4E-BA04-32925362BC9A}"/>
              </a:ext>
            </a:extLst>
          </p:cNvPr>
          <p:cNvSpPr/>
          <p:nvPr/>
        </p:nvSpPr>
        <p:spPr>
          <a:xfrm>
            <a:off x="7361267" y="5410200"/>
            <a:ext cx="1782733" cy="646331"/>
          </a:xfrm>
          <a:prstGeom prst="rect">
            <a:avLst/>
          </a:prstGeom>
        </p:spPr>
        <p:txBody>
          <a:bodyPr wrap="square">
            <a:spAutoFit/>
          </a:bodyPr>
          <a:lstStyle/>
          <a:p>
            <a:pPr algn="ctr"/>
            <a:r>
              <a:rPr lang="en-US" b="0" kern="0" dirty="0">
                <a:latin typeface="Arial"/>
                <a:ea typeface="Arial"/>
                <a:cs typeface="Arial"/>
              </a:rPr>
              <a:t>ID index of difficulty</a:t>
            </a:r>
            <a:endParaRPr lang="en-US" dirty="0"/>
          </a:p>
        </p:txBody>
      </p:sp>
      <p:cxnSp>
        <p:nvCxnSpPr>
          <p:cNvPr id="20" name="Straight Connector 19">
            <a:extLst>
              <a:ext uri="{FF2B5EF4-FFF2-40B4-BE49-F238E27FC236}">
                <a16:creationId xmlns:a16="http://schemas.microsoft.com/office/drawing/2014/main" id="{4C4C4F44-1B7A-7C4B-AED7-11FCC9DFFFB9}"/>
              </a:ext>
            </a:extLst>
          </p:cNvPr>
          <p:cNvCxnSpPr/>
          <p:nvPr/>
        </p:nvCxnSpPr>
        <p:spPr bwMode="auto">
          <a:xfrm flipV="1">
            <a:off x="1066800" y="1941731"/>
            <a:ext cx="6781800" cy="224926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30B1BC1F-3EDB-184A-ADD7-FEE3359627F6}"/>
              </a:ext>
            </a:extLst>
          </p:cNvPr>
          <p:cNvSpPr/>
          <p:nvPr/>
        </p:nvSpPr>
        <p:spPr>
          <a:xfrm>
            <a:off x="4628336" y="3674710"/>
            <a:ext cx="3156633" cy="424732"/>
          </a:xfrm>
          <a:prstGeom prst="rect">
            <a:avLst/>
          </a:prstGeom>
        </p:spPr>
        <p:txBody>
          <a:bodyPr wrap="none">
            <a:spAutoFit/>
          </a:bodyPr>
          <a:lstStyle/>
          <a:p>
            <a:pPr lvl="0" algn="ctr" eaLnBrk="0" hangingPunct="0">
              <a:lnSpc>
                <a:spcPct val="90000"/>
              </a:lnSpc>
              <a:spcBef>
                <a:spcPct val="20000"/>
              </a:spcBef>
            </a:pPr>
            <a:r>
              <a:rPr lang="en-US" sz="2400" b="0" kern="0" dirty="0">
                <a:solidFill>
                  <a:srgbClr val="000000"/>
                </a:solidFill>
              </a:rPr>
              <a:t>Fitts! T = 2.3 + 1.1 ID</a:t>
            </a:r>
          </a:p>
        </p:txBody>
      </p:sp>
      <p:sp>
        <p:nvSpPr>
          <p:cNvPr id="25" name="Oval 24">
            <a:extLst>
              <a:ext uri="{FF2B5EF4-FFF2-40B4-BE49-F238E27FC236}">
                <a16:creationId xmlns:a16="http://schemas.microsoft.com/office/drawing/2014/main" id="{02B34BC1-8570-E044-AE19-42005720B7DD}"/>
              </a:ext>
            </a:extLst>
          </p:cNvPr>
          <p:cNvSpPr/>
          <p:nvPr/>
        </p:nvSpPr>
        <p:spPr bwMode="auto">
          <a:xfrm>
            <a:off x="1828800" y="4267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0" name="Oval 29">
            <a:extLst>
              <a:ext uri="{FF2B5EF4-FFF2-40B4-BE49-F238E27FC236}">
                <a16:creationId xmlns:a16="http://schemas.microsoft.com/office/drawing/2014/main" id="{F7163CFD-A6B9-FD44-BA38-C98285612F83}"/>
              </a:ext>
            </a:extLst>
          </p:cNvPr>
          <p:cNvSpPr/>
          <p:nvPr/>
        </p:nvSpPr>
        <p:spPr bwMode="auto">
          <a:xfrm>
            <a:off x="29718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1" name="Oval 30">
            <a:extLst>
              <a:ext uri="{FF2B5EF4-FFF2-40B4-BE49-F238E27FC236}">
                <a16:creationId xmlns:a16="http://schemas.microsoft.com/office/drawing/2014/main" id="{5220517A-8823-4A4C-B017-67B2D71458C4}"/>
              </a:ext>
            </a:extLst>
          </p:cNvPr>
          <p:cNvSpPr/>
          <p:nvPr/>
        </p:nvSpPr>
        <p:spPr bwMode="auto">
          <a:xfrm>
            <a:off x="40386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2" name="Oval 31">
            <a:extLst>
              <a:ext uri="{FF2B5EF4-FFF2-40B4-BE49-F238E27FC236}">
                <a16:creationId xmlns:a16="http://schemas.microsoft.com/office/drawing/2014/main" id="{3F4E79DD-984F-DA45-A8F3-7825B90E26DD}"/>
              </a:ext>
            </a:extLst>
          </p:cNvPr>
          <p:cNvSpPr/>
          <p:nvPr/>
        </p:nvSpPr>
        <p:spPr bwMode="auto">
          <a:xfrm>
            <a:off x="5032744" y="22098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3" name="Oval 32">
            <a:extLst>
              <a:ext uri="{FF2B5EF4-FFF2-40B4-BE49-F238E27FC236}">
                <a16:creationId xmlns:a16="http://schemas.microsoft.com/office/drawing/2014/main" id="{CBE60D1B-D4EB-C546-AED7-4AF635190F36}"/>
              </a:ext>
            </a:extLst>
          </p:cNvPr>
          <p:cNvSpPr/>
          <p:nvPr/>
        </p:nvSpPr>
        <p:spPr bwMode="auto">
          <a:xfrm>
            <a:off x="6019800" y="24384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4" name="Oval 33">
            <a:extLst>
              <a:ext uri="{FF2B5EF4-FFF2-40B4-BE49-F238E27FC236}">
                <a16:creationId xmlns:a16="http://schemas.microsoft.com/office/drawing/2014/main" id="{422FFF97-D962-E84C-8A17-21AF92F7AAB3}"/>
              </a:ext>
            </a:extLst>
          </p:cNvPr>
          <p:cNvSpPr/>
          <p:nvPr/>
        </p:nvSpPr>
        <p:spPr bwMode="auto">
          <a:xfrm>
            <a:off x="6875719" y="30480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15" name="Group 8">
            <a:extLst>
              <a:ext uri="{FF2B5EF4-FFF2-40B4-BE49-F238E27FC236}">
                <a16:creationId xmlns:a16="http://schemas.microsoft.com/office/drawing/2014/main" id="{8DA6B708-37A1-2443-B98A-2D4066A36B59}"/>
              </a:ext>
            </a:extLst>
          </p:cNvPr>
          <p:cNvGrpSpPr>
            <a:grpSpLocks/>
          </p:cNvGrpSpPr>
          <p:nvPr/>
        </p:nvGrpSpPr>
        <p:grpSpPr bwMode="auto">
          <a:xfrm>
            <a:off x="6511412" y="-76200"/>
            <a:ext cx="3089787" cy="1865532"/>
            <a:chOff x="5029200" y="990600"/>
            <a:chExt cx="4038600" cy="2438400"/>
          </a:xfrm>
        </p:grpSpPr>
        <p:sp>
          <p:nvSpPr>
            <p:cNvPr id="16" name="Oval 9">
              <a:extLst>
                <a:ext uri="{FF2B5EF4-FFF2-40B4-BE49-F238E27FC236}">
                  <a16:creationId xmlns:a16="http://schemas.microsoft.com/office/drawing/2014/main" id="{BCD204CA-D405-4949-9638-F7651DA79DE6}"/>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7" name="Oval 10">
              <a:extLst>
                <a:ext uri="{FF2B5EF4-FFF2-40B4-BE49-F238E27FC236}">
                  <a16:creationId xmlns:a16="http://schemas.microsoft.com/office/drawing/2014/main" id="{8BC0A2FC-AF23-D04F-AEC7-F64AC64BCE83}"/>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20000" dirty="0">
                  <a:solidFill>
                    <a:schemeClr val="bg1"/>
                  </a:solidFill>
                </a:rPr>
                <a:t>2</a:t>
              </a:r>
            </a:p>
          </p:txBody>
        </p:sp>
      </p:grpSp>
      <p:sp>
        <p:nvSpPr>
          <p:cNvPr id="19" name="Rectangle 18">
            <a:extLst>
              <a:ext uri="{FF2B5EF4-FFF2-40B4-BE49-F238E27FC236}">
                <a16:creationId xmlns:a16="http://schemas.microsoft.com/office/drawing/2014/main" id="{F0973984-0D80-8C49-9F3A-4AFBAD4F8A67}"/>
              </a:ext>
            </a:extLst>
          </p:cNvPr>
          <p:cNvSpPr/>
          <p:nvPr/>
        </p:nvSpPr>
        <p:spPr>
          <a:xfrm>
            <a:off x="-401509" y="222647"/>
            <a:ext cx="7848600" cy="615553"/>
          </a:xfrm>
          <a:prstGeom prst="rect">
            <a:avLst/>
          </a:prstGeom>
        </p:spPr>
        <p:txBody>
          <a:bodyPr wrap="square">
            <a:spAutoFit/>
          </a:bodyPr>
          <a:lstStyle/>
          <a:p>
            <a:pPr lvl="0" algn="r"/>
            <a:r>
              <a:rPr lang="en-US" sz="3400" b="0" dirty="0"/>
              <a:t>R squared</a:t>
            </a:r>
          </a:p>
        </p:txBody>
      </p:sp>
      <p:cxnSp>
        <p:nvCxnSpPr>
          <p:cNvPr id="21" name="Straight Connector 20">
            <a:extLst>
              <a:ext uri="{FF2B5EF4-FFF2-40B4-BE49-F238E27FC236}">
                <a16:creationId xmlns:a16="http://schemas.microsoft.com/office/drawing/2014/main" id="{B12E6144-57F7-394B-A206-C9BAD821F1F0}"/>
              </a:ext>
            </a:extLst>
          </p:cNvPr>
          <p:cNvCxnSpPr>
            <a:cxnSpLocks/>
          </p:cNvCxnSpPr>
          <p:nvPr/>
        </p:nvCxnSpPr>
        <p:spPr bwMode="auto">
          <a:xfrm flipH="1">
            <a:off x="1066800" y="3337061"/>
            <a:ext cx="7620000" cy="15739"/>
          </a:xfrm>
          <a:prstGeom prst="line">
            <a:avLst/>
          </a:prstGeom>
          <a:solidFill>
            <a:schemeClr val="accent1"/>
          </a:solidFill>
          <a:ln w="9525" cap="flat" cmpd="sng" algn="ctr">
            <a:solidFill>
              <a:srgbClr val="99CC00"/>
            </a:solidFill>
            <a:prstDash val="sysDash"/>
            <a:round/>
            <a:headEnd type="none" w="med" len="med"/>
            <a:tailEnd type="none" w="med" len="med"/>
          </a:ln>
          <a:effectLst/>
        </p:spPr>
      </p:cxnSp>
      <p:cxnSp>
        <p:nvCxnSpPr>
          <p:cNvPr id="22" name="Straight Connector 21">
            <a:extLst>
              <a:ext uri="{FF2B5EF4-FFF2-40B4-BE49-F238E27FC236}">
                <a16:creationId xmlns:a16="http://schemas.microsoft.com/office/drawing/2014/main" id="{4FF3699A-8B85-EF4B-9B2F-60908E114A4F}"/>
              </a:ext>
            </a:extLst>
          </p:cNvPr>
          <p:cNvCxnSpPr>
            <a:cxnSpLocks/>
          </p:cNvCxnSpPr>
          <p:nvPr/>
        </p:nvCxnSpPr>
        <p:spPr bwMode="auto">
          <a:xfrm flipV="1">
            <a:off x="3048000" y="3200400"/>
            <a:ext cx="0" cy="341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FE527D60-D3AB-EE4A-9ADA-693926693E99}"/>
              </a:ext>
            </a:extLst>
          </p:cNvPr>
          <p:cNvCxnSpPr>
            <a:cxnSpLocks/>
          </p:cNvCxnSpPr>
          <p:nvPr/>
        </p:nvCxnSpPr>
        <p:spPr bwMode="auto">
          <a:xfrm flipH="1" flipV="1">
            <a:off x="5105400" y="2267634"/>
            <a:ext cx="3544" cy="1103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74B6384A-E841-544F-BA18-58B0FD18BC28}"/>
              </a:ext>
            </a:extLst>
          </p:cNvPr>
          <p:cNvCxnSpPr>
            <a:cxnSpLocks/>
          </p:cNvCxnSpPr>
          <p:nvPr/>
        </p:nvCxnSpPr>
        <p:spPr bwMode="auto">
          <a:xfrm>
            <a:off x="6934200" y="3066366"/>
            <a:ext cx="17719" cy="286434"/>
          </a:xfrm>
          <a:prstGeom prst="line">
            <a:avLst/>
          </a:prstGeom>
          <a:solidFill>
            <a:schemeClr val="accent1"/>
          </a:solidFill>
          <a:ln w="63500" cap="flat" cmpd="sng" algn="ctr">
            <a:solidFill>
              <a:srgbClr val="99CC00"/>
            </a:solidFill>
            <a:prstDash val="sysDot"/>
            <a:round/>
            <a:headEnd type="none" w="med" len="med"/>
            <a:tailEnd type="none" w="med" len="med"/>
          </a:ln>
          <a:effectLst/>
        </p:spPr>
      </p:cxnSp>
      <p:grpSp>
        <p:nvGrpSpPr>
          <p:cNvPr id="51" name="Group 50">
            <a:extLst>
              <a:ext uri="{FF2B5EF4-FFF2-40B4-BE49-F238E27FC236}">
                <a16:creationId xmlns:a16="http://schemas.microsoft.com/office/drawing/2014/main" id="{25158D27-C09F-2642-BD3C-D4330CE95436}"/>
              </a:ext>
            </a:extLst>
          </p:cNvPr>
          <p:cNvGrpSpPr/>
          <p:nvPr/>
        </p:nvGrpSpPr>
        <p:grpSpPr>
          <a:xfrm>
            <a:off x="408017" y="4991785"/>
            <a:ext cx="4648200" cy="1598830"/>
            <a:chOff x="-2667000" y="4762501"/>
            <a:chExt cx="4648200" cy="1598830"/>
          </a:xfrm>
        </p:grpSpPr>
        <p:sp>
          <p:nvSpPr>
            <p:cNvPr id="49" name="Rectangle 48">
              <a:extLst>
                <a:ext uri="{FF2B5EF4-FFF2-40B4-BE49-F238E27FC236}">
                  <a16:creationId xmlns:a16="http://schemas.microsoft.com/office/drawing/2014/main" id="{D5EFDFB9-EFA3-E54F-8B0F-7DEFD7F74698}"/>
                </a:ext>
              </a:extLst>
            </p:cNvPr>
            <p:cNvSpPr/>
            <p:nvPr/>
          </p:nvSpPr>
          <p:spPr bwMode="auto">
            <a:xfrm>
              <a:off x="-2667000" y="4762501"/>
              <a:ext cx="4648200" cy="15988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48" name="Group 47">
              <a:extLst>
                <a:ext uri="{FF2B5EF4-FFF2-40B4-BE49-F238E27FC236}">
                  <a16:creationId xmlns:a16="http://schemas.microsoft.com/office/drawing/2014/main" id="{1F31ED63-B446-9548-818D-431D70A320D6}"/>
                </a:ext>
              </a:extLst>
            </p:cNvPr>
            <p:cNvGrpSpPr/>
            <p:nvPr/>
          </p:nvGrpSpPr>
          <p:grpSpPr>
            <a:xfrm>
              <a:off x="-1792898" y="5109616"/>
              <a:ext cx="3379816" cy="896035"/>
              <a:chOff x="1676400" y="5733365"/>
              <a:chExt cx="3379816" cy="896035"/>
            </a:xfrm>
            <a:solidFill>
              <a:schemeClr val="bg1"/>
            </a:solidFill>
          </p:grpSpPr>
          <p:sp>
            <p:nvSpPr>
              <p:cNvPr id="42" name="Rectangle 41">
                <a:extLst>
                  <a:ext uri="{FF2B5EF4-FFF2-40B4-BE49-F238E27FC236}">
                    <a16:creationId xmlns:a16="http://schemas.microsoft.com/office/drawing/2014/main" id="{BD4EFCAA-A70E-AE42-9267-D13FA25C737F}"/>
                  </a:ext>
                </a:extLst>
              </p:cNvPr>
              <p:cNvSpPr/>
              <p:nvPr/>
            </p:nvSpPr>
            <p:spPr>
              <a:xfrm>
                <a:off x="2865416" y="5733365"/>
                <a:ext cx="978153" cy="830997"/>
              </a:xfrm>
              <a:prstGeom prst="rect">
                <a:avLst/>
              </a:prstGeom>
              <a:grpFill/>
            </p:spPr>
            <p:txBody>
              <a:bodyPr wrap="none">
                <a:spAutoFit/>
              </a:bodyPr>
              <a:lstStyle/>
              <a:p>
                <a:pPr lvl="0" algn="ctr" eaLnBrk="0" hangingPunct="0">
                  <a:lnSpc>
                    <a:spcPct val="90000"/>
                  </a:lnSpc>
                  <a:spcBef>
                    <a:spcPct val="20000"/>
                  </a:spcBef>
                </a:pPr>
                <a:r>
                  <a:rPr lang="en-GB" sz="2400" b="0" dirty="0"/>
                  <a:t>∑ </a:t>
                </a:r>
                <a:r>
                  <a:rPr lang="en-US" sz="2400" kern="0" dirty="0">
                    <a:solidFill>
                      <a:srgbClr val="000000"/>
                    </a:solidFill>
                  </a:rPr>
                  <a:t>(  )</a:t>
                </a:r>
                <a:r>
                  <a:rPr lang="en-US" sz="2400" kern="0" baseline="30000" dirty="0">
                    <a:solidFill>
                      <a:srgbClr val="000000"/>
                    </a:solidFill>
                  </a:rPr>
                  <a:t>2</a:t>
                </a:r>
              </a:p>
              <a:p>
                <a:pPr lvl="0" algn="ctr" eaLnBrk="0" hangingPunct="0">
                  <a:lnSpc>
                    <a:spcPct val="90000"/>
                  </a:lnSpc>
                  <a:spcBef>
                    <a:spcPct val="20000"/>
                  </a:spcBef>
                </a:pPr>
                <a:endParaRPr lang="en-US" sz="2400" kern="0" dirty="0">
                  <a:solidFill>
                    <a:srgbClr val="000000"/>
                  </a:solidFill>
                </a:endParaRPr>
              </a:p>
            </p:txBody>
          </p:sp>
          <p:sp>
            <p:nvSpPr>
              <p:cNvPr id="43" name="Rectangle 42">
                <a:extLst>
                  <a:ext uri="{FF2B5EF4-FFF2-40B4-BE49-F238E27FC236}">
                    <a16:creationId xmlns:a16="http://schemas.microsoft.com/office/drawing/2014/main" id="{BC6652FE-A2C9-2340-9F4D-42CBAD4162C7}"/>
                  </a:ext>
                </a:extLst>
              </p:cNvPr>
              <p:cNvSpPr/>
              <p:nvPr/>
            </p:nvSpPr>
            <p:spPr>
              <a:xfrm>
                <a:off x="2830601" y="6204668"/>
                <a:ext cx="978153" cy="424732"/>
              </a:xfrm>
              <a:prstGeom prst="rect">
                <a:avLst/>
              </a:prstGeom>
              <a:grpFill/>
            </p:spPr>
            <p:txBody>
              <a:bodyPr wrap="none">
                <a:spAutoFit/>
              </a:bodyPr>
              <a:lstStyle/>
              <a:p>
                <a:pPr algn="ctr" eaLnBrk="0" hangingPunct="0">
                  <a:lnSpc>
                    <a:spcPct val="90000"/>
                  </a:lnSpc>
                  <a:spcBef>
                    <a:spcPct val="20000"/>
                  </a:spcBef>
                </a:pPr>
                <a:r>
                  <a:rPr lang="en-GB" sz="2400" b="0" dirty="0"/>
                  <a:t>∑ </a:t>
                </a:r>
                <a:r>
                  <a:rPr lang="en-US" sz="2400" kern="0" dirty="0">
                    <a:solidFill>
                      <a:srgbClr val="000000"/>
                    </a:solidFill>
                  </a:rPr>
                  <a:t>(  )</a:t>
                </a:r>
                <a:r>
                  <a:rPr lang="en-US" sz="2400" kern="0" baseline="30000" dirty="0">
                    <a:solidFill>
                      <a:srgbClr val="000000"/>
                    </a:solidFill>
                  </a:rPr>
                  <a:t>2</a:t>
                </a:r>
              </a:p>
            </p:txBody>
          </p:sp>
          <p:cxnSp>
            <p:nvCxnSpPr>
              <p:cNvPr id="44" name="Straight Connector 43">
                <a:extLst>
                  <a:ext uri="{FF2B5EF4-FFF2-40B4-BE49-F238E27FC236}">
                    <a16:creationId xmlns:a16="http://schemas.microsoft.com/office/drawing/2014/main" id="{B24C8800-52A2-644A-8752-A54E39140D8F}"/>
                  </a:ext>
                </a:extLst>
              </p:cNvPr>
              <p:cNvCxnSpPr>
                <a:cxnSpLocks/>
              </p:cNvCxnSpPr>
              <p:nvPr/>
            </p:nvCxnSpPr>
            <p:spPr bwMode="auto">
              <a:xfrm>
                <a:off x="1676400" y="6208930"/>
                <a:ext cx="3379816" cy="0"/>
              </a:xfrm>
              <a:prstGeom prst="line">
                <a:avLst/>
              </a:prstGeom>
              <a:grpFill/>
              <a:ln w="9525" cap="flat" cmpd="sng" algn="ctr">
                <a:solidFill>
                  <a:schemeClr val="tx1"/>
                </a:solidFill>
                <a:prstDash val="solid"/>
                <a:round/>
                <a:headEnd type="none" w="med" len="med"/>
                <a:tailEnd type="none" w="med" len="med"/>
              </a:ln>
              <a:effectLst/>
            </p:spPr>
          </p:cxnSp>
        </p:grpSp>
      </p:grpSp>
      <p:sp>
        <p:nvSpPr>
          <p:cNvPr id="4" name="Rectangle 3">
            <a:extLst>
              <a:ext uri="{FF2B5EF4-FFF2-40B4-BE49-F238E27FC236}">
                <a16:creationId xmlns:a16="http://schemas.microsoft.com/office/drawing/2014/main" id="{A2CCCFDA-0C84-1B4C-BB2B-811B6B420C1B}"/>
              </a:ext>
            </a:extLst>
          </p:cNvPr>
          <p:cNvSpPr/>
          <p:nvPr/>
        </p:nvSpPr>
        <p:spPr>
          <a:xfrm>
            <a:off x="203205" y="3186500"/>
            <a:ext cx="787395" cy="369332"/>
          </a:xfrm>
          <a:prstGeom prst="rect">
            <a:avLst/>
          </a:prstGeom>
        </p:spPr>
        <p:txBody>
          <a:bodyPr wrap="none">
            <a:spAutoFit/>
          </a:bodyPr>
          <a:lstStyle/>
          <a:p>
            <a:r>
              <a:rPr lang="en-US" kern="0" dirty="0">
                <a:solidFill>
                  <a:srgbClr val="99CC00"/>
                </a:solidFill>
              </a:rPr>
              <a:t>mean</a:t>
            </a:r>
            <a:endParaRPr lang="en-US" dirty="0">
              <a:solidFill>
                <a:srgbClr val="99CC00"/>
              </a:solidFill>
            </a:endParaRPr>
          </a:p>
        </p:txBody>
      </p:sp>
      <p:cxnSp>
        <p:nvCxnSpPr>
          <p:cNvPr id="35" name="Straight Connector 34">
            <a:extLst>
              <a:ext uri="{FF2B5EF4-FFF2-40B4-BE49-F238E27FC236}">
                <a16:creationId xmlns:a16="http://schemas.microsoft.com/office/drawing/2014/main" id="{0A337D2D-3809-C54A-8DCD-8BF7E328BE13}"/>
              </a:ext>
            </a:extLst>
          </p:cNvPr>
          <p:cNvCxnSpPr>
            <a:cxnSpLocks/>
          </p:cNvCxnSpPr>
          <p:nvPr/>
        </p:nvCxnSpPr>
        <p:spPr bwMode="auto">
          <a:xfrm flipH="1" flipV="1">
            <a:off x="1905000" y="3371166"/>
            <a:ext cx="14124" cy="1026116"/>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230E7A6E-62E1-4F4D-907E-EE320E74BED4}"/>
              </a:ext>
            </a:extLst>
          </p:cNvPr>
          <p:cNvCxnSpPr>
            <a:cxnSpLocks/>
          </p:cNvCxnSpPr>
          <p:nvPr/>
        </p:nvCxnSpPr>
        <p:spPr bwMode="auto">
          <a:xfrm flipH="1" flipV="1">
            <a:off x="4114800" y="3174164"/>
            <a:ext cx="6597" cy="19700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0A9DB846-0F17-7B47-9250-BC7FE0FE0FD7}"/>
              </a:ext>
            </a:extLst>
          </p:cNvPr>
          <p:cNvCxnSpPr>
            <a:cxnSpLocks/>
          </p:cNvCxnSpPr>
          <p:nvPr/>
        </p:nvCxnSpPr>
        <p:spPr bwMode="auto">
          <a:xfrm flipH="1" flipV="1">
            <a:off x="6092657" y="2452428"/>
            <a:ext cx="9940" cy="918738"/>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AF8CD7D2-56B4-C44A-9BC1-41EE032D85F8}"/>
              </a:ext>
            </a:extLst>
          </p:cNvPr>
          <p:cNvCxnSpPr>
            <a:cxnSpLocks/>
          </p:cNvCxnSpPr>
          <p:nvPr/>
        </p:nvCxnSpPr>
        <p:spPr bwMode="auto">
          <a:xfrm flipV="1">
            <a:off x="1981200" y="3352800"/>
            <a:ext cx="8282" cy="551843"/>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3" name="Straight Connector 52">
            <a:extLst>
              <a:ext uri="{FF2B5EF4-FFF2-40B4-BE49-F238E27FC236}">
                <a16:creationId xmlns:a16="http://schemas.microsoft.com/office/drawing/2014/main" id="{94D343F9-2F54-E247-8147-07FAF3B5D2BE}"/>
              </a:ext>
            </a:extLst>
          </p:cNvPr>
          <p:cNvCxnSpPr>
            <a:cxnSpLocks/>
          </p:cNvCxnSpPr>
          <p:nvPr/>
        </p:nvCxnSpPr>
        <p:spPr bwMode="auto">
          <a:xfrm flipV="1">
            <a:off x="3120059" y="3323556"/>
            <a:ext cx="14879" cy="232276"/>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7E44EC7B-DF25-5C46-ABF5-CDA42C828E91}"/>
              </a:ext>
            </a:extLst>
          </p:cNvPr>
          <p:cNvCxnSpPr>
            <a:cxnSpLocks/>
          </p:cNvCxnSpPr>
          <p:nvPr/>
        </p:nvCxnSpPr>
        <p:spPr bwMode="auto">
          <a:xfrm flipV="1">
            <a:off x="4191000" y="3124200"/>
            <a:ext cx="14879" cy="232276"/>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23B1F288-8087-C448-B199-6F68ED2555AB}"/>
              </a:ext>
            </a:extLst>
          </p:cNvPr>
          <p:cNvCxnSpPr>
            <a:cxnSpLocks/>
          </p:cNvCxnSpPr>
          <p:nvPr/>
        </p:nvCxnSpPr>
        <p:spPr bwMode="auto">
          <a:xfrm flipV="1">
            <a:off x="5181600" y="2873925"/>
            <a:ext cx="6596" cy="515607"/>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5642C28C-0D7D-444E-B05E-44940785BA5F}"/>
              </a:ext>
            </a:extLst>
          </p:cNvPr>
          <p:cNvCxnSpPr>
            <a:cxnSpLocks/>
          </p:cNvCxnSpPr>
          <p:nvPr/>
        </p:nvCxnSpPr>
        <p:spPr bwMode="auto">
          <a:xfrm flipV="1">
            <a:off x="6203703" y="2527493"/>
            <a:ext cx="0" cy="832948"/>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BC83A95F-2940-AE47-987B-BF43273C8B0C}"/>
              </a:ext>
            </a:extLst>
          </p:cNvPr>
          <p:cNvCxnSpPr>
            <a:cxnSpLocks/>
          </p:cNvCxnSpPr>
          <p:nvPr/>
        </p:nvCxnSpPr>
        <p:spPr bwMode="auto">
          <a:xfrm flipV="1">
            <a:off x="7028119" y="2215052"/>
            <a:ext cx="0" cy="1145389"/>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54252A68-C2D8-884C-873A-DA326585B7EC}"/>
              </a:ext>
            </a:extLst>
          </p:cNvPr>
          <p:cNvCxnSpPr>
            <a:cxnSpLocks/>
          </p:cNvCxnSpPr>
          <p:nvPr/>
        </p:nvCxnSpPr>
        <p:spPr bwMode="auto">
          <a:xfrm flipV="1">
            <a:off x="3049086" y="5338900"/>
            <a:ext cx="0" cy="377361"/>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5705180F-7919-254E-B880-9B53050C39A0}"/>
              </a:ext>
            </a:extLst>
          </p:cNvPr>
          <p:cNvCxnSpPr>
            <a:cxnSpLocks/>
          </p:cNvCxnSpPr>
          <p:nvPr/>
        </p:nvCxnSpPr>
        <p:spPr bwMode="auto">
          <a:xfrm flipV="1">
            <a:off x="3021333" y="5867198"/>
            <a:ext cx="3284" cy="30006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sp>
        <p:nvSpPr>
          <p:cNvPr id="2" name="Slide Number Placeholder 1">
            <a:extLst>
              <a:ext uri="{FF2B5EF4-FFF2-40B4-BE49-F238E27FC236}">
                <a16:creationId xmlns:a16="http://schemas.microsoft.com/office/drawing/2014/main" id="{33238AEE-B3EA-7346-8492-7578A5D61992}"/>
              </a:ext>
            </a:extLst>
          </p:cNvPr>
          <p:cNvSpPr>
            <a:spLocks noGrp="1"/>
          </p:cNvSpPr>
          <p:nvPr>
            <p:ph type="sldNum" sz="quarter" idx="12"/>
          </p:nvPr>
        </p:nvSpPr>
        <p:spPr/>
        <p:txBody>
          <a:bodyPr/>
          <a:lstStyle/>
          <a:p>
            <a:fld id="{803C33BC-767D-8845-BB2C-A473FB4A7552}" type="slidenum">
              <a:rPr lang="en-US" smtClean="0"/>
              <a:pPr/>
              <a:t>27</a:t>
            </a:fld>
            <a:endParaRPr lang="en-US"/>
          </a:p>
        </p:txBody>
      </p:sp>
    </p:spTree>
    <p:extLst>
      <p:ext uri="{BB962C8B-B14F-4D97-AF65-F5344CB8AC3E}">
        <p14:creationId xmlns:p14="http://schemas.microsoft.com/office/powerpoint/2010/main" val="352436333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B70230-0BA0-024E-ADE6-6809A1513798}"/>
              </a:ext>
            </a:extLst>
          </p:cNvPr>
          <p:cNvPicPr>
            <a:picLocks noChangeAspect="1"/>
          </p:cNvPicPr>
          <p:nvPr/>
        </p:nvPicPr>
        <p:blipFill>
          <a:blip r:embed="rId2"/>
          <a:stretch>
            <a:fillRect/>
          </a:stretch>
        </p:blipFill>
        <p:spPr>
          <a:xfrm>
            <a:off x="3048000" y="304800"/>
            <a:ext cx="3779198" cy="2025650"/>
          </a:xfrm>
          <a:prstGeom prst="rect">
            <a:avLst/>
          </a:prstGeom>
        </p:spPr>
      </p:pic>
      <p:pic>
        <p:nvPicPr>
          <p:cNvPr id="7" name="Picture 6">
            <a:extLst>
              <a:ext uri="{FF2B5EF4-FFF2-40B4-BE49-F238E27FC236}">
                <a16:creationId xmlns:a16="http://schemas.microsoft.com/office/drawing/2014/main" id="{D40D8E8A-9999-C34A-A96D-B99B25DAB139}"/>
              </a:ext>
            </a:extLst>
          </p:cNvPr>
          <p:cNvPicPr>
            <a:picLocks noChangeAspect="1"/>
          </p:cNvPicPr>
          <p:nvPr/>
        </p:nvPicPr>
        <p:blipFill rotWithShape="1">
          <a:blip r:embed="rId3"/>
          <a:srcRect t="1936"/>
          <a:stretch/>
        </p:blipFill>
        <p:spPr>
          <a:xfrm>
            <a:off x="0" y="2514600"/>
            <a:ext cx="9144000" cy="3858718"/>
          </a:xfrm>
          <a:prstGeom prst="rect">
            <a:avLst/>
          </a:prstGeom>
        </p:spPr>
      </p:pic>
      <p:sp>
        <p:nvSpPr>
          <p:cNvPr id="8" name="Rectangle 7">
            <a:extLst>
              <a:ext uri="{FF2B5EF4-FFF2-40B4-BE49-F238E27FC236}">
                <a16:creationId xmlns:a16="http://schemas.microsoft.com/office/drawing/2014/main" id="{45B1387F-F0DA-EF45-B4EA-FD6DC3873804}"/>
              </a:ext>
            </a:extLst>
          </p:cNvPr>
          <p:cNvSpPr/>
          <p:nvPr/>
        </p:nvSpPr>
        <p:spPr>
          <a:xfrm>
            <a:off x="1945321" y="6396335"/>
            <a:ext cx="4875053" cy="461665"/>
          </a:xfrm>
          <a:prstGeom prst="rect">
            <a:avLst/>
          </a:prstGeom>
        </p:spPr>
        <p:txBody>
          <a:bodyPr wrap="none">
            <a:spAutoFit/>
          </a:bodyPr>
          <a:lstStyle/>
          <a:p>
            <a:r>
              <a:rPr lang="en-GB" sz="2400" b="0" dirty="0">
                <a:solidFill>
                  <a:srgbClr val="000000"/>
                </a:solidFill>
              </a:rPr>
              <a:t>(excel file in the git hub repository)</a:t>
            </a:r>
            <a:endParaRPr lang="en-US" dirty="0"/>
          </a:p>
        </p:txBody>
      </p:sp>
      <p:sp>
        <p:nvSpPr>
          <p:cNvPr id="2" name="Slide Number Placeholder 1">
            <a:extLst>
              <a:ext uri="{FF2B5EF4-FFF2-40B4-BE49-F238E27FC236}">
                <a16:creationId xmlns:a16="http://schemas.microsoft.com/office/drawing/2014/main" id="{5E4A8636-81AB-6C45-9E8C-9213E5225C04}"/>
              </a:ext>
            </a:extLst>
          </p:cNvPr>
          <p:cNvSpPr>
            <a:spLocks noGrp="1"/>
          </p:cNvSpPr>
          <p:nvPr>
            <p:ph type="sldNum" sz="quarter" idx="12"/>
          </p:nvPr>
        </p:nvSpPr>
        <p:spPr/>
        <p:txBody>
          <a:bodyPr/>
          <a:lstStyle/>
          <a:p>
            <a:fld id="{8C734804-006E-DC44-93A2-A63A0AD6AB16}" type="slidenum">
              <a:rPr lang="en-US" smtClean="0"/>
              <a:pPr/>
              <a:t>270</a:t>
            </a:fld>
            <a:endParaRPr lang="en-US"/>
          </a:p>
        </p:txBody>
      </p:sp>
    </p:spTree>
    <p:extLst>
      <p:ext uri="{BB962C8B-B14F-4D97-AF65-F5344CB8AC3E}">
        <p14:creationId xmlns:p14="http://schemas.microsoft.com/office/powerpoint/2010/main" val="164708276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76200" y="5943600"/>
            <a:ext cx="9134622" cy="1508125"/>
          </a:xfrm>
        </p:spPr>
        <p:txBody>
          <a:bodyPr/>
          <a:lstStyle/>
          <a:p>
            <a:pPr algn="r" eaLnBrk="1" hangingPunct="1"/>
            <a:r>
              <a:rPr lang="en-US" sz="8000" dirty="0" err="1">
                <a:solidFill>
                  <a:srgbClr val="A6A6A6"/>
                </a:solidFill>
                <a:latin typeface="Arial" charset="0"/>
                <a:cs typeface="Arial" charset="0"/>
              </a:rPr>
              <a:t>anovas</a:t>
            </a:r>
            <a:endParaRPr lang="en-US" sz="8000" dirty="0">
              <a:solidFill>
                <a:srgbClr val="A6A6A6"/>
              </a:solidFill>
              <a:latin typeface="Arial" charset="0"/>
              <a:cs typeface="Arial" charset="0"/>
            </a:endParaRPr>
          </a:p>
        </p:txBody>
      </p:sp>
      <p:sp>
        <p:nvSpPr>
          <p:cNvPr id="2" name="Slide Number Placeholder 1">
            <a:extLst>
              <a:ext uri="{FF2B5EF4-FFF2-40B4-BE49-F238E27FC236}">
                <a16:creationId xmlns:a16="http://schemas.microsoft.com/office/drawing/2014/main" id="{AA47304D-625A-C64A-9E93-1E257F1C8E46}"/>
              </a:ext>
            </a:extLst>
          </p:cNvPr>
          <p:cNvSpPr>
            <a:spLocks noGrp="1"/>
          </p:cNvSpPr>
          <p:nvPr>
            <p:ph type="sldNum" sz="quarter" idx="12"/>
          </p:nvPr>
        </p:nvSpPr>
        <p:spPr/>
        <p:txBody>
          <a:bodyPr/>
          <a:lstStyle/>
          <a:p>
            <a:fld id="{8C734804-006E-DC44-93A2-A63A0AD6AB16}" type="slidenum">
              <a:rPr lang="en-US" smtClean="0"/>
              <a:pPr/>
              <a:t>271</a:t>
            </a:fld>
            <a:endParaRPr lang="en-US"/>
          </a:p>
        </p:txBody>
      </p:sp>
    </p:spTree>
    <p:extLst>
      <p:ext uri="{BB962C8B-B14F-4D97-AF65-F5344CB8AC3E}">
        <p14:creationId xmlns:p14="http://schemas.microsoft.com/office/powerpoint/2010/main" val="1124085160"/>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A265B1D-C6A5-0342-94C3-5C80CC7714E4}"/>
              </a:ext>
            </a:extLst>
          </p:cNvPr>
          <p:cNvPicPr>
            <a:picLocks noChangeAspect="1"/>
          </p:cNvPicPr>
          <p:nvPr/>
        </p:nvPicPr>
        <p:blipFill>
          <a:blip r:embed="rId2"/>
          <a:stretch>
            <a:fillRect/>
          </a:stretch>
        </p:blipFill>
        <p:spPr>
          <a:xfrm>
            <a:off x="1905000" y="381000"/>
            <a:ext cx="5227888" cy="4724400"/>
          </a:xfrm>
          <a:prstGeom prst="rect">
            <a:avLst/>
          </a:prstGeom>
        </p:spPr>
      </p:pic>
      <p:sp>
        <p:nvSpPr>
          <p:cNvPr id="2" name="Slide Number Placeholder 1">
            <a:extLst>
              <a:ext uri="{FF2B5EF4-FFF2-40B4-BE49-F238E27FC236}">
                <a16:creationId xmlns:a16="http://schemas.microsoft.com/office/drawing/2014/main" id="{1BDF6045-8177-CF40-A305-E7E96CD79BE2}"/>
              </a:ext>
            </a:extLst>
          </p:cNvPr>
          <p:cNvSpPr>
            <a:spLocks noGrp="1"/>
          </p:cNvSpPr>
          <p:nvPr>
            <p:ph type="sldNum" sz="quarter" idx="12"/>
          </p:nvPr>
        </p:nvSpPr>
        <p:spPr/>
        <p:txBody>
          <a:bodyPr/>
          <a:lstStyle/>
          <a:p>
            <a:fld id="{8C734804-006E-DC44-93A2-A63A0AD6AB16}" type="slidenum">
              <a:rPr lang="en-US" smtClean="0"/>
              <a:pPr/>
              <a:t>272</a:t>
            </a:fld>
            <a:endParaRPr lang="en-US"/>
          </a:p>
        </p:txBody>
      </p:sp>
    </p:spTree>
    <p:extLst>
      <p:ext uri="{BB962C8B-B14F-4D97-AF65-F5344CB8AC3E}">
        <p14:creationId xmlns:p14="http://schemas.microsoft.com/office/powerpoint/2010/main" val="31441856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45989E3-2944-9947-8E73-BA8EEC22195F}"/>
              </a:ext>
            </a:extLst>
          </p:cNvPr>
          <p:cNvGrpSpPr/>
          <p:nvPr/>
        </p:nvGrpSpPr>
        <p:grpSpPr>
          <a:xfrm>
            <a:off x="2487625" y="1037070"/>
            <a:ext cx="3834178" cy="3413760"/>
            <a:chOff x="3431226" y="1390720"/>
            <a:chExt cx="3834178" cy="3413760"/>
          </a:xfrm>
        </p:grpSpPr>
        <p:sp>
          <p:nvSpPr>
            <p:cNvPr id="15" name="Freeform 14">
              <a:extLst>
                <a:ext uri="{FF2B5EF4-FFF2-40B4-BE49-F238E27FC236}">
                  <a16:creationId xmlns:a16="http://schemas.microsoft.com/office/drawing/2014/main" id="{F22A5E8F-EC81-6E40-B087-5AF801736733}"/>
                </a:ext>
              </a:extLst>
            </p:cNvPr>
            <p:cNvSpPr/>
            <p:nvPr/>
          </p:nvSpPr>
          <p:spPr bwMode="auto">
            <a:xfrm>
              <a:off x="5181029"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C0629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6" name="Freeform 15">
              <a:extLst>
                <a:ext uri="{FF2B5EF4-FFF2-40B4-BE49-F238E27FC236}">
                  <a16:creationId xmlns:a16="http://schemas.microsoft.com/office/drawing/2014/main" id="{EE39EE51-DF14-1445-B9E8-E315D48FD07A}"/>
                </a:ext>
              </a:extLst>
            </p:cNvPr>
            <p:cNvSpPr/>
            <p:nvPr/>
          </p:nvSpPr>
          <p:spPr bwMode="auto">
            <a:xfrm>
              <a:off x="3431226"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cxnSp>
        <p:nvCxnSpPr>
          <p:cNvPr id="17" name="Straight Arrow Connector 16">
            <a:extLst>
              <a:ext uri="{FF2B5EF4-FFF2-40B4-BE49-F238E27FC236}">
                <a16:creationId xmlns:a16="http://schemas.microsoft.com/office/drawing/2014/main" id="{1E4E7094-1F3B-494C-8803-661162951451}"/>
              </a:ext>
            </a:extLst>
          </p:cNvPr>
          <p:cNvCxnSpPr>
            <a:cxnSpLocks/>
          </p:cNvCxnSpPr>
          <p:nvPr/>
        </p:nvCxnSpPr>
        <p:spPr bwMode="auto">
          <a:xfrm>
            <a:off x="1597974" y="4481311"/>
            <a:ext cx="5334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285CDD4D-98A0-984C-B6DA-B810BBCDBB87}"/>
              </a:ext>
            </a:extLst>
          </p:cNvPr>
          <p:cNvCxnSpPr>
            <a:cxnSpLocks/>
          </p:cNvCxnSpPr>
          <p:nvPr/>
        </p:nvCxnSpPr>
        <p:spPr bwMode="auto">
          <a:xfrm flipV="1">
            <a:off x="1750374" y="640830"/>
            <a:ext cx="0" cy="3992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9" name="Straight Connector 18">
            <a:extLst>
              <a:ext uri="{FF2B5EF4-FFF2-40B4-BE49-F238E27FC236}">
                <a16:creationId xmlns:a16="http://schemas.microsoft.com/office/drawing/2014/main" id="{5F8A93E9-5B07-9746-B1D9-A829343435FF}"/>
              </a:ext>
            </a:extLst>
          </p:cNvPr>
          <p:cNvCxnSpPr/>
          <p:nvPr/>
        </p:nvCxnSpPr>
        <p:spPr bwMode="auto">
          <a:xfrm>
            <a:off x="5410200" y="869430"/>
            <a:ext cx="0" cy="3958592"/>
          </a:xfrm>
          <a:prstGeom prst="line">
            <a:avLst/>
          </a:prstGeom>
          <a:solidFill>
            <a:schemeClr val="accent1"/>
          </a:solidFill>
          <a:ln w="9525" cap="flat" cmpd="sng" algn="ctr">
            <a:solidFill>
              <a:srgbClr val="00B050"/>
            </a:solidFill>
            <a:prstDash val="dash"/>
            <a:round/>
            <a:headEnd type="none" w="med" len="med"/>
            <a:tailEnd type="none" w="med" len="med"/>
          </a:ln>
          <a:effectLst/>
        </p:spPr>
      </p:cxnSp>
      <p:cxnSp>
        <p:nvCxnSpPr>
          <p:cNvPr id="20" name="Straight Connector 19">
            <a:extLst>
              <a:ext uri="{FF2B5EF4-FFF2-40B4-BE49-F238E27FC236}">
                <a16:creationId xmlns:a16="http://schemas.microsoft.com/office/drawing/2014/main" id="{F84EE4B8-B31F-B947-ADDD-A4CBEB3C22EE}"/>
              </a:ext>
            </a:extLst>
          </p:cNvPr>
          <p:cNvCxnSpPr/>
          <p:nvPr/>
        </p:nvCxnSpPr>
        <p:spPr bwMode="auto">
          <a:xfrm>
            <a:off x="5179374" y="869430"/>
            <a:ext cx="0" cy="3958592"/>
          </a:xfrm>
          <a:prstGeom prst="line">
            <a:avLst/>
          </a:prstGeom>
          <a:solidFill>
            <a:schemeClr val="accent1"/>
          </a:solidFill>
          <a:ln w="9525" cap="flat" cmpd="sng" algn="ctr">
            <a:solidFill>
              <a:srgbClr val="F03191"/>
            </a:solidFill>
            <a:prstDash val="dash"/>
            <a:round/>
            <a:headEnd type="none" w="med" len="med"/>
            <a:tailEnd type="none" w="med" len="med"/>
          </a:ln>
          <a:effectLst/>
        </p:spPr>
      </p:cxnSp>
      <p:sp>
        <p:nvSpPr>
          <p:cNvPr id="21" name="Rounded Rectangle 20">
            <a:extLst>
              <a:ext uri="{FF2B5EF4-FFF2-40B4-BE49-F238E27FC236}">
                <a16:creationId xmlns:a16="http://schemas.microsoft.com/office/drawing/2014/main" id="{642BBE37-82DE-1F4F-91EE-9DB58599D8A4}"/>
              </a:ext>
            </a:extLst>
          </p:cNvPr>
          <p:cNvSpPr/>
          <p:nvPr/>
        </p:nvSpPr>
        <p:spPr bwMode="auto">
          <a:xfrm>
            <a:off x="762000" y="406021"/>
            <a:ext cx="740724" cy="343040"/>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count</a:t>
            </a:r>
            <a:endPar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2" name="Rounded Rectangle 21">
            <a:extLst>
              <a:ext uri="{FF2B5EF4-FFF2-40B4-BE49-F238E27FC236}">
                <a16:creationId xmlns:a16="http://schemas.microsoft.com/office/drawing/2014/main" id="{9FE5BD04-377A-7F49-9ABF-BA36268149DC}"/>
              </a:ext>
            </a:extLst>
          </p:cNvPr>
          <p:cNvSpPr/>
          <p:nvPr/>
        </p:nvSpPr>
        <p:spPr bwMode="auto">
          <a:xfrm>
            <a:off x="7104779" y="4184131"/>
            <a:ext cx="1802267" cy="746759"/>
          </a:xfrm>
          <a:prstGeom prst="roundRect">
            <a:avLst/>
          </a:prstGeom>
          <a:noFill/>
          <a:ln w="63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b="0" dirty="0">
                <a:latin typeface="Arial" pitchFamily="-112" charset="0"/>
                <a:ea typeface="Arial" pitchFamily="-112" charset="0"/>
                <a:cs typeface="Arial" pitchFamily="-112" charset="0"/>
              </a:rPr>
              <a:t>m</a:t>
            </a:r>
            <a:r>
              <a:rPr kumimoji="0" lang="en-US" sz="1600" b="0" i="0" u="none" strike="noStrike" cap="none" normalizeH="0" baseline="0" dirty="0">
                <a:ln>
                  <a:noFill/>
                </a:ln>
                <a:solidFill>
                  <a:schemeClr val="tx1"/>
                </a:solidFill>
                <a:effectLst/>
                <a:latin typeface="Arial" pitchFamily="-112" charset="0"/>
                <a:ea typeface="Arial" pitchFamily="-112" charset="0"/>
                <a:cs typeface="Arial" pitchFamily="-112" charset="0"/>
              </a:rPr>
              <a:t>emorization score</a:t>
            </a:r>
          </a:p>
        </p:txBody>
      </p:sp>
      <p:sp>
        <p:nvSpPr>
          <p:cNvPr id="23" name="Freeform 22">
            <a:extLst>
              <a:ext uri="{FF2B5EF4-FFF2-40B4-BE49-F238E27FC236}">
                <a16:creationId xmlns:a16="http://schemas.microsoft.com/office/drawing/2014/main" id="{24F56A13-0361-BC4C-A0FC-AA78CBD954B6}"/>
              </a:ext>
            </a:extLst>
          </p:cNvPr>
          <p:cNvSpPr/>
          <p:nvPr/>
        </p:nvSpPr>
        <p:spPr bwMode="auto">
          <a:xfrm>
            <a:off x="4495800" y="106680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24" name="Straight Connector 23">
            <a:extLst>
              <a:ext uri="{FF2B5EF4-FFF2-40B4-BE49-F238E27FC236}">
                <a16:creationId xmlns:a16="http://schemas.microsoft.com/office/drawing/2014/main" id="{ABD7A9A6-DDAB-AE45-AE53-E6C168F25179}"/>
              </a:ext>
            </a:extLst>
          </p:cNvPr>
          <p:cNvCxnSpPr/>
          <p:nvPr/>
        </p:nvCxnSpPr>
        <p:spPr bwMode="auto">
          <a:xfrm>
            <a:off x="3429000" y="869430"/>
            <a:ext cx="0" cy="3958592"/>
          </a:xfrm>
          <a:prstGeom prst="line">
            <a:avLst/>
          </a:prstGeom>
          <a:solidFill>
            <a:schemeClr val="accent1"/>
          </a:solidFill>
          <a:ln w="9525" cap="flat" cmpd="sng" algn="ctr">
            <a:solidFill>
              <a:srgbClr val="00B0F0"/>
            </a:solidFill>
            <a:prstDash val="dash"/>
            <a:round/>
            <a:headEnd type="none" w="med" len="med"/>
            <a:tailEnd type="none" w="med" len="med"/>
          </a:ln>
          <a:effectLst/>
        </p:spPr>
      </p:cxnSp>
      <p:sp>
        <p:nvSpPr>
          <p:cNvPr id="25" name="Content Placeholder 2">
            <a:extLst>
              <a:ext uri="{FF2B5EF4-FFF2-40B4-BE49-F238E27FC236}">
                <a16:creationId xmlns:a16="http://schemas.microsoft.com/office/drawing/2014/main" id="{D617660A-B6F9-1A4F-8505-95F17741899A}"/>
              </a:ext>
            </a:extLst>
          </p:cNvPr>
          <p:cNvSpPr txBox="1">
            <a:spLocks/>
          </p:cNvSpPr>
          <p:nvPr/>
        </p:nvSpPr>
        <p:spPr bwMode="auto">
          <a:xfrm>
            <a:off x="609600" y="5257800"/>
            <a:ext cx="8153400" cy="606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b="0" dirty="0">
                <a:latin typeface="Arial" charset="0"/>
                <a:cs typeface="Arial" charset="0"/>
              </a:rPr>
              <a:t>(let’s assume again these are normally distributed) </a:t>
            </a:r>
            <a:endParaRPr lang="en-US" b="0"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4A0F82DF-FBF7-BC48-8130-5F3E69BB51DF}"/>
              </a:ext>
            </a:extLst>
          </p:cNvPr>
          <p:cNvSpPr>
            <a:spLocks noGrp="1"/>
          </p:cNvSpPr>
          <p:nvPr>
            <p:ph type="sldNum" sz="quarter" idx="12"/>
          </p:nvPr>
        </p:nvSpPr>
        <p:spPr/>
        <p:txBody>
          <a:bodyPr/>
          <a:lstStyle/>
          <a:p>
            <a:fld id="{8C734804-006E-DC44-93A2-A63A0AD6AB16}" type="slidenum">
              <a:rPr lang="en-US" smtClean="0"/>
              <a:pPr/>
              <a:t>273</a:t>
            </a:fld>
            <a:endParaRPr lang="en-US"/>
          </a:p>
        </p:txBody>
      </p:sp>
    </p:spTree>
    <p:extLst>
      <p:ext uri="{BB962C8B-B14F-4D97-AF65-F5344CB8AC3E}">
        <p14:creationId xmlns:p14="http://schemas.microsoft.com/office/powerpoint/2010/main" val="75219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p:txBody>
          <a:bodyPr/>
          <a:lstStyle/>
          <a:p>
            <a:r>
              <a:rPr lang="en-US" sz="5000" b="1" dirty="0">
                <a:solidFill>
                  <a:schemeClr val="tx1"/>
                </a:solidFill>
                <a:latin typeface="Arial" charset="0"/>
                <a:cs typeface="Arial" charset="0"/>
              </a:rPr>
              <a:t>any statistical tests ::</a:t>
            </a:r>
          </a:p>
          <a:p>
            <a:endParaRPr lang="en-US" sz="5000" dirty="0">
              <a:latin typeface="Arial" charset="0"/>
              <a:cs typeface="Arial" charset="0"/>
            </a:endParaRPr>
          </a:p>
          <a:p>
            <a:pPr algn="ctr"/>
            <a:r>
              <a:rPr lang="en-US" sz="5000" b="1" dirty="0">
                <a:solidFill>
                  <a:srgbClr val="99CC00"/>
                </a:solidFill>
                <a:latin typeface="Arial" charset="0"/>
                <a:cs typeface="Arial" charset="0"/>
              </a:rPr>
              <a:t>signal</a:t>
            </a:r>
          </a:p>
          <a:p>
            <a:pPr algn="ctr"/>
            <a:r>
              <a:rPr lang="en-US" sz="5000" b="1" dirty="0">
                <a:solidFill>
                  <a:srgbClr val="FF9900"/>
                </a:solidFill>
                <a:latin typeface="Arial" charset="0"/>
                <a:cs typeface="Arial" charset="0"/>
              </a:rPr>
              <a:t>noise</a:t>
            </a:r>
            <a:r>
              <a:rPr lang="en-US" sz="5000" b="1" dirty="0">
                <a:latin typeface="Arial" charset="0"/>
                <a:cs typeface="Arial" charset="0"/>
              </a:rPr>
              <a:t> </a:t>
            </a:r>
          </a:p>
        </p:txBody>
      </p:sp>
      <p:cxnSp>
        <p:nvCxnSpPr>
          <p:cNvPr id="3" name="Straight Connector 2">
            <a:extLst>
              <a:ext uri="{FF2B5EF4-FFF2-40B4-BE49-F238E27FC236}">
                <a16:creationId xmlns:a16="http://schemas.microsoft.com/office/drawing/2014/main" id="{373E1647-D496-3C48-92D1-E9E7C656D390}"/>
              </a:ext>
            </a:extLst>
          </p:cNvPr>
          <p:cNvCxnSpPr/>
          <p:nvPr/>
        </p:nvCxnSpPr>
        <p:spPr bwMode="auto">
          <a:xfrm>
            <a:off x="3352800" y="4343400"/>
            <a:ext cx="2362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Slide Number Placeholder 1">
            <a:extLst>
              <a:ext uri="{FF2B5EF4-FFF2-40B4-BE49-F238E27FC236}">
                <a16:creationId xmlns:a16="http://schemas.microsoft.com/office/drawing/2014/main" id="{903886BF-6F17-DD4D-881E-1B3BC24885BB}"/>
              </a:ext>
            </a:extLst>
          </p:cNvPr>
          <p:cNvSpPr>
            <a:spLocks noGrp="1"/>
          </p:cNvSpPr>
          <p:nvPr>
            <p:ph type="sldNum" sz="quarter" idx="12"/>
          </p:nvPr>
        </p:nvSpPr>
        <p:spPr/>
        <p:txBody>
          <a:bodyPr/>
          <a:lstStyle/>
          <a:p>
            <a:fld id="{803C33BC-767D-8845-BB2C-A473FB4A7552}" type="slidenum">
              <a:rPr lang="en-US" smtClean="0"/>
              <a:pPr/>
              <a:t>274</a:t>
            </a:fld>
            <a:endParaRPr lang="en-US"/>
          </a:p>
        </p:txBody>
      </p:sp>
    </p:spTree>
    <p:extLst>
      <p:ext uri="{BB962C8B-B14F-4D97-AF65-F5344CB8AC3E}">
        <p14:creationId xmlns:p14="http://schemas.microsoft.com/office/powerpoint/2010/main" val="145137548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p:txBody>
          <a:bodyPr/>
          <a:lstStyle/>
          <a:p>
            <a:r>
              <a:rPr lang="en-US" sz="5000" b="1" dirty="0">
                <a:solidFill>
                  <a:schemeClr val="tx1"/>
                </a:solidFill>
                <a:latin typeface="Arial" charset="0"/>
                <a:cs typeface="Arial" charset="0"/>
              </a:rPr>
              <a:t>ANOVA ::</a:t>
            </a:r>
          </a:p>
          <a:p>
            <a:endParaRPr lang="en-US" sz="5000" dirty="0">
              <a:latin typeface="Arial" charset="0"/>
              <a:cs typeface="Arial" charset="0"/>
            </a:endParaRPr>
          </a:p>
        </p:txBody>
      </p:sp>
      <p:sp>
        <p:nvSpPr>
          <p:cNvPr id="2" name="Rectangle 1">
            <a:extLst>
              <a:ext uri="{FF2B5EF4-FFF2-40B4-BE49-F238E27FC236}">
                <a16:creationId xmlns:a16="http://schemas.microsoft.com/office/drawing/2014/main" id="{871C1BBA-2275-FF4D-8062-D2C5BD9E6FDE}"/>
              </a:ext>
            </a:extLst>
          </p:cNvPr>
          <p:cNvSpPr/>
          <p:nvPr/>
        </p:nvSpPr>
        <p:spPr>
          <a:xfrm>
            <a:off x="1714500" y="3810000"/>
            <a:ext cx="5715000" cy="972574"/>
          </a:xfrm>
          <a:prstGeom prst="rect">
            <a:avLst/>
          </a:prstGeom>
        </p:spPr>
        <p:txBody>
          <a:bodyPr wrap="square">
            <a:spAutoFit/>
          </a:bodyPr>
          <a:lstStyle/>
          <a:p>
            <a:pPr lvl="0" algn="ctr" eaLnBrk="0" hangingPunct="0">
              <a:spcBef>
                <a:spcPct val="20000"/>
              </a:spcBef>
            </a:pPr>
            <a:r>
              <a:rPr lang="en-US" sz="2600" kern="0" dirty="0">
                <a:solidFill>
                  <a:srgbClr val="99CC00"/>
                </a:solidFill>
              </a:rPr>
              <a:t>difference between group means</a:t>
            </a:r>
          </a:p>
          <a:p>
            <a:pPr lvl="0" algn="ctr" eaLnBrk="0" hangingPunct="0">
              <a:spcBef>
                <a:spcPct val="20000"/>
              </a:spcBef>
            </a:pPr>
            <a:r>
              <a:rPr lang="en-US" sz="2600" kern="0" dirty="0">
                <a:solidFill>
                  <a:srgbClr val="FF9900"/>
                </a:solidFill>
              </a:rPr>
              <a:t>variability of groups</a:t>
            </a:r>
            <a:endParaRPr lang="en-US" sz="2600" kern="0" dirty="0">
              <a:solidFill>
                <a:srgbClr val="404040"/>
              </a:solidFill>
            </a:endParaRPr>
          </a:p>
        </p:txBody>
      </p:sp>
      <p:cxnSp>
        <p:nvCxnSpPr>
          <p:cNvPr id="5" name="Straight Connector 4">
            <a:extLst>
              <a:ext uri="{FF2B5EF4-FFF2-40B4-BE49-F238E27FC236}">
                <a16:creationId xmlns:a16="http://schemas.microsoft.com/office/drawing/2014/main" id="{AE5B17FC-9EE5-0340-BDB1-EA74F0508CDD}"/>
              </a:ext>
            </a:extLst>
          </p:cNvPr>
          <p:cNvCxnSpPr>
            <a:cxnSpLocks/>
          </p:cNvCxnSpPr>
          <p:nvPr/>
        </p:nvCxnSpPr>
        <p:spPr bwMode="auto">
          <a:xfrm>
            <a:off x="1981200" y="4343400"/>
            <a:ext cx="533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4" name="Group 13">
            <a:extLst>
              <a:ext uri="{FF2B5EF4-FFF2-40B4-BE49-F238E27FC236}">
                <a16:creationId xmlns:a16="http://schemas.microsoft.com/office/drawing/2014/main" id="{D3407472-1E7F-A84F-AF36-531E65A40D91}"/>
              </a:ext>
            </a:extLst>
          </p:cNvPr>
          <p:cNvGrpSpPr/>
          <p:nvPr/>
        </p:nvGrpSpPr>
        <p:grpSpPr>
          <a:xfrm>
            <a:off x="4648200" y="152400"/>
            <a:ext cx="4161981" cy="3429000"/>
            <a:chOff x="4191000" y="19510"/>
            <a:chExt cx="4619181" cy="3805682"/>
          </a:xfrm>
        </p:grpSpPr>
        <p:sp>
          <p:nvSpPr>
            <p:cNvPr id="19" name="Rectangle 18">
              <a:extLst>
                <a:ext uri="{FF2B5EF4-FFF2-40B4-BE49-F238E27FC236}">
                  <a16:creationId xmlns:a16="http://schemas.microsoft.com/office/drawing/2014/main" id="{439F1E8D-7561-FE4B-B288-4A0D1784F7A9}"/>
                </a:ext>
              </a:extLst>
            </p:cNvPr>
            <p:cNvSpPr/>
            <p:nvPr/>
          </p:nvSpPr>
          <p:spPr>
            <a:xfrm>
              <a:off x="6080050" y="3556899"/>
              <a:ext cx="571985" cy="268293"/>
            </a:xfrm>
            <a:prstGeom prst="rect">
              <a:avLst/>
            </a:prstGeom>
          </p:spPr>
          <p:txBody>
            <a:bodyPr wrap="none">
              <a:spAutoFit/>
            </a:bodyPr>
            <a:lstStyle/>
            <a:p>
              <a:r>
                <a:rPr lang="en-US" dirty="0">
                  <a:solidFill>
                    <a:srgbClr val="FF9900"/>
                  </a:solidFill>
                </a:rPr>
                <a:t>noise</a:t>
              </a:r>
              <a:endParaRPr lang="en-US" dirty="0"/>
            </a:p>
          </p:txBody>
        </p:sp>
        <p:cxnSp>
          <p:nvCxnSpPr>
            <p:cNvPr id="20" name="Straight Arrow Connector 19">
              <a:extLst>
                <a:ext uri="{FF2B5EF4-FFF2-40B4-BE49-F238E27FC236}">
                  <a16:creationId xmlns:a16="http://schemas.microsoft.com/office/drawing/2014/main" id="{3CA2A5F4-6452-3A45-8970-F9E7D46A4530}"/>
                </a:ext>
              </a:extLst>
            </p:cNvPr>
            <p:cNvCxnSpPr>
              <a:cxnSpLocks/>
            </p:cNvCxnSpPr>
            <p:nvPr/>
          </p:nvCxnSpPr>
          <p:spPr bwMode="auto">
            <a:xfrm>
              <a:off x="5050079" y="3539993"/>
              <a:ext cx="1430252" cy="0"/>
            </a:xfrm>
            <a:prstGeom prst="straightConnector1">
              <a:avLst/>
            </a:prstGeom>
            <a:solidFill>
              <a:schemeClr val="accent1"/>
            </a:solidFill>
            <a:ln w="63500" cap="flat" cmpd="sng" algn="ctr">
              <a:solidFill>
                <a:srgbClr val="FF9900"/>
              </a:solidFill>
              <a:prstDash val="solid"/>
              <a:round/>
              <a:headEnd type="triangle" w="sm" len="sm"/>
              <a:tailEnd type="triangle" w="sm" len="sm"/>
            </a:ln>
            <a:effectLst/>
          </p:spPr>
        </p:cxnSp>
        <p:cxnSp>
          <p:nvCxnSpPr>
            <p:cNvPr id="21" name="Straight Arrow Connector 20">
              <a:extLst>
                <a:ext uri="{FF2B5EF4-FFF2-40B4-BE49-F238E27FC236}">
                  <a16:creationId xmlns:a16="http://schemas.microsoft.com/office/drawing/2014/main" id="{C5C7ABA7-F9AF-104C-B3DF-3C69270268D2}"/>
                </a:ext>
              </a:extLst>
            </p:cNvPr>
            <p:cNvCxnSpPr>
              <a:cxnSpLocks/>
            </p:cNvCxnSpPr>
            <p:nvPr/>
          </p:nvCxnSpPr>
          <p:spPr bwMode="auto">
            <a:xfrm>
              <a:off x="6700484" y="3571480"/>
              <a:ext cx="1430253" cy="0"/>
            </a:xfrm>
            <a:prstGeom prst="straightConnector1">
              <a:avLst/>
            </a:prstGeom>
            <a:solidFill>
              <a:schemeClr val="accent1"/>
            </a:solidFill>
            <a:ln w="63500" cap="flat" cmpd="sng" algn="ctr">
              <a:solidFill>
                <a:srgbClr val="FF9900"/>
              </a:solidFill>
              <a:prstDash val="solid"/>
              <a:round/>
              <a:headEnd type="triangle" w="sm" len="sm"/>
              <a:tailEnd type="triangle" w="sm" len="sm"/>
            </a:ln>
            <a:effectLst/>
          </p:spPr>
        </p:cxnSp>
        <p:grpSp>
          <p:nvGrpSpPr>
            <p:cNvPr id="3" name="Group 2">
              <a:extLst>
                <a:ext uri="{FF2B5EF4-FFF2-40B4-BE49-F238E27FC236}">
                  <a16:creationId xmlns:a16="http://schemas.microsoft.com/office/drawing/2014/main" id="{5D22C578-A5D6-F94B-8898-33F4B64BCA95}"/>
                </a:ext>
              </a:extLst>
            </p:cNvPr>
            <p:cNvGrpSpPr/>
            <p:nvPr/>
          </p:nvGrpSpPr>
          <p:grpSpPr>
            <a:xfrm>
              <a:off x="4191000" y="109019"/>
              <a:ext cx="4619181" cy="3626059"/>
              <a:chOff x="1597974" y="640830"/>
              <a:chExt cx="5334000" cy="4187192"/>
            </a:xfrm>
          </p:grpSpPr>
          <p:grpSp>
            <p:nvGrpSpPr>
              <p:cNvPr id="22" name="Group 21">
                <a:extLst>
                  <a:ext uri="{FF2B5EF4-FFF2-40B4-BE49-F238E27FC236}">
                    <a16:creationId xmlns:a16="http://schemas.microsoft.com/office/drawing/2014/main" id="{10322353-BA9E-7D4F-9887-625018871DC6}"/>
                  </a:ext>
                </a:extLst>
              </p:cNvPr>
              <p:cNvGrpSpPr/>
              <p:nvPr/>
            </p:nvGrpSpPr>
            <p:grpSpPr>
              <a:xfrm>
                <a:off x="2487625" y="1037070"/>
                <a:ext cx="3834178" cy="3413760"/>
                <a:chOff x="3431226" y="1390720"/>
                <a:chExt cx="3834178" cy="3413760"/>
              </a:xfrm>
            </p:grpSpPr>
            <p:sp>
              <p:nvSpPr>
                <p:cNvPr id="23" name="Freeform 22">
                  <a:extLst>
                    <a:ext uri="{FF2B5EF4-FFF2-40B4-BE49-F238E27FC236}">
                      <a16:creationId xmlns:a16="http://schemas.microsoft.com/office/drawing/2014/main" id="{163A88A2-9086-4743-9793-76ACEDF834EA}"/>
                    </a:ext>
                  </a:extLst>
                </p:cNvPr>
                <p:cNvSpPr/>
                <p:nvPr/>
              </p:nvSpPr>
              <p:spPr bwMode="auto">
                <a:xfrm>
                  <a:off x="5181029"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C0629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4" name="Freeform 23">
                  <a:extLst>
                    <a:ext uri="{FF2B5EF4-FFF2-40B4-BE49-F238E27FC236}">
                      <a16:creationId xmlns:a16="http://schemas.microsoft.com/office/drawing/2014/main" id="{8971A2F5-D22F-0A42-B2F5-9FDC89241223}"/>
                    </a:ext>
                  </a:extLst>
                </p:cNvPr>
                <p:cNvSpPr/>
                <p:nvPr/>
              </p:nvSpPr>
              <p:spPr bwMode="auto">
                <a:xfrm>
                  <a:off x="3431226" y="139072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grpSp>
          <p:cxnSp>
            <p:nvCxnSpPr>
              <p:cNvPr id="25" name="Straight Arrow Connector 24">
                <a:extLst>
                  <a:ext uri="{FF2B5EF4-FFF2-40B4-BE49-F238E27FC236}">
                    <a16:creationId xmlns:a16="http://schemas.microsoft.com/office/drawing/2014/main" id="{70F940E1-16D9-F642-AC50-3EA9CF49DEE0}"/>
                  </a:ext>
                </a:extLst>
              </p:cNvPr>
              <p:cNvCxnSpPr>
                <a:cxnSpLocks/>
              </p:cNvCxnSpPr>
              <p:nvPr/>
            </p:nvCxnSpPr>
            <p:spPr bwMode="auto">
              <a:xfrm>
                <a:off x="1597974" y="4481311"/>
                <a:ext cx="5334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217AAD30-890F-A946-B644-109AC930AA81}"/>
                  </a:ext>
                </a:extLst>
              </p:cNvPr>
              <p:cNvCxnSpPr>
                <a:cxnSpLocks/>
              </p:cNvCxnSpPr>
              <p:nvPr/>
            </p:nvCxnSpPr>
            <p:spPr bwMode="auto">
              <a:xfrm flipV="1">
                <a:off x="1750374" y="640830"/>
                <a:ext cx="0" cy="39928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7" name="Straight Connector 26">
                <a:extLst>
                  <a:ext uri="{FF2B5EF4-FFF2-40B4-BE49-F238E27FC236}">
                    <a16:creationId xmlns:a16="http://schemas.microsoft.com/office/drawing/2014/main" id="{A17FD869-C83E-4D46-A694-9B6C21A587B7}"/>
                  </a:ext>
                </a:extLst>
              </p:cNvPr>
              <p:cNvCxnSpPr/>
              <p:nvPr/>
            </p:nvCxnSpPr>
            <p:spPr bwMode="auto">
              <a:xfrm>
                <a:off x="5410200" y="869430"/>
                <a:ext cx="0" cy="3958592"/>
              </a:xfrm>
              <a:prstGeom prst="line">
                <a:avLst/>
              </a:prstGeom>
              <a:solidFill>
                <a:schemeClr val="accent1"/>
              </a:solidFill>
              <a:ln w="9525" cap="flat" cmpd="sng" algn="ctr">
                <a:solidFill>
                  <a:srgbClr val="00B050"/>
                </a:solidFill>
                <a:prstDash val="dash"/>
                <a:round/>
                <a:headEnd type="none" w="med" len="med"/>
                <a:tailEnd type="none" w="med" len="med"/>
              </a:ln>
              <a:effectLst/>
            </p:spPr>
          </p:cxnSp>
          <p:cxnSp>
            <p:nvCxnSpPr>
              <p:cNvPr id="28" name="Straight Connector 27">
                <a:extLst>
                  <a:ext uri="{FF2B5EF4-FFF2-40B4-BE49-F238E27FC236}">
                    <a16:creationId xmlns:a16="http://schemas.microsoft.com/office/drawing/2014/main" id="{F6978612-0BCF-194F-B6A2-98C7859AAD50}"/>
                  </a:ext>
                </a:extLst>
              </p:cNvPr>
              <p:cNvCxnSpPr/>
              <p:nvPr/>
            </p:nvCxnSpPr>
            <p:spPr bwMode="auto">
              <a:xfrm>
                <a:off x="5179374" y="869430"/>
                <a:ext cx="0" cy="3958592"/>
              </a:xfrm>
              <a:prstGeom prst="line">
                <a:avLst/>
              </a:prstGeom>
              <a:solidFill>
                <a:schemeClr val="accent1"/>
              </a:solidFill>
              <a:ln w="9525" cap="flat" cmpd="sng" algn="ctr">
                <a:solidFill>
                  <a:srgbClr val="F03191"/>
                </a:solidFill>
                <a:prstDash val="dash"/>
                <a:round/>
                <a:headEnd type="none" w="med" len="med"/>
                <a:tailEnd type="none" w="med" len="med"/>
              </a:ln>
              <a:effectLst/>
            </p:spPr>
          </p:cxnSp>
          <p:sp>
            <p:nvSpPr>
              <p:cNvPr id="29" name="Freeform 28">
                <a:extLst>
                  <a:ext uri="{FF2B5EF4-FFF2-40B4-BE49-F238E27FC236}">
                    <a16:creationId xmlns:a16="http://schemas.microsoft.com/office/drawing/2014/main" id="{EACF76A8-C295-EF48-98F2-18513111F108}"/>
                  </a:ext>
                </a:extLst>
              </p:cNvPr>
              <p:cNvSpPr/>
              <p:nvPr/>
            </p:nvSpPr>
            <p:spPr bwMode="auto">
              <a:xfrm>
                <a:off x="4495800" y="1066800"/>
                <a:ext cx="2084375" cy="3413760"/>
              </a:xfrm>
              <a:custGeom>
                <a:avLst/>
                <a:gdLst>
                  <a:gd name="connsiteX0" fmla="*/ 0 w 1850065"/>
                  <a:gd name="connsiteY0" fmla="*/ 2551821 h 2573086"/>
                  <a:gd name="connsiteX1" fmla="*/ 829339 w 1850065"/>
                  <a:gd name="connsiteY1" fmla="*/ 7 h 2573086"/>
                  <a:gd name="connsiteX2" fmla="*/ 1850065 w 1850065"/>
                  <a:gd name="connsiteY2" fmla="*/ 2573086 h 2573086"/>
                  <a:gd name="connsiteX3" fmla="*/ 1850065 w 1850065"/>
                  <a:gd name="connsiteY3" fmla="*/ 2573086 h 2573086"/>
                  <a:gd name="connsiteX0" fmla="*/ 30129 w 1880194"/>
                  <a:gd name="connsiteY0" fmla="*/ 2552768 h 2574033"/>
                  <a:gd name="connsiteX1" fmla="*/ 72659 w 1880194"/>
                  <a:gd name="connsiteY1" fmla="*/ 2276322 h 2574033"/>
                  <a:gd name="connsiteX2" fmla="*/ 859468 w 1880194"/>
                  <a:gd name="connsiteY2" fmla="*/ 954 h 2574033"/>
                  <a:gd name="connsiteX3" fmla="*/ 1880194 w 1880194"/>
                  <a:gd name="connsiteY3" fmla="*/ 2574033 h 2574033"/>
                  <a:gd name="connsiteX4" fmla="*/ 1880194 w 1880194"/>
                  <a:gd name="connsiteY4" fmla="*/ 2574033 h 2574033"/>
                  <a:gd name="connsiteX0" fmla="*/ 0 w 2169042"/>
                  <a:gd name="connsiteY0" fmla="*/ 2574033 h 2574033"/>
                  <a:gd name="connsiteX1" fmla="*/ 361507 w 2169042"/>
                  <a:gd name="connsiteY1" fmla="*/ 2276322 h 2574033"/>
                  <a:gd name="connsiteX2" fmla="*/ 1148316 w 2169042"/>
                  <a:gd name="connsiteY2" fmla="*/ 954 h 2574033"/>
                  <a:gd name="connsiteX3" fmla="*/ 2169042 w 2169042"/>
                  <a:gd name="connsiteY3" fmla="*/ 2574033 h 2574033"/>
                  <a:gd name="connsiteX4" fmla="*/ 2169042 w 2169042"/>
                  <a:gd name="connsiteY4" fmla="*/ 2574033 h 2574033"/>
                  <a:gd name="connsiteX0" fmla="*/ 0 w 2185107"/>
                  <a:gd name="connsiteY0" fmla="*/ 2573079 h 2573079"/>
                  <a:gd name="connsiteX1" fmla="*/ 361507 w 2185107"/>
                  <a:gd name="connsiteY1" fmla="*/ 2275368 h 2573079"/>
                  <a:gd name="connsiteX2" fmla="*/ 1148316 w 2185107"/>
                  <a:gd name="connsiteY2" fmla="*/ 0 h 2573079"/>
                  <a:gd name="connsiteX3" fmla="*/ 2083981 w 2185107"/>
                  <a:gd name="connsiteY3" fmla="*/ 2275369 h 2573079"/>
                  <a:gd name="connsiteX4" fmla="*/ 2169042 w 2185107"/>
                  <a:gd name="connsiteY4" fmla="*/ 2573079 h 2573079"/>
                  <a:gd name="connsiteX5" fmla="*/ 2169042 w 2185107"/>
                  <a:gd name="connsiteY5" fmla="*/ 2573079 h 2573079"/>
                  <a:gd name="connsiteX0" fmla="*/ 0 w 2169042"/>
                  <a:gd name="connsiteY0" fmla="*/ 2573079 h 2574066"/>
                  <a:gd name="connsiteX1" fmla="*/ 361507 w 2169042"/>
                  <a:gd name="connsiteY1" fmla="*/ 2275368 h 2574066"/>
                  <a:gd name="connsiteX2" fmla="*/ 1148316 w 2169042"/>
                  <a:gd name="connsiteY2" fmla="*/ 0 h 2574066"/>
                  <a:gd name="connsiteX3" fmla="*/ 1982381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573079 h 2574066"/>
                  <a:gd name="connsiteX1" fmla="*/ 361507 w 2169042"/>
                  <a:gd name="connsiteY1" fmla="*/ 2275368 h 2574066"/>
                  <a:gd name="connsiteX2" fmla="*/ 1148316 w 2169042"/>
                  <a:gd name="connsiteY2" fmla="*/ 0 h 2574066"/>
                  <a:gd name="connsiteX3" fmla="*/ 1821514 w 2169042"/>
                  <a:gd name="connsiteY3" fmla="*/ 2283836 h 2574066"/>
                  <a:gd name="connsiteX4" fmla="*/ 2169042 w 2169042"/>
                  <a:gd name="connsiteY4" fmla="*/ 2573079 h 2574066"/>
                  <a:gd name="connsiteX5" fmla="*/ 2169042 w 2169042"/>
                  <a:gd name="connsiteY5" fmla="*/ 2573079 h 2574066"/>
                  <a:gd name="connsiteX0" fmla="*/ 0 w 2169042"/>
                  <a:gd name="connsiteY0" fmla="*/ 2437613 h 2438600"/>
                  <a:gd name="connsiteX1" fmla="*/ 361507 w 2169042"/>
                  <a:gd name="connsiteY1" fmla="*/ 2139902 h 2438600"/>
                  <a:gd name="connsiteX2" fmla="*/ 1021316 w 2169042"/>
                  <a:gd name="connsiteY2" fmla="*/ 1 h 2438600"/>
                  <a:gd name="connsiteX3" fmla="*/ 1821514 w 2169042"/>
                  <a:gd name="connsiteY3" fmla="*/ 2148370 h 2438600"/>
                  <a:gd name="connsiteX4" fmla="*/ 2169042 w 2169042"/>
                  <a:gd name="connsiteY4" fmla="*/ 2437613 h 2438600"/>
                  <a:gd name="connsiteX5" fmla="*/ 2169042 w 2169042"/>
                  <a:gd name="connsiteY5" fmla="*/ 2437613 h 2438600"/>
                  <a:gd name="connsiteX0" fmla="*/ 0 w 2084375"/>
                  <a:gd name="connsiteY0" fmla="*/ 2446080 h 2446080"/>
                  <a:gd name="connsiteX1" fmla="*/ 276840 w 2084375"/>
                  <a:gd name="connsiteY1" fmla="*/ 2139902 h 2446080"/>
                  <a:gd name="connsiteX2" fmla="*/ 936649 w 2084375"/>
                  <a:gd name="connsiteY2" fmla="*/ 1 h 2446080"/>
                  <a:gd name="connsiteX3" fmla="*/ 1736847 w 2084375"/>
                  <a:gd name="connsiteY3" fmla="*/ 2148370 h 2446080"/>
                  <a:gd name="connsiteX4" fmla="*/ 2084375 w 2084375"/>
                  <a:gd name="connsiteY4" fmla="*/ 2437613 h 2446080"/>
                  <a:gd name="connsiteX5" fmla="*/ 2084375 w 2084375"/>
                  <a:gd name="connsiteY5" fmla="*/ 2437613 h 2446080"/>
                  <a:gd name="connsiteX0" fmla="*/ 0 w 2084375"/>
                  <a:gd name="connsiteY0" fmla="*/ 2446082 h 2446082"/>
                  <a:gd name="connsiteX1" fmla="*/ 327640 w 2084375"/>
                  <a:gd name="connsiteY1" fmla="*/ 2131438 h 2446082"/>
                  <a:gd name="connsiteX2" fmla="*/ 936649 w 2084375"/>
                  <a:gd name="connsiteY2" fmla="*/ 3 h 2446082"/>
                  <a:gd name="connsiteX3" fmla="*/ 1736847 w 2084375"/>
                  <a:gd name="connsiteY3" fmla="*/ 2148372 h 2446082"/>
                  <a:gd name="connsiteX4" fmla="*/ 2084375 w 2084375"/>
                  <a:gd name="connsiteY4" fmla="*/ 2437615 h 2446082"/>
                  <a:gd name="connsiteX5" fmla="*/ 2084375 w 2084375"/>
                  <a:gd name="connsiteY5" fmla="*/ 2437615 h 244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4375" h="2446082">
                    <a:moveTo>
                      <a:pt x="0" y="2446082"/>
                    </a:moveTo>
                    <a:cubicBezTo>
                      <a:pt x="7088" y="2400008"/>
                      <a:pt x="189417" y="2556740"/>
                      <a:pt x="327640" y="2131438"/>
                    </a:cubicBezTo>
                    <a:cubicBezTo>
                      <a:pt x="465863" y="1706136"/>
                      <a:pt x="701781" y="-2819"/>
                      <a:pt x="936649" y="3"/>
                    </a:cubicBezTo>
                    <a:cubicBezTo>
                      <a:pt x="1171517" y="2825"/>
                      <a:pt x="1566726" y="1719526"/>
                      <a:pt x="1736847" y="2148372"/>
                    </a:cubicBezTo>
                    <a:cubicBezTo>
                      <a:pt x="1906968" y="2577219"/>
                      <a:pt x="2026454" y="2389408"/>
                      <a:pt x="2084375" y="2437615"/>
                    </a:cubicBezTo>
                    <a:lnTo>
                      <a:pt x="2084375" y="2437615"/>
                    </a:lnTo>
                  </a:path>
                </a:pathLst>
              </a:cu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30" name="Straight Connector 29">
                <a:extLst>
                  <a:ext uri="{FF2B5EF4-FFF2-40B4-BE49-F238E27FC236}">
                    <a16:creationId xmlns:a16="http://schemas.microsoft.com/office/drawing/2014/main" id="{927D4693-9E0C-E949-A034-6853A1FBAD19}"/>
                  </a:ext>
                </a:extLst>
              </p:cNvPr>
              <p:cNvCxnSpPr/>
              <p:nvPr/>
            </p:nvCxnSpPr>
            <p:spPr bwMode="auto">
              <a:xfrm>
                <a:off x="3429000" y="869430"/>
                <a:ext cx="0" cy="3958592"/>
              </a:xfrm>
              <a:prstGeom prst="line">
                <a:avLst/>
              </a:prstGeom>
              <a:solidFill>
                <a:schemeClr val="accent1"/>
              </a:solidFill>
              <a:ln w="9525" cap="flat" cmpd="sng" algn="ctr">
                <a:solidFill>
                  <a:srgbClr val="00B0F0"/>
                </a:solidFill>
                <a:prstDash val="dash"/>
                <a:round/>
                <a:headEnd type="none" w="med" len="med"/>
                <a:tailEnd type="none" w="med" len="med"/>
              </a:ln>
              <a:effectLst/>
            </p:spPr>
          </p:cxnSp>
        </p:grpSp>
        <p:cxnSp>
          <p:nvCxnSpPr>
            <p:cNvPr id="31" name="Straight Arrow Connector 30">
              <a:extLst>
                <a:ext uri="{FF2B5EF4-FFF2-40B4-BE49-F238E27FC236}">
                  <a16:creationId xmlns:a16="http://schemas.microsoft.com/office/drawing/2014/main" id="{43761A11-36EB-4C47-86A7-42A6D8FF4954}"/>
                </a:ext>
              </a:extLst>
            </p:cNvPr>
            <p:cNvCxnSpPr>
              <a:cxnSpLocks/>
            </p:cNvCxnSpPr>
            <p:nvPr/>
          </p:nvCxnSpPr>
          <p:spPr bwMode="auto">
            <a:xfrm>
              <a:off x="7075274" y="3740621"/>
              <a:ext cx="1430253" cy="0"/>
            </a:xfrm>
            <a:prstGeom prst="straightConnector1">
              <a:avLst/>
            </a:prstGeom>
            <a:solidFill>
              <a:schemeClr val="accent1"/>
            </a:solidFill>
            <a:ln w="63500" cap="flat" cmpd="sng" algn="ctr">
              <a:solidFill>
                <a:srgbClr val="FF9900"/>
              </a:solidFill>
              <a:prstDash val="solid"/>
              <a:round/>
              <a:headEnd type="triangle" w="sm" len="sm"/>
              <a:tailEnd type="triangle" w="sm" len="sm"/>
            </a:ln>
            <a:effectLst/>
          </p:spPr>
        </p:cxnSp>
        <p:cxnSp>
          <p:nvCxnSpPr>
            <p:cNvPr id="32" name="Straight Arrow Connector 31">
              <a:extLst>
                <a:ext uri="{FF2B5EF4-FFF2-40B4-BE49-F238E27FC236}">
                  <a16:creationId xmlns:a16="http://schemas.microsoft.com/office/drawing/2014/main" id="{F3C9F28B-5B98-5242-971C-CBE480CA11B3}"/>
                </a:ext>
              </a:extLst>
            </p:cNvPr>
            <p:cNvCxnSpPr>
              <a:cxnSpLocks/>
            </p:cNvCxnSpPr>
            <p:nvPr/>
          </p:nvCxnSpPr>
          <p:spPr bwMode="auto">
            <a:xfrm>
              <a:off x="7251643" y="350068"/>
              <a:ext cx="327934" cy="0"/>
            </a:xfrm>
            <a:prstGeom prst="straightConnector1">
              <a:avLst/>
            </a:prstGeom>
            <a:solidFill>
              <a:schemeClr val="accent1"/>
            </a:solidFill>
            <a:ln w="63500" cap="flat" cmpd="sng" algn="ctr">
              <a:solidFill>
                <a:srgbClr val="99CC00"/>
              </a:solidFill>
              <a:prstDash val="solid"/>
              <a:round/>
              <a:headEnd type="triangle" w="sm" len="sm"/>
              <a:tailEnd type="triangle" w="sm" len="sm"/>
            </a:ln>
            <a:effectLst/>
          </p:spPr>
        </p:cxnSp>
        <p:sp>
          <p:nvSpPr>
            <p:cNvPr id="33" name="Rectangle 32">
              <a:extLst>
                <a:ext uri="{FF2B5EF4-FFF2-40B4-BE49-F238E27FC236}">
                  <a16:creationId xmlns:a16="http://schemas.microsoft.com/office/drawing/2014/main" id="{CE8468A8-DEA6-3D41-98D9-7394A566410B}"/>
                </a:ext>
              </a:extLst>
            </p:cNvPr>
            <p:cNvSpPr/>
            <p:nvPr/>
          </p:nvSpPr>
          <p:spPr>
            <a:xfrm>
              <a:off x="4425865" y="280446"/>
              <a:ext cx="618563" cy="268293"/>
            </a:xfrm>
            <a:prstGeom prst="rect">
              <a:avLst/>
            </a:prstGeom>
          </p:spPr>
          <p:txBody>
            <a:bodyPr wrap="none">
              <a:spAutoFit/>
            </a:bodyPr>
            <a:lstStyle/>
            <a:p>
              <a:r>
                <a:rPr lang="en-US" dirty="0">
                  <a:solidFill>
                    <a:srgbClr val="99CC00"/>
                  </a:solidFill>
                </a:rPr>
                <a:t>signal</a:t>
              </a:r>
            </a:p>
          </p:txBody>
        </p:sp>
        <p:cxnSp>
          <p:nvCxnSpPr>
            <p:cNvPr id="34" name="Straight Arrow Connector 33">
              <a:extLst>
                <a:ext uri="{FF2B5EF4-FFF2-40B4-BE49-F238E27FC236}">
                  <a16:creationId xmlns:a16="http://schemas.microsoft.com/office/drawing/2014/main" id="{6AA52D52-00D0-D44A-BDB1-C0CD636E17A0}"/>
                </a:ext>
              </a:extLst>
            </p:cNvPr>
            <p:cNvCxnSpPr>
              <a:cxnSpLocks/>
            </p:cNvCxnSpPr>
            <p:nvPr/>
          </p:nvCxnSpPr>
          <p:spPr bwMode="auto">
            <a:xfrm>
              <a:off x="5765206" y="188651"/>
              <a:ext cx="1614052" cy="0"/>
            </a:xfrm>
            <a:prstGeom prst="straightConnector1">
              <a:avLst/>
            </a:prstGeom>
            <a:solidFill>
              <a:schemeClr val="accent1"/>
            </a:solidFill>
            <a:ln w="63500" cap="flat" cmpd="sng" algn="ctr">
              <a:solidFill>
                <a:srgbClr val="99CC00"/>
              </a:solidFill>
              <a:prstDash val="solid"/>
              <a:round/>
              <a:headEnd type="triangle" w="sm" len="sm"/>
              <a:tailEnd type="triangle" w="sm" len="sm"/>
            </a:ln>
            <a:effectLst/>
          </p:spPr>
        </p:cxnSp>
        <p:cxnSp>
          <p:nvCxnSpPr>
            <p:cNvPr id="35" name="Straight Arrow Connector 34">
              <a:extLst>
                <a:ext uri="{FF2B5EF4-FFF2-40B4-BE49-F238E27FC236}">
                  <a16:creationId xmlns:a16="http://schemas.microsoft.com/office/drawing/2014/main" id="{BDAFC1DA-DBB9-944E-B0C1-08AF97226DE3}"/>
                </a:ext>
              </a:extLst>
            </p:cNvPr>
            <p:cNvCxnSpPr>
              <a:cxnSpLocks/>
            </p:cNvCxnSpPr>
            <p:nvPr/>
          </p:nvCxnSpPr>
          <p:spPr bwMode="auto">
            <a:xfrm>
              <a:off x="5765206" y="19510"/>
              <a:ext cx="1814371" cy="0"/>
            </a:xfrm>
            <a:prstGeom prst="straightConnector1">
              <a:avLst/>
            </a:prstGeom>
            <a:solidFill>
              <a:schemeClr val="accent1"/>
            </a:solidFill>
            <a:ln w="63500" cap="flat" cmpd="sng" algn="ctr">
              <a:solidFill>
                <a:srgbClr val="99CC00"/>
              </a:solidFill>
              <a:prstDash val="solid"/>
              <a:round/>
              <a:headEnd type="triangle" w="sm" len="sm"/>
              <a:tailEnd type="triangle" w="sm" len="sm"/>
            </a:ln>
            <a:effectLst/>
          </p:spPr>
        </p:cxnSp>
      </p:grpSp>
      <p:sp>
        <p:nvSpPr>
          <p:cNvPr id="4" name="Slide Number Placeholder 3">
            <a:extLst>
              <a:ext uri="{FF2B5EF4-FFF2-40B4-BE49-F238E27FC236}">
                <a16:creationId xmlns:a16="http://schemas.microsoft.com/office/drawing/2014/main" id="{10AA5523-B158-3341-A32C-37A725BBC31C}"/>
              </a:ext>
            </a:extLst>
          </p:cNvPr>
          <p:cNvSpPr>
            <a:spLocks noGrp="1"/>
          </p:cNvSpPr>
          <p:nvPr>
            <p:ph type="sldNum" sz="quarter" idx="12"/>
          </p:nvPr>
        </p:nvSpPr>
        <p:spPr/>
        <p:txBody>
          <a:bodyPr/>
          <a:lstStyle/>
          <a:p>
            <a:fld id="{803C33BC-767D-8845-BB2C-A473FB4A7552}" type="slidenum">
              <a:rPr lang="en-US" smtClean="0"/>
              <a:pPr/>
              <a:t>275</a:t>
            </a:fld>
            <a:endParaRPr lang="en-US"/>
          </a:p>
        </p:txBody>
      </p:sp>
    </p:spTree>
    <p:extLst>
      <p:ext uri="{BB962C8B-B14F-4D97-AF65-F5344CB8AC3E}">
        <p14:creationId xmlns:p14="http://schemas.microsoft.com/office/powerpoint/2010/main" val="371756890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p:txBody>
          <a:bodyPr/>
          <a:lstStyle/>
          <a:p>
            <a:r>
              <a:rPr lang="en-US" sz="5000" b="1" dirty="0">
                <a:solidFill>
                  <a:schemeClr val="tx1"/>
                </a:solidFill>
                <a:latin typeface="Arial" charset="0"/>
                <a:cs typeface="Arial" charset="0"/>
              </a:rPr>
              <a:t>ANOVA ::</a:t>
            </a:r>
          </a:p>
          <a:p>
            <a:endParaRPr lang="en-US" sz="5000" dirty="0">
              <a:latin typeface="Arial" charset="0"/>
              <a:cs typeface="Arial" charset="0"/>
            </a:endParaRPr>
          </a:p>
        </p:txBody>
      </p:sp>
      <p:pic>
        <p:nvPicPr>
          <p:cNvPr id="6" name="Picture 5">
            <a:extLst>
              <a:ext uri="{FF2B5EF4-FFF2-40B4-BE49-F238E27FC236}">
                <a16:creationId xmlns:a16="http://schemas.microsoft.com/office/drawing/2014/main" id="{30DCB7A9-A488-A348-B27E-72F0736BD828}"/>
              </a:ext>
            </a:extLst>
          </p:cNvPr>
          <p:cNvPicPr>
            <a:picLocks noChangeAspect="1"/>
          </p:cNvPicPr>
          <p:nvPr/>
        </p:nvPicPr>
        <p:blipFill rotWithShape="1">
          <a:blip r:embed="rId2"/>
          <a:srcRect t="17356" b="55372"/>
          <a:stretch/>
        </p:blipFill>
        <p:spPr>
          <a:xfrm>
            <a:off x="3741821" y="4267200"/>
            <a:ext cx="3390900" cy="1676400"/>
          </a:xfrm>
          <a:prstGeom prst="rect">
            <a:avLst/>
          </a:prstGeom>
        </p:spPr>
      </p:pic>
      <p:pic>
        <p:nvPicPr>
          <p:cNvPr id="36" name="Picture 35">
            <a:extLst>
              <a:ext uri="{FF2B5EF4-FFF2-40B4-BE49-F238E27FC236}">
                <a16:creationId xmlns:a16="http://schemas.microsoft.com/office/drawing/2014/main" id="{D57F938E-73BD-084A-BB2F-48F101E25DF2}"/>
              </a:ext>
            </a:extLst>
          </p:cNvPr>
          <p:cNvPicPr>
            <a:picLocks noChangeAspect="1"/>
          </p:cNvPicPr>
          <p:nvPr/>
        </p:nvPicPr>
        <p:blipFill rotWithShape="1">
          <a:blip r:embed="rId2"/>
          <a:srcRect t="56112" b="23332"/>
          <a:stretch/>
        </p:blipFill>
        <p:spPr>
          <a:xfrm>
            <a:off x="3741821" y="2469931"/>
            <a:ext cx="3390900" cy="1263608"/>
          </a:xfrm>
          <a:prstGeom prst="rect">
            <a:avLst/>
          </a:prstGeom>
        </p:spPr>
      </p:pic>
      <p:pic>
        <p:nvPicPr>
          <p:cNvPr id="37" name="Picture 36">
            <a:extLst>
              <a:ext uri="{FF2B5EF4-FFF2-40B4-BE49-F238E27FC236}">
                <a16:creationId xmlns:a16="http://schemas.microsoft.com/office/drawing/2014/main" id="{E13F3BF4-408D-DB46-BB5E-32A978F2C664}"/>
              </a:ext>
            </a:extLst>
          </p:cNvPr>
          <p:cNvPicPr>
            <a:picLocks noChangeAspect="1"/>
          </p:cNvPicPr>
          <p:nvPr/>
        </p:nvPicPr>
        <p:blipFill rotWithShape="1">
          <a:blip r:embed="rId2"/>
          <a:srcRect t="89066"/>
          <a:stretch/>
        </p:blipFill>
        <p:spPr>
          <a:xfrm>
            <a:off x="3741821" y="1264130"/>
            <a:ext cx="3390900" cy="672140"/>
          </a:xfrm>
          <a:prstGeom prst="rect">
            <a:avLst/>
          </a:prstGeom>
        </p:spPr>
      </p:pic>
      <p:sp>
        <p:nvSpPr>
          <p:cNvPr id="2" name="Slide Number Placeholder 1">
            <a:extLst>
              <a:ext uri="{FF2B5EF4-FFF2-40B4-BE49-F238E27FC236}">
                <a16:creationId xmlns:a16="http://schemas.microsoft.com/office/drawing/2014/main" id="{286F3A00-C737-9B44-89B2-3089CFC3E825}"/>
              </a:ext>
            </a:extLst>
          </p:cNvPr>
          <p:cNvSpPr>
            <a:spLocks noGrp="1"/>
          </p:cNvSpPr>
          <p:nvPr>
            <p:ph type="sldNum" sz="quarter" idx="12"/>
          </p:nvPr>
        </p:nvSpPr>
        <p:spPr/>
        <p:txBody>
          <a:bodyPr/>
          <a:lstStyle/>
          <a:p>
            <a:fld id="{803C33BC-767D-8845-BB2C-A473FB4A7552}" type="slidenum">
              <a:rPr lang="en-US" smtClean="0"/>
              <a:pPr/>
              <a:t>276</a:t>
            </a:fld>
            <a:endParaRPr lang="en-US"/>
          </a:p>
        </p:txBody>
      </p:sp>
    </p:spTree>
    <p:extLst>
      <p:ext uri="{BB962C8B-B14F-4D97-AF65-F5344CB8AC3E}">
        <p14:creationId xmlns:p14="http://schemas.microsoft.com/office/powerpoint/2010/main" val="179291987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E1A592-384C-214F-96F3-8C20A5461944}"/>
              </a:ext>
            </a:extLst>
          </p:cNvPr>
          <p:cNvSpPr/>
          <p:nvPr/>
        </p:nvSpPr>
        <p:spPr>
          <a:xfrm>
            <a:off x="609600" y="2590800"/>
            <a:ext cx="7391400" cy="461665"/>
          </a:xfrm>
          <a:prstGeom prst="rect">
            <a:avLst/>
          </a:prstGeom>
        </p:spPr>
        <p:txBody>
          <a:bodyPr wrap="square">
            <a:spAutoFit/>
          </a:bodyPr>
          <a:lstStyle/>
          <a:p>
            <a:r>
              <a:rPr lang="en-GB" sz="2400" b="0" dirty="0">
                <a:solidFill>
                  <a:srgbClr val="000000"/>
                </a:solidFill>
              </a:rPr>
              <a:t>don’t be afraid by this</a:t>
            </a:r>
            <a:endParaRPr lang="en-US" dirty="0"/>
          </a:p>
        </p:txBody>
      </p:sp>
      <p:sp>
        <p:nvSpPr>
          <p:cNvPr id="2" name="Slide Number Placeholder 1">
            <a:extLst>
              <a:ext uri="{FF2B5EF4-FFF2-40B4-BE49-F238E27FC236}">
                <a16:creationId xmlns:a16="http://schemas.microsoft.com/office/drawing/2014/main" id="{DCF5695C-4D2F-5C4E-A47E-96EACCDA54DF}"/>
              </a:ext>
            </a:extLst>
          </p:cNvPr>
          <p:cNvSpPr>
            <a:spLocks noGrp="1"/>
          </p:cNvSpPr>
          <p:nvPr>
            <p:ph type="sldNum" sz="quarter" idx="12"/>
          </p:nvPr>
        </p:nvSpPr>
        <p:spPr/>
        <p:txBody>
          <a:bodyPr/>
          <a:lstStyle/>
          <a:p>
            <a:fld id="{803C33BC-767D-8845-BB2C-A473FB4A7552}" type="slidenum">
              <a:rPr lang="en-US" smtClean="0"/>
              <a:pPr/>
              <a:t>277</a:t>
            </a:fld>
            <a:endParaRPr lang="en-US"/>
          </a:p>
        </p:txBody>
      </p:sp>
    </p:spTree>
    <p:extLst>
      <p:ext uri="{BB962C8B-B14F-4D97-AF65-F5344CB8AC3E}">
        <p14:creationId xmlns:p14="http://schemas.microsoft.com/office/powerpoint/2010/main" val="371289766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5ECC22-3F28-2147-9590-1654027AACC5}"/>
              </a:ext>
            </a:extLst>
          </p:cNvPr>
          <p:cNvSpPr/>
          <p:nvPr/>
        </p:nvSpPr>
        <p:spPr>
          <a:xfrm>
            <a:off x="1945321" y="4855632"/>
            <a:ext cx="4875053" cy="461665"/>
          </a:xfrm>
          <a:prstGeom prst="rect">
            <a:avLst/>
          </a:prstGeom>
        </p:spPr>
        <p:txBody>
          <a:bodyPr wrap="none">
            <a:spAutoFit/>
          </a:bodyPr>
          <a:lstStyle/>
          <a:p>
            <a:r>
              <a:rPr lang="en-GB" sz="2400" b="0" dirty="0">
                <a:solidFill>
                  <a:srgbClr val="000000"/>
                </a:solidFill>
              </a:rPr>
              <a:t>(excel file in the git hub repository)</a:t>
            </a:r>
            <a:endParaRPr lang="en-US" dirty="0"/>
          </a:p>
        </p:txBody>
      </p:sp>
      <p:pic>
        <p:nvPicPr>
          <p:cNvPr id="5" name="Picture 4">
            <a:extLst>
              <a:ext uri="{FF2B5EF4-FFF2-40B4-BE49-F238E27FC236}">
                <a16:creationId xmlns:a16="http://schemas.microsoft.com/office/drawing/2014/main" id="{B381BD42-56DC-464A-AE66-737FA6472426}"/>
              </a:ext>
            </a:extLst>
          </p:cNvPr>
          <p:cNvPicPr>
            <a:picLocks noChangeAspect="1"/>
          </p:cNvPicPr>
          <p:nvPr/>
        </p:nvPicPr>
        <p:blipFill>
          <a:blip r:embed="rId2"/>
          <a:stretch>
            <a:fillRect/>
          </a:stretch>
        </p:blipFill>
        <p:spPr>
          <a:xfrm>
            <a:off x="0" y="2034451"/>
            <a:ext cx="9144000" cy="2789097"/>
          </a:xfrm>
          <a:prstGeom prst="rect">
            <a:avLst/>
          </a:prstGeom>
        </p:spPr>
      </p:pic>
      <p:sp>
        <p:nvSpPr>
          <p:cNvPr id="2" name="Slide Number Placeholder 1">
            <a:extLst>
              <a:ext uri="{FF2B5EF4-FFF2-40B4-BE49-F238E27FC236}">
                <a16:creationId xmlns:a16="http://schemas.microsoft.com/office/drawing/2014/main" id="{F972EA35-22FA-AC41-BC0D-275198A03D94}"/>
              </a:ext>
            </a:extLst>
          </p:cNvPr>
          <p:cNvSpPr>
            <a:spLocks noGrp="1"/>
          </p:cNvSpPr>
          <p:nvPr>
            <p:ph type="sldNum" sz="quarter" idx="12"/>
          </p:nvPr>
        </p:nvSpPr>
        <p:spPr/>
        <p:txBody>
          <a:bodyPr/>
          <a:lstStyle/>
          <a:p>
            <a:fld id="{8C734804-006E-DC44-93A2-A63A0AD6AB16}" type="slidenum">
              <a:rPr lang="en-US" smtClean="0"/>
              <a:pPr/>
              <a:t>278</a:t>
            </a:fld>
            <a:endParaRPr lang="en-US"/>
          </a:p>
        </p:txBody>
      </p:sp>
    </p:spTree>
    <p:extLst>
      <p:ext uri="{BB962C8B-B14F-4D97-AF65-F5344CB8AC3E}">
        <p14:creationId xmlns:p14="http://schemas.microsoft.com/office/powerpoint/2010/main" val="364409814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67A1CB-5178-C943-A986-C581AFC8F77A}"/>
              </a:ext>
            </a:extLst>
          </p:cNvPr>
          <p:cNvSpPr/>
          <p:nvPr/>
        </p:nvSpPr>
        <p:spPr>
          <a:xfrm>
            <a:off x="609600" y="2590800"/>
            <a:ext cx="7924800" cy="1569660"/>
          </a:xfrm>
          <a:prstGeom prst="rect">
            <a:avLst/>
          </a:prstGeom>
        </p:spPr>
        <p:txBody>
          <a:bodyPr wrap="square">
            <a:spAutoFit/>
          </a:bodyPr>
          <a:lstStyle/>
          <a:p>
            <a:r>
              <a:rPr lang="en-GB" sz="2400" b="0" dirty="0">
                <a:solidFill>
                  <a:srgbClr val="000000"/>
                </a:solidFill>
              </a:rPr>
              <a:t>how do we know if the </a:t>
            </a:r>
            <a:r>
              <a:rPr lang="en-GB" sz="2400" b="0" dirty="0" err="1">
                <a:solidFill>
                  <a:srgbClr val="000000"/>
                </a:solidFill>
              </a:rPr>
              <a:t>Fvalue</a:t>
            </a:r>
            <a:r>
              <a:rPr lang="en-GB" sz="2400" b="0" dirty="0">
                <a:solidFill>
                  <a:srgbClr val="000000"/>
                </a:solidFill>
              </a:rPr>
              <a:t> is </a:t>
            </a:r>
            <a:r>
              <a:rPr lang="en-GB" sz="2400" b="0" dirty="0" err="1">
                <a:solidFill>
                  <a:srgbClr val="000000"/>
                </a:solidFill>
              </a:rPr>
              <a:t>anygood</a:t>
            </a:r>
            <a:r>
              <a:rPr lang="en-GB" sz="2400" b="0" dirty="0">
                <a:solidFill>
                  <a:srgbClr val="000000"/>
                </a:solidFill>
              </a:rPr>
              <a:t>?</a:t>
            </a:r>
          </a:p>
          <a:p>
            <a:endParaRPr lang="en-GB" sz="2400" b="0" dirty="0">
              <a:solidFill>
                <a:srgbClr val="000000"/>
              </a:solidFill>
            </a:endParaRPr>
          </a:p>
          <a:p>
            <a:endParaRPr lang="en-GB" sz="2400" b="0" dirty="0">
              <a:solidFill>
                <a:srgbClr val="000000"/>
              </a:solidFill>
            </a:endParaRPr>
          </a:p>
          <a:p>
            <a:r>
              <a:rPr lang="en-GB" sz="2400" b="0" dirty="0">
                <a:solidFill>
                  <a:srgbClr val="000000"/>
                </a:solidFill>
              </a:rPr>
              <a:t>		… this is where </a:t>
            </a:r>
            <a:r>
              <a:rPr lang="en-GB" sz="2400" dirty="0">
                <a:solidFill>
                  <a:srgbClr val="99CC00"/>
                </a:solidFill>
              </a:rPr>
              <a:t>F-distributions</a:t>
            </a:r>
            <a:r>
              <a:rPr lang="en-GB" sz="2400" b="0" dirty="0">
                <a:solidFill>
                  <a:srgbClr val="000000"/>
                </a:solidFill>
              </a:rPr>
              <a:t> come in</a:t>
            </a:r>
            <a:endParaRPr lang="en-US" dirty="0"/>
          </a:p>
        </p:txBody>
      </p:sp>
      <p:sp>
        <p:nvSpPr>
          <p:cNvPr id="2" name="Slide Number Placeholder 1">
            <a:extLst>
              <a:ext uri="{FF2B5EF4-FFF2-40B4-BE49-F238E27FC236}">
                <a16:creationId xmlns:a16="http://schemas.microsoft.com/office/drawing/2014/main" id="{E3DD526A-7F3C-5848-A5BC-61C3237BFF83}"/>
              </a:ext>
            </a:extLst>
          </p:cNvPr>
          <p:cNvSpPr>
            <a:spLocks noGrp="1"/>
          </p:cNvSpPr>
          <p:nvPr>
            <p:ph type="sldNum" sz="quarter" idx="12"/>
          </p:nvPr>
        </p:nvSpPr>
        <p:spPr/>
        <p:txBody>
          <a:bodyPr/>
          <a:lstStyle/>
          <a:p>
            <a:fld id="{8C734804-006E-DC44-93A2-A63A0AD6AB16}" type="slidenum">
              <a:rPr lang="en-US" smtClean="0"/>
              <a:pPr/>
              <a:t>279</a:t>
            </a:fld>
            <a:endParaRPr lang="en-US"/>
          </a:p>
        </p:txBody>
      </p:sp>
    </p:spTree>
    <p:extLst>
      <p:ext uri="{BB962C8B-B14F-4D97-AF65-F5344CB8AC3E}">
        <p14:creationId xmlns:p14="http://schemas.microsoft.com/office/powerpoint/2010/main" val="2424280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990B6D9-2EE2-3142-9C98-8FA60DECD1B1}"/>
              </a:ext>
            </a:extLst>
          </p:cNvPr>
          <p:cNvCxnSpPr/>
          <p:nvPr/>
        </p:nvCxnSpPr>
        <p:spPr bwMode="auto">
          <a:xfrm flipV="1">
            <a:off x="1066800" y="1828800"/>
            <a:ext cx="0" cy="34290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AB2DC191-D1B7-E148-9990-9E9484EAADE2}"/>
              </a:ext>
            </a:extLst>
          </p:cNvPr>
          <p:cNvCxnSpPr>
            <a:cxnSpLocks/>
          </p:cNvCxnSpPr>
          <p:nvPr/>
        </p:nvCxnSpPr>
        <p:spPr bwMode="auto">
          <a:xfrm>
            <a:off x="1066800" y="5257800"/>
            <a:ext cx="70866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Rectangle 9">
            <a:extLst>
              <a:ext uri="{FF2B5EF4-FFF2-40B4-BE49-F238E27FC236}">
                <a16:creationId xmlns:a16="http://schemas.microsoft.com/office/drawing/2014/main" id="{25BE0559-72FE-2041-9A54-2162ACC23CA3}"/>
              </a:ext>
            </a:extLst>
          </p:cNvPr>
          <p:cNvSpPr/>
          <p:nvPr/>
        </p:nvSpPr>
        <p:spPr>
          <a:xfrm>
            <a:off x="408017" y="1295400"/>
            <a:ext cx="889987" cy="646331"/>
          </a:xfrm>
          <a:prstGeom prst="rect">
            <a:avLst/>
          </a:prstGeom>
        </p:spPr>
        <p:txBody>
          <a:bodyPr wrap="none">
            <a:spAutoFit/>
          </a:bodyPr>
          <a:lstStyle/>
          <a:p>
            <a:r>
              <a:rPr lang="en-US" b="0" kern="0" dirty="0">
                <a:latin typeface="Arial"/>
                <a:ea typeface="Arial"/>
                <a:cs typeface="Arial"/>
              </a:rPr>
              <a:t>T time </a:t>
            </a:r>
          </a:p>
          <a:p>
            <a:r>
              <a:rPr lang="en-US" b="0" kern="0" dirty="0">
                <a:latin typeface="Arial"/>
                <a:ea typeface="Arial"/>
                <a:cs typeface="Arial"/>
              </a:rPr>
              <a:t>(</a:t>
            </a:r>
            <a:r>
              <a:rPr lang="en-US" b="0" kern="0" dirty="0" err="1">
                <a:latin typeface="Arial"/>
                <a:ea typeface="Arial"/>
                <a:cs typeface="Arial"/>
              </a:rPr>
              <a:t>ms</a:t>
            </a:r>
            <a:r>
              <a:rPr lang="en-US" b="0" kern="0" dirty="0">
                <a:latin typeface="Arial"/>
                <a:ea typeface="Arial"/>
                <a:cs typeface="Arial"/>
              </a:rPr>
              <a:t>)</a:t>
            </a:r>
            <a:endParaRPr lang="en-US" dirty="0"/>
          </a:p>
        </p:txBody>
      </p:sp>
      <p:sp>
        <p:nvSpPr>
          <p:cNvPr id="11" name="Rectangle 10">
            <a:extLst>
              <a:ext uri="{FF2B5EF4-FFF2-40B4-BE49-F238E27FC236}">
                <a16:creationId xmlns:a16="http://schemas.microsoft.com/office/drawing/2014/main" id="{70158D0A-71D9-3E4E-BA04-32925362BC9A}"/>
              </a:ext>
            </a:extLst>
          </p:cNvPr>
          <p:cNvSpPr/>
          <p:nvPr/>
        </p:nvSpPr>
        <p:spPr>
          <a:xfrm>
            <a:off x="7361267" y="5410200"/>
            <a:ext cx="1782733" cy="646331"/>
          </a:xfrm>
          <a:prstGeom prst="rect">
            <a:avLst/>
          </a:prstGeom>
        </p:spPr>
        <p:txBody>
          <a:bodyPr wrap="square">
            <a:spAutoFit/>
          </a:bodyPr>
          <a:lstStyle/>
          <a:p>
            <a:pPr algn="ctr"/>
            <a:r>
              <a:rPr lang="en-US" b="0" kern="0" dirty="0">
                <a:latin typeface="Arial"/>
                <a:ea typeface="Arial"/>
                <a:cs typeface="Arial"/>
              </a:rPr>
              <a:t>ID index of difficulty</a:t>
            </a:r>
            <a:endParaRPr lang="en-US" dirty="0"/>
          </a:p>
        </p:txBody>
      </p:sp>
      <p:cxnSp>
        <p:nvCxnSpPr>
          <p:cNvPr id="20" name="Straight Connector 19">
            <a:extLst>
              <a:ext uri="{FF2B5EF4-FFF2-40B4-BE49-F238E27FC236}">
                <a16:creationId xmlns:a16="http://schemas.microsoft.com/office/drawing/2014/main" id="{4C4C4F44-1B7A-7C4B-AED7-11FCC9DFFFB9}"/>
              </a:ext>
            </a:extLst>
          </p:cNvPr>
          <p:cNvCxnSpPr/>
          <p:nvPr/>
        </p:nvCxnSpPr>
        <p:spPr bwMode="auto">
          <a:xfrm flipV="1">
            <a:off x="1066800" y="1941731"/>
            <a:ext cx="6781800" cy="224926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30B1BC1F-3EDB-184A-ADD7-FEE3359627F6}"/>
              </a:ext>
            </a:extLst>
          </p:cNvPr>
          <p:cNvSpPr/>
          <p:nvPr/>
        </p:nvSpPr>
        <p:spPr>
          <a:xfrm>
            <a:off x="4628336" y="3674710"/>
            <a:ext cx="3156633" cy="424732"/>
          </a:xfrm>
          <a:prstGeom prst="rect">
            <a:avLst/>
          </a:prstGeom>
        </p:spPr>
        <p:txBody>
          <a:bodyPr wrap="none">
            <a:spAutoFit/>
          </a:bodyPr>
          <a:lstStyle/>
          <a:p>
            <a:pPr lvl="0" algn="ctr" eaLnBrk="0" hangingPunct="0">
              <a:lnSpc>
                <a:spcPct val="90000"/>
              </a:lnSpc>
              <a:spcBef>
                <a:spcPct val="20000"/>
              </a:spcBef>
            </a:pPr>
            <a:r>
              <a:rPr lang="en-US" sz="2400" b="0" kern="0" dirty="0">
                <a:solidFill>
                  <a:srgbClr val="000000"/>
                </a:solidFill>
              </a:rPr>
              <a:t>Fitts! T = 2.3 + 1.1 ID</a:t>
            </a:r>
          </a:p>
        </p:txBody>
      </p:sp>
      <p:sp>
        <p:nvSpPr>
          <p:cNvPr id="25" name="Oval 24">
            <a:extLst>
              <a:ext uri="{FF2B5EF4-FFF2-40B4-BE49-F238E27FC236}">
                <a16:creationId xmlns:a16="http://schemas.microsoft.com/office/drawing/2014/main" id="{02B34BC1-8570-E044-AE19-42005720B7DD}"/>
              </a:ext>
            </a:extLst>
          </p:cNvPr>
          <p:cNvSpPr/>
          <p:nvPr/>
        </p:nvSpPr>
        <p:spPr bwMode="auto">
          <a:xfrm>
            <a:off x="1828800" y="4267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0" name="Oval 29">
            <a:extLst>
              <a:ext uri="{FF2B5EF4-FFF2-40B4-BE49-F238E27FC236}">
                <a16:creationId xmlns:a16="http://schemas.microsoft.com/office/drawing/2014/main" id="{F7163CFD-A6B9-FD44-BA38-C98285612F83}"/>
              </a:ext>
            </a:extLst>
          </p:cNvPr>
          <p:cNvSpPr/>
          <p:nvPr/>
        </p:nvSpPr>
        <p:spPr bwMode="auto">
          <a:xfrm>
            <a:off x="29718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1" name="Oval 30">
            <a:extLst>
              <a:ext uri="{FF2B5EF4-FFF2-40B4-BE49-F238E27FC236}">
                <a16:creationId xmlns:a16="http://schemas.microsoft.com/office/drawing/2014/main" id="{5220517A-8823-4A4C-B017-67B2D71458C4}"/>
              </a:ext>
            </a:extLst>
          </p:cNvPr>
          <p:cNvSpPr/>
          <p:nvPr/>
        </p:nvSpPr>
        <p:spPr bwMode="auto">
          <a:xfrm>
            <a:off x="40386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2" name="Oval 31">
            <a:extLst>
              <a:ext uri="{FF2B5EF4-FFF2-40B4-BE49-F238E27FC236}">
                <a16:creationId xmlns:a16="http://schemas.microsoft.com/office/drawing/2014/main" id="{3F4E79DD-984F-DA45-A8F3-7825B90E26DD}"/>
              </a:ext>
            </a:extLst>
          </p:cNvPr>
          <p:cNvSpPr/>
          <p:nvPr/>
        </p:nvSpPr>
        <p:spPr bwMode="auto">
          <a:xfrm>
            <a:off x="5032744" y="22098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3" name="Oval 32">
            <a:extLst>
              <a:ext uri="{FF2B5EF4-FFF2-40B4-BE49-F238E27FC236}">
                <a16:creationId xmlns:a16="http://schemas.microsoft.com/office/drawing/2014/main" id="{CBE60D1B-D4EB-C546-AED7-4AF635190F36}"/>
              </a:ext>
            </a:extLst>
          </p:cNvPr>
          <p:cNvSpPr/>
          <p:nvPr/>
        </p:nvSpPr>
        <p:spPr bwMode="auto">
          <a:xfrm>
            <a:off x="6019800" y="24384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4" name="Oval 33">
            <a:extLst>
              <a:ext uri="{FF2B5EF4-FFF2-40B4-BE49-F238E27FC236}">
                <a16:creationId xmlns:a16="http://schemas.microsoft.com/office/drawing/2014/main" id="{422FFF97-D962-E84C-8A17-21AF92F7AAB3}"/>
              </a:ext>
            </a:extLst>
          </p:cNvPr>
          <p:cNvSpPr/>
          <p:nvPr/>
        </p:nvSpPr>
        <p:spPr bwMode="auto">
          <a:xfrm>
            <a:off x="6875719" y="30480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15" name="Group 8">
            <a:extLst>
              <a:ext uri="{FF2B5EF4-FFF2-40B4-BE49-F238E27FC236}">
                <a16:creationId xmlns:a16="http://schemas.microsoft.com/office/drawing/2014/main" id="{8DA6B708-37A1-2443-B98A-2D4066A36B59}"/>
              </a:ext>
            </a:extLst>
          </p:cNvPr>
          <p:cNvGrpSpPr>
            <a:grpSpLocks/>
          </p:cNvGrpSpPr>
          <p:nvPr/>
        </p:nvGrpSpPr>
        <p:grpSpPr bwMode="auto">
          <a:xfrm>
            <a:off x="6511412" y="-76200"/>
            <a:ext cx="3089787" cy="1865532"/>
            <a:chOff x="5029200" y="990600"/>
            <a:chExt cx="4038600" cy="2438400"/>
          </a:xfrm>
        </p:grpSpPr>
        <p:sp>
          <p:nvSpPr>
            <p:cNvPr id="16" name="Oval 9">
              <a:extLst>
                <a:ext uri="{FF2B5EF4-FFF2-40B4-BE49-F238E27FC236}">
                  <a16:creationId xmlns:a16="http://schemas.microsoft.com/office/drawing/2014/main" id="{BCD204CA-D405-4949-9638-F7651DA79DE6}"/>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7" name="Oval 10">
              <a:extLst>
                <a:ext uri="{FF2B5EF4-FFF2-40B4-BE49-F238E27FC236}">
                  <a16:creationId xmlns:a16="http://schemas.microsoft.com/office/drawing/2014/main" id="{8BC0A2FC-AF23-D04F-AEC7-F64AC64BCE83}"/>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20000" dirty="0">
                  <a:solidFill>
                    <a:schemeClr val="bg1"/>
                  </a:solidFill>
                </a:rPr>
                <a:t>2</a:t>
              </a:r>
            </a:p>
          </p:txBody>
        </p:sp>
      </p:grpSp>
      <p:sp>
        <p:nvSpPr>
          <p:cNvPr id="19" name="Rectangle 18">
            <a:extLst>
              <a:ext uri="{FF2B5EF4-FFF2-40B4-BE49-F238E27FC236}">
                <a16:creationId xmlns:a16="http://schemas.microsoft.com/office/drawing/2014/main" id="{F0973984-0D80-8C49-9F3A-4AFBAD4F8A67}"/>
              </a:ext>
            </a:extLst>
          </p:cNvPr>
          <p:cNvSpPr/>
          <p:nvPr/>
        </p:nvSpPr>
        <p:spPr>
          <a:xfrm>
            <a:off x="-401509" y="222647"/>
            <a:ext cx="7848600" cy="615553"/>
          </a:xfrm>
          <a:prstGeom prst="rect">
            <a:avLst/>
          </a:prstGeom>
        </p:spPr>
        <p:txBody>
          <a:bodyPr wrap="square">
            <a:spAutoFit/>
          </a:bodyPr>
          <a:lstStyle/>
          <a:p>
            <a:pPr lvl="0" algn="r"/>
            <a:r>
              <a:rPr lang="en-US" sz="3400" b="0" dirty="0"/>
              <a:t>R squared</a:t>
            </a:r>
          </a:p>
        </p:txBody>
      </p:sp>
      <p:cxnSp>
        <p:nvCxnSpPr>
          <p:cNvPr id="21" name="Straight Connector 20">
            <a:extLst>
              <a:ext uri="{FF2B5EF4-FFF2-40B4-BE49-F238E27FC236}">
                <a16:creationId xmlns:a16="http://schemas.microsoft.com/office/drawing/2014/main" id="{B12E6144-57F7-394B-A206-C9BAD821F1F0}"/>
              </a:ext>
            </a:extLst>
          </p:cNvPr>
          <p:cNvCxnSpPr>
            <a:cxnSpLocks/>
          </p:cNvCxnSpPr>
          <p:nvPr/>
        </p:nvCxnSpPr>
        <p:spPr bwMode="auto">
          <a:xfrm flipH="1">
            <a:off x="1066800" y="3337061"/>
            <a:ext cx="7620000" cy="15739"/>
          </a:xfrm>
          <a:prstGeom prst="line">
            <a:avLst/>
          </a:prstGeom>
          <a:solidFill>
            <a:schemeClr val="accent1"/>
          </a:solidFill>
          <a:ln w="9525" cap="flat" cmpd="sng" algn="ctr">
            <a:solidFill>
              <a:srgbClr val="99CC00"/>
            </a:solidFill>
            <a:prstDash val="sysDash"/>
            <a:round/>
            <a:headEnd type="none" w="med" len="med"/>
            <a:tailEnd type="none" w="med" len="med"/>
          </a:ln>
          <a:effectLst/>
        </p:spPr>
      </p:cxnSp>
      <p:cxnSp>
        <p:nvCxnSpPr>
          <p:cNvPr id="22" name="Straight Connector 21">
            <a:extLst>
              <a:ext uri="{FF2B5EF4-FFF2-40B4-BE49-F238E27FC236}">
                <a16:creationId xmlns:a16="http://schemas.microsoft.com/office/drawing/2014/main" id="{4FF3699A-8B85-EF4B-9B2F-60908E114A4F}"/>
              </a:ext>
            </a:extLst>
          </p:cNvPr>
          <p:cNvCxnSpPr>
            <a:cxnSpLocks/>
          </p:cNvCxnSpPr>
          <p:nvPr/>
        </p:nvCxnSpPr>
        <p:spPr bwMode="auto">
          <a:xfrm flipV="1">
            <a:off x="3048000" y="3200400"/>
            <a:ext cx="0" cy="341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FE527D60-D3AB-EE4A-9ADA-693926693E99}"/>
              </a:ext>
            </a:extLst>
          </p:cNvPr>
          <p:cNvCxnSpPr>
            <a:cxnSpLocks/>
          </p:cNvCxnSpPr>
          <p:nvPr/>
        </p:nvCxnSpPr>
        <p:spPr bwMode="auto">
          <a:xfrm flipH="1" flipV="1">
            <a:off x="5105400" y="2267634"/>
            <a:ext cx="3544" cy="1103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74B6384A-E841-544F-BA18-58B0FD18BC28}"/>
              </a:ext>
            </a:extLst>
          </p:cNvPr>
          <p:cNvCxnSpPr>
            <a:cxnSpLocks/>
          </p:cNvCxnSpPr>
          <p:nvPr/>
        </p:nvCxnSpPr>
        <p:spPr bwMode="auto">
          <a:xfrm>
            <a:off x="6934200" y="3066366"/>
            <a:ext cx="17719" cy="286434"/>
          </a:xfrm>
          <a:prstGeom prst="line">
            <a:avLst/>
          </a:prstGeom>
          <a:solidFill>
            <a:schemeClr val="accent1"/>
          </a:solidFill>
          <a:ln w="63500" cap="flat" cmpd="sng" algn="ctr">
            <a:solidFill>
              <a:srgbClr val="99CC00"/>
            </a:solidFill>
            <a:prstDash val="sysDot"/>
            <a:round/>
            <a:headEnd type="none" w="med" len="med"/>
            <a:tailEnd type="none" w="med" len="med"/>
          </a:ln>
          <a:effectLst/>
        </p:spPr>
      </p:cxnSp>
      <p:grpSp>
        <p:nvGrpSpPr>
          <p:cNvPr id="51" name="Group 50">
            <a:extLst>
              <a:ext uri="{FF2B5EF4-FFF2-40B4-BE49-F238E27FC236}">
                <a16:creationId xmlns:a16="http://schemas.microsoft.com/office/drawing/2014/main" id="{25158D27-C09F-2642-BD3C-D4330CE95436}"/>
              </a:ext>
            </a:extLst>
          </p:cNvPr>
          <p:cNvGrpSpPr/>
          <p:nvPr/>
        </p:nvGrpSpPr>
        <p:grpSpPr>
          <a:xfrm>
            <a:off x="408017" y="4991785"/>
            <a:ext cx="4648200" cy="1598830"/>
            <a:chOff x="-2667000" y="4762501"/>
            <a:chExt cx="4648200" cy="1598830"/>
          </a:xfrm>
        </p:grpSpPr>
        <p:sp>
          <p:nvSpPr>
            <p:cNvPr id="49" name="Rectangle 48">
              <a:extLst>
                <a:ext uri="{FF2B5EF4-FFF2-40B4-BE49-F238E27FC236}">
                  <a16:creationId xmlns:a16="http://schemas.microsoft.com/office/drawing/2014/main" id="{D5EFDFB9-EFA3-E54F-8B0F-7DEFD7F74698}"/>
                </a:ext>
              </a:extLst>
            </p:cNvPr>
            <p:cNvSpPr/>
            <p:nvPr/>
          </p:nvSpPr>
          <p:spPr bwMode="auto">
            <a:xfrm>
              <a:off x="-2667000" y="4762501"/>
              <a:ext cx="4648200" cy="15988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48" name="Group 47">
              <a:extLst>
                <a:ext uri="{FF2B5EF4-FFF2-40B4-BE49-F238E27FC236}">
                  <a16:creationId xmlns:a16="http://schemas.microsoft.com/office/drawing/2014/main" id="{1F31ED63-B446-9548-818D-431D70A320D6}"/>
                </a:ext>
              </a:extLst>
            </p:cNvPr>
            <p:cNvGrpSpPr/>
            <p:nvPr/>
          </p:nvGrpSpPr>
          <p:grpSpPr>
            <a:xfrm>
              <a:off x="-2152380" y="5109616"/>
              <a:ext cx="4075155" cy="896035"/>
              <a:chOff x="1316918" y="5733365"/>
              <a:chExt cx="4075155" cy="896035"/>
            </a:xfrm>
            <a:solidFill>
              <a:schemeClr val="bg1"/>
            </a:solidFill>
          </p:grpSpPr>
          <p:sp>
            <p:nvSpPr>
              <p:cNvPr id="42" name="Rectangle 41">
                <a:extLst>
                  <a:ext uri="{FF2B5EF4-FFF2-40B4-BE49-F238E27FC236}">
                    <a16:creationId xmlns:a16="http://schemas.microsoft.com/office/drawing/2014/main" id="{BD4EFCAA-A70E-AE42-9267-D13FA25C737F}"/>
                  </a:ext>
                </a:extLst>
              </p:cNvPr>
              <p:cNvSpPr/>
              <p:nvPr/>
            </p:nvSpPr>
            <p:spPr>
              <a:xfrm>
                <a:off x="1316918" y="5733365"/>
                <a:ext cx="4075155" cy="830997"/>
              </a:xfrm>
              <a:prstGeom prst="rect">
                <a:avLst/>
              </a:prstGeom>
              <a:grpFill/>
            </p:spPr>
            <p:txBody>
              <a:bodyPr wrap="none">
                <a:spAutoFit/>
              </a:bodyPr>
              <a:lstStyle/>
              <a:p>
                <a:pPr lvl="0" algn="ctr" eaLnBrk="0" hangingPunct="0">
                  <a:lnSpc>
                    <a:spcPct val="90000"/>
                  </a:lnSpc>
                  <a:spcBef>
                    <a:spcPct val="20000"/>
                  </a:spcBef>
                </a:pPr>
                <a:r>
                  <a:rPr lang="en-GB" sz="2400" b="0" dirty="0"/>
                  <a:t>∑ </a:t>
                </a:r>
                <a:r>
                  <a:rPr lang="en-US" sz="2400" kern="0" dirty="0">
                    <a:solidFill>
                      <a:srgbClr val="000000"/>
                    </a:solidFill>
                  </a:rPr>
                  <a:t>( estimated y – mean y )</a:t>
                </a:r>
                <a:r>
                  <a:rPr lang="en-US" sz="2400" kern="0" baseline="30000" dirty="0">
                    <a:solidFill>
                      <a:srgbClr val="000000"/>
                    </a:solidFill>
                  </a:rPr>
                  <a:t>2</a:t>
                </a:r>
              </a:p>
              <a:p>
                <a:pPr lvl="0" algn="ctr" eaLnBrk="0" hangingPunct="0">
                  <a:lnSpc>
                    <a:spcPct val="90000"/>
                  </a:lnSpc>
                  <a:spcBef>
                    <a:spcPct val="20000"/>
                  </a:spcBef>
                </a:pPr>
                <a:endParaRPr lang="en-US" sz="2400" kern="0" dirty="0">
                  <a:solidFill>
                    <a:srgbClr val="000000"/>
                  </a:solidFill>
                </a:endParaRPr>
              </a:p>
            </p:txBody>
          </p:sp>
          <p:sp>
            <p:nvSpPr>
              <p:cNvPr id="43" name="Rectangle 42">
                <a:extLst>
                  <a:ext uri="{FF2B5EF4-FFF2-40B4-BE49-F238E27FC236}">
                    <a16:creationId xmlns:a16="http://schemas.microsoft.com/office/drawing/2014/main" id="{BC6652FE-A2C9-2340-9F4D-42CBAD4162C7}"/>
                  </a:ext>
                </a:extLst>
              </p:cNvPr>
              <p:cNvSpPr/>
              <p:nvPr/>
            </p:nvSpPr>
            <p:spPr>
              <a:xfrm>
                <a:off x="1556218" y="6204668"/>
                <a:ext cx="3526928" cy="424732"/>
              </a:xfrm>
              <a:prstGeom prst="rect">
                <a:avLst/>
              </a:prstGeom>
              <a:grpFill/>
            </p:spPr>
            <p:txBody>
              <a:bodyPr wrap="none">
                <a:spAutoFit/>
              </a:bodyPr>
              <a:lstStyle/>
              <a:p>
                <a:pPr algn="ctr" eaLnBrk="0" hangingPunct="0">
                  <a:lnSpc>
                    <a:spcPct val="90000"/>
                  </a:lnSpc>
                  <a:spcBef>
                    <a:spcPct val="20000"/>
                  </a:spcBef>
                </a:pPr>
                <a:r>
                  <a:rPr lang="en-GB" sz="2400" b="0" dirty="0"/>
                  <a:t>∑ </a:t>
                </a:r>
                <a:r>
                  <a:rPr lang="en-US" sz="2400" kern="0" dirty="0">
                    <a:solidFill>
                      <a:srgbClr val="000000"/>
                    </a:solidFill>
                  </a:rPr>
                  <a:t>( actual y – mean y )</a:t>
                </a:r>
                <a:r>
                  <a:rPr lang="en-US" sz="2400" kern="0" baseline="30000" dirty="0">
                    <a:solidFill>
                      <a:srgbClr val="000000"/>
                    </a:solidFill>
                  </a:rPr>
                  <a:t>2</a:t>
                </a:r>
              </a:p>
            </p:txBody>
          </p:sp>
          <p:cxnSp>
            <p:nvCxnSpPr>
              <p:cNvPr id="44" name="Straight Connector 43">
                <a:extLst>
                  <a:ext uri="{FF2B5EF4-FFF2-40B4-BE49-F238E27FC236}">
                    <a16:creationId xmlns:a16="http://schemas.microsoft.com/office/drawing/2014/main" id="{B24C8800-52A2-644A-8752-A54E39140D8F}"/>
                  </a:ext>
                </a:extLst>
              </p:cNvPr>
              <p:cNvCxnSpPr>
                <a:cxnSpLocks/>
              </p:cNvCxnSpPr>
              <p:nvPr/>
            </p:nvCxnSpPr>
            <p:spPr bwMode="auto">
              <a:xfrm>
                <a:off x="1676400" y="6208930"/>
                <a:ext cx="3379816" cy="0"/>
              </a:xfrm>
              <a:prstGeom prst="line">
                <a:avLst/>
              </a:prstGeom>
              <a:grpFill/>
              <a:ln w="9525" cap="flat" cmpd="sng" algn="ctr">
                <a:solidFill>
                  <a:schemeClr val="tx1"/>
                </a:solidFill>
                <a:prstDash val="solid"/>
                <a:round/>
                <a:headEnd type="none" w="med" len="med"/>
                <a:tailEnd type="none" w="med" len="med"/>
              </a:ln>
              <a:effectLst/>
            </p:spPr>
          </p:cxnSp>
        </p:grpSp>
      </p:grpSp>
      <p:sp>
        <p:nvSpPr>
          <p:cNvPr id="4" name="Rectangle 3">
            <a:extLst>
              <a:ext uri="{FF2B5EF4-FFF2-40B4-BE49-F238E27FC236}">
                <a16:creationId xmlns:a16="http://schemas.microsoft.com/office/drawing/2014/main" id="{A2CCCFDA-0C84-1B4C-BB2B-811B6B420C1B}"/>
              </a:ext>
            </a:extLst>
          </p:cNvPr>
          <p:cNvSpPr/>
          <p:nvPr/>
        </p:nvSpPr>
        <p:spPr>
          <a:xfrm>
            <a:off x="203205" y="3186500"/>
            <a:ext cx="787395" cy="369332"/>
          </a:xfrm>
          <a:prstGeom prst="rect">
            <a:avLst/>
          </a:prstGeom>
        </p:spPr>
        <p:txBody>
          <a:bodyPr wrap="none">
            <a:spAutoFit/>
          </a:bodyPr>
          <a:lstStyle/>
          <a:p>
            <a:r>
              <a:rPr lang="en-US" kern="0" dirty="0">
                <a:solidFill>
                  <a:srgbClr val="99CC00"/>
                </a:solidFill>
              </a:rPr>
              <a:t>mean</a:t>
            </a:r>
            <a:endParaRPr lang="en-US" dirty="0">
              <a:solidFill>
                <a:srgbClr val="99CC00"/>
              </a:solidFill>
            </a:endParaRPr>
          </a:p>
        </p:txBody>
      </p:sp>
      <p:cxnSp>
        <p:nvCxnSpPr>
          <p:cNvPr id="35" name="Straight Connector 34">
            <a:extLst>
              <a:ext uri="{FF2B5EF4-FFF2-40B4-BE49-F238E27FC236}">
                <a16:creationId xmlns:a16="http://schemas.microsoft.com/office/drawing/2014/main" id="{0A337D2D-3809-C54A-8DCD-8BF7E328BE13}"/>
              </a:ext>
            </a:extLst>
          </p:cNvPr>
          <p:cNvCxnSpPr>
            <a:cxnSpLocks/>
          </p:cNvCxnSpPr>
          <p:nvPr/>
        </p:nvCxnSpPr>
        <p:spPr bwMode="auto">
          <a:xfrm flipH="1" flipV="1">
            <a:off x="1905000" y="3371166"/>
            <a:ext cx="14124" cy="1026116"/>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230E7A6E-62E1-4F4D-907E-EE320E74BED4}"/>
              </a:ext>
            </a:extLst>
          </p:cNvPr>
          <p:cNvCxnSpPr>
            <a:cxnSpLocks/>
          </p:cNvCxnSpPr>
          <p:nvPr/>
        </p:nvCxnSpPr>
        <p:spPr bwMode="auto">
          <a:xfrm flipH="1" flipV="1">
            <a:off x="4114800" y="3174164"/>
            <a:ext cx="6597" cy="19700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0A9DB846-0F17-7B47-9250-BC7FE0FE0FD7}"/>
              </a:ext>
            </a:extLst>
          </p:cNvPr>
          <p:cNvCxnSpPr>
            <a:cxnSpLocks/>
          </p:cNvCxnSpPr>
          <p:nvPr/>
        </p:nvCxnSpPr>
        <p:spPr bwMode="auto">
          <a:xfrm flipH="1" flipV="1">
            <a:off x="6092657" y="2452428"/>
            <a:ext cx="9940" cy="918738"/>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AF8CD7D2-56B4-C44A-9BC1-41EE032D85F8}"/>
              </a:ext>
            </a:extLst>
          </p:cNvPr>
          <p:cNvCxnSpPr>
            <a:cxnSpLocks/>
          </p:cNvCxnSpPr>
          <p:nvPr/>
        </p:nvCxnSpPr>
        <p:spPr bwMode="auto">
          <a:xfrm flipV="1">
            <a:off x="1981200" y="3352800"/>
            <a:ext cx="8282" cy="551843"/>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3" name="Straight Connector 52">
            <a:extLst>
              <a:ext uri="{FF2B5EF4-FFF2-40B4-BE49-F238E27FC236}">
                <a16:creationId xmlns:a16="http://schemas.microsoft.com/office/drawing/2014/main" id="{94D343F9-2F54-E247-8147-07FAF3B5D2BE}"/>
              </a:ext>
            </a:extLst>
          </p:cNvPr>
          <p:cNvCxnSpPr>
            <a:cxnSpLocks/>
          </p:cNvCxnSpPr>
          <p:nvPr/>
        </p:nvCxnSpPr>
        <p:spPr bwMode="auto">
          <a:xfrm flipV="1">
            <a:off x="3120059" y="3323556"/>
            <a:ext cx="14879" cy="232276"/>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7E44EC7B-DF25-5C46-ABF5-CDA42C828E91}"/>
              </a:ext>
            </a:extLst>
          </p:cNvPr>
          <p:cNvCxnSpPr>
            <a:cxnSpLocks/>
          </p:cNvCxnSpPr>
          <p:nvPr/>
        </p:nvCxnSpPr>
        <p:spPr bwMode="auto">
          <a:xfrm flipV="1">
            <a:off x="4191000" y="3124200"/>
            <a:ext cx="14879" cy="232276"/>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23B1F288-8087-C448-B199-6F68ED2555AB}"/>
              </a:ext>
            </a:extLst>
          </p:cNvPr>
          <p:cNvCxnSpPr>
            <a:cxnSpLocks/>
          </p:cNvCxnSpPr>
          <p:nvPr/>
        </p:nvCxnSpPr>
        <p:spPr bwMode="auto">
          <a:xfrm flipV="1">
            <a:off x="5181600" y="2873925"/>
            <a:ext cx="6596" cy="515607"/>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5642C28C-0D7D-444E-B05E-44940785BA5F}"/>
              </a:ext>
            </a:extLst>
          </p:cNvPr>
          <p:cNvCxnSpPr>
            <a:cxnSpLocks/>
          </p:cNvCxnSpPr>
          <p:nvPr/>
        </p:nvCxnSpPr>
        <p:spPr bwMode="auto">
          <a:xfrm flipV="1">
            <a:off x="6203703" y="2527493"/>
            <a:ext cx="0" cy="832948"/>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BC83A95F-2940-AE47-987B-BF43273C8B0C}"/>
              </a:ext>
            </a:extLst>
          </p:cNvPr>
          <p:cNvCxnSpPr>
            <a:cxnSpLocks/>
          </p:cNvCxnSpPr>
          <p:nvPr/>
        </p:nvCxnSpPr>
        <p:spPr bwMode="auto">
          <a:xfrm flipV="1">
            <a:off x="7028119" y="2215052"/>
            <a:ext cx="0" cy="1145389"/>
          </a:xfrm>
          <a:prstGeom prst="line">
            <a:avLst/>
          </a:prstGeom>
          <a:solidFill>
            <a:schemeClr val="accent1"/>
          </a:solidFill>
          <a:ln w="63500" cap="flat" cmpd="sng" algn="ctr">
            <a:solidFill>
              <a:srgbClr val="00B0F0"/>
            </a:solidFill>
            <a:prstDash val="sysDot"/>
            <a:round/>
            <a:headEnd type="none" w="med" len="med"/>
            <a:tailEnd type="none" w="med" len="med"/>
          </a:ln>
          <a:effectLst/>
        </p:spPr>
      </p:cxnSp>
      <p:sp>
        <p:nvSpPr>
          <p:cNvPr id="38" name="Rectangle 37">
            <a:extLst>
              <a:ext uri="{FF2B5EF4-FFF2-40B4-BE49-F238E27FC236}">
                <a16:creationId xmlns:a16="http://schemas.microsoft.com/office/drawing/2014/main" id="{AEF2604B-0EE6-9F41-A097-AF58B4ABAC36}"/>
              </a:ext>
            </a:extLst>
          </p:cNvPr>
          <p:cNvSpPr/>
          <p:nvPr/>
        </p:nvSpPr>
        <p:spPr>
          <a:xfrm>
            <a:off x="2976430" y="5267439"/>
            <a:ext cx="287258" cy="461665"/>
          </a:xfrm>
          <a:prstGeom prst="rect">
            <a:avLst/>
          </a:prstGeom>
        </p:spPr>
        <p:txBody>
          <a:bodyPr wrap="none">
            <a:spAutoFit/>
          </a:bodyPr>
          <a:lstStyle/>
          <a:p>
            <a:r>
              <a:rPr lang="en-GB" sz="2400" b="0" dirty="0"/>
              <a:t>ˆ</a:t>
            </a:r>
            <a:endParaRPr lang="en-US" sz="2400" dirty="0"/>
          </a:p>
        </p:txBody>
      </p:sp>
      <p:cxnSp>
        <p:nvCxnSpPr>
          <p:cNvPr id="40" name="Straight Connector 39">
            <a:extLst>
              <a:ext uri="{FF2B5EF4-FFF2-40B4-BE49-F238E27FC236}">
                <a16:creationId xmlns:a16="http://schemas.microsoft.com/office/drawing/2014/main" id="{6CE36EB6-B328-E242-922D-8CC3E6458B2E}"/>
              </a:ext>
            </a:extLst>
          </p:cNvPr>
          <p:cNvCxnSpPr>
            <a:cxnSpLocks/>
          </p:cNvCxnSpPr>
          <p:nvPr/>
        </p:nvCxnSpPr>
        <p:spPr bwMode="auto">
          <a:xfrm flipV="1">
            <a:off x="4963236" y="5354127"/>
            <a:ext cx="0" cy="377361"/>
          </a:xfrm>
          <a:prstGeom prst="line">
            <a:avLst/>
          </a:prstGeom>
          <a:solidFill>
            <a:schemeClr val="accent1"/>
          </a:solidFill>
          <a:ln w="63500" cap="flat" cmpd="sng" algn="ctr">
            <a:solidFill>
              <a:srgbClr val="00B0F0"/>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036C1203-EAEE-DB4A-B90A-A8DC0A36D2B7}"/>
              </a:ext>
            </a:extLst>
          </p:cNvPr>
          <p:cNvCxnSpPr>
            <a:cxnSpLocks/>
          </p:cNvCxnSpPr>
          <p:nvPr/>
        </p:nvCxnSpPr>
        <p:spPr bwMode="auto">
          <a:xfrm flipV="1">
            <a:off x="4935483" y="5882425"/>
            <a:ext cx="3284" cy="30006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sp>
        <p:nvSpPr>
          <p:cNvPr id="45" name="Rectangle 44">
            <a:extLst>
              <a:ext uri="{FF2B5EF4-FFF2-40B4-BE49-F238E27FC236}">
                <a16:creationId xmlns:a16="http://schemas.microsoft.com/office/drawing/2014/main" id="{E9C44585-5AFE-E44E-A452-4E31C4FC0577}"/>
              </a:ext>
            </a:extLst>
          </p:cNvPr>
          <p:cNvSpPr/>
          <p:nvPr/>
        </p:nvSpPr>
        <p:spPr>
          <a:xfrm>
            <a:off x="5073992" y="5025373"/>
            <a:ext cx="4033652" cy="1569660"/>
          </a:xfrm>
          <a:prstGeom prst="rect">
            <a:avLst/>
          </a:prstGeom>
          <a:solidFill>
            <a:schemeClr val="bg1"/>
          </a:solidFill>
        </p:spPr>
        <p:txBody>
          <a:bodyPr wrap="square">
            <a:spAutoFit/>
          </a:bodyPr>
          <a:lstStyle/>
          <a:p>
            <a:r>
              <a:rPr lang="en-US" sz="2400" b="0" dirty="0">
                <a:solidFill>
                  <a:srgbClr val="000000"/>
                </a:solidFill>
              </a:rPr>
              <a:t>this formula works if your line is computed by the least square regression method (the one used by R)</a:t>
            </a:r>
            <a:endParaRPr lang="en-US" dirty="0">
              <a:solidFill>
                <a:srgbClr val="99CC00"/>
              </a:solidFill>
            </a:endParaRPr>
          </a:p>
        </p:txBody>
      </p:sp>
      <p:sp>
        <p:nvSpPr>
          <p:cNvPr id="2" name="Slide Number Placeholder 1">
            <a:extLst>
              <a:ext uri="{FF2B5EF4-FFF2-40B4-BE49-F238E27FC236}">
                <a16:creationId xmlns:a16="http://schemas.microsoft.com/office/drawing/2014/main" id="{DA6F5C2A-4CCC-0C44-9672-75BD3AFF2D9F}"/>
              </a:ext>
            </a:extLst>
          </p:cNvPr>
          <p:cNvSpPr>
            <a:spLocks noGrp="1"/>
          </p:cNvSpPr>
          <p:nvPr>
            <p:ph type="sldNum" sz="quarter" idx="12"/>
          </p:nvPr>
        </p:nvSpPr>
        <p:spPr/>
        <p:txBody>
          <a:bodyPr/>
          <a:lstStyle/>
          <a:p>
            <a:fld id="{803C33BC-767D-8845-BB2C-A473FB4A7552}" type="slidenum">
              <a:rPr lang="en-US" smtClean="0"/>
              <a:pPr/>
              <a:t>28</a:t>
            </a:fld>
            <a:endParaRPr lang="en-US"/>
          </a:p>
        </p:txBody>
      </p:sp>
    </p:spTree>
    <p:extLst>
      <p:ext uri="{BB962C8B-B14F-4D97-AF65-F5344CB8AC3E}">
        <p14:creationId xmlns:p14="http://schemas.microsoft.com/office/powerpoint/2010/main" val="2520482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324309-4502-DD42-A9A7-88DE923AE535}"/>
              </a:ext>
            </a:extLst>
          </p:cNvPr>
          <p:cNvPicPr>
            <a:picLocks noChangeAspect="1"/>
          </p:cNvPicPr>
          <p:nvPr/>
        </p:nvPicPr>
        <p:blipFill>
          <a:blip r:embed="rId2"/>
          <a:stretch>
            <a:fillRect/>
          </a:stretch>
        </p:blipFill>
        <p:spPr>
          <a:xfrm>
            <a:off x="762000" y="228600"/>
            <a:ext cx="7620000" cy="5715000"/>
          </a:xfrm>
          <a:prstGeom prst="rect">
            <a:avLst/>
          </a:prstGeom>
        </p:spPr>
      </p:pic>
      <p:sp>
        <p:nvSpPr>
          <p:cNvPr id="5" name="Title 1">
            <a:extLst>
              <a:ext uri="{FF2B5EF4-FFF2-40B4-BE49-F238E27FC236}">
                <a16:creationId xmlns:a16="http://schemas.microsoft.com/office/drawing/2014/main" id="{ED5CBCFD-0A2D-EC48-A08C-A7C5A3373EE9}"/>
              </a:ext>
            </a:extLst>
          </p:cNvPr>
          <p:cNvSpPr txBox="1">
            <a:spLocks/>
          </p:cNvSpPr>
          <p:nvPr/>
        </p:nvSpPr>
        <p:spPr bwMode="auto">
          <a:xfrm>
            <a:off x="0" y="3657600"/>
            <a:ext cx="9144000" cy="1249767"/>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they take </a:t>
            </a:r>
            <a:r>
              <a:rPr lang="en-US" sz="3600" dirty="0">
                <a:solidFill>
                  <a:srgbClr val="99CC00"/>
                </a:solidFill>
              </a:rPr>
              <a:t>two degrees of freedom </a:t>
            </a:r>
            <a:r>
              <a:rPr lang="en-US" sz="3600" b="0" dirty="0">
                <a:solidFill>
                  <a:schemeClr val="bg1"/>
                </a:solidFill>
              </a:rPr>
              <a:t>rather than just one like with t-distributions</a:t>
            </a:r>
          </a:p>
        </p:txBody>
      </p:sp>
      <p:sp>
        <p:nvSpPr>
          <p:cNvPr id="2" name="Slide Number Placeholder 1">
            <a:extLst>
              <a:ext uri="{FF2B5EF4-FFF2-40B4-BE49-F238E27FC236}">
                <a16:creationId xmlns:a16="http://schemas.microsoft.com/office/drawing/2014/main" id="{D44DD461-FC79-1941-8EE2-FC0FCBF86A28}"/>
              </a:ext>
            </a:extLst>
          </p:cNvPr>
          <p:cNvSpPr>
            <a:spLocks noGrp="1"/>
          </p:cNvSpPr>
          <p:nvPr>
            <p:ph type="sldNum" sz="quarter" idx="12"/>
          </p:nvPr>
        </p:nvSpPr>
        <p:spPr/>
        <p:txBody>
          <a:bodyPr/>
          <a:lstStyle/>
          <a:p>
            <a:fld id="{8C734804-006E-DC44-93A2-A63A0AD6AB16}" type="slidenum">
              <a:rPr lang="en-US" smtClean="0"/>
              <a:pPr/>
              <a:t>280</a:t>
            </a:fld>
            <a:endParaRPr lang="en-US"/>
          </a:p>
        </p:txBody>
      </p:sp>
    </p:spTree>
    <p:extLst>
      <p:ext uri="{BB962C8B-B14F-4D97-AF65-F5344CB8AC3E}">
        <p14:creationId xmlns:p14="http://schemas.microsoft.com/office/powerpoint/2010/main" val="356054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40783-7759-104B-AEF5-ABCA17AA2347}"/>
              </a:ext>
            </a:extLst>
          </p:cNvPr>
          <p:cNvPicPr>
            <a:picLocks noChangeAspect="1"/>
          </p:cNvPicPr>
          <p:nvPr/>
        </p:nvPicPr>
        <p:blipFill>
          <a:blip r:embed="rId2"/>
          <a:stretch>
            <a:fillRect/>
          </a:stretch>
        </p:blipFill>
        <p:spPr>
          <a:xfrm>
            <a:off x="1371600" y="152400"/>
            <a:ext cx="6946900" cy="4889500"/>
          </a:xfrm>
          <a:prstGeom prst="rect">
            <a:avLst/>
          </a:prstGeom>
        </p:spPr>
      </p:pic>
      <p:sp>
        <p:nvSpPr>
          <p:cNvPr id="5" name="Title 1">
            <a:extLst>
              <a:ext uri="{FF2B5EF4-FFF2-40B4-BE49-F238E27FC236}">
                <a16:creationId xmlns:a16="http://schemas.microsoft.com/office/drawing/2014/main" id="{8ED43C6D-5783-EF40-B1D8-143DC4576555}"/>
              </a:ext>
            </a:extLst>
          </p:cNvPr>
          <p:cNvSpPr txBox="1">
            <a:spLocks/>
          </p:cNvSpPr>
          <p:nvPr/>
        </p:nvSpPr>
        <p:spPr bwMode="auto">
          <a:xfrm>
            <a:off x="24063" y="5178258"/>
            <a:ext cx="9144000" cy="1249767"/>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also in form of table (here for the </a:t>
            </a:r>
            <a:r>
              <a:rPr lang="en-US" sz="3600" b="0" dirty="0" err="1">
                <a:solidFill>
                  <a:schemeClr val="bg1"/>
                </a:solidFill>
              </a:rPr>
              <a:t>dfwithin</a:t>
            </a:r>
            <a:r>
              <a:rPr lang="en-US" sz="3600" b="0" dirty="0">
                <a:solidFill>
                  <a:schemeClr val="bg1"/>
                </a:solidFill>
              </a:rPr>
              <a:t> and </a:t>
            </a:r>
            <a:r>
              <a:rPr lang="en-US" sz="3600" b="0" dirty="0" err="1">
                <a:solidFill>
                  <a:schemeClr val="bg1"/>
                </a:solidFill>
              </a:rPr>
              <a:t>dfbetween</a:t>
            </a:r>
            <a:r>
              <a:rPr lang="en-US" sz="3600" b="0" dirty="0">
                <a:solidFill>
                  <a:schemeClr val="bg1"/>
                </a:solidFill>
              </a:rPr>
              <a:t> of our excel example)</a:t>
            </a:r>
          </a:p>
        </p:txBody>
      </p:sp>
      <p:sp>
        <p:nvSpPr>
          <p:cNvPr id="2" name="Slide Number Placeholder 1">
            <a:extLst>
              <a:ext uri="{FF2B5EF4-FFF2-40B4-BE49-F238E27FC236}">
                <a16:creationId xmlns:a16="http://schemas.microsoft.com/office/drawing/2014/main" id="{2CC4F24F-4EAF-7840-AF69-BD06A69727E3}"/>
              </a:ext>
            </a:extLst>
          </p:cNvPr>
          <p:cNvSpPr>
            <a:spLocks noGrp="1"/>
          </p:cNvSpPr>
          <p:nvPr>
            <p:ph type="sldNum" sz="quarter" idx="12"/>
          </p:nvPr>
        </p:nvSpPr>
        <p:spPr/>
        <p:txBody>
          <a:bodyPr/>
          <a:lstStyle/>
          <a:p>
            <a:fld id="{8C734804-006E-DC44-93A2-A63A0AD6AB16}" type="slidenum">
              <a:rPr lang="en-US" smtClean="0"/>
              <a:pPr/>
              <a:t>281</a:t>
            </a:fld>
            <a:endParaRPr lang="en-US"/>
          </a:p>
        </p:txBody>
      </p:sp>
    </p:spTree>
    <p:extLst>
      <p:ext uri="{BB962C8B-B14F-4D97-AF65-F5344CB8AC3E}">
        <p14:creationId xmlns:p14="http://schemas.microsoft.com/office/powerpoint/2010/main" val="164388486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477310"/>
            <a:ext cx="8229600" cy="6340197"/>
          </a:xfrm>
          <a:prstGeom prst="rect">
            <a:avLst/>
          </a:prstGeom>
        </p:spPr>
        <p:txBody>
          <a:bodyPr wrap="square">
            <a:spAutoFit/>
          </a:bodyPr>
          <a:lstStyle/>
          <a:p>
            <a:r>
              <a:rPr lang="en-US" b="0" dirty="0">
                <a:latin typeface="Courier" pitchFamily="2" charset="0"/>
              </a:rPr>
              <a:t># first we run the one-way </a:t>
            </a:r>
            <a:r>
              <a:rPr lang="en-US" b="0" dirty="0" err="1">
                <a:latin typeface="Courier" pitchFamily="2" charset="0"/>
              </a:rPr>
              <a:t>anova</a:t>
            </a:r>
            <a:endParaRPr lang="en-US" b="0" dirty="0">
              <a:latin typeface="Courier" pitchFamily="2" charset="0"/>
            </a:endParaRPr>
          </a:p>
          <a:p>
            <a:r>
              <a:rPr lang="en-US" b="0" dirty="0">
                <a:latin typeface="Courier" pitchFamily="2" charset="0"/>
              </a:rPr>
              <a:t>library(</a:t>
            </a:r>
            <a:r>
              <a:rPr lang="en-US" b="0" dirty="0" err="1">
                <a:latin typeface="Courier" pitchFamily="2" charset="0"/>
              </a:rPr>
              <a:t>ez</a:t>
            </a:r>
            <a:r>
              <a:rPr lang="en-US" b="0" dirty="0">
                <a:latin typeface="Courier" pitchFamily="2" charset="0"/>
              </a:rPr>
              <a:t>)</a:t>
            </a:r>
          </a:p>
          <a:p>
            <a:r>
              <a:rPr lang="en-US" b="0" dirty="0" err="1">
                <a:latin typeface="Courier" pitchFamily="2" charset="0"/>
              </a:rPr>
              <a:t>ezANOVA</a:t>
            </a:r>
            <a:r>
              <a:rPr lang="en-US" b="0" dirty="0">
                <a:latin typeface="Courier" pitchFamily="2" charset="0"/>
              </a:rPr>
              <a:t>(</a:t>
            </a:r>
            <a:r>
              <a:rPr lang="en-US" b="0" dirty="0" err="1">
                <a:latin typeface="Courier" pitchFamily="2" charset="0"/>
              </a:rPr>
              <a:t>dat,id,between</a:t>
            </a:r>
            <a:r>
              <a:rPr lang="en-US" b="0" dirty="0">
                <a:latin typeface="Courier" pitchFamily="2" charset="0"/>
              </a:rPr>
              <a:t>=</a:t>
            </a:r>
            <a:r>
              <a:rPr lang="en-US" b="0" dirty="0" err="1">
                <a:latin typeface="Courier" pitchFamily="2" charset="0"/>
              </a:rPr>
              <a:t>group,dv</a:t>
            </a:r>
            <a:r>
              <a:rPr lang="en-US" b="0" dirty="0">
                <a:latin typeface="Courier" pitchFamily="2" charset="0"/>
              </a:rPr>
              <a:t>=score)</a:t>
            </a:r>
          </a:p>
          <a:p>
            <a:endParaRPr lang="en-GB" b="0" dirty="0">
              <a:latin typeface="Courier" pitchFamily="2" charset="0"/>
              <a:cs typeface="Arial" pitchFamily="-112" charset="0"/>
            </a:endParaRPr>
          </a:p>
          <a:p>
            <a:pPr lvl="1"/>
            <a:r>
              <a:rPr lang="en-GB" dirty="0">
                <a:solidFill>
                  <a:srgbClr val="99CC00"/>
                </a:solidFill>
                <a:latin typeface="Courier" pitchFamily="2" charset="0"/>
                <a:cs typeface="Arial" pitchFamily="-112" charset="0"/>
              </a:rPr>
              <a:t>	 </a:t>
            </a:r>
            <a:r>
              <a:rPr lang="en-GB" sz="1000" dirty="0">
                <a:solidFill>
                  <a:srgbClr val="99CC00"/>
                </a:solidFill>
                <a:latin typeface="Courier" pitchFamily="2" charset="0"/>
                <a:cs typeface="Arial" pitchFamily="-112" charset="0"/>
              </a:rPr>
              <a:t> Effect </a:t>
            </a:r>
            <a:r>
              <a:rPr lang="en-GB" sz="1000" dirty="0" err="1">
                <a:solidFill>
                  <a:srgbClr val="99CC00"/>
                </a:solidFill>
                <a:latin typeface="Courier" pitchFamily="2" charset="0"/>
                <a:cs typeface="Arial" pitchFamily="-112" charset="0"/>
              </a:rPr>
              <a:t>DFn</a:t>
            </a:r>
            <a:r>
              <a:rPr lang="en-GB" sz="1000" dirty="0">
                <a:solidFill>
                  <a:srgbClr val="99CC00"/>
                </a:solidFill>
                <a:latin typeface="Courier" pitchFamily="2" charset="0"/>
                <a:cs typeface="Arial" pitchFamily="-112" charset="0"/>
              </a:rPr>
              <a:t> </a:t>
            </a:r>
            <a:r>
              <a:rPr lang="en-GB" sz="1000" dirty="0" err="1">
                <a:solidFill>
                  <a:srgbClr val="99CC00"/>
                </a:solidFill>
                <a:latin typeface="Courier" pitchFamily="2" charset="0"/>
                <a:cs typeface="Arial" pitchFamily="-112" charset="0"/>
              </a:rPr>
              <a:t>DFd</a:t>
            </a:r>
            <a:r>
              <a:rPr lang="en-GB" sz="1000" dirty="0">
                <a:solidFill>
                  <a:srgbClr val="99CC00"/>
                </a:solidFill>
                <a:latin typeface="Courier" pitchFamily="2" charset="0"/>
                <a:cs typeface="Arial" pitchFamily="-112" charset="0"/>
              </a:rPr>
              <a:t>        F            p p&lt;.05       	</a:t>
            </a:r>
            <a:r>
              <a:rPr lang="en-GB" sz="1000" dirty="0" err="1">
                <a:solidFill>
                  <a:srgbClr val="99CC00"/>
                </a:solidFill>
                <a:latin typeface="Courier" pitchFamily="2" charset="0"/>
                <a:cs typeface="Arial" pitchFamily="-112" charset="0"/>
              </a:rPr>
              <a:t>ges</a:t>
            </a:r>
            <a:endParaRPr lang="en-GB" sz="1000" dirty="0">
              <a:solidFill>
                <a:srgbClr val="99CC00"/>
              </a:solidFill>
              <a:latin typeface="Courier" pitchFamily="2" charset="0"/>
              <a:cs typeface="Arial" pitchFamily="-112" charset="0"/>
            </a:endParaRPr>
          </a:p>
          <a:p>
            <a:pPr lvl="1"/>
            <a:r>
              <a:rPr lang="en-GB" sz="1000" dirty="0">
                <a:solidFill>
                  <a:srgbClr val="99CC00"/>
                </a:solidFill>
                <a:latin typeface="Courier" pitchFamily="2" charset="0"/>
                <a:cs typeface="Arial" pitchFamily="-112" charset="0"/>
              </a:rPr>
              <a:t>	 1  group   2  57 	154.8886 	9.056612e-24     	* 0.8445923</a:t>
            </a:r>
          </a:p>
          <a:p>
            <a:endParaRPr lang="en-GB" b="0" dirty="0">
              <a:latin typeface="Courier" pitchFamily="2" charset="0"/>
              <a:cs typeface="Arial" pitchFamily="-112" charset="0"/>
            </a:endParaRPr>
          </a:p>
          <a:p>
            <a:r>
              <a:rPr lang="en-GB" b="0" dirty="0">
                <a:latin typeface="Courier" pitchFamily="2" charset="0"/>
                <a:cs typeface="Arial" pitchFamily="-112" charset="0"/>
              </a:rPr>
              <a:t># second, run the pairwise comparison </a:t>
            </a:r>
          </a:p>
          <a:p>
            <a:endParaRPr lang="en-GB" b="0" dirty="0">
              <a:latin typeface="Courier" pitchFamily="2" charset="0"/>
              <a:cs typeface="Arial" pitchFamily="-112" charset="0"/>
            </a:endParaRPr>
          </a:p>
          <a:p>
            <a:r>
              <a:rPr lang="en-GB" b="0" dirty="0" err="1">
                <a:latin typeface="Courier" pitchFamily="2" charset="0"/>
                <a:cs typeface="Arial" pitchFamily="-112" charset="0"/>
              </a:rPr>
              <a:t>pairwise.t.test</a:t>
            </a:r>
            <a:r>
              <a:rPr lang="en-GB" b="0" dirty="0">
                <a:latin typeface="Courier" pitchFamily="2" charset="0"/>
                <a:cs typeface="Arial" pitchFamily="-112" charset="0"/>
              </a:rPr>
              <a:t>(</a:t>
            </a:r>
            <a:r>
              <a:rPr lang="en-GB" b="0" dirty="0" err="1">
                <a:latin typeface="Courier" pitchFamily="2" charset="0"/>
                <a:cs typeface="Arial" pitchFamily="-112" charset="0"/>
              </a:rPr>
              <a:t>dat$score,dat$group</a:t>
            </a:r>
            <a:r>
              <a:rPr lang="en-GB" b="0" dirty="0">
                <a:latin typeface="Courier" pitchFamily="2" charset="0"/>
                <a:cs typeface="Arial" pitchFamily="-112" charset="0"/>
              </a:rPr>
              <a:t>, paired=FALSE, </a:t>
            </a:r>
            <a:r>
              <a:rPr lang="en-GB" b="0" dirty="0" err="1">
                <a:latin typeface="Courier" pitchFamily="2" charset="0"/>
                <a:cs typeface="Arial" pitchFamily="-112" charset="0"/>
              </a:rPr>
              <a:t>p.adjust.method</a:t>
            </a:r>
            <a:r>
              <a:rPr lang="en-GB" b="0" dirty="0">
                <a:latin typeface="Courier" pitchFamily="2" charset="0"/>
                <a:cs typeface="Arial" pitchFamily="-112" charset="0"/>
              </a:rPr>
              <a:t>="</a:t>
            </a:r>
            <a:r>
              <a:rPr lang="en-GB" b="0" dirty="0" err="1">
                <a:latin typeface="Courier" pitchFamily="2" charset="0"/>
                <a:cs typeface="Arial" pitchFamily="-112" charset="0"/>
              </a:rPr>
              <a:t>bonferroni</a:t>
            </a:r>
            <a:r>
              <a:rPr lang="en-GB" b="0" dirty="0">
                <a:latin typeface="Courier" pitchFamily="2" charset="0"/>
                <a:cs typeface="Arial" pitchFamily="-112" charset="0"/>
              </a:rPr>
              <a:t>")</a:t>
            </a:r>
          </a:p>
          <a:p>
            <a:endParaRPr lang="en-GB" b="0" dirty="0">
              <a:latin typeface="Courier" pitchFamily="2" charset="0"/>
              <a:cs typeface="Arial" pitchFamily="-112" charset="0"/>
            </a:endParaRPr>
          </a:p>
          <a:p>
            <a:r>
              <a:rPr lang="en-GB" b="0" dirty="0">
                <a:latin typeface="Courier" pitchFamily="2" charset="0"/>
                <a:cs typeface="Arial" pitchFamily="-112" charset="0"/>
              </a:rPr>
              <a:t>	 </a:t>
            </a:r>
            <a:r>
              <a:rPr lang="en-GB" dirty="0">
                <a:solidFill>
                  <a:srgbClr val="99CC00"/>
                </a:solidFill>
                <a:latin typeface="Courier" pitchFamily="2" charset="0"/>
                <a:cs typeface="Arial" pitchFamily="-112" charset="0"/>
              </a:rPr>
              <a:t> A      B     </a:t>
            </a:r>
          </a:p>
          <a:p>
            <a:r>
              <a:rPr lang="en-GB" dirty="0">
                <a:solidFill>
                  <a:srgbClr val="99CC00"/>
                </a:solidFill>
                <a:latin typeface="Courier" pitchFamily="2" charset="0"/>
                <a:cs typeface="Arial" pitchFamily="-112" charset="0"/>
              </a:rPr>
              <a:t>	B 0.16   -     </a:t>
            </a:r>
          </a:p>
          <a:p>
            <a:r>
              <a:rPr lang="en-GB" dirty="0">
                <a:solidFill>
                  <a:srgbClr val="99CC00"/>
                </a:solidFill>
                <a:latin typeface="Courier" pitchFamily="2" charset="0"/>
                <a:cs typeface="Arial" pitchFamily="-112" charset="0"/>
              </a:rPr>
              <a:t>	C &lt;2e-16 &lt;2e-16</a:t>
            </a: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US" b="0" dirty="0">
              <a:latin typeface="Courier" pitchFamily="2" charset="0"/>
              <a:cs typeface="Arial" pitchFamily="-11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sp>
        <p:nvSpPr>
          <p:cNvPr id="7" name="Rounded Rectangle 6">
            <a:extLst>
              <a:ext uri="{FF2B5EF4-FFF2-40B4-BE49-F238E27FC236}">
                <a16:creationId xmlns:a16="http://schemas.microsoft.com/office/drawing/2014/main" id="{C870734D-A1AF-B140-80E1-1AE1215BD005}"/>
              </a:ext>
            </a:extLst>
          </p:cNvPr>
          <p:cNvSpPr/>
          <p:nvPr/>
        </p:nvSpPr>
        <p:spPr bwMode="auto">
          <a:xfrm>
            <a:off x="4038600" y="1600200"/>
            <a:ext cx="1219200" cy="533400"/>
          </a:xfrm>
          <a:prstGeom prst="roundRect">
            <a:avLst/>
          </a:prstGeom>
          <a:noFill/>
          <a:ln w="38100" cap="flat" cmpd="sng" algn="ctr">
            <a:solidFill>
              <a:srgbClr val="99CC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Rounded Rectangle 8">
            <a:extLst>
              <a:ext uri="{FF2B5EF4-FFF2-40B4-BE49-F238E27FC236}">
                <a16:creationId xmlns:a16="http://schemas.microsoft.com/office/drawing/2014/main" id="{9280A504-AE19-EF4A-B48C-E1572CD28A14}"/>
              </a:ext>
            </a:extLst>
          </p:cNvPr>
          <p:cNvSpPr/>
          <p:nvPr/>
        </p:nvSpPr>
        <p:spPr bwMode="auto">
          <a:xfrm>
            <a:off x="1676400" y="4267200"/>
            <a:ext cx="914400" cy="228600"/>
          </a:xfrm>
          <a:prstGeom prst="roundRect">
            <a:avLst/>
          </a:prstGeom>
          <a:noFill/>
          <a:ln w="38100" cap="flat" cmpd="sng" algn="ctr">
            <a:solidFill>
              <a:srgbClr val="99CC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Rounded Rectangle 9">
            <a:extLst>
              <a:ext uri="{FF2B5EF4-FFF2-40B4-BE49-F238E27FC236}">
                <a16:creationId xmlns:a16="http://schemas.microsoft.com/office/drawing/2014/main" id="{576DE98A-4A54-454B-8BD6-0973E01E9EAE}"/>
              </a:ext>
            </a:extLst>
          </p:cNvPr>
          <p:cNvSpPr/>
          <p:nvPr/>
        </p:nvSpPr>
        <p:spPr bwMode="auto">
          <a:xfrm>
            <a:off x="2604052" y="4267200"/>
            <a:ext cx="914400" cy="228600"/>
          </a:xfrm>
          <a:prstGeom prst="roundRect">
            <a:avLst/>
          </a:prstGeom>
          <a:noFill/>
          <a:ln w="38100" cap="flat" cmpd="sng" algn="ctr">
            <a:solidFill>
              <a:srgbClr val="99CC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1" name="TextBox 10">
            <a:extLst>
              <a:ext uri="{FF2B5EF4-FFF2-40B4-BE49-F238E27FC236}">
                <a16:creationId xmlns:a16="http://schemas.microsoft.com/office/drawing/2014/main" id="{E6DB3369-3FF2-6441-812B-EADBDAB003CD}"/>
              </a:ext>
            </a:extLst>
          </p:cNvPr>
          <p:cNvSpPr txBox="1">
            <a:spLocks noChangeArrowheads="1"/>
          </p:cNvSpPr>
          <p:nvPr/>
        </p:nvSpPr>
        <p:spPr bwMode="auto">
          <a:xfrm>
            <a:off x="5790175" y="2140226"/>
            <a:ext cx="396445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dirty="0">
                <a:solidFill>
                  <a:srgbClr val="99CC00"/>
                </a:solidFill>
              </a:rPr>
              <a:t>ok something is going</a:t>
            </a:r>
          </a:p>
          <a:p>
            <a:pPr eaLnBrk="1" hangingPunct="1"/>
            <a:r>
              <a:rPr lang="en-US" sz="1800" dirty="0">
                <a:solidFill>
                  <a:srgbClr val="99CC00"/>
                </a:solidFill>
              </a:rPr>
              <a:t>to be interesting here</a:t>
            </a:r>
          </a:p>
        </p:txBody>
      </p:sp>
      <p:cxnSp>
        <p:nvCxnSpPr>
          <p:cNvPr id="13" name="Straight Connector 18">
            <a:extLst>
              <a:ext uri="{FF2B5EF4-FFF2-40B4-BE49-F238E27FC236}">
                <a16:creationId xmlns:a16="http://schemas.microsoft.com/office/drawing/2014/main" id="{720BAB54-EFA2-3741-9B4A-F58BFB022D6C}"/>
              </a:ext>
            </a:extLst>
          </p:cNvPr>
          <p:cNvCxnSpPr>
            <a:cxnSpLocks noChangeShapeType="1"/>
          </p:cNvCxnSpPr>
          <p:nvPr/>
        </p:nvCxnSpPr>
        <p:spPr bwMode="auto">
          <a:xfrm flipH="1" flipV="1">
            <a:off x="5257801" y="1981201"/>
            <a:ext cx="533399" cy="15239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14" name="TextBox 13">
            <a:extLst>
              <a:ext uri="{FF2B5EF4-FFF2-40B4-BE49-F238E27FC236}">
                <a16:creationId xmlns:a16="http://schemas.microsoft.com/office/drawing/2014/main" id="{BDD5FD89-BE8B-6E4C-B4E5-DF32D605DE76}"/>
              </a:ext>
            </a:extLst>
          </p:cNvPr>
          <p:cNvSpPr txBox="1">
            <a:spLocks noChangeArrowheads="1"/>
          </p:cNvSpPr>
          <p:nvPr/>
        </p:nvSpPr>
        <p:spPr bwMode="auto">
          <a:xfrm>
            <a:off x="3823252" y="4367898"/>
            <a:ext cx="4643624"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dirty="0">
                <a:solidFill>
                  <a:srgbClr val="99CC00"/>
                </a:solidFill>
              </a:rPr>
              <a:t>here are significant differences </a:t>
            </a:r>
          </a:p>
          <a:p>
            <a:pPr eaLnBrk="1" hangingPunct="1"/>
            <a:endParaRPr lang="en-US" sz="1800" dirty="0">
              <a:solidFill>
                <a:srgbClr val="99CC00"/>
              </a:solidFill>
            </a:endParaRPr>
          </a:p>
          <a:p>
            <a:pPr eaLnBrk="1" hangingPunct="1"/>
            <a:r>
              <a:rPr lang="en-US" sz="1800" dirty="0">
                <a:solidFill>
                  <a:srgbClr val="99CC00"/>
                </a:solidFill>
              </a:rPr>
              <a:t>and we don’t need to do the Bonferroni correction (already included) </a:t>
            </a:r>
          </a:p>
        </p:txBody>
      </p:sp>
      <p:cxnSp>
        <p:nvCxnSpPr>
          <p:cNvPr id="15" name="Straight Connector 18">
            <a:extLst>
              <a:ext uri="{FF2B5EF4-FFF2-40B4-BE49-F238E27FC236}">
                <a16:creationId xmlns:a16="http://schemas.microsoft.com/office/drawing/2014/main" id="{D539D434-09E7-BD43-98CF-D6CA0870CBFF}"/>
              </a:ext>
            </a:extLst>
          </p:cNvPr>
          <p:cNvCxnSpPr>
            <a:cxnSpLocks noChangeShapeType="1"/>
          </p:cNvCxnSpPr>
          <p:nvPr/>
        </p:nvCxnSpPr>
        <p:spPr bwMode="auto">
          <a:xfrm>
            <a:off x="2146852" y="4572001"/>
            <a:ext cx="1663148" cy="68528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8" name="Straight Connector 18">
            <a:extLst>
              <a:ext uri="{FF2B5EF4-FFF2-40B4-BE49-F238E27FC236}">
                <a16:creationId xmlns:a16="http://schemas.microsoft.com/office/drawing/2014/main" id="{0828471C-126D-B842-86A6-213C64443A05}"/>
              </a:ext>
            </a:extLst>
          </p:cNvPr>
          <p:cNvCxnSpPr>
            <a:cxnSpLocks noChangeShapeType="1"/>
          </p:cNvCxnSpPr>
          <p:nvPr/>
        </p:nvCxnSpPr>
        <p:spPr bwMode="auto">
          <a:xfrm>
            <a:off x="3061252" y="4572001"/>
            <a:ext cx="748748" cy="68528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16" name="Title 1">
            <a:extLst>
              <a:ext uri="{FF2B5EF4-FFF2-40B4-BE49-F238E27FC236}">
                <a16:creationId xmlns:a16="http://schemas.microsoft.com/office/drawing/2014/main" id="{67E54956-743D-2242-A791-4C58FA613C22}"/>
              </a:ext>
            </a:extLst>
          </p:cNvPr>
          <p:cNvSpPr txBox="1">
            <a:spLocks/>
          </p:cNvSpPr>
          <p:nvPr/>
        </p:nvSpPr>
        <p:spPr bwMode="auto">
          <a:xfrm>
            <a:off x="24063" y="5178258"/>
            <a:ext cx="9144000" cy="1249767"/>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this was from last week, R gives us all this numbers</a:t>
            </a:r>
          </a:p>
        </p:txBody>
      </p:sp>
      <p:sp>
        <p:nvSpPr>
          <p:cNvPr id="17" name="Rounded Rectangle 16">
            <a:extLst>
              <a:ext uri="{FF2B5EF4-FFF2-40B4-BE49-F238E27FC236}">
                <a16:creationId xmlns:a16="http://schemas.microsoft.com/office/drawing/2014/main" id="{859F825D-069E-C640-AEB7-8FF096BAA118}"/>
              </a:ext>
            </a:extLst>
          </p:cNvPr>
          <p:cNvSpPr/>
          <p:nvPr/>
        </p:nvSpPr>
        <p:spPr bwMode="auto">
          <a:xfrm>
            <a:off x="1295401" y="1600200"/>
            <a:ext cx="2743198" cy="533400"/>
          </a:xfrm>
          <a:prstGeom prst="roundRect">
            <a:avLst/>
          </a:prstGeom>
          <a:noFill/>
          <a:ln w="127000" cap="flat" cmpd="sng" algn="ctr">
            <a:solidFill>
              <a:srgbClr val="FF99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9FDBF1DE-C6C4-B045-B60C-4E674EF9F239}"/>
              </a:ext>
            </a:extLst>
          </p:cNvPr>
          <p:cNvSpPr>
            <a:spLocks noGrp="1"/>
          </p:cNvSpPr>
          <p:nvPr>
            <p:ph type="sldNum" sz="quarter" idx="12"/>
          </p:nvPr>
        </p:nvSpPr>
        <p:spPr/>
        <p:txBody>
          <a:bodyPr/>
          <a:lstStyle/>
          <a:p>
            <a:fld id="{803C33BC-767D-8845-BB2C-A473FB4A7552}" type="slidenum">
              <a:rPr lang="en-US" smtClean="0"/>
              <a:pPr/>
              <a:t>282</a:t>
            </a:fld>
            <a:endParaRPr lang="en-US"/>
          </a:p>
        </p:txBody>
      </p:sp>
    </p:spTree>
    <p:extLst>
      <p:ext uri="{BB962C8B-B14F-4D97-AF65-F5344CB8AC3E}">
        <p14:creationId xmlns:p14="http://schemas.microsoft.com/office/powerpoint/2010/main" val="147167532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76200" y="5313780"/>
            <a:ext cx="9134622" cy="1508125"/>
          </a:xfrm>
        </p:spPr>
        <p:txBody>
          <a:bodyPr/>
          <a:lstStyle/>
          <a:p>
            <a:pPr algn="r" eaLnBrk="1" hangingPunct="1"/>
            <a:r>
              <a:rPr lang="en-US" sz="8000" dirty="0">
                <a:solidFill>
                  <a:srgbClr val="A6A6A6"/>
                </a:solidFill>
                <a:latin typeface="Arial" charset="0"/>
                <a:cs typeface="Arial" charset="0"/>
              </a:rPr>
              <a:t>degrees of freedom</a:t>
            </a:r>
          </a:p>
        </p:txBody>
      </p:sp>
      <p:sp>
        <p:nvSpPr>
          <p:cNvPr id="2" name="Slide Number Placeholder 1">
            <a:extLst>
              <a:ext uri="{FF2B5EF4-FFF2-40B4-BE49-F238E27FC236}">
                <a16:creationId xmlns:a16="http://schemas.microsoft.com/office/drawing/2014/main" id="{A7AAFFC8-1346-4740-8C83-7A07D2F9C44A}"/>
              </a:ext>
            </a:extLst>
          </p:cNvPr>
          <p:cNvSpPr>
            <a:spLocks noGrp="1"/>
          </p:cNvSpPr>
          <p:nvPr>
            <p:ph type="sldNum" sz="quarter" idx="12"/>
          </p:nvPr>
        </p:nvSpPr>
        <p:spPr/>
        <p:txBody>
          <a:bodyPr/>
          <a:lstStyle/>
          <a:p>
            <a:fld id="{8C734804-006E-DC44-93A2-A63A0AD6AB16}" type="slidenum">
              <a:rPr lang="en-US" smtClean="0"/>
              <a:pPr/>
              <a:t>283</a:t>
            </a:fld>
            <a:endParaRPr lang="en-US"/>
          </a:p>
        </p:txBody>
      </p:sp>
    </p:spTree>
    <p:extLst>
      <p:ext uri="{BB962C8B-B14F-4D97-AF65-F5344CB8AC3E}">
        <p14:creationId xmlns:p14="http://schemas.microsoft.com/office/powerpoint/2010/main" val="3471872485"/>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p:txBody>
          <a:bodyPr/>
          <a:lstStyle/>
          <a:p>
            <a:r>
              <a:rPr lang="en-US" sz="5000" b="1" dirty="0">
                <a:solidFill>
                  <a:schemeClr val="tx1"/>
                </a:solidFill>
                <a:latin typeface="Arial" charset="0"/>
                <a:cs typeface="Arial" charset="0"/>
              </a:rPr>
              <a:t>degrees of freedom::</a:t>
            </a:r>
          </a:p>
          <a:p>
            <a:r>
              <a:rPr lang="en-GB" dirty="0"/>
              <a:t>the number of values in the final calculation of a </a:t>
            </a:r>
            <a:r>
              <a:rPr lang="en-GB" b="1" dirty="0">
                <a:solidFill>
                  <a:srgbClr val="99CC00"/>
                </a:solidFill>
              </a:rPr>
              <a:t>statistic</a:t>
            </a:r>
            <a:r>
              <a:rPr lang="en-GB" dirty="0"/>
              <a:t> that are free to vary </a:t>
            </a:r>
          </a:p>
          <a:p>
            <a:endParaRPr lang="en-GB" dirty="0"/>
          </a:p>
          <a:p>
            <a:r>
              <a:rPr lang="en-GB" dirty="0"/>
              <a:t>a complex notion but here is the intuition …</a:t>
            </a:r>
            <a:endParaRPr lang="en-US" sz="5000" b="1" dirty="0">
              <a:solidFill>
                <a:schemeClr val="tx1"/>
              </a:solidFill>
              <a:latin typeface="Arial" charset="0"/>
              <a:cs typeface="Arial" charset="0"/>
            </a:endParaRPr>
          </a:p>
          <a:p>
            <a:endParaRPr lang="en-US" sz="5000" dirty="0">
              <a:latin typeface="Arial" charset="0"/>
              <a:cs typeface="Arial" charset="0"/>
            </a:endParaRPr>
          </a:p>
        </p:txBody>
      </p:sp>
      <p:sp>
        <p:nvSpPr>
          <p:cNvPr id="2" name="Slide Number Placeholder 1">
            <a:extLst>
              <a:ext uri="{FF2B5EF4-FFF2-40B4-BE49-F238E27FC236}">
                <a16:creationId xmlns:a16="http://schemas.microsoft.com/office/drawing/2014/main" id="{79CBE66C-A3F3-934F-8C37-54AA73F27D43}"/>
              </a:ext>
            </a:extLst>
          </p:cNvPr>
          <p:cNvSpPr>
            <a:spLocks noGrp="1"/>
          </p:cNvSpPr>
          <p:nvPr>
            <p:ph type="sldNum" sz="quarter" idx="12"/>
          </p:nvPr>
        </p:nvSpPr>
        <p:spPr/>
        <p:txBody>
          <a:bodyPr/>
          <a:lstStyle/>
          <a:p>
            <a:fld id="{803C33BC-767D-8845-BB2C-A473FB4A7552}" type="slidenum">
              <a:rPr lang="en-US" smtClean="0"/>
              <a:pPr/>
              <a:t>284</a:t>
            </a:fld>
            <a:endParaRPr lang="en-US"/>
          </a:p>
        </p:txBody>
      </p:sp>
    </p:spTree>
    <p:extLst>
      <p:ext uri="{BB962C8B-B14F-4D97-AF65-F5344CB8AC3E}">
        <p14:creationId xmlns:p14="http://schemas.microsoft.com/office/powerpoint/2010/main" val="259115070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3EEF33-E810-F742-AB00-66468132208E}"/>
              </a:ext>
            </a:extLst>
          </p:cNvPr>
          <p:cNvPicPr>
            <a:picLocks noChangeAspect="1"/>
          </p:cNvPicPr>
          <p:nvPr/>
        </p:nvPicPr>
        <p:blipFill>
          <a:blip r:embed="rId2"/>
          <a:stretch>
            <a:fillRect/>
          </a:stretch>
        </p:blipFill>
        <p:spPr>
          <a:xfrm>
            <a:off x="4724400" y="228600"/>
            <a:ext cx="3762383" cy="3762383"/>
          </a:xfrm>
          <a:prstGeom prst="rect">
            <a:avLst/>
          </a:prstGeom>
        </p:spPr>
      </p:pic>
      <p:sp>
        <p:nvSpPr>
          <p:cNvPr id="5" name="Rectangle 4">
            <a:extLst>
              <a:ext uri="{FF2B5EF4-FFF2-40B4-BE49-F238E27FC236}">
                <a16:creationId xmlns:a16="http://schemas.microsoft.com/office/drawing/2014/main" id="{62F2321E-56EA-364D-9D96-7D79FA8BD1CD}"/>
              </a:ext>
            </a:extLst>
          </p:cNvPr>
          <p:cNvSpPr/>
          <p:nvPr/>
        </p:nvSpPr>
        <p:spPr>
          <a:xfrm>
            <a:off x="381000" y="762000"/>
            <a:ext cx="6477000" cy="830997"/>
          </a:xfrm>
          <a:prstGeom prst="rect">
            <a:avLst/>
          </a:prstGeom>
        </p:spPr>
        <p:txBody>
          <a:bodyPr wrap="square">
            <a:spAutoFit/>
          </a:bodyPr>
          <a:lstStyle/>
          <a:p>
            <a:pPr lvl="0" eaLnBrk="0" hangingPunct="0">
              <a:spcBef>
                <a:spcPct val="20000"/>
              </a:spcBef>
            </a:pPr>
            <a:r>
              <a:rPr lang="en-GB" sz="2400" b="0" kern="0" dirty="0">
                <a:solidFill>
                  <a:srgbClr val="404040"/>
                </a:solidFill>
                <a:latin typeface="Arial"/>
                <a:cs typeface="Arial"/>
              </a:rPr>
              <a:t>you have 7 hats, you want to wear one different every day for a week</a:t>
            </a:r>
            <a:endParaRPr lang="en-US" sz="5000" kern="0" dirty="0">
              <a:solidFill>
                <a:srgbClr val="000000"/>
              </a:solidFill>
            </a:endParaRPr>
          </a:p>
        </p:txBody>
      </p:sp>
      <p:sp>
        <p:nvSpPr>
          <p:cNvPr id="6" name="Rectangle 5">
            <a:extLst>
              <a:ext uri="{FF2B5EF4-FFF2-40B4-BE49-F238E27FC236}">
                <a16:creationId xmlns:a16="http://schemas.microsoft.com/office/drawing/2014/main" id="{7CF753EC-9D7B-8141-BE6E-0A669835EAE6}"/>
              </a:ext>
            </a:extLst>
          </p:cNvPr>
          <p:cNvSpPr/>
          <p:nvPr/>
        </p:nvSpPr>
        <p:spPr>
          <a:xfrm>
            <a:off x="389021" y="2133600"/>
            <a:ext cx="6477000" cy="4044184"/>
          </a:xfrm>
          <a:prstGeom prst="rect">
            <a:avLst/>
          </a:prstGeom>
        </p:spPr>
        <p:txBody>
          <a:bodyPr wrap="square">
            <a:spAutoFit/>
          </a:bodyPr>
          <a:lstStyle/>
          <a:p>
            <a:pPr lvl="0" eaLnBrk="0" hangingPunct="0">
              <a:spcBef>
                <a:spcPct val="20000"/>
              </a:spcBef>
            </a:pPr>
            <a:r>
              <a:rPr lang="en-GB" sz="2400" b="0" kern="0" dirty="0">
                <a:solidFill>
                  <a:srgbClr val="404040"/>
                </a:solidFill>
                <a:latin typeface="Arial"/>
                <a:cs typeface="Arial"/>
              </a:rPr>
              <a:t>Monday: 7 choices</a:t>
            </a:r>
          </a:p>
          <a:p>
            <a:pPr lvl="0" eaLnBrk="0" hangingPunct="0">
              <a:spcBef>
                <a:spcPct val="20000"/>
              </a:spcBef>
            </a:pPr>
            <a:r>
              <a:rPr lang="en-GB" sz="2400" b="0" kern="0" dirty="0">
                <a:solidFill>
                  <a:srgbClr val="404040"/>
                </a:solidFill>
                <a:latin typeface="Arial"/>
                <a:cs typeface="Arial"/>
              </a:rPr>
              <a:t>Tuesday: 6 choices</a:t>
            </a:r>
          </a:p>
          <a:p>
            <a:pPr lvl="0" eaLnBrk="0" hangingPunct="0">
              <a:spcBef>
                <a:spcPct val="20000"/>
              </a:spcBef>
            </a:pPr>
            <a:r>
              <a:rPr lang="en-GB" sz="2400" b="0" kern="0" dirty="0">
                <a:solidFill>
                  <a:srgbClr val="404040"/>
                </a:solidFill>
                <a:latin typeface="Arial"/>
                <a:cs typeface="Arial"/>
              </a:rPr>
              <a:t>Wednesday: 5 choices</a:t>
            </a:r>
          </a:p>
          <a:p>
            <a:pPr lvl="0" eaLnBrk="0" hangingPunct="0">
              <a:spcBef>
                <a:spcPct val="20000"/>
              </a:spcBef>
            </a:pPr>
            <a:r>
              <a:rPr lang="en-GB" sz="2400" b="0" kern="0" dirty="0">
                <a:solidFill>
                  <a:srgbClr val="404040"/>
                </a:solidFill>
                <a:latin typeface="Arial"/>
                <a:cs typeface="Arial"/>
              </a:rPr>
              <a:t>Thursday: 4 choices</a:t>
            </a:r>
          </a:p>
          <a:p>
            <a:pPr lvl="0" eaLnBrk="0" hangingPunct="0">
              <a:spcBef>
                <a:spcPct val="20000"/>
              </a:spcBef>
            </a:pPr>
            <a:r>
              <a:rPr lang="en-GB" sz="2400" b="0" kern="0" dirty="0">
                <a:solidFill>
                  <a:srgbClr val="404040"/>
                </a:solidFill>
                <a:latin typeface="Arial"/>
                <a:cs typeface="Arial"/>
              </a:rPr>
              <a:t>Friday: 3 choices</a:t>
            </a:r>
          </a:p>
          <a:p>
            <a:pPr lvl="0" eaLnBrk="0" hangingPunct="0">
              <a:spcBef>
                <a:spcPct val="20000"/>
              </a:spcBef>
            </a:pPr>
            <a:r>
              <a:rPr lang="en-GB" sz="2400" b="0" kern="0" dirty="0">
                <a:solidFill>
                  <a:srgbClr val="404040"/>
                </a:solidFill>
                <a:latin typeface="Arial"/>
                <a:cs typeface="Arial"/>
              </a:rPr>
              <a:t>Saturday: 2 choices</a:t>
            </a:r>
          </a:p>
          <a:p>
            <a:pPr lvl="0" eaLnBrk="0" hangingPunct="0">
              <a:spcBef>
                <a:spcPct val="20000"/>
              </a:spcBef>
            </a:pPr>
            <a:r>
              <a:rPr lang="en-GB" sz="2400" b="0" kern="0" dirty="0">
                <a:solidFill>
                  <a:srgbClr val="404040"/>
                </a:solidFill>
                <a:latin typeface="Arial"/>
                <a:cs typeface="Arial"/>
              </a:rPr>
              <a:t>Sunday: </a:t>
            </a:r>
            <a:r>
              <a:rPr lang="en-GB" sz="2400" kern="0" dirty="0">
                <a:solidFill>
                  <a:srgbClr val="FF9900"/>
                </a:solidFill>
                <a:latin typeface="Arial"/>
                <a:cs typeface="Arial"/>
              </a:rPr>
              <a:t>NO choice</a:t>
            </a:r>
          </a:p>
          <a:p>
            <a:pPr lvl="0" eaLnBrk="0" hangingPunct="0">
              <a:spcBef>
                <a:spcPct val="20000"/>
              </a:spcBef>
            </a:pPr>
            <a:endParaRPr lang="en-US" sz="5000" kern="0" dirty="0">
              <a:solidFill>
                <a:srgbClr val="000000"/>
              </a:solidFill>
            </a:endParaRPr>
          </a:p>
        </p:txBody>
      </p:sp>
      <p:sp>
        <p:nvSpPr>
          <p:cNvPr id="7" name="Rectangle 6">
            <a:extLst>
              <a:ext uri="{FF2B5EF4-FFF2-40B4-BE49-F238E27FC236}">
                <a16:creationId xmlns:a16="http://schemas.microsoft.com/office/drawing/2014/main" id="{7A4EF30F-477A-9643-A502-46CDDB54FE65}"/>
              </a:ext>
            </a:extLst>
          </p:cNvPr>
          <p:cNvSpPr/>
          <p:nvPr/>
        </p:nvSpPr>
        <p:spPr>
          <a:xfrm>
            <a:off x="3352800" y="5434318"/>
            <a:ext cx="3962400" cy="461665"/>
          </a:xfrm>
          <a:prstGeom prst="rect">
            <a:avLst/>
          </a:prstGeom>
        </p:spPr>
        <p:txBody>
          <a:bodyPr wrap="square">
            <a:spAutoFit/>
          </a:bodyPr>
          <a:lstStyle/>
          <a:p>
            <a:pPr lvl="0" eaLnBrk="0" hangingPunct="0">
              <a:spcBef>
                <a:spcPct val="20000"/>
              </a:spcBef>
            </a:pPr>
            <a:r>
              <a:rPr lang="en-GB" sz="2400" b="0" kern="0" dirty="0">
                <a:solidFill>
                  <a:srgbClr val="404040"/>
                </a:solidFill>
                <a:latin typeface="Arial"/>
                <a:cs typeface="Arial"/>
              </a:rPr>
              <a:t>degrees of freedom is 7-1</a:t>
            </a:r>
            <a:endParaRPr lang="en-US" sz="5000" kern="0" dirty="0">
              <a:solidFill>
                <a:srgbClr val="000000"/>
              </a:solidFill>
            </a:endParaRPr>
          </a:p>
        </p:txBody>
      </p:sp>
      <p:sp>
        <p:nvSpPr>
          <p:cNvPr id="8" name="Freeform 7">
            <a:extLst>
              <a:ext uri="{FF2B5EF4-FFF2-40B4-BE49-F238E27FC236}">
                <a16:creationId xmlns:a16="http://schemas.microsoft.com/office/drawing/2014/main" id="{80766EB6-C45D-AE42-8133-3291D790AC7D}"/>
              </a:ext>
            </a:extLst>
          </p:cNvPr>
          <p:cNvSpPr/>
          <p:nvPr/>
        </p:nvSpPr>
        <p:spPr bwMode="auto">
          <a:xfrm rot="15941026">
            <a:off x="2659530" y="5132179"/>
            <a:ext cx="488181" cy="673830"/>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1C639ED4-0943-D04D-B477-9AA8CCBDC82C}"/>
              </a:ext>
            </a:extLst>
          </p:cNvPr>
          <p:cNvSpPr>
            <a:spLocks noGrp="1"/>
          </p:cNvSpPr>
          <p:nvPr>
            <p:ph type="sldNum" sz="quarter" idx="12"/>
          </p:nvPr>
        </p:nvSpPr>
        <p:spPr/>
        <p:txBody>
          <a:bodyPr/>
          <a:lstStyle/>
          <a:p>
            <a:fld id="{803C33BC-767D-8845-BB2C-A473FB4A7552}" type="slidenum">
              <a:rPr lang="en-US" smtClean="0"/>
              <a:pPr/>
              <a:t>285</a:t>
            </a:fld>
            <a:endParaRPr lang="en-US"/>
          </a:p>
        </p:txBody>
      </p:sp>
    </p:spTree>
    <p:extLst>
      <p:ext uri="{BB962C8B-B14F-4D97-AF65-F5344CB8AC3E}">
        <p14:creationId xmlns:p14="http://schemas.microsoft.com/office/powerpoint/2010/main" val="127014138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F2321E-56EA-364D-9D96-7D79FA8BD1CD}"/>
              </a:ext>
            </a:extLst>
          </p:cNvPr>
          <p:cNvSpPr/>
          <p:nvPr/>
        </p:nvSpPr>
        <p:spPr>
          <a:xfrm>
            <a:off x="381000" y="2133600"/>
            <a:ext cx="8229600" cy="3379387"/>
          </a:xfrm>
          <a:prstGeom prst="rect">
            <a:avLst/>
          </a:prstGeom>
        </p:spPr>
        <p:txBody>
          <a:bodyPr wrap="square">
            <a:spAutoFit/>
          </a:bodyPr>
          <a:lstStyle/>
          <a:p>
            <a:pPr lvl="0" eaLnBrk="0" hangingPunct="0">
              <a:spcBef>
                <a:spcPct val="20000"/>
              </a:spcBef>
            </a:pPr>
            <a:r>
              <a:rPr lang="en-GB" sz="2400" b="0" kern="0" dirty="0">
                <a:solidFill>
                  <a:srgbClr val="404040"/>
                </a:solidFill>
                <a:latin typeface="Arial"/>
                <a:cs typeface="Arial"/>
              </a:rPr>
              <a:t>if we have 7 observations and the mean of these observation (that you need to do t-test or </a:t>
            </a:r>
            <a:r>
              <a:rPr lang="en-GB" sz="2400" b="0" kern="0" dirty="0" err="1">
                <a:solidFill>
                  <a:srgbClr val="404040"/>
                </a:solidFill>
                <a:latin typeface="Arial"/>
                <a:cs typeface="Arial"/>
              </a:rPr>
              <a:t>Anova</a:t>
            </a:r>
            <a:r>
              <a:rPr lang="en-GB" sz="2400" b="0" kern="0" dirty="0">
                <a:solidFill>
                  <a:srgbClr val="404040"/>
                </a:solidFill>
                <a:latin typeface="Arial"/>
                <a:cs typeface="Arial"/>
              </a:rPr>
              <a:t>) your degree of freedom is 7-1</a:t>
            </a:r>
          </a:p>
          <a:p>
            <a:pPr lvl="0" eaLnBrk="0" hangingPunct="0">
              <a:spcBef>
                <a:spcPct val="20000"/>
              </a:spcBef>
            </a:pPr>
            <a:endParaRPr lang="en-GB" sz="2400" b="0" kern="0" dirty="0">
              <a:solidFill>
                <a:srgbClr val="404040"/>
              </a:solidFill>
              <a:latin typeface="Arial"/>
              <a:cs typeface="Arial"/>
            </a:endParaRPr>
          </a:p>
          <a:p>
            <a:pPr lvl="0" eaLnBrk="0" hangingPunct="0">
              <a:spcBef>
                <a:spcPct val="20000"/>
              </a:spcBef>
            </a:pPr>
            <a:r>
              <a:rPr lang="en-GB" sz="2400" b="0" kern="0" dirty="0">
                <a:solidFill>
                  <a:srgbClr val="404040"/>
                </a:solidFill>
                <a:latin typeface="Arial"/>
                <a:cs typeface="Arial"/>
              </a:rPr>
              <a:t>because if you know 6 observations you automatically know the 7</a:t>
            </a:r>
            <a:r>
              <a:rPr lang="en-GB" sz="2400" b="0" kern="0" baseline="30000" dirty="0">
                <a:solidFill>
                  <a:srgbClr val="404040"/>
                </a:solidFill>
                <a:latin typeface="Arial"/>
                <a:cs typeface="Arial"/>
              </a:rPr>
              <a:t>th</a:t>
            </a:r>
            <a:r>
              <a:rPr lang="en-GB" sz="2400" b="0" kern="0" dirty="0">
                <a:solidFill>
                  <a:srgbClr val="404040"/>
                </a:solidFill>
                <a:latin typeface="Arial"/>
                <a:cs typeface="Arial"/>
              </a:rPr>
              <a:t> one (thanks to the mean)</a:t>
            </a:r>
          </a:p>
          <a:p>
            <a:pPr lvl="0" eaLnBrk="0" hangingPunct="0">
              <a:spcBef>
                <a:spcPct val="20000"/>
              </a:spcBef>
            </a:pPr>
            <a:endParaRPr lang="en-US" sz="5000" kern="0" dirty="0">
              <a:solidFill>
                <a:srgbClr val="000000"/>
              </a:solidFill>
            </a:endParaRPr>
          </a:p>
        </p:txBody>
      </p:sp>
      <p:sp>
        <p:nvSpPr>
          <p:cNvPr id="2" name="Slide Number Placeholder 1">
            <a:extLst>
              <a:ext uri="{FF2B5EF4-FFF2-40B4-BE49-F238E27FC236}">
                <a16:creationId xmlns:a16="http://schemas.microsoft.com/office/drawing/2014/main" id="{680E3466-D681-C640-972C-15A72141F378}"/>
              </a:ext>
            </a:extLst>
          </p:cNvPr>
          <p:cNvSpPr>
            <a:spLocks noGrp="1"/>
          </p:cNvSpPr>
          <p:nvPr>
            <p:ph type="sldNum" sz="quarter" idx="12"/>
          </p:nvPr>
        </p:nvSpPr>
        <p:spPr/>
        <p:txBody>
          <a:bodyPr/>
          <a:lstStyle/>
          <a:p>
            <a:fld id="{803C33BC-767D-8845-BB2C-A473FB4A7552}" type="slidenum">
              <a:rPr lang="en-US" smtClean="0"/>
              <a:pPr/>
              <a:t>286</a:t>
            </a:fld>
            <a:endParaRPr lang="en-US"/>
          </a:p>
        </p:txBody>
      </p:sp>
    </p:spTree>
    <p:extLst>
      <p:ext uri="{BB962C8B-B14F-4D97-AF65-F5344CB8AC3E}">
        <p14:creationId xmlns:p14="http://schemas.microsoft.com/office/powerpoint/2010/main" val="340358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D868FB-38EE-6D43-BFC3-6E66EA037735}"/>
              </a:ext>
            </a:extLst>
          </p:cNvPr>
          <p:cNvSpPr/>
          <p:nvPr/>
        </p:nvSpPr>
        <p:spPr>
          <a:xfrm>
            <a:off x="381000" y="2133600"/>
            <a:ext cx="8229600" cy="461665"/>
          </a:xfrm>
          <a:prstGeom prst="rect">
            <a:avLst/>
          </a:prstGeom>
        </p:spPr>
        <p:txBody>
          <a:bodyPr wrap="square">
            <a:spAutoFit/>
          </a:bodyPr>
          <a:lstStyle/>
          <a:p>
            <a:pPr lvl="0" eaLnBrk="0" hangingPunct="0">
              <a:spcBef>
                <a:spcPct val="20000"/>
              </a:spcBef>
            </a:pPr>
            <a:r>
              <a:rPr lang="en-GB" sz="2400" b="0" kern="0" dirty="0">
                <a:solidFill>
                  <a:srgbClr val="404040"/>
                </a:solidFill>
                <a:latin typeface="Arial"/>
                <a:cs typeface="Arial"/>
              </a:rPr>
              <a:t>remember the lecture on regression?</a:t>
            </a:r>
            <a:endParaRPr lang="en-US" sz="5000" kern="0" dirty="0">
              <a:solidFill>
                <a:srgbClr val="000000"/>
              </a:solidFill>
            </a:endParaRPr>
          </a:p>
        </p:txBody>
      </p:sp>
      <p:sp>
        <p:nvSpPr>
          <p:cNvPr id="2" name="Slide Number Placeholder 1">
            <a:extLst>
              <a:ext uri="{FF2B5EF4-FFF2-40B4-BE49-F238E27FC236}">
                <a16:creationId xmlns:a16="http://schemas.microsoft.com/office/drawing/2014/main" id="{22F080B1-4D69-2D4C-AC1B-23B5A1A48882}"/>
              </a:ext>
            </a:extLst>
          </p:cNvPr>
          <p:cNvSpPr>
            <a:spLocks noGrp="1"/>
          </p:cNvSpPr>
          <p:nvPr>
            <p:ph type="sldNum" sz="quarter" idx="12"/>
          </p:nvPr>
        </p:nvSpPr>
        <p:spPr/>
        <p:txBody>
          <a:bodyPr/>
          <a:lstStyle/>
          <a:p>
            <a:fld id="{803C33BC-767D-8845-BB2C-A473FB4A7552}" type="slidenum">
              <a:rPr lang="en-US" smtClean="0"/>
              <a:pPr/>
              <a:t>287</a:t>
            </a:fld>
            <a:endParaRPr lang="en-US"/>
          </a:p>
        </p:txBody>
      </p:sp>
    </p:spTree>
    <p:extLst>
      <p:ext uri="{BB962C8B-B14F-4D97-AF65-F5344CB8AC3E}">
        <p14:creationId xmlns:p14="http://schemas.microsoft.com/office/powerpoint/2010/main" val="124139841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990B6D9-2EE2-3142-9C98-8FA60DECD1B1}"/>
              </a:ext>
            </a:extLst>
          </p:cNvPr>
          <p:cNvCxnSpPr/>
          <p:nvPr/>
        </p:nvCxnSpPr>
        <p:spPr bwMode="auto">
          <a:xfrm flipV="1">
            <a:off x="1066800" y="1828800"/>
            <a:ext cx="0" cy="34290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AB2DC191-D1B7-E148-9990-9E9484EAADE2}"/>
              </a:ext>
            </a:extLst>
          </p:cNvPr>
          <p:cNvCxnSpPr>
            <a:cxnSpLocks/>
          </p:cNvCxnSpPr>
          <p:nvPr/>
        </p:nvCxnSpPr>
        <p:spPr bwMode="auto">
          <a:xfrm>
            <a:off x="1066800" y="5257800"/>
            <a:ext cx="70866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Rectangle 9">
            <a:extLst>
              <a:ext uri="{FF2B5EF4-FFF2-40B4-BE49-F238E27FC236}">
                <a16:creationId xmlns:a16="http://schemas.microsoft.com/office/drawing/2014/main" id="{25BE0559-72FE-2041-9A54-2162ACC23CA3}"/>
              </a:ext>
            </a:extLst>
          </p:cNvPr>
          <p:cNvSpPr/>
          <p:nvPr/>
        </p:nvSpPr>
        <p:spPr>
          <a:xfrm>
            <a:off x="408017" y="1295400"/>
            <a:ext cx="889987" cy="646331"/>
          </a:xfrm>
          <a:prstGeom prst="rect">
            <a:avLst/>
          </a:prstGeom>
        </p:spPr>
        <p:txBody>
          <a:bodyPr wrap="none">
            <a:spAutoFit/>
          </a:bodyPr>
          <a:lstStyle/>
          <a:p>
            <a:r>
              <a:rPr lang="en-US" b="0" kern="0" dirty="0">
                <a:latin typeface="Arial"/>
                <a:ea typeface="Arial"/>
                <a:cs typeface="Arial"/>
              </a:rPr>
              <a:t>T time </a:t>
            </a:r>
          </a:p>
          <a:p>
            <a:r>
              <a:rPr lang="en-US" b="0" kern="0" dirty="0">
                <a:latin typeface="Arial"/>
                <a:ea typeface="Arial"/>
                <a:cs typeface="Arial"/>
              </a:rPr>
              <a:t>(</a:t>
            </a:r>
            <a:r>
              <a:rPr lang="en-US" b="0" kern="0" dirty="0" err="1">
                <a:latin typeface="Arial"/>
                <a:ea typeface="Arial"/>
                <a:cs typeface="Arial"/>
              </a:rPr>
              <a:t>ms</a:t>
            </a:r>
            <a:r>
              <a:rPr lang="en-US" b="0" kern="0" dirty="0">
                <a:latin typeface="Arial"/>
                <a:ea typeface="Arial"/>
                <a:cs typeface="Arial"/>
              </a:rPr>
              <a:t>)</a:t>
            </a:r>
            <a:endParaRPr lang="en-US" dirty="0"/>
          </a:p>
        </p:txBody>
      </p:sp>
      <p:sp>
        <p:nvSpPr>
          <p:cNvPr id="11" name="Rectangle 10">
            <a:extLst>
              <a:ext uri="{FF2B5EF4-FFF2-40B4-BE49-F238E27FC236}">
                <a16:creationId xmlns:a16="http://schemas.microsoft.com/office/drawing/2014/main" id="{70158D0A-71D9-3E4E-BA04-32925362BC9A}"/>
              </a:ext>
            </a:extLst>
          </p:cNvPr>
          <p:cNvSpPr/>
          <p:nvPr/>
        </p:nvSpPr>
        <p:spPr>
          <a:xfrm>
            <a:off x="7361267" y="5410200"/>
            <a:ext cx="1782733" cy="646331"/>
          </a:xfrm>
          <a:prstGeom prst="rect">
            <a:avLst/>
          </a:prstGeom>
        </p:spPr>
        <p:txBody>
          <a:bodyPr wrap="square">
            <a:spAutoFit/>
          </a:bodyPr>
          <a:lstStyle/>
          <a:p>
            <a:pPr algn="ctr"/>
            <a:r>
              <a:rPr lang="en-US" b="0" kern="0" dirty="0">
                <a:latin typeface="Arial"/>
                <a:ea typeface="Arial"/>
                <a:cs typeface="Arial"/>
              </a:rPr>
              <a:t>ID index of difficulty</a:t>
            </a:r>
            <a:endParaRPr lang="en-US" dirty="0"/>
          </a:p>
        </p:txBody>
      </p:sp>
      <p:cxnSp>
        <p:nvCxnSpPr>
          <p:cNvPr id="20" name="Straight Connector 19">
            <a:extLst>
              <a:ext uri="{FF2B5EF4-FFF2-40B4-BE49-F238E27FC236}">
                <a16:creationId xmlns:a16="http://schemas.microsoft.com/office/drawing/2014/main" id="{4C4C4F44-1B7A-7C4B-AED7-11FCC9DFFFB9}"/>
              </a:ext>
            </a:extLst>
          </p:cNvPr>
          <p:cNvCxnSpPr/>
          <p:nvPr/>
        </p:nvCxnSpPr>
        <p:spPr bwMode="auto">
          <a:xfrm flipV="1">
            <a:off x="1066800" y="1941731"/>
            <a:ext cx="6781800" cy="224926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30B1BC1F-3EDB-184A-ADD7-FEE3359627F6}"/>
              </a:ext>
            </a:extLst>
          </p:cNvPr>
          <p:cNvSpPr/>
          <p:nvPr/>
        </p:nvSpPr>
        <p:spPr>
          <a:xfrm>
            <a:off x="4628336" y="3674710"/>
            <a:ext cx="3156633" cy="424732"/>
          </a:xfrm>
          <a:prstGeom prst="rect">
            <a:avLst/>
          </a:prstGeom>
        </p:spPr>
        <p:txBody>
          <a:bodyPr wrap="none">
            <a:spAutoFit/>
          </a:bodyPr>
          <a:lstStyle/>
          <a:p>
            <a:pPr lvl="0" algn="ctr" eaLnBrk="0" hangingPunct="0">
              <a:lnSpc>
                <a:spcPct val="90000"/>
              </a:lnSpc>
              <a:spcBef>
                <a:spcPct val="20000"/>
              </a:spcBef>
            </a:pPr>
            <a:r>
              <a:rPr lang="en-US" sz="2400" b="0" kern="0" dirty="0">
                <a:solidFill>
                  <a:srgbClr val="000000"/>
                </a:solidFill>
              </a:rPr>
              <a:t>Fitts! T = 2.3 + 1.1 ID</a:t>
            </a:r>
          </a:p>
        </p:txBody>
      </p:sp>
      <p:sp>
        <p:nvSpPr>
          <p:cNvPr id="25" name="Oval 24">
            <a:extLst>
              <a:ext uri="{FF2B5EF4-FFF2-40B4-BE49-F238E27FC236}">
                <a16:creationId xmlns:a16="http://schemas.microsoft.com/office/drawing/2014/main" id="{02B34BC1-8570-E044-AE19-42005720B7DD}"/>
              </a:ext>
            </a:extLst>
          </p:cNvPr>
          <p:cNvSpPr/>
          <p:nvPr/>
        </p:nvSpPr>
        <p:spPr bwMode="auto">
          <a:xfrm>
            <a:off x="1828800" y="4267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0" name="Oval 29">
            <a:extLst>
              <a:ext uri="{FF2B5EF4-FFF2-40B4-BE49-F238E27FC236}">
                <a16:creationId xmlns:a16="http://schemas.microsoft.com/office/drawing/2014/main" id="{F7163CFD-A6B9-FD44-BA38-C98285612F83}"/>
              </a:ext>
            </a:extLst>
          </p:cNvPr>
          <p:cNvSpPr/>
          <p:nvPr/>
        </p:nvSpPr>
        <p:spPr bwMode="auto">
          <a:xfrm>
            <a:off x="29718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1" name="Oval 30">
            <a:extLst>
              <a:ext uri="{FF2B5EF4-FFF2-40B4-BE49-F238E27FC236}">
                <a16:creationId xmlns:a16="http://schemas.microsoft.com/office/drawing/2014/main" id="{5220517A-8823-4A4C-B017-67B2D71458C4}"/>
              </a:ext>
            </a:extLst>
          </p:cNvPr>
          <p:cNvSpPr/>
          <p:nvPr/>
        </p:nvSpPr>
        <p:spPr bwMode="auto">
          <a:xfrm>
            <a:off x="40386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2" name="Oval 31">
            <a:extLst>
              <a:ext uri="{FF2B5EF4-FFF2-40B4-BE49-F238E27FC236}">
                <a16:creationId xmlns:a16="http://schemas.microsoft.com/office/drawing/2014/main" id="{3F4E79DD-984F-DA45-A8F3-7825B90E26DD}"/>
              </a:ext>
            </a:extLst>
          </p:cNvPr>
          <p:cNvSpPr/>
          <p:nvPr/>
        </p:nvSpPr>
        <p:spPr bwMode="auto">
          <a:xfrm>
            <a:off x="5032744" y="22098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3" name="Oval 32">
            <a:extLst>
              <a:ext uri="{FF2B5EF4-FFF2-40B4-BE49-F238E27FC236}">
                <a16:creationId xmlns:a16="http://schemas.microsoft.com/office/drawing/2014/main" id="{CBE60D1B-D4EB-C546-AED7-4AF635190F36}"/>
              </a:ext>
            </a:extLst>
          </p:cNvPr>
          <p:cNvSpPr/>
          <p:nvPr/>
        </p:nvSpPr>
        <p:spPr bwMode="auto">
          <a:xfrm>
            <a:off x="6019800" y="24384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4" name="Oval 33">
            <a:extLst>
              <a:ext uri="{FF2B5EF4-FFF2-40B4-BE49-F238E27FC236}">
                <a16:creationId xmlns:a16="http://schemas.microsoft.com/office/drawing/2014/main" id="{422FFF97-D962-E84C-8A17-21AF92F7AAB3}"/>
              </a:ext>
            </a:extLst>
          </p:cNvPr>
          <p:cNvSpPr/>
          <p:nvPr/>
        </p:nvSpPr>
        <p:spPr bwMode="auto">
          <a:xfrm>
            <a:off x="6875719" y="30480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15" name="Group 8">
            <a:extLst>
              <a:ext uri="{FF2B5EF4-FFF2-40B4-BE49-F238E27FC236}">
                <a16:creationId xmlns:a16="http://schemas.microsoft.com/office/drawing/2014/main" id="{8DA6B708-37A1-2443-B98A-2D4066A36B59}"/>
              </a:ext>
            </a:extLst>
          </p:cNvPr>
          <p:cNvGrpSpPr>
            <a:grpSpLocks/>
          </p:cNvGrpSpPr>
          <p:nvPr/>
        </p:nvGrpSpPr>
        <p:grpSpPr bwMode="auto">
          <a:xfrm>
            <a:off x="6511412" y="-76200"/>
            <a:ext cx="3089787" cy="1865532"/>
            <a:chOff x="5029200" y="990600"/>
            <a:chExt cx="4038600" cy="2438400"/>
          </a:xfrm>
        </p:grpSpPr>
        <p:sp>
          <p:nvSpPr>
            <p:cNvPr id="16" name="Oval 9">
              <a:extLst>
                <a:ext uri="{FF2B5EF4-FFF2-40B4-BE49-F238E27FC236}">
                  <a16:creationId xmlns:a16="http://schemas.microsoft.com/office/drawing/2014/main" id="{BCD204CA-D405-4949-9638-F7651DA79DE6}"/>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7" name="Oval 10">
              <a:extLst>
                <a:ext uri="{FF2B5EF4-FFF2-40B4-BE49-F238E27FC236}">
                  <a16:creationId xmlns:a16="http://schemas.microsoft.com/office/drawing/2014/main" id="{8BC0A2FC-AF23-D04F-AEC7-F64AC64BCE83}"/>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1</a:t>
              </a:r>
            </a:p>
          </p:txBody>
        </p:sp>
      </p:grpSp>
      <p:sp>
        <p:nvSpPr>
          <p:cNvPr id="19" name="Rectangle 18">
            <a:extLst>
              <a:ext uri="{FF2B5EF4-FFF2-40B4-BE49-F238E27FC236}">
                <a16:creationId xmlns:a16="http://schemas.microsoft.com/office/drawing/2014/main" id="{F0973984-0D80-8C49-9F3A-4AFBAD4F8A67}"/>
              </a:ext>
            </a:extLst>
          </p:cNvPr>
          <p:cNvSpPr/>
          <p:nvPr/>
        </p:nvSpPr>
        <p:spPr>
          <a:xfrm>
            <a:off x="-401509" y="222647"/>
            <a:ext cx="7848600" cy="615553"/>
          </a:xfrm>
          <a:prstGeom prst="rect">
            <a:avLst/>
          </a:prstGeom>
        </p:spPr>
        <p:txBody>
          <a:bodyPr wrap="square">
            <a:spAutoFit/>
          </a:bodyPr>
          <a:lstStyle/>
          <a:p>
            <a:pPr lvl="0" algn="r"/>
            <a:r>
              <a:rPr lang="en-US" sz="3400" b="0" dirty="0"/>
              <a:t>standard error of the estimate </a:t>
            </a:r>
          </a:p>
        </p:txBody>
      </p:sp>
      <p:cxnSp>
        <p:nvCxnSpPr>
          <p:cNvPr id="21" name="Straight Connector 20">
            <a:extLst>
              <a:ext uri="{FF2B5EF4-FFF2-40B4-BE49-F238E27FC236}">
                <a16:creationId xmlns:a16="http://schemas.microsoft.com/office/drawing/2014/main" id="{B12E6144-57F7-394B-A206-C9BAD821F1F0}"/>
              </a:ext>
            </a:extLst>
          </p:cNvPr>
          <p:cNvCxnSpPr>
            <a:cxnSpLocks/>
          </p:cNvCxnSpPr>
          <p:nvPr/>
        </p:nvCxnSpPr>
        <p:spPr bwMode="auto">
          <a:xfrm flipV="1">
            <a:off x="1905000" y="3925668"/>
            <a:ext cx="0" cy="341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2" name="Straight Connector 21">
            <a:extLst>
              <a:ext uri="{FF2B5EF4-FFF2-40B4-BE49-F238E27FC236}">
                <a16:creationId xmlns:a16="http://schemas.microsoft.com/office/drawing/2014/main" id="{4FF3699A-8B85-EF4B-9B2F-60908E114A4F}"/>
              </a:ext>
            </a:extLst>
          </p:cNvPr>
          <p:cNvCxnSpPr>
            <a:cxnSpLocks/>
          </p:cNvCxnSpPr>
          <p:nvPr/>
        </p:nvCxnSpPr>
        <p:spPr bwMode="auto">
          <a:xfrm flipV="1">
            <a:off x="3048000" y="3200400"/>
            <a:ext cx="0" cy="341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FE527D60-D3AB-EE4A-9ADA-693926693E99}"/>
              </a:ext>
            </a:extLst>
          </p:cNvPr>
          <p:cNvCxnSpPr>
            <a:cxnSpLocks/>
          </p:cNvCxnSpPr>
          <p:nvPr/>
        </p:nvCxnSpPr>
        <p:spPr bwMode="auto">
          <a:xfrm flipV="1">
            <a:off x="5105400" y="2267634"/>
            <a:ext cx="0" cy="627966"/>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74B6384A-E841-544F-BA18-58B0FD18BC28}"/>
              </a:ext>
            </a:extLst>
          </p:cNvPr>
          <p:cNvCxnSpPr>
            <a:cxnSpLocks/>
          </p:cNvCxnSpPr>
          <p:nvPr/>
        </p:nvCxnSpPr>
        <p:spPr bwMode="auto">
          <a:xfrm flipV="1">
            <a:off x="6934200" y="2267634"/>
            <a:ext cx="0" cy="7987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grpSp>
        <p:nvGrpSpPr>
          <p:cNvPr id="51" name="Group 50">
            <a:extLst>
              <a:ext uri="{FF2B5EF4-FFF2-40B4-BE49-F238E27FC236}">
                <a16:creationId xmlns:a16="http://schemas.microsoft.com/office/drawing/2014/main" id="{25158D27-C09F-2642-BD3C-D4330CE95436}"/>
              </a:ext>
            </a:extLst>
          </p:cNvPr>
          <p:cNvGrpSpPr/>
          <p:nvPr/>
        </p:nvGrpSpPr>
        <p:grpSpPr>
          <a:xfrm>
            <a:off x="408017" y="4589110"/>
            <a:ext cx="4648200" cy="1598830"/>
            <a:chOff x="-2667000" y="4762501"/>
            <a:chExt cx="4648200" cy="1598830"/>
          </a:xfrm>
        </p:grpSpPr>
        <p:sp>
          <p:nvSpPr>
            <p:cNvPr id="49" name="Rectangle 48">
              <a:extLst>
                <a:ext uri="{FF2B5EF4-FFF2-40B4-BE49-F238E27FC236}">
                  <a16:creationId xmlns:a16="http://schemas.microsoft.com/office/drawing/2014/main" id="{D5EFDFB9-EFA3-E54F-8B0F-7DEFD7F74698}"/>
                </a:ext>
              </a:extLst>
            </p:cNvPr>
            <p:cNvSpPr/>
            <p:nvPr/>
          </p:nvSpPr>
          <p:spPr bwMode="auto">
            <a:xfrm>
              <a:off x="-2667000" y="4762501"/>
              <a:ext cx="4648200" cy="15988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48" name="Group 47">
              <a:extLst>
                <a:ext uri="{FF2B5EF4-FFF2-40B4-BE49-F238E27FC236}">
                  <a16:creationId xmlns:a16="http://schemas.microsoft.com/office/drawing/2014/main" id="{1F31ED63-B446-9548-818D-431D70A320D6}"/>
                </a:ext>
              </a:extLst>
            </p:cNvPr>
            <p:cNvGrpSpPr/>
            <p:nvPr/>
          </p:nvGrpSpPr>
          <p:grpSpPr>
            <a:xfrm>
              <a:off x="-2310778" y="5015051"/>
              <a:ext cx="4191071" cy="990600"/>
              <a:chOff x="1158520" y="5638800"/>
              <a:chExt cx="4191071" cy="990600"/>
            </a:xfrm>
            <a:solidFill>
              <a:schemeClr val="bg1"/>
            </a:solidFill>
          </p:grpSpPr>
          <p:sp>
            <p:nvSpPr>
              <p:cNvPr id="42" name="Rectangle 41">
                <a:extLst>
                  <a:ext uri="{FF2B5EF4-FFF2-40B4-BE49-F238E27FC236}">
                    <a16:creationId xmlns:a16="http://schemas.microsoft.com/office/drawing/2014/main" id="{BD4EFCAA-A70E-AE42-9267-D13FA25C737F}"/>
                  </a:ext>
                </a:extLst>
              </p:cNvPr>
              <p:cNvSpPr/>
              <p:nvPr/>
            </p:nvSpPr>
            <p:spPr>
              <a:xfrm>
                <a:off x="1359396" y="5733365"/>
                <a:ext cx="3990195" cy="830997"/>
              </a:xfrm>
              <a:prstGeom prst="rect">
                <a:avLst/>
              </a:prstGeom>
              <a:grpFill/>
            </p:spPr>
            <p:txBody>
              <a:bodyPr wrap="none">
                <a:spAutoFit/>
              </a:bodyPr>
              <a:lstStyle/>
              <a:p>
                <a:pPr lvl="0" algn="ctr" eaLnBrk="0" hangingPunct="0">
                  <a:lnSpc>
                    <a:spcPct val="90000"/>
                  </a:lnSpc>
                  <a:spcBef>
                    <a:spcPct val="20000"/>
                  </a:spcBef>
                </a:pPr>
                <a:r>
                  <a:rPr lang="en-GB" sz="2400" b="0" dirty="0"/>
                  <a:t>∑ </a:t>
                </a:r>
                <a:r>
                  <a:rPr lang="en-US" sz="2400" kern="0" dirty="0">
                    <a:solidFill>
                      <a:srgbClr val="000000"/>
                    </a:solidFill>
                  </a:rPr>
                  <a:t>(estimated y – actual y)</a:t>
                </a:r>
                <a:r>
                  <a:rPr lang="en-US" sz="2400" kern="0" baseline="30000" dirty="0">
                    <a:solidFill>
                      <a:srgbClr val="000000"/>
                    </a:solidFill>
                  </a:rPr>
                  <a:t>2</a:t>
                </a:r>
              </a:p>
              <a:p>
                <a:pPr lvl="0" algn="ctr" eaLnBrk="0" hangingPunct="0">
                  <a:lnSpc>
                    <a:spcPct val="90000"/>
                  </a:lnSpc>
                  <a:spcBef>
                    <a:spcPct val="20000"/>
                  </a:spcBef>
                </a:pPr>
                <a:endParaRPr lang="en-US" sz="2400" kern="0" dirty="0">
                  <a:solidFill>
                    <a:srgbClr val="000000"/>
                  </a:solidFill>
                </a:endParaRPr>
              </a:p>
            </p:txBody>
          </p:sp>
          <p:sp>
            <p:nvSpPr>
              <p:cNvPr id="43" name="Rectangle 42">
                <a:extLst>
                  <a:ext uri="{FF2B5EF4-FFF2-40B4-BE49-F238E27FC236}">
                    <a16:creationId xmlns:a16="http://schemas.microsoft.com/office/drawing/2014/main" id="{BC6652FE-A2C9-2340-9F4D-42CBAD4162C7}"/>
                  </a:ext>
                </a:extLst>
              </p:cNvPr>
              <p:cNvSpPr/>
              <p:nvPr/>
            </p:nvSpPr>
            <p:spPr>
              <a:xfrm>
                <a:off x="2123677" y="6204668"/>
                <a:ext cx="2392001" cy="424732"/>
              </a:xfrm>
              <a:prstGeom prst="rect">
                <a:avLst/>
              </a:prstGeom>
              <a:grpFill/>
            </p:spPr>
            <p:txBody>
              <a:bodyPr wrap="none">
                <a:spAutoFit/>
              </a:bodyPr>
              <a:lstStyle/>
              <a:p>
                <a:pPr lvl="0" algn="ctr" eaLnBrk="0" hangingPunct="0">
                  <a:lnSpc>
                    <a:spcPct val="90000"/>
                  </a:lnSpc>
                  <a:spcBef>
                    <a:spcPct val="20000"/>
                  </a:spcBef>
                </a:pPr>
                <a:r>
                  <a:rPr lang="en-US" sz="2400" kern="0" dirty="0">
                    <a:solidFill>
                      <a:srgbClr val="000000"/>
                    </a:solidFill>
                  </a:rPr>
                  <a:t>(sample size-2)</a:t>
                </a:r>
              </a:p>
            </p:txBody>
          </p:sp>
          <p:cxnSp>
            <p:nvCxnSpPr>
              <p:cNvPr id="44" name="Straight Connector 43">
                <a:extLst>
                  <a:ext uri="{FF2B5EF4-FFF2-40B4-BE49-F238E27FC236}">
                    <a16:creationId xmlns:a16="http://schemas.microsoft.com/office/drawing/2014/main" id="{B24C8800-52A2-644A-8752-A54E39140D8F}"/>
                  </a:ext>
                </a:extLst>
              </p:cNvPr>
              <p:cNvCxnSpPr>
                <a:cxnSpLocks/>
              </p:cNvCxnSpPr>
              <p:nvPr/>
            </p:nvCxnSpPr>
            <p:spPr bwMode="auto">
              <a:xfrm>
                <a:off x="1676400" y="6208930"/>
                <a:ext cx="3379816" cy="0"/>
              </a:xfrm>
              <a:prstGeom prst="line">
                <a:avLst/>
              </a:prstGeom>
              <a:grpFill/>
              <a:ln w="9525"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DC1EBF15-25DC-1242-8AEB-EC644CDA0E2A}"/>
                  </a:ext>
                </a:extLst>
              </p:cNvPr>
              <p:cNvCxnSpPr>
                <a:cxnSpLocks/>
              </p:cNvCxnSpPr>
              <p:nvPr/>
            </p:nvCxnSpPr>
            <p:spPr bwMode="auto">
              <a:xfrm>
                <a:off x="1513283" y="5638800"/>
                <a:ext cx="3682418" cy="0"/>
              </a:xfrm>
              <a:prstGeom prst="line">
                <a:avLst/>
              </a:prstGeom>
              <a:grpFill/>
              <a:ln w="9525"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99277750-A2C3-6E40-B745-3ED3DFC82358}"/>
                  </a:ext>
                </a:extLst>
              </p:cNvPr>
              <p:cNvCxnSpPr>
                <a:cxnSpLocks/>
              </p:cNvCxnSpPr>
              <p:nvPr/>
            </p:nvCxnSpPr>
            <p:spPr bwMode="auto">
              <a:xfrm flipV="1">
                <a:off x="1298004" y="5638800"/>
                <a:ext cx="215279" cy="934795"/>
              </a:xfrm>
              <a:prstGeom prst="line">
                <a:avLst/>
              </a:prstGeom>
              <a:grpFill/>
              <a:ln w="9525"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E2B43039-B6E9-D244-B4DE-CA1C6460C421}"/>
                  </a:ext>
                </a:extLst>
              </p:cNvPr>
              <p:cNvCxnSpPr>
                <a:cxnSpLocks/>
              </p:cNvCxnSpPr>
              <p:nvPr/>
            </p:nvCxnSpPr>
            <p:spPr bwMode="auto">
              <a:xfrm flipH="1" flipV="1">
                <a:off x="1158520" y="5638800"/>
                <a:ext cx="148299" cy="934795"/>
              </a:xfrm>
              <a:prstGeom prst="line">
                <a:avLst/>
              </a:prstGeom>
              <a:grpFill/>
              <a:ln w="9525" cap="flat" cmpd="sng" algn="ctr">
                <a:solidFill>
                  <a:schemeClr val="tx1"/>
                </a:solidFill>
                <a:prstDash val="solid"/>
                <a:round/>
                <a:headEnd type="none" w="med" len="med"/>
                <a:tailEnd type="none" w="med" len="med"/>
              </a:ln>
              <a:effectLst/>
            </p:spPr>
          </p:cxnSp>
        </p:grpSp>
      </p:grpSp>
      <p:sp>
        <p:nvSpPr>
          <p:cNvPr id="35" name="Rectangle 34">
            <a:extLst>
              <a:ext uri="{FF2B5EF4-FFF2-40B4-BE49-F238E27FC236}">
                <a16:creationId xmlns:a16="http://schemas.microsoft.com/office/drawing/2014/main" id="{D095B5A7-F829-AE4E-8C81-EDB7DC2B6506}"/>
              </a:ext>
            </a:extLst>
          </p:cNvPr>
          <p:cNvSpPr/>
          <p:nvPr/>
        </p:nvSpPr>
        <p:spPr>
          <a:xfrm>
            <a:off x="2917880" y="4868868"/>
            <a:ext cx="287258" cy="461665"/>
          </a:xfrm>
          <a:prstGeom prst="rect">
            <a:avLst/>
          </a:prstGeom>
        </p:spPr>
        <p:txBody>
          <a:bodyPr wrap="none">
            <a:spAutoFit/>
          </a:bodyPr>
          <a:lstStyle/>
          <a:p>
            <a:r>
              <a:rPr lang="en-GB" sz="2400" b="0" dirty="0"/>
              <a:t>ˆ</a:t>
            </a:r>
            <a:endParaRPr lang="en-US" sz="2400" dirty="0"/>
          </a:p>
        </p:txBody>
      </p:sp>
      <p:grpSp>
        <p:nvGrpSpPr>
          <p:cNvPr id="8" name="Group 7">
            <a:extLst>
              <a:ext uri="{FF2B5EF4-FFF2-40B4-BE49-F238E27FC236}">
                <a16:creationId xmlns:a16="http://schemas.microsoft.com/office/drawing/2014/main" id="{1627920F-E3FD-E34B-B674-96A91975C92A}"/>
              </a:ext>
            </a:extLst>
          </p:cNvPr>
          <p:cNvGrpSpPr/>
          <p:nvPr/>
        </p:nvGrpSpPr>
        <p:grpSpPr>
          <a:xfrm>
            <a:off x="1828800" y="5407528"/>
            <a:ext cx="6530800" cy="1259216"/>
            <a:chOff x="1828800" y="5407528"/>
            <a:chExt cx="6530800" cy="1259216"/>
          </a:xfrm>
        </p:grpSpPr>
        <p:sp>
          <p:nvSpPr>
            <p:cNvPr id="2" name="Rectangle 1">
              <a:extLst>
                <a:ext uri="{FF2B5EF4-FFF2-40B4-BE49-F238E27FC236}">
                  <a16:creationId xmlns:a16="http://schemas.microsoft.com/office/drawing/2014/main" id="{3D87A965-B936-EC4B-8946-DE405D66315E}"/>
                </a:ext>
              </a:extLst>
            </p:cNvPr>
            <p:cNvSpPr/>
            <p:nvPr/>
          </p:nvSpPr>
          <p:spPr>
            <a:xfrm>
              <a:off x="3832399" y="6205079"/>
              <a:ext cx="4527201" cy="461665"/>
            </a:xfrm>
            <a:prstGeom prst="rect">
              <a:avLst/>
            </a:prstGeom>
          </p:spPr>
          <p:txBody>
            <a:bodyPr wrap="none">
              <a:spAutoFit/>
            </a:bodyPr>
            <a:lstStyle/>
            <a:p>
              <a:r>
                <a:rPr lang="en-US" sz="2400" kern="0" dirty="0">
                  <a:solidFill>
                    <a:srgbClr val="99CC00"/>
                  </a:solidFill>
                </a:rPr>
                <a:t>also called degree of freedom</a:t>
              </a:r>
              <a:endParaRPr lang="en-US" sz="2400" dirty="0">
                <a:solidFill>
                  <a:srgbClr val="99CC00"/>
                </a:solidFill>
              </a:endParaRPr>
            </a:p>
          </p:txBody>
        </p:sp>
        <p:sp>
          <p:nvSpPr>
            <p:cNvPr id="3" name="Rounded Rectangle 2">
              <a:extLst>
                <a:ext uri="{FF2B5EF4-FFF2-40B4-BE49-F238E27FC236}">
                  <a16:creationId xmlns:a16="http://schemas.microsoft.com/office/drawing/2014/main" id="{0B37DD46-B1D2-334C-BE49-5AE99DD466DF}"/>
                </a:ext>
              </a:extLst>
            </p:cNvPr>
            <p:cNvSpPr/>
            <p:nvPr/>
          </p:nvSpPr>
          <p:spPr bwMode="auto">
            <a:xfrm>
              <a:off x="1828800" y="5407528"/>
              <a:ext cx="2209800" cy="424732"/>
            </a:xfrm>
            <a:prstGeom prst="roundRect">
              <a:avLst/>
            </a:prstGeom>
            <a:no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cxnSp>
          <p:nvCxnSpPr>
            <p:cNvPr id="7" name="Straight Connector 6">
              <a:extLst>
                <a:ext uri="{FF2B5EF4-FFF2-40B4-BE49-F238E27FC236}">
                  <a16:creationId xmlns:a16="http://schemas.microsoft.com/office/drawing/2014/main" id="{EAB12342-754C-C14F-B2EC-6829F8918538}"/>
                </a:ext>
              </a:extLst>
            </p:cNvPr>
            <p:cNvCxnSpPr/>
            <p:nvPr/>
          </p:nvCxnSpPr>
          <p:spPr bwMode="auto">
            <a:xfrm>
              <a:off x="4038600" y="5767222"/>
              <a:ext cx="1676400" cy="420718"/>
            </a:xfrm>
            <a:prstGeom prst="line">
              <a:avLst/>
            </a:prstGeom>
            <a:solidFill>
              <a:schemeClr val="accent1"/>
            </a:solidFill>
            <a:ln w="63500" cap="flat" cmpd="sng" algn="ctr">
              <a:solidFill>
                <a:srgbClr val="99CC00"/>
              </a:solidFill>
              <a:prstDash val="solid"/>
              <a:round/>
              <a:headEnd type="none" w="med" len="med"/>
              <a:tailEnd type="none" w="med" len="med"/>
            </a:ln>
            <a:effectLst/>
          </p:spPr>
        </p:cxnSp>
      </p:grpSp>
      <p:sp>
        <p:nvSpPr>
          <p:cNvPr id="4" name="Slide Number Placeholder 3">
            <a:extLst>
              <a:ext uri="{FF2B5EF4-FFF2-40B4-BE49-F238E27FC236}">
                <a16:creationId xmlns:a16="http://schemas.microsoft.com/office/drawing/2014/main" id="{C04E0CA4-9333-1940-A839-F31CF7B7AA56}"/>
              </a:ext>
            </a:extLst>
          </p:cNvPr>
          <p:cNvSpPr>
            <a:spLocks noGrp="1"/>
          </p:cNvSpPr>
          <p:nvPr>
            <p:ph type="sldNum" sz="quarter" idx="12"/>
          </p:nvPr>
        </p:nvSpPr>
        <p:spPr/>
        <p:txBody>
          <a:bodyPr/>
          <a:lstStyle/>
          <a:p>
            <a:fld id="{803C33BC-767D-8845-BB2C-A473FB4A7552}" type="slidenum">
              <a:rPr lang="en-US" smtClean="0"/>
              <a:pPr/>
              <a:t>288</a:t>
            </a:fld>
            <a:endParaRPr lang="en-US"/>
          </a:p>
        </p:txBody>
      </p:sp>
    </p:spTree>
    <p:extLst>
      <p:ext uri="{BB962C8B-B14F-4D97-AF65-F5344CB8AC3E}">
        <p14:creationId xmlns:p14="http://schemas.microsoft.com/office/powerpoint/2010/main" val="225340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67A1CB-5178-C943-A986-C581AFC8F77A}"/>
              </a:ext>
            </a:extLst>
          </p:cNvPr>
          <p:cNvSpPr/>
          <p:nvPr/>
        </p:nvSpPr>
        <p:spPr>
          <a:xfrm>
            <a:off x="609600" y="2590800"/>
            <a:ext cx="7924800" cy="2215991"/>
          </a:xfrm>
          <a:prstGeom prst="rect">
            <a:avLst/>
          </a:prstGeom>
        </p:spPr>
        <p:txBody>
          <a:bodyPr wrap="square">
            <a:spAutoFit/>
          </a:bodyPr>
          <a:lstStyle/>
          <a:p>
            <a:r>
              <a:rPr lang="en-GB" sz="2400" b="0" dirty="0">
                <a:solidFill>
                  <a:srgbClr val="000000"/>
                </a:solidFill>
              </a:rPr>
              <a:t>a simple (approximate) way to understand this is that we have two variables, the slope and the intercept of the regression line</a:t>
            </a:r>
          </a:p>
          <a:p>
            <a:endParaRPr lang="en-GB" sz="2400" b="0" dirty="0">
              <a:solidFill>
                <a:srgbClr val="000000"/>
              </a:solidFill>
            </a:endParaRPr>
          </a:p>
          <a:p>
            <a:r>
              <a:rPr lang="en-GB" sz="2400" b="0" dirty="0">
                <a:solidFill>
                  <a:srgbClr val="000000"/>
                </a:solidFill>
              </a:rPr>
              <a:t>that give us extra information, thus the minus 2</a:t>
            </a:r>
          </a:p>
          <a:p>
            <a:r>
              <a:rPr lang="en-US" dirty="0"/>
              <a:t> </a:t>
            </a:r>
          </a:p>
        </p:txBody>
      </p:sp>
      <p:sp>
        <p:nvSpPr>
          <p:cNvPr id="2" name="Slide Number Placeholder 1">
            <a:extLst>
              <a:ext uri="{FF2B5EF4-FFF2-40B4-BE49-F238E27FC236}">
                <a16:creationId xmlns:a16="http://schemas.microsoft.com/office/drawing/2014/main" id="{4171E252-84FF-D840-B5B7-389F69D75930}"/>
              </a:ext>
            </a:extLst>
          </p:cNvPr>
          <p:cNvSpPr>
            <a:spLocks noGrp="1"/>
          </p:cNvSpPr>
          <p:nvPr>
            <p:ph type="sldNum" sz="quarter" idx="12"/>
          </p:nvPr>
        </p:nvSpPr>
        <p:spPr/>
        <p:txBody>
          <a:bodyPr/>
          <a:lstStyle/>
          <a:p>
            <a:fld id="{8C734804-006E-DC44-93A2-A63A0AD6AB16}" type="slidenum">
              <a:rPr lang="en-US" smtClean="0"/>
              <a:pPr/>
              <a:t>289</a:t>
            </a:fld>
            <a:endParaRPr lang="en-US"/>
          </a:p>
        </p:txBody>
      </p:sp>
    </p:spTree>
    <p:extLst>
      <p:ext uri="{BB962C8B-B14F-4D97-AF65-F5344CB8AC3E}">
        <p14:creationId xmlns:p14="http://schemas.microsoft.com/office/powerpoint/2010/main" val="2022359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990B6D9-2EE2-3142-9C98-8FA60DECD1B1}"/>
              </a:ext>
            </a:extLst>
          </p:cNvPr>
          <p:cNvCxnSpPr/>
          <p:nvPr/>
        </p:nvCxnSpPr>
        <p:spPr bwMode="auto">
          <a:xfrm flipV="1">
            <a:off x="1066800" y="1828800"/>
            <a:ext cx="0" cy="34290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AB2DC191-D1B7-E148-9990-9E9484EAADE2}"/>
              </a:ext>
            </a:extLst>
          </p:cNvPr>
          <p:cNvCxnSpPr>
            <a:cxnSpLocks/>
          </p:cNvCxnSpPr>
          <p:nvPr/>
        </p:nvCxnSpPr>
        <p:spPr bwMode="auto">
          <a:xfrm>
            <a:off x="1066800" y="5257800"/>
            <a:ext cx="70866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Rectangle 9">
            <a:extLst>
              <a:ext uri="{FF2B5EF4-FFF2-40B4-BE49-F238E27FC236}">
                <a16:creationId xmlns:a16="http://schemas.microsoft.com/office/drawing/2014/main" id="{25BE0559-72FE-2041-9A54-2162ACC23CA3}"/>
              </a:ext>
            </a:extLst>
          </p:cNvPr>
          <p:cNvSpPr/>
          <p:nvPr/>
        </p:nvSpPr>
        <p:spPr>
          <a:xfrm>
            <a:off x="408017" y="1295400"/>
            <a:ext cx="889987" cy="646331"/>
          </a:xfrm>
          <a:prstGeom prst="rect">
            <a:avLst/>
          </a:prstGeom>
        </p:spPr>
        <p:txBody>
          <a:bodyPr wrap="none">
            <a:spAutoFit/>
          </a:bodyPr>
          <a:lstStyle/>
          <a:p>
            <a:r>
              <a:rPr lang="en-US" b="0" kern="0" dirty="0">
                <a:latin typeface="Arial"/>
                <a:ea typeface="Arial"/>
                <a:cs typeface="Arial"/>
              </a:rPr>
              <a:t>T time </a:t>
            </a:r>
          </a:p>
          <a:p>
            <a:r>
              <a:rPr lang="en-US" b="0" kern="0" dirty="0">
                <a:latin typeface="Arial"/>
                <a:ea typeface="Arial"/>
                <a:cs typeface="Arial"/>
              </a:rPr>
              <a:t>(</a:t>
            </a:r>
            <a:r>
              <a:rPr lang="en-US" b="0" kern="0" dirty="0" err="1">
                <a:latin typeface="Arial"/>
                <a:ea typeface="Arial"/>
                <a:cs typeface="Arial"/>
              </a:rPr>
              <a:t>ms</a:t>
            </a:r>
            <a:r>
              <a:rPr lang="en-US" b="0" kern="0" dirty="0">
                <a:latin typeface="Arial"/>
                <a:ea typeface="Arial"/>
                <a:cs typeface="Arial"/>
              </a:rPr>
              <a:t>)</a:t>
            </a:r>
            <a:endParaRPr lang="en-US" dirty="0"/>
          </a:p>
        </p:txBody>
      </p:sp>
      <p:cxnSp>
        <p:nvCxnSpPr>
          <p:cNvPr id="20" name="Straight Connector 19">
            <a:extLst>
              <a:ext uri="{FF2B5EF4-FFF2-40B4-BE49-F238E27FC236}">
                <a16:creationId xmlns:a16="http://schemas.microsoft.com/office/drawing/2014/main" id="{4C4C4F44-1B7A-7C4B-AED7-11FCC9DFFFB9}"/>
              </a:ext>
            </a:extLst>
          </p:cNvPr>
          <p:cNvCxnSpPr/>
          <p:nvPr/>
        </p:nvCxnSpPr>
        <p:spPr bwMode="auto">
          <a:xfrm flipV="1">
            <a:off x="1066800" y="1941731"/>
            <a:ext cx="6781800" cy="224926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30B1BC1F-3EDB-184A-ADD7-FEE3359627F6}"/>
              </a:ext>
            </a:extLst>
          </p:cNvPr>
          <p:cNvSpPr/>
          <p:nvPr/>
        </p:nvSpPr>
        <p:spPr>
          <a:xfrm>
            <a:off x="4628336" y="3674710"/>
            <a:ext cx="3156633" cy="424732"/>
          </a:xfrm>
          <a:prstGeom prst="rect">
            <a:avLst/>
          </a:prstGeom>
        </p:spPr>
        <p:txBody>
          <a:bodyPr wrap="none">
            <a:spAutoFit/>
          </a:bodyPr>
          <a:lstStyle/>
          <a:p>
            <a:pPr lvl="0" algn="ctr" eaLnBrk="0" hangingPunct="0">
              <a:lnSpc>
                <a:spcPct val="90000"/>
              </a:lnSpc>
              <a:spcBef>
                <a:spcPct val="20000"/>
              </a:spcBef>
            </a:pPr>
            <a:r>
              <a:rPr lang="en-US" sz="2400" b="0" kern="0" dirty="0">
                <a:solidFill>
                  <a:srgbClr val="000000"/>
                </a:solidFill>
              </a:rPr>
              <a:t>Fitts! T = 2.3 + 1.1 ID</a:t>
            </a:r>
          </a:p>
        </p:txBody>
      </p:sp>
      <p:sp>
        <p:nvSpPr>
          <p:cNvPr id="25" name="Oval 24">
            <a:extLst>
              <a:ext uri="{FF2B5EF4-FFF2-40B4-BE49-F238E27FC236}">
                <a16:creationId xmlns:a16="http://schemas.microsoft.com/office/drawing/2014/main" id="{02B34BC1-8570-E044-AE19-42005720B7DD}"/>
              </a:ext>
            </a:extLst>
          </p:cNvPr>
          <p:cNvSpPr/>
          <p:nvPr/>
        </p:nvSpPr>
        <p:spPr bwMode="auto">
          <a:xfrm>
            <a:off x="1828800" y="4267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0" name="Oval 29">
            <a:extLst>
              <a:ext uri="{FF2B5EF4-FFF2-40B4-BE49-F238E27FC236}">
                <a16:creationId xmlns:a16="http://schemas.microsoft.com/office/drawing/2014/main" id="{F7163CFD-A6B9-FD44-BA38-C98285612F83}"/>
              </a:ext>
            </a:extLst>
          </p:cNvPr>
          <p:cNvSpPr/>
          <p:nvPr/>
        </p:nvSpPr>
        <p:spPr bwMode="auto">
          <a:xfrm>
            <a:off x="29718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1" name="Oval 30">
            <a:extLst>
              <a:ext uri="{FF2B5EF4-FFF2-40B4-BE49-F238E27FC236}">
                <a16:creationId xmlns:a16="http://schemas.microsoft.com/office/drawing/2014/main" id="{5220517A-8823-4A4C-B017-67B2D71458C4}"/>
              </a:ext>
            </a:extLst>
          </p:cNvPr>
          <p:cNvSpPr/>
          <p:nvPr/>
        </p:nvSpPr>
        <p:spPr bwMode="auto">
          <a:xfrm>
            <a:off x="4038600" y="31242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2" name="Oval 31">
            <a:extLst>
              <a:ext uri="{FF2B5EF4-FFF2-40B4-BE49-F238E27FC236}">
                <a16:creationId xmlns:a16="http://schemas.microsoft.com/office/drawing/2014/main" id="{3F4E79DD-984F-DA45-A8F3-7825B90E26DD}"/>
              </a:ext>
            </a:extLst>
          </p:cNvPr>
          <p:cNvSpPr/>
          <p:nvPr/>
        </p:nvSpPr>
        <p:spPr bwMode="auto">
          <a:xfrm>
            <a:off x="5032744" y="22098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3" name="Oval 32">
            <a:extLst>
              <a:ext uri="{FF2B5EF4-FFF2-40B4-BE49-F238E27FC236}">
                <a16:creationId xmlns:a16="http://schemas.microsoft.com/office/drawing/2014/main" id="{CBE60D1B-D4EB-C546-AED7-4AF635190F36}"/>
              </a:ext>
            </a:extLst>
          </p:cNvPr>
          <p:cNvSpPr/>
          <p:nvPr/>
        </p:nvSpPr>
        <p:spPr bwMode="auto">
          <a:xfrm>
            <a:off x="6019800" y="24384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4" name="Oval 33">
            <a:extLst>
              <a:ext uri="{FF2B5EF4-FFF2-40B4-BE49-F238E27FC236}">
                <a16:creationId xmlns:a16="http://schemas.microsoft.com/office/drawing/2014/main" id="{422FFF97-D962-E84C-8A17-21AF92F7AAB3}"/>
              </a:ext>
            </a:extLst>
          </p:cNvPr>
          <p:cNvSpPr/>
          <p:nvPr/>
        </p:nvSpPr>
        <p:spPr bwMode="auto">
          <a:xfrm>
            <a:off x="6875719" y="30480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15" name="Group 8">
            <a:extLst>
              <a:ext uri="{FF2B5EF4-FFF2-40B4-BE49-F238E27FC236}">
                <a16:creationId xmlns:a16="http://schemas.microsoft.com/office/drawing/2014/main" id="{8DA6B708-37A1-2443-B98A-2D4066A36B59}"/>
              </a:ext>
            </a:extLst>
          </p:cNvPr>
          <p:cNvGrpSpPr>
            <a:grpSpLocks/>
          </p:cNvGrpSpPr>
          <p:nvPr/>
        </p:nvGrpSpPr>
        <p:grpSpPr bwMode="auto">
          <a:xfrm>
            <a:off x="6511412" y="-76200"/>
            <a:ext cx="3089787" cy="1865532"/>
            <a:chOff x="5029200" y="990600"/>
            <a:chExt cx="4038600" cy="2438400"/>
          </a:xfrm>
        </p:grpSpPr>
        <p:sp>
          <p:nvSpPr>
            <p:cNvPr id="16" name="Oval 9">
              <a:extLst>
                <a:ext uri="{FF2B5EF4-FFF2-40B4-BE49-F238E27FC236}">
                  <a16:creationId xmlns:a16="http://schemas.microsoft.com/office/drawing/2014/main" id="{BCD204CA-D405-4949-9638-F7651DA79DE6}"/>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7" name="Oval 10">
              <a:extLst>
                <a:ext uri="{FF2B5EF4-FFF2-40B4-BE49-F238E27FC236}">
                  <a16:creationId xmlns:a16="http://schemas.microsoft.com/office/drawing/2014/main" id="{8BC0A2FC-AF23-D04F-AEC7-F64AC64BCE83}"/>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tIns="0" rIns="0" bIns="0" anchor="ctr" anchorCtr="1"/>
            <a:lstStyle/>
            <a:p>
              <a:r>
                <a:rPr lang="en-US" sz="20000" dirty="0">
                  <a:solidFill>
                    <a:schemeClr val="bg1"/>
                  </a:solidFill>
                </a:rPr>
                <a:t>2</a:t>
              </a:r>
            </a:p>
          </p:txBody>
        </p:sp>
      </p:grpSp>
      <p:sp>
        <p:nvSpPr>
          <p:cNvPr id="19" name="Rectangle 18">
            <a:extLst>
              <a:ext uri="{FF2B5EF4-FFF2-40B4-BE49-F238E27FC236}">
                <a16:creationId xmlns:a16="http://schemas.microsoft.com/office/drawing/2014/main" id="{F0973984-0D80-8C49-9F3A-4AFBAD4F8A67}"/>
              </a:ext>
            </a:extLst>
          </p:cNvPr>
          <p:cNvSpPr/>
          <p:nvPr/>
        </p:nvSpPr>
        <p:spPr>
          <a:xfrm>
            <a:off x="-401509" y="222647"/>
            <a:ext cx="7848600" cy="615553"/>
          </a:xfrm>
          <a:prstGeom prst="rect">
            <a:avLst/>
          </a:prstGeom>
        </p:spPr>
        <p:txBody>
          <a:bodyPr wrap="square">
            <a:spAutoFit/>
          </a:bodyPr>
          <a:lstStyle/>
          <a:p>
            <a:pPr lvl="0" algn="r"/>
            <a:r>
              <a:rPr lang="en-US" sz="3400" b="0" dirty="0"/>
              <a:t>R squared</a:t>
            </a:r>
          </a:p>
        </p:txBody>
      </p:sp>
      <p:cxnSp>
        <p:nvCxnSpPr>
          <p:cNvPr id="21" name="Straight Connector 20">
            <a:extLst>
              <a:ext uri="{FF2B5EF4-FFF2-40B4-BE49-F238E27FC236}">
                <a16:creationId xmlns:a16="http://schemas.microsoft.com/office/drawing/2014/main" id="{B12E6144-57F7-394B-A206-C9BAD821F1F0}"/>
              </a:ext>
            </a:extLst>
          </p:cNvPr>
          <p:cNvCxnSpPr>
            <a:cxnSpLocks/>
          </p:cNvCxnSpPr>
          <p:nvPr/>
        </p:nvCxnSpPr>
        <p:spPr bwMode="auto">
          <a:xfrm flipH="1">
            <a:off x="1066800" y="3337061"/>
            <a:ext cx="7620000" cy="15739"/>
          </a:xfrm>
          <a:prstGeom prst="line">
            <a:avLst/>
          </a:prstGeom>
          <a:solidFill>
            <a:schemeClr val="accent1"/>
          </a:solidFill>
          <a:ln w="9525" cap="flat" cmpd="sng" algn="ctr">
            <a:solidFill>
              <a:srgbClr val="99CC00"/>
            </a:solidFill>
            <a:prstDash val="sysDash"/>
            <a:round/>
            <a:headEnd type="none" w="med" len="med"/>
            <a:tailEnd type="none" w="med" len="med"/>
          </a:ln>
          <a:effectLst/>
        </p:spPr>
      </p:cxnSp>
      <p:cxnSp>
        <p:nvCxnSpPr>
          <p:cNvPr id="22" name="Straight Connector 21">
            <a:extLst>
              <a:ext uri="{FF2B5EF4-FFF2-40B4-BE49-F238E27FC236}">
                <a16:creationId xmlns:a16="http://schemas.microsoft.com/office/drawing/2014/main" id="{4FF3699A-8B85-EF4B-9B2F-60908E114A4F}"/>
              </a:ext>
            </a:extLst>
          </p:cNvPr>
          <p:cNvCxnSpPr>
            <a:cxnSpLocks/>
          </p:cNvCxnSpPr>
          <p:nvPr/>
        </p:nvCxnSpPr>
        <p:spPr bwMode="auto">
          <a:xfrm flipV="1">
            <a:off x="3048000" y="3200400"/>
            <a:ext cx="0" cy="341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FE527D60-D3AB-EE4A-9ADA-693926693E99}"/>
              </a:ext>
            </a:extLst>
          </p:cNvPr>
          <p:cNvCxnSpPr>
            <a:cxnSpLocks/>
          </p:cNvCxnSpPr>
          <p:nvPr/>
        </p:nvCxnSpPr>
        <p:spPr bwMode="auto">
          <a:xfrm flipH="1" flipV="1">
            <a:off x="5105400" y="2267634"/>
            <a:ext cx="3544" cy="110353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74B6384A-E841-544F-BA18-58B0FD18BC28}"/>
              </a:ext>
            </a:extLst>
          </p:cNvPr>
          <p:cNvCxnSpPr>
            <a:cxnSpLocks/>
          </p:cNvCxnSpPr>
          <p:nvPr/>
        </p:nvCxnSpPr>
        <p:spPr bwMode="auto">
          <a:xfrm>
            <a:off x="6934200" y="3066366"/>
            <a:ext cx="17719" cy="286434"/>
          </a:xfrm>
          <a:prstGeom prst="line">
            <a:avLst/>
          </a:prstGeom>
          <a:solidFill>
            <a:schemeClr val="accent1"/>
          </a:solidFill>
          <a:ln w="63500" cap="flat" cmpd="sng" algn="ctr">
            <a:solidFill>
              <a:srgbClr val="99CC00"/>
            </a:solidFill>
            <a:prstDash val="sysDot"/>
            <a:round/>
            <a:headEnd type="none" w="med" len="med"/>
            <a:tailEnd type="none" w="med" len="med"/>
          </a:ln>
          <a:effectLst/>
        </p:spPr>
      </p:cxnSp>
      <p:sp>
        <p:nvSpPr>
          <p:cNvPr id="4" name="Rectangle 3">
            <a:extLst>
              <a:ext uri="{FF2B5EF4-FFF2-40B4-BE49-F238E27FC236}">
                <a16:creationId xmlns:a16="http://schemas.microsoft.com/office/drawing/2014/main" id="{A2CCCFDA-0C84-1B4C-BB2B-811B6B420C1B}"/>
              </a:ext>
            </a:extLst>
          </p:cNvPr>
          <p:cNvSpPr/>
          <p:nvPr/>
        </p:nvSpPr>
        <p:spPr>
          <a:xfrm>
            <a:off x="203205" y="3186500"/>
            <a:ext cx="787395" cy="369332"/>
          </a:xfrm>
          <a:prstGeom prst="rect">
            <a:avLst/>
          </a:prstGeom>
        </p:spPr>
        <p:txBody>
          <a:bodyPr wrap="none">
            <a:spAutoFit/>
          </a:bodyPr>
          <a:lstStyle/>
          <a:p>
            <a:r>
              <a:rPr lang="en-US" kern="0" dirty="0">
                <a:solidFill>
                  <a:srgbClr val="99CC00"/>
                </a:solidFill>
              </a:rPr>
              <a:t>mean</a:t>
            </a:r>
            <a:endParaRPr lang="en-US" dirty="0">
              <a:solidFill>
                <a:srgbClr val="99CC00"/>
              </a:solidFill>
            </a:endParaRPr>
          </a:p>
        </p:txBody>
      </p:sp>
      <p:cxnSp>
        <p:nvCxnSpPr>
          <p:cNvPr id="35" name="Straight Connector 34">
            <a:extLst>
              <a:ext uri="{FF2B5EF4-FFF2-40B4-BE49-F238E27FC236}">
                <a16:creationId xmlns:a16="http://schemas.microsoft.com/office/drawing/2014/main" id="{0A337D2D-3809-C54A-8DCD-8BF7E328BE13}"/>
              </a:ext>
            </a:extLst>
          </p:cNvPr>
          <p:cNvCxnSpPr>
            <a:cxnSpLocks/>
          </p:cNvCxnSpPr>
          <p:nvPr/>
        </p:nvCxnSpPr>
        <p:spPr bwMode="auto">
          <a:xfrm flipH="1" flipV="1">
            <a:off x="1905000" y="3371166"/>
            <a:ext cx="14124" cy="1026116"/>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230E7A6E-62E1-4F4D-907E-EE320E74BED4}"/>
              </a:ext>
            </a:extLst>
          </p:cNvPr>
          <p:cNvCxnSpPr>
            <a:cxnSpLocks/>
          </p:cNvCxnSpPr>
          <p:nvPr/>
        </p:nvCxnSpPr>
        <p:spPr bwMode="auto">
          <a:xfrm flipH="1" flipV="1">
            <a:off x="4114800" y="3174164"/>
            <a:ext cx="6597" cy="19700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0A9DB846-0F17-7B47-9250-BC7FE0FE0FD7}"/>
              </a:ext>
            </a:extLst>
          </p:cNvPr>
          <p:cNvCxnSpPr>
            <a:cxnSpLocks/>
          </p:cNvCxnSpPr>
          <p:nvPr/>
        </p:nvCxnSpPr>
        <p:spPr bwMode="auto">
          <a:xfrm flipH="1" flipV="1">
            <a:off x="6092657" y="2452428"/>
            <a:ext cx="9940" cy="918738"/>
          </a:xfrm>
          <a:prstGeom prst="line">
            <a:avLst/>
          </a:prstGeom>
          <a:solidFill>
            <a:schemeClr val="accent1"/>
          </a:solidFill>
          <a:ln w="63500" cap="flat" cmpd="sng" algn="ctr">
            <a:solidFill>
              <a:srgbClr val="99CC00"/>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AF8CD7D2-56B4-C44A-9BC1-41EE032D85F8}"/>
              </a:ext>
            </a:extLst>
          </p:cNvPr>
          <p:cNvCxnSpPr>
            <a:cxnSpLocks/>
          </p:cNvCxnSpPr>
          <p:nvPr/>
        </p:nvCxnSpPr>
        <p:spPr bwMode="auto">
          <a:xfrm flipV="1">
            <a:off x="2015159" y="3884224"/>
            <a:ext cx="0" cy="467732"/>
          </a:xfrm>
          <a:prstGeom prst="line">
            <a:avLst/>
          </a:prstGeom>
          <a:solidFill>
            <a:schemeClr val="accent1"/>
          </a:solidFill>
          <a:ln w="63500" cap="flat" cmpd="sng" algn="ctr">
            <a:solidFill>
              <a:srgbClr val="FF9900"/>
            </a:solidFill>
            <a:prstDash val="sysDot"/>
            <a:round/>
            <a:headEnd type="none" w="med" len="med"/>
            <a:tailEnd type="none" w="med" len="med"/>
          </a:ln>
          <a:effectLst/>
        </p:spPr>
      </p:cxnSp>
      <p:cxnSp>
        <p:nvCxnSpPr>
          <p:cNvPr id="53" name="Straight Connector 52">
            <a:extLst>
              <a:ext uri="{FF2B5EF4-FFF2-40B4-BE49-F238E27FC236}">
                <a16:creationId xmlns:a16="http://schemas.microsoft.com/office/drawing/2014/main" id="{94D343F9-2F54-E247-8147-07FAF3B5D2BE}"/>
              </a:ext>
            </a:extLst>
          </p:cNvPr>
          <p:cNvCxnSpPr>
            <a:cxnSpLocks/>
          </p:cNvCxnSpPr>
          <p:nvPr/>
        </p:nvCxnSpPr>
        <p:spPr bwMode="auto">
          <a:xfrm flipV="1">
            <a:off x="3120059" y="3174164"/>
            <a:ext cx="10738" cy="381668"/>
          </a:xfrm>
          <a:prstGeom prst="line">
            <a:avLst/>
          </a:prstGeom>
          <a:solidFill>
            <a:schemeClr val="accent1"/>
          </a:solidFill>
          <a:ln w="63500" cap="flat" cmpd="sng" algn="ctr">
            <a:solidFill>
              <a:srgbClr val="FF9900"/>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7E44EC7B-DF25-5C46-ABF5-CDA42C828E91}"/>
              </a:ext>
            </a:extLst>
          </p:cNvPr>
          <p:cNvCxnSpPr>
            <a:cxnSpLocks/>
          </p:cNvCxnSpPr>
          <p:nvPr/>
        </p:nvCxnSpPr>
        <p:spPr bwMode="auto">
          <a:xfrm flipH="1" flipV="1">
            <a:off x="4205879" y="3124200"/>
            <a:ext cx="8694" cy="49964"/>
          </a:xfrm>
          <a:prstGeom prst="line">
            <a:avLst/>
          </a:prstGeom>
          <a:solidFill>
            <a:schemeClr val="accent1"/>
          </a:solidFill>
          <a:ln w="63500" cap="flat" cmpd="sng" algn="ctr">
            <a:solidFill>
              <a:srgbClr val="FF9900"/>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23B1F288-8087-C448-B199-6F68ED2555AB}"/>
              </a:ext>
            </a:extLst>
          </p:cNvPr>
          <p:cNvCxnSpPr>
            <a:cxnSpLocks/>
          </p:cNvCxnSpPr>
          <p:nvPr/>
        </p:nvCxnSpPr>
        <p:spPr bwMode="auto">
          <a:xfrm flipV="1">
            <a:off x="5201981" y="2168982"/>
            <a:ext cx="0" cy="618764"/>
          </a:xfrm>
          <a:prstGeom prst="line">
            <a:avLst/>
          </a:prstGeom>
          <a:solidFill>
            <a:schemeClr val="accent1"/>
          </a:solidFill>
          <a:ln w="63500" cap="flat" cmpd="sng" algn="ctr">
            <a:solidFill>
              <a:srgbClr val="FF9900"/>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5642C28C-0D7D-444E-B05E-44940785BA5F}"/>
              </a:ext>
            </a:extLst>
          </p:cNvPr>
          <p:cNvCxnSpPr>
            <a:cxnSpLocks/>
          </p:cNvCxnSpPr>
          <p:nvPr/>
        </p:nvCxnSpPr>
        <p:spPr bwMode="auto">
          <a:xfrm flipH="1">
            <a:off x="6203703" y="2452428"/>
            <a:ext cx="2949" cy="75065"/>
          </a:xfrm>
          <a:prstGeom prst="line">
            <a:avLst/>
          </a:prstGeom>
          <a:solidFill>
            <a:schemeClr val="accent1"/>
          </a:solidFill>
          <a:ln w="63500" cap="flat" cmpd="sng" algn="ctr">
            <a:solidFill>
              <a:srgbClr val="FF9900"/>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BC83A95F-2940-AE47-987B-BF43273C8B0C}"/>
              </a:ext>
            </a:extLst>
          </p:cNvPr>
          <p:cNvCxnSpPr>
            <a:cxnSpLocks/>
          </p:cNvCxnSpPr>
          <p:nvPr/>
        </p:nvCxnSpPr>
        <p:spPr bwMode="auto">
          <a:xfrm flipV="1">
            <a:off x="7028119" y="2215053"/>
            <a:ext cx="0" cy="851312"/>
          </a:xfrm>
          <a:prstGeom prst="line">
            <a:avLst/>
          </a:prstGeom>
          <a:solidFill>
            <a:schemeClr val="accent1"/>
          </a:solidFill>
          <a:ln w="63500" cap="flat" cmpd="sng" algn="ctr">
            <a:solidFill>
              <a:srgbClr val="FF9900"/>
            </a:solidFill>
            <a:prstDash val="sysDot"/>
            <a:round/>
            <a:headEnd type="none" w="med" len="med"/>
            <a:tailEnd type="none" w="med" len="med"/>
          </a:ln>
          <a:effectLst/>
        </p:spPr>
      </p:cxnSp>
      <p:grpSp>
        <p:nvGrpSpPr>
          <p:cNvPr id="8" name="Group 7">
            <a:extLst>
              <a:ext uri="{FF2B5EF4-FFF2-40B4-BE49-F238E27FC236}">
                <a16:creationId xmlns:a16="http://schemas.microsoft.com/office/drawing/2014/main" id="{38EAB295-2F89-FA4C-89F4-902B4C5593A1}"/>
              </a:ext>
            </a:extLst>
          </p:cNvPr>
          <p:cNvGrpSpPr/>
          <p:nvPr/>
        </p:nvGrpSpPr>
        <p:grpSpPr>
          <a:xfrm>
            <a:off x="408017" y="4906896"/>
            <a:ext cx="4952999" cy="1598830"/>
            <a:chOff x="990600" y="4991785"/>
            <a:chExt cx="4952999" cy="1598830"/>
          </a:xfrm>
        </p:grpSpPr>
        <p:grpSp>
          <p:nvGrpSpPr>
            <p:cNvPr id="51" name="Group 50">
              <a:extLst>
                <a:ext uri="{FF2B5EF4-FFF2-40B4-BE49-F238E27FC236}">
                  <a16:creationId xmlns:a16="http://schemas.microsoft.com/office/drawing/2014/main" id="{25158D27-C09F-2642-BD3C-D4330CE95436}"/>
                </a:ext>
              </a:extLst>
            </p:cNvPr>
            <p:cNvGrpSpPr/>
            <p:nvPr/>
          </p:nvGrpSpPr>
          <p:grpSpPr>
            <a:xfrm>
              <a:off x="990600" y="4991785"/>
              <a:ext cx="4952999" cy="1598830"/>
              <a:chOff x="-2084417" y="4762501"/>
              <a:chExt cx="4952999" cy="1598830"/>
            </a:xfrm>
          </p:grpSpPr>
          <p:sp>
            <p:nvSpPr>
              <p:cNvPr id="49" name="Rectangle 48">
                <a:extLst>
                  <a:ext uri="{FF2B5EF4-FFF2-40B4-BE49-F238E27FC236}">
                    <a16:creationId xmlns:a16="http://schemas.microsoft.com/office/drawing/2014/main" id="{D5EFDFB9-EFA3-E54F-8B0F-7DEFD7F74698}"/>
                  </a:ext>
                </a:extLst>
              </p:cNvPr>
              <p:cNvSpPr/>
              <p:nvPr/>
            </p:nvSpPr>
            <p:spPr bwMode="auto">
              <a:xfrm>
                <a:off x="-2084417" y="4762501"/>
                <a:ext cx="4952999" cy="159883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48" name="Group 47">
                <a:extLst>
                  <a:ext uri="{FF2B5EF4-FFF2-40B4-BE49-F238E27FC236}">
                    <a16:creationId xmlns:a16="http://schemas.microsoft.com/office/drawing/2014/main" id="{1F31ED63-B446-9548-818D-431D70A320D6}"/>
                  </a:ext>
                </a:extLst>
              </p:cNvPr>
              <p:cNvGrpSpPr/>
              <p:nvPr/>
            </p:nvGrpSpPr>
            <p:grpSpPr>
              <a:xfrm>
                <a:off x="-1383335" y="5109616"/>
                <a:ext cx="4075155" cy="896035"/>
                <a:chOff x="2085963" y="5733365"/>
                <a:chExt cx="4075155" cy="896035"/>
              </a:xfrm>
              <a:solidFill>
                <a:schemeClr val="bg1"/>
              </a:solidFill>
            </p:grpSpPr>
            <p:sp>
              <p:nvSpPr>
                <p:cNvPr id="42" name="Rectangle 41">
                  <a:extLst>
                    <a:ext uri="{FF2B5EF4-FFF2-40B4-BE49-F238E27FC236}">
                      <a16:creationId xmlns:a16="http://schemas.microsoft.com/office/drawing/2014/main" id="{BD4EFCAA-A70E-AE42-9267-D13FA25C737F}"/>
                    </a:ext>
                  </a:extLst>
                </p:cNvPr>
                <p:cNvSpPr/>
                <p:nvPr/>
              </p:nvSpPr>
              <p:spPr>
                <a:xfrm>
                  <a:off x="2085963" y="5733365"/>
                  <a:ext cx="4075155" cy="830997"/>
                </a:xfrm>
                <a:prstGeom prst="rect">
                  <a:avLst/>
                </a:prstGeom>
                <a:grpFill/>
              </p:spPr>
              <p:txBody>
                <a:bodyPr wrap="none">
                  <a:spAutoFit/>
                </a:bodyPr>
                <a:lstStyle/>
                <a:p>
                  <a:pPr lvl="0" algn="ctr" eaLnBrk="0" hangingPunct="0">
                    <a:lnSpc>
                      <a:spcPct val="90000"/>
                    </a:lnSpc>
                    <a:spcBef>
                      <a:spcPct val="20000"/>
                    </a:spcBef>
                  </a:pPr>
                  <a:r>
                    <a:rPr lang="en-GB" sz="2400" b="0" dirty="0"/>
                    <a:t>∑ </a:t>
                  </a:r>
                  <a:r>
                    <a:rPr lang="en-US" sz="2400" kern="0" dirty="0">
                      <a:solidFill>
                        <a:srgbClr val="000000"/>
                      </a:solidFill>
                    </a:rPr>
                    <a:t>(actual y – estimated y )</a:t>
                  </a:r>
                  <a:r>
                    <a:rPr lang="en-US" sz="2400" kern="0" baseline="30000" dirty="0">
                      <a:solidFill>
                        <a:srgbClr val="000000"/>
                      </a:solidFill>
                    </a:rPr>
                    <a:t>2</a:t>
                  </a:r>
                </a:p>
                <a:p>
                  <a:pPr lvl="0" algn="ctr" eaLnBrk="0" hangingPunct="0">
                    <a:lnSpc>
                      <a:spcPct val="90000"/>
                    </a:lnSpc>
                    <a:spcBef>
                      <a:spcPct val="20000"/>
                    </a:spcBef>
                  </a:pPr>
                  <a:endParaRPr lang="en-US" sz="2400" kern="0" dirty="0">
                    <a:solidFill>
                      <a:srgbClr val="000000"/>
                    </a:solidFill>
                  </a:endParaRPr>
                </a:p>
              </p:txBody>
            </p:sp>
            <p:sp>
              <p:nvSpPr>
                <p:cNvPr id="43" name="Rectangle 42">
                  <a:extLst>
                    <a:ext uri="{FF2B5EF4-FFF2-40B4-BE49-F238E27FC236}">
                      <a16:creationId xmlns:a16="http://schemas.microsoft.com/office/drawing/2014/main" id="{BC6652FE-A2C9-2340-9F4D-42CBAD4162C7}"/>
                    </a:ext>
                  </a:extLst>
                </p:cNvPr>
                <p:cNvSpPr/>
                <p:nvPr/>
              </p:nvSpPr>
              <p:spPr>
                <a:xfrm>
                  <a:off x="2360074" y="6204668"/>
                  <a:ext cx="3526928" cy="424732"/>
                </a:xfrm>
                <a:prstGeom prst="rect">
                  <a:avLst/>
                </a:prstGeom>
                <a:grpFill/>
              </p:spPr>
              <p:txBody>
                <a:bodyPr wrap="none">
                  <a:spAutoFit/>
                </a:bodyPr>
                <a:lstStyle/>
                <a:p>
                  <a:pPr algn="ctr" eaLnBrk="0" hangingPunct="0">
                    <a:lnSpc>
                      <a:spcPct val="90000"/>
                    </a:lnSpc>
                    <a:spcBef>
                      <a:spcPct val="20000"/>
                    </a:spcBef>
                  </a:pPr>
                  <a:r>
                    <a:rPr lang="en-GB" sz="2400" b="0" dirty="0"/>
                    <a:t>∑ </a:t>
                  </a:r>
                  <a:r>
                    <a:rPr lang="en-US" sz="2400" kern="0" dirty="0">
                      <a:solidFill>
                        <a:srgbClr val="000000"/>
                      </a:solidFill>
                    </a:rPr>
                    <a:t>( actual y – mean y )</a:t>
                  </a:r>
                  <a:r>
                    <a:rPr lang="en-US" sz="2400" kern="0" baseline="30000" dirty="0">
                      <a:solidFill>
                        <a:srgbClr val="000000"/>
                      </a:solidFill>
                    </a:rPr>
                    <a:t>2</a:t>
                  </a:r>
                </a:p>
              </p:txBody>
            </p:sp>
            <p:cxnSp>
              <p:nvCxnSpPr>
                <p:cNvPr id="44" name="Straight Connector 43">
                  <a:extLst>
                    <a:ext uri="{FF2B5EF4-FFF2-40B4-BE49-F238E27FC236}">
                      <a16:creationId xmlns:a16="http://schemas.microsoft.com/office/drawing/2014/main" id="{B24C8800-52A2-644A-8752-A54E39140D8F}"/>
                    </a:ext>
                  </a:extLst>
                </p:cNvPr>
                <p:cNvCxnSpPr>
                  <a:cxnSpLocks/>
                </p:cNvCxnSpPr>
                <p:nvPr/>
              </p:nvCxnSpPr>
              <p:spPr bwMode="auto">
                <a:xfrm>
                  <a:off x="2313405" y="6208930"/>
                  <a:ext cx="3489282" cy="0"/>
                </a:xfrm>
                <a:prstGeom prst="line">
                  <a:avLst/>
                </a:prstGeom>
                <a:grpFill/>
                <a:ln w="9525" cap="flat" cmpd="sng" algn="ctr">
                  <a:solidFill>
                    <a:schemeClr val="tx1"/>
                  </a:solidFill>
                  <a:prstDash val="solid"/>
                  <a:round/>
                  <a:headEnd type="none" w="med" len="med"/>
                  <a:tailEnd type="none" w="med" len="med"/>
                </a:ln>
                <a:effectLst/>
              </p:spPr>
            </p:cxnSp>
          </p:grpSp>
        </p:grpSp>
        <p:sp>
          <p:nvSpPr>
            <p:cNvPr id="38" name="Rectangle 37">
              <a:extLst>
                <a:ext uri="{FF2B5EF4-FFF2-40B4-BE49-F238E27FC236}">
                  <a16:creationId xmlns:a16="http://schemas.microsoft.com/office/drawing/2014/main" id="{AEF2604B-0EE6-9F41-A097-AF58B4ABAC36}"/>
                </a:ext>
              </a:extLst>
            </p:cNvPr>
            <p:cNvSpPr/>
            <p:nvPr/>
          </p:nvSpPr>
          <p:spPr>
            <a:xfrm>
              <a:off x="5121148" y="5267439"/>
              <a:ext cx="287258" cy="461665"/>
            </a:xfrm>
            <a:prstGeom prst="rect">
              <a:avLst/>
            </a:prstGeom>
          </p:spPr>
          <p:txBody>
            <a:bodyPr wrap="none">
              <a:spAutoFit/>
            </a:bodyPr>
            <a:lstStyle/>
            <a:p>
              <a:r>
                <a:rPr lang="en-GB" sz="2400" b="0" dirty="0"/>
                <a:t>ˆ</a:t>
              </a:r>
              <a:endParaRPr lang="en-US" sz="2400" dirty="0"/>
            </a:p>
          </p:txBody>
        </p:sp>
        <p:sp>
          <p:nvSpPr>
            <p:cNvPr id="3" name="Rectangle 2">
              <a:extLst>
                <a:ext uri="{FF2B5EF4-FFF2-40B4-BE49-F238E27FC236}">
                  <a16:creationId xmlns:a16="http://schemas.microsoft.com/office/drawing/2014/main" id="{E4ACE513-41BC-A844-8753-C6F4E7442202}"/>
                </a:ext>
              </a:extLst>
            </p:cNvPr>
            <p:cNvSpPr/>
            <p:nvPr/>
          </p:nvSpPr>
          <p:spPr>
            <a:xfrm>
              <a:off x="1200102" y="5486400"/>
              <a:ext cx="628698" cy="461665"/>
            </a:xfrm>
            <a:prstGeom prst="rect">
              <a:avLst/>
            </a:prstGeom>
          </p:spPr>
          <p:txBody>
            <a:bodyPr wrap="none">
              <a:spAutoFit/>
            </a:bodyPr>
            <a:lstStyle/>
            <a:p>
              <a:r>
                <a:rPr lang="en-US" sz="2400" kern="0" dirty="0">
                  <a:solidFill>
                    <a:srgbClr val="000000"/>
                  </a:solidFill>
                </a:rPr>
                <a:t>1 - </a:t>
              </a:r>
              <a:endParaRPr lang="en-US" sz="2400" dirty="0"/>
            </a:p>
          </p:txBody>
        </p:sp>
      </p:grpSp>
      <p:cxnSp>
        <p:nvCxnSpPr>
          <p:cNvPr id="52" name="Straight Connector 51">
            <a:extLst>
              <a:ext uri="{FF2B5EF4-FFF2-40B4-BE49-F238E27FC236}">
                <a16:creationId xmlns:a16="http://schemas.microsoft.com/office/drawing/2014/main" id="{027D5456-887C-9C4F-9EA7-B73F6753B2AA}"/>
              </a:ext>
            </a:extLst>
          </p:cNvPr>
          <p:cNvCxnSpPr>
            <a:cxnSpLocks/>
          </p:cNvCxnSpPr>
          <p:nvPr/>
        </p:nvCxnSpPr>
        <p:spPr bwMode="auto">
          <a:xfrm flipV="1">
            <a:off x="5191243" y="5231756"/>
            <a:ext cx="10738" cy="381668"/>
          </a:xfrm>
          <a:prstGeom prst="line">
            <a:avLst/>
          </a:prstGeom>
          <a:solidFill>
            <a:schemeClr val="accent1"/>
          </a:solidFill>
          <a:ln w="63500" cap="flat" cmpd="sng" algn="ctr">
            <a:solidFill>
              <a:srgbClr val="FF9900"/>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3BFF74C0-B996-8E4A-AA7B-F868ACC918E7}"/>
              </a:ext>
            </a:extLst>
          </p:cNvPr>
          <p:cNvCxnSpPr>
            <a:cxnSpLocks/>
          </p:cNvCxnSpPr>
          <p:nvPr/>
        </p:nvCxnSpPr>
        <p:spPr bwMode="auto">
          <a:xfrm flipV="1">
            <a:off x="5189601" y="5774632"/>
            <a:ext cx="3284" cy="300062"/>
          </a:xfrm>
          <a:prstGeom prst="line">
            <a:avLst/>
          </a:prstGeom>
          <a:solidFill>
            <a:schemeClr val="accent1"/>
          </a:solidFill>
          <a:ln w="63500" cap="flat" cmpd="sng" algn="ctr">
            <a:solidFill>
              <a:srgbClr val="99CC00"/>
            </a:solidFill>
            <a:prstDash val="sysDot"/>
            <a:round/>
            <a:headEnd type="none" w="med" len="med"/>
            <a:tailEnd type="none" w="med" len="med"/>
          </a:ln>
          <a:effectLst/>
        </p:spPr>
      </p:cxnSp>
      <p:sp>
        <p:nvSpPr>
          <p:cNvPr id="29" name="Rectangle 28">
            <a:extLst>
              <a:ext uri="{FF2B5EF4-FFF2-40B4-BE49-F238E27FC236}">
                <a16:creationId xmlns:a16="http://schemas.microsoft.com/office/drawing/2014/main" id="{2566180B-2A60-5C45-AF59-02AF33441042}"/>
              </a:ext>
            </a:extLst>
          </p:cNvPr>
          <p:cNvSpPr/>
          <p:nvPr/>
        </p:nvSpPr>
        <p:spPr>
          <a:xfrm>
            <a:off x="5370356" y="5048071"/>
            <a:ext cx="3697444" cy="1200329"/>
          </a:xfrm>
          <a:prstGeom prst="rect">
            <a:avLst/>
          </a:prstGeom>
          <a:solidFill>
            <a:schemeClr val="bg1"/>
          </a:solidFill>
        </p:spPr>
        <p:txBody>
          <a:bodyPr wrap="square">
            <a:spAutoFit/>
          </a:bodyPr>
          <a:lstStyle/>
          <a:p>
            <a:r>
              <a:rPr lang="en-US" sz="2400" b="0" dirty="0">
                <a:solidFill>
                  <a:srgbClr val="000000"/>
                </a:solidFill>
              </a:rPr>
              <a:t>you could also find it </a:t>
            </a:r>
          </a:p>
          <a:p>
            <a:r>
              <a:rPr lang="en-US" sz="2400" b="0" dirty="0">
                <a:solidFill>
                  <a:srgbClr val="000000"/>
                </a:solidFill>
              </a:rPr>
              <a:t>in a this format which </a:t>
            </a:r>
          </a:p>
          <a:p>
            <a:r>
              <a:rPr lang="en-US" sz="2400" b="0" dirty="0">
                <a:solidFill>
                  <a:srgbClr val="000000"/>
                </a:solidFill>
              </a:rPr>
              <a:t>is </a:t>
            </a:r>
            <a:r>
              <a:rPr lang="en-US" sz="2400" dirty="0">
                <a:solidFill>
                  <a:srgbClr val="99CC00"/>
                </a:solidFill>
              </a:rPr>
              <a:t>more genetic</a:t>
            </a:r>
            <a:endParaRPr lang="en-US" dirty="0">
              <a:solidFill>
                <a:srgbClr val="99CC00"/>
              </a:solidFill>
            </a:endParaRPr>
          </a:p>
        </p:txBody>
      </p:sp>
      <p:sp>
        <p:nvSpPr>
          <p:cNvPr id="2" name="Slide Number Placeholder 1">
            <a:extLst>
              <a:ext uri="{FF2B5EF4-FFF2-40B4-BE49-F238E27FC236}">
                <a16:creationId xmlns:a16="http://schemas.microsoft.com/office/drawing/2014/main" id="{BA1C1D75-0FFC-A14F-9BF1-44CFAD659BDD}"/>
              </a:ext>
            </a:extLst>
          </p:cNvPr>
          <p:cNvSpPr>
            <a:spLocks noGrp="1"/>
          </p:cNvSpPr>
          <p:nvPr>
            <p:ph type="sldNum" sz="quarter" idx="12"/>
          </p:nvPr>
        </p:nvSpPr>
        <p:spPr/>
        <p:txBody>
          <a:bodyPr/>
          <a:lstStyle/>
          <a:p>
            <a:fld id="{803C33BC-767D-8845-BB2C-A473FB4A7552}" type="slidenum">
              <a:rPr lang="en-US" smtClean="0"/>
              <a:pPr/>
              <a:t>29</a:t>
            </a:fld>
            <a:endParaRPr lang="en-US"/>
          </a:p>
        </p:txBody>
      </p:sp>
    </p:spTree>
    <p:extLst>
      <p:ext uri="{BB962C8B-B14F-4D97-AF65-F5344CB8AC3E}">
        <p14:creationId xmlns:p14="http://schemas.microsoft.com/office/powerpoint/2010/main" val="11634058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1447800" y="914400"/>
            <a:ext cx="6525986" cy="4154984"/>
          </a:xfrm>
          <a:prstGeom prst="rect">
            <a:avLst/>
          </a:prstGeom>
        </p:spPr>
        <p:txBody>
          <a:bodyPr wrap="square">
            <a:spAutoFit/>
          </a:bodyPr>
          <a:lstStyle/>
          <a:p>
            <a:pPr marL="457200" lvl="0" indent="-457200">
              <a:buAutoNum type="arabicPeriod"/>
            </a:pPr>
            <a:r>
              <a:rPr lang="en-US" sz="2400" b="0" dirty="0"/>
              <a:t>Explain the general equation of a statistical test (signal/noise)</a:t>
            </a:r>
          </a:p>
          <a:p>
            <a:pPr marL="457200" lvl="0" indent="-457200">
              <a:buAutoNum type="arabicPeriod"/>
            </a:pPr>
            <a:r>
              <a:rPr lang="en-US" sz="2400" b="0" dirty="0"/>
              <a:t>Explain how a t-test is computed and be able to do it by hand</a:t>
            </a:r>
          </a:p>
          <a:p>
            <a:pPr marL="457200" lvl="0" indent="-457200">
              <a:buAutoNum type="arabicPeriod"/>
            </a:pPr>
            <a:r>
              <a:rPr lang="en-US" sz="2400" b="0" dirty="0"/>
              <a:t>Explain the 3 reasons why a t-value can be low (signal too low, noise too high, small sample)</a:t>
            </a:r>
          </a:p>
          <a:p>
            <a:pPr marL="457200" lvl="0" indent="-457200">
              <a:buAutoNum type="arabicPeriod"/>
            </a:pPr>
            <a:r>
              <a:rPr lang="en-US" sz="2400" b="0" dirty="0"/>
              <a:t>Explain how a </a:t>
            </a:r>
            <a:r>
              <a:rPr lang="en-US" sz="2400" b="0" dirty="0" err="1"/>
              <a:t>Anova</a:t>
            </a:r>
            <a:r>
              <a:rPr lang="en-US" sz="2400" b="0" dirty="0"/>
              <a:t> is computed, and be able to do it by hand</a:t>
            </a:r>
          </a:p>
          <a:p>
            <a:pPr marL="457200" lvl="0" indent="-457200">
              <a:buAutoNum type="arabicPeriod"/>
            </a:pPr>
            <a:r>
              <a:rPr lang="en-US" sz="2400" b="0" dirty="0"/>
              <a:t>Explain what are t-distributions and f-distributions</a:t>
            </a:r>
          </a:p>
        </p:txBody>
      </p:sp>
      <p:sp>
        <p:nvSpPr>
          <p:cNvPr id="5" name="Title 7">
            <a:extLst>
              <a:ext uri="{FF2B5EF4-FFF2-40B4-BE49-F238E27FC236}">
                <a16:creationId xmlns:a16="http://schemas.microsoft.com/office/drawing/2014/main" id="{FDCA8A4D-195B-B644-99BC-E4A5D2AE4C9C}"/>
              </a:ext>
            </a:extLst>
          </p:cNvPr>
          <p:cNvSpPr>
            <a:spLocks noGrp="1"/>
          </p:cNvSpPr>
          <p:nvPr>
            <p:ph type="title"/>
          </p:nvPr>
        </p:nvSpPr>
        <p:spPr>
          <a:xfrm>
            <a:off x="2133600" y="5867400"/>
            <a:ext cx="6754586" cy="685800"/>
          </a:xfrm>
        </p:spPr>
        <p:txBody>
          <a:bodyPr/>
          <a:lstStyle/>
          <a:p>
            <a:pPr algn="r" eaLnBrk="1" hangingPunct="1"/>
            <a:r>
              <a:rPr lang="en-US" sz="8600" dirty="0">
                <a:solidFill>
                  <a:srgbClr val="A6A6A6"/>
                </a:solidFill>
                <a:latin typeface="Arial" charset="0"/>
                <a:cs typeface="Arial" charset="0"/>
              </a:rPr>
              <a:t>take away</a:t>
            </a:r>
          </a:p>
        </p:txBody>
      </p:sp>
      <p:sp>
        <p:nvSpPr>
          <p:cNvPr id="2" name="Slide Number Placeholder 1">
            <a:extLst>
              <a:ext uri="{FF2B5EF4-FFF2-40B4-BE49-F238E27FC236}">
                <a16:creationId xmlns:a16="http://schemas.microsoft.com/office/drawing/2014/main" id="{D70FE013-3E18-174F-897C-FCDF4BB5FA88}"/>
              </a:ext>
            </a:extLst>
          </p:cNvPr>
          <p:cNvSpPr>
            <a:spLocks noGrp="1"/>
          </p:cNvSpPr>
          <p:nvPr>
            <p:ph type="sldNum" sz="quarter" idx="12"/>
          </p:nvPr>
        </p:nvSpPr>
        <p:spPr/>
        <p:txBody>
          <a:bodyPr/>
          <a:lstStyle/>
          <a:p>
            <a:fld id="{803C33BC-767D-8845-BB2C-A473FB4A7552}" type="slidenum">
              <a:rPr lang="en-US" smtClean="0"/>
              <a:pPr/>
              <a:t>290</a:t>
            </a:fld>
            <a:endParaRPr lang="en-US"/>
          </a:p>
        </p:txBody>
      </p:sp>
    </p:spTree>
    <p:extLst>
      <p:ext uri="{BB962C8B-B14F-4D97-AF65-F5344CB8AC3E}">
        <p14:creationId xmlns:p14="http://schemas.microsoft.com/office/powerpoint/2010/main" val="5735728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99CC00"/>
        </a:solidFill>
        <a:effectLst/>
      </p:bgPr>
    </p:bg>
    <p:spTree>
      <p:nvGrpSpPr>
        <p:cNvPr id="1" name=""/>
        <p:cNvGrpSpPr/>
        <p:nvPr/>
      </p:nvGrpSpPr>
      <p:grpSpPr>
        <a:xfrm>
          <a:off x="0" y="0"/>
          <a:ext cx="0" cy="0"/>
          <a:chOff x="0" y="0"/>
          <a:chExt cx="0" cy="0"/>
        </a:xfrm>
      </p:grpSpPr>
      <p:sp>
        <p:nvSpPr>
          <p:cNvPr id="6146" name="Title 3"/>
          <p:cNvSpPr txBox="1">
            <a:spLocks/>
          </p:cNvSpPr>
          <p:nvPr/>
        </p:nvSpPr>
        <p:spPr bwMode="auto">
          <a:xfrm>
            <a:off x="-1828800" y="1219736"/>
            <a:ext cx="9144000" cy="6247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0" dirty="0">
                <a:solidFill>
                  <a:srgbClr val="FFFFFF"/>
                </a:solidFill>
              </a:rPr>
              <a:t>5</a:t>
            </a:r>
            <a:endParaRPr kumimoji="0" lang="en-US" sz="40000" b="1" i="0" u="none" strike="noStrike" kern="120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3" name="Rectangle 2"/>
          <p:cNvSpPr/>
          <p:nvPr/>
        </p:nvSpPr>
        <p:spPr>
          <a:xfrm>
            <a:off x="4343400" y="4572000"/>
            <a:ext cx="5029200" cy="163121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5000" dirty="0">
                <a:solidFill>
                  <a:srgbClr val="FFFFFF"/>
                </a:solidFill>
              </a:rPr>
              <a:t>n</a:t>
            </a:r>
            <a:r>
              <a:rPr kumimoji="0" lang="en-US" sz="5000" b="1" i="0" u="none" strike="noStrike" kern="1200" cap="none" spc="0" normalizeH="0" baseline="0" noProof="0" dirty="0" err="1">
                <a:ln>
                  <a:noFill/>
                </a:ln>
                <a:solidFill>
                  <a:srgbClr val="FFFFFF"/>
                </a:solidFill>
                <a:effectLst/>
                <a:uLnTx/>
                <a:uFillTx/>
                <a:latin typeface="Arial" charset="0"/>
                <a:ea typeface="ＭＳ Ｐゴシック" charset="0"/>
                <a:cs typeface="Arial" charset="0"/>
              </a:rPr>
              <a:t>ormality</a:t>
            </a:r>
            <a:endPar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rPr>
              <a:t>tests</a:t>
            </a:r>
          </a:p>
        </p:txBody>
      </p:sp>
    </p:spTree>
    <p:extLst>
      <p:ext uri="{BB962C8B-B14F-4D97-AF65-F5344CB8AC3E}">
        <p14:creationId xmlns:p14="http://schemas.microsoft.com/office/powerpoint/2010/main" val="289907402"/>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ed Rectangle 76">
            <a:extLst>
              <a:ext uri="{FF2B5EF4-FFF2-40B4-BE49-F238E27FC236}">
                <a16:creationId xmlns:a16="http://schemas.microsoft.com/office/drawing/2014/main" id="{A13B1C3D-D028-6549-858B-E44B1A48CE04}"/>
              </a:ext>
            </a:extLst>
          </p:cNvPr>
          <p:cNvSpPr/>
          <p:nvPr/>
        </p:nvSpPr>
        <p:spPr bwMode="auto">
          <a:xfrm>
            <a:off x="3622764" y="353839"/>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8" name="Rounded Rectangle 77">
            <a:extLst>
              <a:ext uri="{FF2B5EF4-FFF2-40B4-BE49-F238E27FC236}">
                <a16:creationId xmlns:a16="http://schemas.microsoft.com/office/drawing/2014/main" id="{00DC48AC-FE88-9347-8698-A5362BE3C496}"/>
              </a:ext>
            </a:extLst>
          </p:cNvPr>
          <p:cNvSpPr/>
          <p:nvPr/>
        </p:nvSpPr>
        <p:spPr bwMode="auto">
          <a:xfrm>
            <a:off x="727164" y="382727"/>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9" name="Rounded Rectangle 78">
            <a:extLst>
              <a:ext uri="{FF2B5EF4-FFF2-40B4-BE49-F238E27FC236}">
                <a16:creationId xmlns:a16="http://schemas.microsoft.com/office/drawing/2014/main" id="{3448D37A-1171-0E4E-933E-13B9E9E35804}"/>
              </a:ext>
            </a:extLst>
          </p:cNvPr>
          <p:cNvSpPr/>
          <p:nvPr/>
        </p:nvSpPr>
        <p:spPr bwMode="auto">
          <a:xfrm>
            <a:off x="252034" y="1231612"/>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0" name="Rounded Rectangle 79">
            <a:extLst>
              <a:ext uri="{FF2B5EF4-FFF2-40B4-BE49-F238E27FC236}">
                <a16:creationId xmlns:a16="http://schemas.microsoft.com/office/drawing/2014/main" id="{F86FA6BA-ED83-3043-BD38-7567CBD544DA}"/>
              </a:ext>
            </a:extLst>
          </p:cNvPr>
          <p:cNvSpPr/>
          <p:nvPr/>
        </p:nvSpPr>
        <p:spPr bwMode="auto">
          <a:xfrm>
            <a:off x="6529889" y="353839"/>
            <a:ext cx="2033980" cy="56863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1" name="Rounded Rectangle 80">
            <a:extLst>
              <a:ext uri="{FF2B5EF4-FFF2-40B4-BE49-F238E27FC236}">
                <a16:creationId xmlns:a16="http://schemas.microsoft.com/office/drawing/2014/main" id="{943EFA48-634A-1040-BD61-A0B3D4249359}"/>
              </a:ext>
            </a:extLst>
          </p:cNvPr>
          <p:cNvSpPr/>
          <p:nvPr/>
        </p:nvSpPr>
        <p:spPr bwMode="auto">
          <a:xfrm>
            <a:off x="1771678" y="1248473"/>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3" name="Rounded Rectangle 82">
            <a:extLst>
              <a:ext uri="{FF2B5EF4-FFF2-40B4-BE49-F238E27FC236}">
                <a16:creationId xmlns:a16="http://schemas.microsoft.com/office/drawing/2014/main" id="{1012CFBC-E696-CF46-BF61-3E63989F9FAE}"/>
              </a:ext>
            </a:extLst>
          </p:cNvPr>
          <p:cNvSpPr/>
          <p:nvPr/>
        </p:nvSpPr>
        <p:spPr bwMode="auto">
          <a:xfrm>
            <a:off x="252035" y="2209335"/>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4" name="Rounded Rectangle 83">
            <a:extLst>
              <a:ext uri="{FF2B5EF4-FFF2-40B4-BE49-F238E27FC236}">
                <a16:creationId xmlns:a16="http://schemas.microsoft.com/office/drawing/2014/main" id="{A377B74C-DFE8-2C4F-A3A6-0D63EF0C393B}"/>
              </a:ext>
            </a:extLst>
          </p:cNvPr>
          <p:cNvSpPr/>
          <p:nvPr/>
        </p:nvSpPr>
        <p:spPr bwMode="auto">
          <a:xfrm>
            <a:off x="1793964" y="2163247"/>
            <a:ext cx="1080955" cy="50374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5" name="Rounded Rectangle 84">
            <a:extLst>
              <a:ext uri="{FF2B5EF4-FFF2-40B4-BE49-F238E27FC236}">
                <a16:creationId xmlns:a16="http://schemas.microsoft.com/office/drawing/2014/main" id="{F7D3EC5C-A487-A440-A20E-A1FAB784FD86}"/>
              </a:ext>
            </a:extLst>
          </p:cNvPr>
          <p:cNvSpPr/>
          <p:nvPr/>
        </p:nvSpPr>
        <p:spPr bwMode="auto">
          <a:xfrm>
            <a:off x="4001800" y="2171560"/>
            <a:ext cx="1004756" cy="46531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normally distributed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7" name="Rounded Rectangle 86">
            <a:extLst>
              <a:ext uri="{FF2B5EF4-FFF2-40B4-BE49-F238E27FC236}">
                <a16:creationId xmlns:a16="http://schemas.microsoft.com/office/drawing/2014/main" id="{9AE4C9B8-D9D9-014E-8B6A-BAED1DAE0B6A}"/>
              </a:ext>
            </a:extLst>
          </p:cNvPr>
          <p:cNvSpPr/>
          <p:nvPr/>
        </p:nvSpPr>
        <p:spPr bwMode="auto">
          <a:xfrm>
            <a:off x="5157342" y="2174746"/>
            <a:ext cx="769227" cy="44192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skewed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8" name="Rounded Rectangle 87">
            <a:extLst>
              <a:ext uri="{FF2B5EF4-FFF2-40B4-BE49-F238E27FC236}">
                <a16:creationId xmlns:a16="http://schemas.microsoft.com/office/drawing/2014/main" id="{265158EE-C88B-404D-803E-65C02FEFBA60}"/>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0" name="Rounded Rectangle 89">
            <a:extLst>
              <a:ext uri="{FF2B5EF4-FFF2-40B4-BE49-F238E27FC236}">
                <a16:creationId xmlns:a16="http://schemas.microsoft.com/office/drawing/2014/main" id="{F70BBFC6-7370-1A4D-B06F-C86E4FD87876}"/>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1" name="Rounded Rectangle 90">
            <a:extLst>
              <a:ext uri="{FF2B5EF4-FFF2-40B4-BE49-F238E27FC236}">
                <a16:creationId xmlns:a16="http://schemas.microsoft.com/office/drawing/2014/main" id="{F5E84A27-0E36-A949-8D4A-BCDFB194A32C}"/>
              </a:ext>
            </a:extLst>
          </p:cNvPr>
          <p:cNvSpPr/>
          <p:nvPr/>
        </p:nvSpPr>
        <p:spPr bwMode="auto">
          <a:xfrm>
            <a:off x="120425" y="3658115"/>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3" name="Rounded Rectangle 92">
            <a:extLst>
              <a:ext uri="{FF2B5EF4-FFF2-40B4-BE49-F238E27FC236}">
                <a16:creationId xmlns:a16="http://schemas.microsoft.com/office/drawing/2014/main" id="{D2099985-858B-F44A-BBCB-4A91393FCE1C}"/>
              </a:ext>
            </a:extLst>
          </p:cNvPr>
          <p:cNvSpPr/>
          <p:nvPr/>
        </p:nvSpPr>
        <p:spPr bwMode="auto">
          <a:xfrm>
            <a:off x="1031964" y="3664706"/>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4" name="Rounded Rectangle 93">
            <a:extLst>
              <a:ext uri="{FF2B5EF4-FFF2-40B4-BE49-F238E27FC236}">
                <a16:creationId xmlns:a16="http://schemas.microsoft.com/office/drawing/2014/main" id="{0CADC7CD-4344-3948-8930-DF252CCC342E}"/>
              </a:ext>
            </a:extLst>
          </p:cNvPr>
          <p:cNvSpPr/>
          <p:nvPr/>
        </p:nvSpPr>
        <p:spPr bwMode="auto">
          <a:xfrm rot="16200000">
            <a:off x="126026" y="5101240"/>
            <a:ext cx="880945" cy="28227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5" name="Rounded Rectangle 94">
            <a:extLst>
              <a:ext uri="{FF2B5EF4-FFF2-40B4-BE49-F238E27FC236}">
                <a16:creationId xmlns:a16="http://schemas.microsoft.com/office/drawing/2014/main" id="{D846644E-5BFB-B04D-B0E7-CF842AAFA353}"/>
              </a:ext>
            </a:extLst>
          </p:cNvPr>
          <p:cNvSpPr/>
          <p:nvPr/>
        </p:nvSpPr>
        <p:spPr bwMode="auto">
          <a:xfrm rot="16200000">
            <a:off x="601636" y="5405065"/>
            <a:ext cx="1522694" cy="31637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6" name="Rounded Rectangle 95">
            <a:extLst>
              <a:ext uri="{FF2B5EF4-FFF2-40B4-BE49-F238E27FC236}">
                <a16:creationId xmlns:a16="http://schemas.microsoft.com/office/drawing/2014/main" id="{2BBBADC6-7D64-8B40-965D-9C810CBF6F6D}"/>
              </a:ext>
            </a:extLst>
          </p:cNvPr>
          <p:cNvSpPr/>
          <p:nvPr/>
        </p:nvSpPr>
        <p:spPr bwMode="auto">
          <a:xfrm rot="16200000">
            <a:off x="1623952" y="5038658"/>
            <a:ext cx="819785" cy="3273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ANOVA</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7" name="Rounded Rectangle 96">
            <a:extLst>
              <a:ext uri="{FF2B5EF4-FFF2-40B4-BE49-F238E27FC236}">
                <a16:creationId xmlns:a16="http://schemas.microsoft.com/office/drawing/2014/main" id="{2A62E553-07E7-7B49-B0E7-E1BFDA5C7939}"/>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9" name="Rounded Rectangle 98">
            <a:extLst>
              <a:ext uri="{FF2B5EF4-FFF2-40B4-BE49-F238E27FC236}">
                <a16:creationId xmlns:a16="http://schemas.microsoft.com/office/drawing/2014/main" id="{3EF44771-C667-2345-A561-F09B905307F3}"/>
              </a:ext>
            </a:extLst>
          </p:cNvPr>
          <p:cNvSpPr/>
          <p:nvPr/>
        </p:nvSpPr>
        <p:spPr bwMode="auto">
          <a:xfrm rot="16200000">
            <a:off x="2801817" y="5260379"/>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0" name="Rounded Rectangle 99">
            <a:extLst>
              <a:ext uri="{FF2B5EF4-FFF2-40B4-BE49-F238E27FC236}">
                <a16:creationId xmlns:a16="http://schemas.microsoft.com/office/drawing/2014/main" id="{65390815-5403-8541-B415-F4081CDF363E}"/>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1" name="Rounded Rectangle 100">
            <a:extLst>
              <a:ext uri="{FF2B5EF4-FFF2-40B4-BE49-F238E27FC236}">
                <a16:creationId xmlns:a16="http://schemas.microsoft.com/office/drawing/2014/main" id="{EE6177B3-6C3D-7642-A01E-FDC2C86E1E6D}"/>
              </a:ext>
            </a:extLst>
          </p:cNvPr>
          <p:cNvSpPr/>
          <p:nvPr/>
        </p:nvSpPr>
        <p:spPr bwMode="auto">
          <a:xfrm>
            <a:off x="5791200" y="1207930"/>
            <a:ext cx="1549403"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3" name="Rounded Rectangle 102">
            <a:extLst>
              <a:ext uri="{FF2B5EF4-FFF2-40B4-BE49-F238E27FC236}">
                <a16:creationId xmlns:a16="http://schemas.microsoft.com/office/drawing/2014/main" id="{70AEE714-F1C8-8040-933D-7C6473B38F75}"/>
              </a:ext>
            </a:extLst>
          </p:cNvPr>
          <p:cNvSpPr/>
          <p:nvPr/>
        </p:nvSpPr>
        <p:spPr bwMode="auto">
          <a:xfrm>
            <a:off x="7437992" y="1202122"/>
            <a:ext cx="1553607"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Discrete/categorical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4" name="Rounded Rectangle 103">
            <a:extLst>
              <a:ext uri="{FF2B5EF4-FFF2-40B4-BE49-F238E27FC236}">
                <a16:creationId xmlns:a16="http://schemas.microsoft.com/office/drawing/2014/main" id="{670D16AA-C284-334A-967C-0BC232F6E470}"/>
              </a:ext>
            </a:extLst>
          </p:cNvPr>
          <p:cNvSpPr/>
          <p:nvPr/>
        </p:nvSpPr>
        <p:spPr bwMode="auto">
          <a:xfrm>
            <a:off x="739552"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6" name="Rounded Rectangle 105">
            <a:extLst>
              <a:ext uri="{FF2B5EF4-FFF2-40B4-BE49-F238E27FC236}">
                <a16:creationId xmlns:a16="http://schemas.microsoft.com/office/drawing/2014/main" id="{E5D9E031-65D6-504E-BD21-A081EF3A8693}"/>
              </a:ext>
            </a:extLst>
          </p:cNvPr>
          <p:cNvSpPr/>
          <p:nvPr/>
        </p:nvSpPr>
        <p:spPr bwMode="auto">
          <a:xfrm>
            <a:off x="16415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7" name="Rounded Rectangle 106">
            <a:extLst>
              <a:ext uri="{FF2B5EF4-FFF2-40B4-BE49-F238E27FC236}">
                <a16:creationId xmlns:a16="http://schemas.microsoft.com/office/drawing/2014/main" id="{3B51E899-3ECC-CE4C-9F88-59B88A9FF729}"/>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9" name="Rounded Rectangle 108">
            <a:extLst>
              <a:ext uri="{FF2B5EF4-FFF2-40B4-BE49-F238E27FC236}">
                <a16:creationId xmlns:a16="http://schemas.microsoft.com/office/drawing/2014/main" id="{31EA5826-0B40-8745-BA58-93372B0FCB4E}"/>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0" name="Rounded Rectangle 109">
            <a:extLst>
              <a:ext uri="{FF2B5EF4-FFF2-40B4-BE49-F238E27FC236}">
                <a16:creationId xmlns:a16="http://schemas.microsoft.com/office/drawing/2014/main" id="{B2FE9BA8-EAC9-1C4F-B97F-E081A4DD683A}"/>
              </a:ext>
            </a:extLst>
          </p:cNvPr>
          <p:cNvSpPr/>
          <p:nvPr/>
        </p:nvSpPr>
        <p:spPr bwMode="auto">
          <a:xfrm>
            <a:off x="7437992" y="2199505"/>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2" name="Rounded Rectangle 111">
            <a:extLst>
              <a:ext uri="{FF2B5EF4-FFF2-40B4-BE49-F238E27FC236}">
                <a16:creationId xmlns:a16="http://schemas.microsoft.com/office/drawing/2014/main" id="{54D4EF99-4258-5F46-AE9A-BCB91C1F8CC3}"/>
              </a:ext>
            </a:extLst>
          </p:cNvPr>
          <p:cNvSpPr/>
          <p:nvPr/>
        </p:nvSpPr>
        <p:spPr bwMode="auto">
          <a:xfrm>
            <a:off x="8234796" y="2187782"/>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3" name="Rounded Rectangle 112">
            <a:extLst>
              <a:ext uri="{FF2B5EF4-FFF2-40B4-BE49-F238E27FC236}">
                <a16:creationId xmlns:a16="http://schemas.microsoft.com/office/drawing/2014/main" id="{845BF60F-180E-C448-95BD-EA038140EFEB}"/>
              </a:ext>
            </a:extLst>
          </p:cNvPr>
          <p:cNvSpPr/>
          <p:nvPr/>
        </p:nvSpPr>
        <p:spPr bwMode="auto">
          <a:xfrm>
            <a:off x="6347838" y="298349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5" name="Rounded Rectangle 114">
            <a:extLst>
              <a:ext uri="{FF2B5EF4-FFF2-40B4-BE49-F238E27FC236}">
                <a16:creationId xmlns:a16="http://schemas.microsoft.com/office/drawing/2014/main" id="{AEE41D78-CE67-A842-9B4F-F2C8718C60CD}"/>
              </a:ext>
            </a:extLst>
          </p:cNvPr>
          <p:cNvSpPr/>
          <p:nvPr/>
        </p:nvSpPr>
        <p:spPr bwMode="auto">
          <a:xfrm>
            <a:off x="7707953" y="299008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6" name="Rounded Rectangle 115">
            <a:extLst>
              <a:ext uri="{FF2B5EF4-FFF2-40B4-BE49-F238E27FC236}">
                <a16:creationId xmlns:a16="http://schemas.microsoft.com/office/drawing/2014/main" id="{8574532F-06E8-FB41-88E8-C2A33E8D52A4}"/>
              </a:ext>
            </a:extLst>
          </p:cNvPr>
          <p:cNvSpPr/>
          <p:nvPr/>
        </p:nvSpPr>
        <p:spPr bwMode="auto">
          <a:xfrm>
            <a:off x="5886340" y="3669297"/>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8" name="Rounded Rectangle 117">
            <a:extLst>
              <a:ext uri="{FF2B5EF4-FFF2-40B4-BE49-F238E27FC236}">
                <a16:creationId xmlns:a16="http://schemas.microsoft.com/office/drawing/2014/main" id="{DEFAA096-8D30-C449-BB83-F9CC75037CEF}"/>
              </a:ext>
            </a:extLst>
          </p:cNvPr>
          <p:cNvSpPr/>
          <p:nvPr/>
        </p:nvSpPr>
        <p:spPr bwMode="auto">
          <a:xfrm>
            <a:off x="6746964" y="3669297"/>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9" name="Rounded Rectangle 118">
            <a:extLst>
              <a:ext uri="{FF2B5EF4-FFF2-40B4-BE49-F238E27FC236}">
                <a16:creationId xmlns:a16="http://schemas.microsoft.com/office/drawing/2014/main" id="{FABC7DA2-4F33-7A42-9DF9-1FB570107C90}"/>
              </a:ext>
            </a:extLst>
          </p:cNvPr>
          <p:cNvSpPr/>
          <p:nvPr/>
        </p:nvSpPr>
        <p:spPr bwMode="auto">
          <a:xfrm rot="16200000">
            <a:off x="5606260" y="5317000"/>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0" name="Rounded Rectangle 119">
            <a:extLst>
              <a:ext uri="{FF2B5EF4-FFF2-40B4-BE49-F238E27FC236}">
                <a16:creationId xmlns:a16="http://schemas.microsoft.com/office/drawing/2014/main" id="{2FA2784F-963F-D647-85E3-39B4522D899E}"/>
              </a:ext>
            </a:extLst>
          </p:cNvPr>
          <p:cNvSpPr/>
          <p:nvPr/>
        </p:nvSpPr>
        <p:spPr bwMode="auto">
          <a:xfrm rot="16200000">
            <a:off x="6467117" y="5257358"/>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2" name="Rounded Rectangle 121">
            <a:extLst>
              <a:ext uri="{FF2B5EF4-FFF2-40B4-BE49-F238E27FC236}">
                <a16:creationId xmlns:a16="http://schemas.microsoft.com/office/drawing/2014/main" id="{CA2E6AB1-79FA-4F4D-ADA6-8049001BCFED}"/>
              </a:ext>
            </a:extLst>
          </p:cNvPr>
          <p:cNvSpPr/>
          <p:nvPr/>
        </p:nvSpPr>
        <p:spPr bwMode="auto">
          <a:xfrm rot="16200000">
            <a:off x="7372481" y="5385352"/>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3" name="Rounded Rectangle 122">
            <a:extLst>
              <a:ext uri="{FF2B5EF4-FFF2-40B4-BE49-F238E27FC236}">
                <a16:creationId xmlns:a16="http://schemas.microsoft.com/office/drawing/2014/main" id="{17038432-FB0A-BE47-B62D-D9FCA3045707}"/>
              </a:ext>
            </a:extLst>
          </p:cNvPr>
          <p:cNvSpPr/>
          <p:nvPr/>
        </p:nvSpPr>
        <p:spPr bwMode="auto">
          <a:xfrm rot="16200000">
            <a:off x="7941517" y="5358746"/>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24" name="Straight Connector 123">
            <a:extLst>
              <a:ext uri="{FF2B5EF4-FFF2-40B4-BE49-F238E27FC236}">
                <a16:creationId xmlns:a16="http://schemas.microsoft.com/office/drawing/2014/main" id="{105BEC71-9604-A94D-917F-728B30D80F6B}"/>
              </a:ext>
            </a:extLst>
          </p:cNvPr>
          <p:cNvCxnSpPr>
            <a:stCxn id="77" idx="1"/>
            <a:endCxn id="78" idx="3"/>
          </p:cNvCxnSpPr>
          <p:nvPr/>
        </p:nvCxnSpPr>
        <p:spPr bwMode="auto">
          <a:xfrm flipH="1">
            <a:off x="2736073" y="544339"/>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B1681337-C2FD-544B-84BA-FCFAC7C6BD0B}"/>
              </a:ext>
            </a:extLst>
          </p:cNvPr>
          <p:cNvCxnSpPr>
            <a:stCxn id="77" idx="3"/>
            <a:endCxn id="80" idx="1"/>
          </p:cNvCxnSpPr>
          <p:nvPr/>
        </p:nvCxnSpPr>
        <p:spPr bwMode="auto">
          <a:xfrm>
            <a:off x="5908764" y="544339"/>
            <a:ext cx="621125" cy="93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C76AE613-88AC-4547-8A05-5622D3AEC314}"/>
              </a:ext>
            </a:extLst>
          </p:cNvPr>
          <p:cNvCxnSpPr>
            <a:cxnSpLocks/>
            <a:endCxn id="79" idx="0"/>
          </p:cNvCxnSpPr>
          <p:nvPr/>
        </p:nvCxnSpPr>
        <p:spPr bwMode="auto">
          <a:xfrm flipH="1">
            <a:off x="853654" y="1028745"/>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C0E414A3-731C-0B43-B4AA-3B5F07AC1D49}"/>
              </a:ext>
            </a:extLst>
          </p:cNvPr>
          <p:cNvCxnSpPr>
            <a:cxnSpLocks/>
            <a:stCxn id="78" idx="2"/>
            <a:endCxn id="81" idx="0"/>
          </p:cNvCxnSpPr>
          <p:nvPr/>
        </p:nvCxnSpPr>
        <p:spPr bwMode="auto">
          <a:xfrm>
            <a:off x="1731619" y="1028745"/>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B2ECAA8A-9326-614D-BE11-06F266C77E14}"/>
              </a:ext>
            </a:extLst>
          </p:cNvPr>
          <p:cNvCxnSpPr>
            <a:cxnSpLocks/>
            <a:stCxn id="83" idx="0"/>
            <a:endCxn id="79" idx="2"/>
          </p:cNvCxnSpPr>
          <p:nvPr/>
        </p:nvCxnSpPr>
        <p:spPr bwMode="auto">
          <a:xfrm flipV="1">
            <a:off x="853654" y="1976037"/>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9464C682-53FB-9F44-842C-14E15B063C92}"/>
              </a:ext>
            </a:extLst>
          </p:cNvPr>
          <p:cNvCxnSpPr>
            <a:cxnSpLocks/>
            <a:stCxn id="84" idx="0"/>
            <a:endCxn id="81" idx="2"/>
          </p:cNvCxnSpPr>
          <p:nvPr/>
        </p:nvCxnSpPr>
        <p:spPr bwMode="auto">
          <a:xfrm flipH="1" flipV="1">
            <a:off x="2332940" y="1976037"/>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62FF9486-71CE-E741-89B8-F0EF35462020}"/>
              </a:ext>
            </a:extLst>
          </p:cNvPr>
          <p:cNvCxnSpPr>
            <a:cxnSpLocks/>
            <a:stCxn id="80" idx="2"/>
            <a:endCxn id="101" idx="0"/>
          </p:cNvCxnSpPr>
          <p:nvPr/>
        </p:nvCxnSpPr>
        <p:spPr bwMode="auto">
          <a:xfrm flipH="1">
            <a:off x="6565902" y="922474"/>
            <a:ext cx="980977" cy="285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E4133861-C898-E44E-BD27-D717B1B0AF03}"/>
              </a:ext>
            </a:extLst>
          </p:cNvPr>
          <p:cNvCxnSpPr>
            <a:cxnSpLocks/>
            <a:stCxn id="80" idx="2"/>
            <a:endCxn id="103" idx="0"/>
          </p:cNvCxnSpPr>
          <p:nvPr/>
        </p:nvCxnSpPr>
        <p:spPr bwMode="auto">
          <a:xfrm>
            <a:off x="7546879" y="922474"/>
            <a:ext cx="667917" cy="279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74383631-3EF5-E24C-BE4E-F99FC8AA754C}"/>
              </a:ext>
            </a:extLst>
          </p:cNvPr>
          <p:cNvCxnSpPr>
            <a:cxnSpLocks/>
            <a:stCxn id="101" idx="2"/>
            <a:endCxn id="85" idx="0"/>
          </p:cNvCxnSpPr>
          <p:nvPr/>
        </p:nvCxnSpPr>
        <p:spPr bwMode="auto">
          <a:xfrm flipH="1">
            <a:off x="4504178" y="1952355"/>
            <a:ext cx="2061724" cy="219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F2D38FB3-C05F-C743-98CB-0F5FED6836F1}"/>
              </a:ext>
            </a:extLst>
          </p:cNvPr>
          <p:cNvCxnSpPr>
            <a:cxnSpLocks/>
            <a:stCxn id="101" idx="2"/>
            <a:endCxn id="87" idx="0"/>
          </p:cNvCxnSpPr>
          <p:nvPr/>
        </p:nvCxnSpPr>
        <p:spPr bwMode="auto">
          <a:xfrm flipH="1">
            <a:off x="5541956" y="1952355"/>
            <a:ext cx="1023946" cy="2223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8313BAE0-D9F2-0748-B7A5-CAE8EB498FD3}"/>
              </a:ext>
            </a:extLst>
          </p:cNvPr>
          <p:cNvCxnSpPr>
            <a:cxnSpLocks/>
            <a:stCxn id="103" idx="2"/>
            <a:endCxn id="110" idx="0"/>
          </p:cNvCxnSpPr>
          <p:nvPr/>
        </p:nvCxnSpPr>
        <p:spPr bwMode="auto">
          <a:xfrm flipH="1">
            <a:off x="7774698" y="1929686"/>
            <a:ext cx="440098" cy="2698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8D053779-8E93-3F4E-A3A8-82AF8E0FA8CB}"/>
              </a:ext>
            </a:extLst>
          </p:cNvPr>
          <p:cNvCxnSpPr>
            <a:cxnSpLocks/>
            <a:stCxn id="103" idx="2"/>
            <a:endCxn id="112" idx="0"/>
          </p:cNvCxnSpPr>
          <p:nvPr/>
        </p:nvCxnSpPr>
        <p:spPr bwMode="auto">
          <a:xfrm>
            <a:off x="8214796" y="1929686"/>
            <a:ext cx="398402" cy="258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999913DC-2B5F-114B-A6FE-DF8C9FBEE692}"/>
              </a:ext>
            </a:extLst>
          </p:cNvPr>
          <p:cNvCxnSpPr>
            <a:cxnSpLocks/>
            <a:stCxn id="85" idx="2"/>
            <a:endCxn id="104" idx="0"/>
          </p:cNvCxnSpPr>
          <p:nvPr/>
        </p:nvCxnSpPr>
        <p:spPr bwMode="auto">
          <a:xfrm flipH="1">
            <a:off x="1076258" y="2636877"/>
            <a:ext cx="3427920" cy="457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F17B0232-FB66-3649-92AA-62C526E27A16}"/>
              </a:ext>
            </a:extLst>
          </p:cNvPr>
          <p:cNvCxnSpPr>
            <a:cxnSpLocks/>
            <a:stCxn id="85" idx="2"/>
            <a:endCxn id="106" idx="0"/>
          </p:cNvCxnSpPr>
          <p:nvPr/>
        </p:nvCxnSpPr>
        <p:spPr bwMode="auto">
          <a:xfrm flipH="1">
            <a:off x="2019966" y="2636877"/>
            <a:ext cx="2484212" cy="451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4DA5811B-AAEC-B940-8F5F-A4CA688F545B}"/>
              </a:ext>
            </a:extLst>
          </p:cNvPr>
          <p:cNvCxnSpPr>
            <a:cxnSpLocks/>
            <a:stCxn id="87" idx="2"/>
            <a:endCxn id="88" idx="0"/>
          </p:cNvCxnSpPr>
          <p:nvPr/>
        </p:nvCxnSpPr>
        <p:spPr bwMode="auto">
          <a:xfrm flipH="1">
            <a:off x="3121270" y="2616674"/>
            <a:ext cx="2420686" cy="4776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0A76247F-EDA5-EF48-9329-934C9A53B035}"/>
              </a:ext>
            </a:extLst>
          </p:cNvPr>
          <p:cNvCxnSpPr>
            <a:cxnSpLocks/>
            <a:stCxn id="87" idx="2"/>
            <a:endCxn id="90" idx="0"/>
          </p:cNvCxnSpPr>
          <p:nvPr/>
        </p:nvCxnSpPr>
        <p:spPr bwMode="auto">
          <a:xfrm flipH="1">
            <a:off x="4915566" y="2616674"/>
            <a:ext cx="626390" cy="4719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910BBF9-B3E4-D442-A4B0-7BC32B63DA92}"/>
              </a:ext>
            </a:extLst>
          </p:cNvPr>
          <p:cNvCxnSpPr>
            <a:cxnSpLocks/>
            <a:stCxn id="104" idx="2"/>
            <a:endCxn id="91" idx="0"/>
          </p:cNvCxnSpPr>
          <p:nvPr/>
        </p:nvCxnSpPr>
        <p:spPr bwMode="auto">
          <a:xfrm flipH="1">
            <a:off x="560323" y="3464869"/>
            <a:ext cx="515935" cy="1932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C1EFA2D3-2ECE-E242-82E0-ACF116328C5E}"/>
              </a:ext>
            </a:extLst>
          </p:cNvPr>
          <p:cNvCxnSpPr>
            <a:cxnSpLocks/>
            <a:stCxn id="104" idx="2"/>
            <a:endCxn id="93" idx="0"/>
          </p:cNvCxnSpPr>
          <p:nvPr/>
        </p:nvCxnSpPr>
        <p:spPr bwMode="auto">
          <a:xfrm>
            <a:off x="1076258" y="3464869"/>
            <a:ext cx="281888" cy="199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B90C8D0A-D44F-3643-9F2A-2CCC5AA92749}"/>
              </a:ext>
            </a:extLst>
          </p:cNvPr>
          <p:cNvCxnSpPr>
            <a:cxnSpLocks/>
            <a:stCxn id="91" idx="2"/>
            <a:endCxn id="94" idx="3"/>
          </p:cNvCxnSpPr>
          <p:nvPr/>
        </p:nvCxnSpPr>
        <p:spPr bwMode="auto">
          <a:xfrm>
            <a:off x="560323" y="4102305"/>
            <a:ext cx="6176"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9A42C213-B779-1D47-9F02-DA0CB23D1835}"/>
              </a:ext>
            </a:extLst>
          </p:cNvPr>
          <p:cNvCxnSpPr>
            <a:cxnSpLocks/>
            <a:stCxn id="93" idx="2"/>
            <a:endCxn id="95" idx="3"/>
          </p:cNvCxnSpPr>
          <p:nvPr/>
        </p:nvCxnSpPr>
        <p:spPr bwMode="auto">
          <a:xfrm>
            <a:off x="1358146" y="4102305"/>
            <a:ext cx="4838"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89C8C3D3-B7E9-354D-B839-A1501CAA08D3}"/>
              </a:ext>
            </a:extLst>
          </p:cNvPr>
          <p:cNvCxnSpPr>
            <a:cxnSpLocks/>
            <a:stCxn id="106" idx="2"/>
            <a:endCxn id="96" idx="3"/>
          </p:cNvCxnSpPr>
          <p:nvPr/>
        </p:nvCxnSpPr>
        <p:spPr bwMode="auto">
          <a:xfrm>
            <a:off x="2019966" y="3464869"/>
            <a:ext cx="13879" cy="1327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A5922B39-65BD-5645-ADB0-BF1CF1F8FB0B}"/>
              </a:ext>
            </a:extLst>
          </p:cNvPr>
          <p:cNvCxnSpPr>
            <a:cxnSpLocks/>
            <a:stCxn id="88" idx="2"/>
            <a:endCxn id="107"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F9B4874-EBE5-4E40-8D34-32C020735460}"/>
              </a:ext>
            </a:extLst>
          </p:cNvPr>
          <p:cNvCxnSpPr>
            <a:cxnSpLocks/>
            <a:stCxn id="88" idx="2"/>
            <a:endCxn id="109"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2F59AEA4-1AA1-A948-A6C6-9110B689D8E9}"/>
              </a:ext>
            </a:extLst>
          </p:cNvPr>
          <p:cNvCxnSpPr>
            <a:cxnSpLocks/>
            <a:stCxn id="107" idx="2"/>
            <a:endCxn id="97"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AA6365DD-15C1-B649-A539-6363EA2B0D8F}"/>
              </a:ext>
            </a:extLst>
          </p:cNvPr>
          <p:cNvCxnSpPr>
            <a:cxnSpLocks/>
            <a:stCxn id="109" idx="2"/>
            <a:endCxn id="99"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9FA25AD8-2B1E-0145-BBB7-A1C863864667}"/>
              </a:ext>
            </a:extLst>
          </p:cNvPr>
          <p:cNvCxnSpPr>
            <a:cxnSpLocks/>
            <a:stCxn id="110" idx="2"/>
            <a:endCxn id="113" idx="0"/>
          </p:cNvCxnSpPr>
          <p:nvPr/>
        </p:nvCxnSpPr>
        <p:spPr bwMode="auto">
          <a:xfrm flipH="1">
            <a:off x="6787736" y="2570092"/>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21DC2FB0-F755-3448-9826-1D8B619836C8}"/>
              </a:ext>
            </a:extLst>
          </p:cNvPr>
          <p:cNvCxnSpPr>
            <a:cxnSpLocks/>
            <a:stCxn id="110" idx="2"/>
            <a:endCxn id="115" idx="0"/>
          </p:cNvCxnSpPr>
          <p:nvPr/>
        </p:nvCxnSpPr>
        <p:spPr bwMode="auto">
          <a:xfrm>
            <a:off x="7774698" y="2570092"/>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8EF13FDD-A196-D841-AAFF-5D0D506786F3}"/>
              </a:ext>
            </a:extLst>
          </p:cNvPr>
          <p:cNvCxnSpPr>
            <a:cxnSpLocks/>
            <a:stCxn id="113" idx="2"/>
            <a:endCxn id="116" idx="0"/>
          </p:cNvCxnSpPr>
          <p:nvPr/>
        </p:nvCxnSpPr>
        <p:spPr bwMode="auto">
          <a:xfrm flipH="1">
            <a:off x="6283836" y="3427687"/>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B721F6D-D7DD-AA41-92D9-FA946633CAEE}"/>
              </a:ext>
            </a:extLst>
          </p:cNvPr>
          <p:cNvCxnSpPr>
            <a:cxnSpLocks/>
            <a:stCxn id="113" idx="2"/>
            <a:endCxn id="118" idx="0"/>
          </p:cNvCxnSpPr>
          <p:nvPr/>
        </p:nvCxnSpPr>
        <p:spPr bwMode="auto">
          <a:xfrm>
            <a:off x="6787736" y="3427687"/>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08109A56-8E8C-0242-817C-0EBF14A483E7}"/>
              </a:ext>
            </a:extLst>
          </p:cNvPr>
          <p:cNvCxnSpPr>
            <a:cxnSpLocks/>
            <a:stCxn id="116" idx="2"/>
            <a:endCxn id="119" idx="3"/>
          </p:cNvCxnSpPr>
          <p:nvPr/>
        </p:nvCxnSpPr>
        <p:spPr bwMode="auto">
          <a:xfrm flipH="1">
            <a:off x="6277941" y="4474467"/>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EA504CDC-B759-0A48-A1C8-7DBC5E06F5B3}"/>
              </a:ext>
            </a:extLst>
          </p:cNvPr>
          <p:cNvCxnSpPr>
            <a:cxnSpLocks/>
            <a:stCxn id="118" idx="2"/>
            <a:endCxn id="120" idx="3"/>
          </p:cNvCxnSpPr>
          <p:nvPr/>
        </p:nvCxnSpPr>
        <p:spPr bwMode="auto">
          <a:xfrm>
            <a:off x="7138798" y="4563394"/>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7B7578E9-8094-0345-8678-D551BBB48E19}"/>
              </a:ext>
            </a:extLst>
          </p:cNvPr>
          <p:cNvCxnSpPr>
            <a:cxnSpLocks/>
            <a:stCxn id="115" idx="2"/>
            <a:endCxn id="122" idx="3"/>
          </p:cNvCxnSpPr>
          <p:nvPr/>
        </p:nvCxnSpPr>
        <p:spPr bwMode="auto">
          <a:xfrm>
            <a:off x="8034135" y="3427687"/>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BC943F6-5CA6-F844-9094-4338F6A85E0B}"/>
              </a:ext>
            </a:extLst>
          </p:cNvPr>
          <p:cNvCxnSpPr>
            <a:cxnSpLocks/>
            <a:stCxn id="112" idx="2"/>
            <a:endCxn id="123" idx="3"/>
          </p:cNvCxnSpPr>
          <p:nvPr/>
        </p:nvCxnSpPr>
        <p:spPr bwMode="auto">
          <a:xfrm>
            <a:off x="8613198" y="2564036"/>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8" name="Rounded Rectangle 167">
            <a:extLst>
              <a:ext uri="{FF2B5EF4-FFF2-40B4-BE49-F238E27FC236}">
                <a16:creationId xmlns:a16="http://schemas.microsoft.com/office/drawing/2014/main" id="{13CFA107-7C18-DF41-BE2E-7A69D3913BA2}"/>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69" name="Rounded Rectangle 168">
            <a:extLst>
              <a:ext uri="{FF2B5EF4-FFF2-40B4-BE49-F238E27FC236}">
                <a16:creationId xmlns:a16="http://schemas.microsoft.com/office/drawing/2014/main" id="{808F8E66-C8AE-C74E-B23E-A064EC536EDB}"/>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70" name="Straight Connector 169">
            <a:extLst>
              <a:ext uri="{FF2B5EF4-FFF2-40B4-BE49-F238E27FC236}">
                <a16:creationId xmlns:a16="http://schemas.microsoft.com/office/drawing/2014/main" id="{96DA45D2-6A8C-F14F-B258-18F779462873}"/>
              </a:ext>
            </a:extLst>
          </p:cNvPr>
          <p:cNvCxnSpPr>
            <a:cxnSpLocks/>
            <a:stCxn id="90" idx="2"/>
            <a:endCxn id="168"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5CEB8C24-0C23-7B48-A9DC-1C29F3DE610A}"/>
              </a:ext>
            </a:extLst>
          </p:cNvPr>
          <p:cNvCxnSpPr>
            <a:cxnSpLocks/>
            <a:stCxn id="90" idx="2"/>
            <a:endCxn id="169"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3" name="Rounded Rectangle 172">
            <a:extLst>
              <a:ext uri="{FF2B5EF4-FFF2-40B4-BE49-F238E27FC236}">
                <a16:creationId xmlns:a16="http://schemas.microsoft.com/office/drawing/2014/main" id="{5A57F356-29A4-064E-A53E-308C0B089018}"/>
              </a:ext>
            </a:extLst>
          </p:cNvPr>
          <p:cNvSpPr/>
          <p:nvPr/>
        </p:nvSpPr>
        <p:spPr bwMode="auto">
          <a:xfrm rot="16200000">
            <a:off x="4641910" y="5423223"/>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175" name="Straight Connector 174">
            <a:extLst>
              <a:ext uri="{FF2B5EF4-FFF2-40B4-BE49-F238E27FC236}">
                <a16:creationId xmlns:a16="http://schemas.microsoft.com/office/drawing/2014/main" id="{4E34B7CE-F38E-A648-B35F-3A6BC2684B7C}"/>
              </a:ext>
            </a:extLst>
          </p:cNvPr>
          <p:cNvCxnSpPr>
            <a:cxnSpLocks/>
            <a:stCxn id="168" idx="2"/>
            <a:endCxn id="100"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6F89797B-3B16-7640-8F91-7188A3C99AD0}"/>
              </a:ext>
            </a:extLst>
          </p:cNvPr>
          <p:cNvCxnSpPr>
            <a:cxnSpLocks/>
            <a:stCxn id="169" idx="2"/>
            <a:endCxn id="173"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Freeform 1">
            <a:extLst>
              <a:ext uri="{FF2B5EF4-FFF2-40B4-BE49-F238E27FC236}">
                <a16:creationId xmlns:a16="http://schemas.microsoft.com/office/drawing/2014/main" id="{A0A38173-B5A9-F042-A03C-FF77DD0CD203}"/>
              </a:ext>
            </a:extLst>
          </p:cNvPr>
          <p:cNvSpPr/>
          <p:nvPr/>
        </p:nvSpPr>
        <p:spPr bwMode="auto">
          <a:xfrm>
            <a:off x="-235131" y="-130629"/>
            <a:ext cx="9379131" cy="7053943"/>
          </a:xfrm>
          <a:custGeom>
            <a:avLst/>
            <a:gdLst>
              <a:gd name="connsiteX0" fmla="*/ 0 w 9379131"/>
              <a:gd name="connsiteY0" fmla="*/ 78378 h 7053943"/>
              <a:gd name="connsiteX1" fmla="*/ 104502 w 9379131"/>
              <a:gd name="connsiteY1" fmla="*/ 7053943 h 7053943"/>
              <a:gd name="connsiteX2" fmla="*/ 2560320 w 9379131"/>
              <a:gd name="connsiteY2" fmla="*/ 6844938 h 7053943"/>
              <a:gd name="connsiteX3" fmla="*/ 2429691 w 9379131"/>
              <a:gd name="connsiteY3" fmla="*/ 3944983 h 7053943"/>
              <a:gd name="connsiteX4" fmla="*/ 2795451 w 9379131"/>
              <a:gd name="connsiteY4" fmla="*/ 3474720 h 7053943"/>
              <a:gd name="connsiteX5" fmla="*/ 3004457 w 9379131"/>
              <a:gd name="connsiteY5" fmla="*/ 3161212 h 7053943"/>
              <a:gd name="connsiteX6" fmla="*/ 5930537 w 9379131"/>
              <a:gd name="connsiteY6" fmla="*/ 3135086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538651 w 9379131"/>
              <a:gd name="connsiteY2" fmla="*/ 4441372 h 7053943"/>
              <a:gd name="connsiteX3" fmla="*/ 2429691 w 9379131"/>
              <a:gd name="connsiteY3" fmla="*/ 3944983 h 7053943"/>
              <a:gd name="connsiteX4" fmla="*/ 2795451 w 9379131"/>
              <a:gd name="connsiteY4" fmla="*/ 3474720 h 7053943"/>
              <a:gd name="connsiteX5" fmla="*/ 3004457 w 9379131"/>
              <a:gd name="connsiteY5" fmla="*/ 3161212 h 7053943"/>
              <a:gd name="connsiteX6" fmla="*/ 5930537 w 9379131"/>
              <a:gd name="connsiteY6" fmla="*/ 3135086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538651 w 9379131"/>
              <a:gd name="connsiteY2" fmla="*/ 4441372 h 7053943"/>
              <a:gd name="connsiteX3" fmla="*/ 2429691 w 9379131"/>
              <a:gd name="connsiteY3" fmla="*/ 3944983 h 7053943"/>
              <a:gd name="connsiteX4" fmla="*/ 2795451 w 9379131"/>
              <a:gd name="connsiteY4" fmla="*/ 3474720 h 7053943"/>
              <a:gd name="connsiteX5" fmla="*/ 4075612 w 9379131"/>
              <a:gd name="connsiteY5" fmla="*/ 1724298 h 7053943"/>
              <a:gd name="connsiteX6" fmla="*/ 5930537 w 9379131"/>
              <a:gd name="connsiteY6" fmla="*/ 3135086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538651 w 9379131"/>
              <a:gd name="connsiteY2" fmla="*/ 4441372 h 7053943"/>
              <a:gd name="connsiteX3" fmla="*/ 2429691 w 9379131"/>
              <a:gd name="connsiteY3" fmla="*/ 3944983 h 7053943"/>
              <a:gd name="connsiteX4" fmla="*/ 2795451 w 9379131"/>
              <a:gd name="connsiteY4" fmla="*/ 3474720 h 7053943"/>
              <a:gd name="connsiteX5" fmla="*/ 4075612 w 9379131"/>
              <a:gd name="connsiteY5" fmla="*/ 1724298 h 7053943"/>
              <a:gd name="connsiteX6" fmla="*/ 6844937 w 9379131"/>
              <a:gd name="connsiteY6" fmla="*/ 2325189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538651 w 9379131"/>
              <a:gd name="connsiteY2" fmla="*/ 4441372 h 7053943"/>
              <a:gd name="connsiteX3" fmla="*/ 5799909 w 9379131"/>
              <a:gd name="connsiteY3" fmla="*/ 3866606 h 7053943"/>
              <a:gd name="connsiteX4" fmla="*/ 2795451 w 9379131"/>
              <a:gd name="connsiteY4" fmla="*/ 3474720 h 7053943"/>
              <a:gd name="connsiteX5" fmla="*/ 4075612 w 9379131"/>
              <a:gd name="connsiteY5" fmla="*/ 1724298 h 7053943"/>
              <a:gd name="connsiteX6" fmla="*/ 6844937 w 9379131"/>
              <a:gd name="connsiteY6" fmla="*/ 2325189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799908 w 9379131"/>
              <a:gd name="connsiteY2" fmla="*/ 6688184 h 7053943"/>
              <a:gd name="connsiteX3" fmla="*/ 5799909 w 9379131"/>
              <a:gd name="connsiteY3" fmla="*/ 3866606 h 7053943"/>
              <a:gd name="connsiteX4" fmla="*/ 2795451 w 9379131"/>
              <a:gd name="connsiteY4" fmla="*/ 3474720 h 7053943"/>
              <a:gd name="connsiteX5" fmla="*/ 4075612 w 9379131"/>
              <a:gd name="connsiteY5" fmla="*/ 1724298 h 7053943"/>
              <a:gd name="connsiteX6" fmla="*/ 6844937 w 9379131"/>
              <a:gd name="connsiteY6" fmla="*/ 2325189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799908 w 9379131"/>
              <a:gd name="connsiteY2" fmla="*/ 6688184 h 7053943"/>
              <a:gd name="connsiteX3" fmla="*/ 5799909 w 9379131"/>
              <a:gd name="connsiteY3" fmla="*/ 3866606 h 7053943"/>
              <a:gd name="connsiteX4" fmla="*/ 2795451 w 9379131"/>
              <a:gd name="connsiteY4" fmla="*/ 3474720 h 7053943"/>
              <a:gd name="connsiteX5" fmla="*/ 4075612 w 9379131"/>
              <a:gd name="connsiteY5" fmla="*/ 1724298 h 7053943"/>
              <a:gd name="connsiteX6" fmla="*/ 6374674 w 9379131"/>
              <a:gd name="connsiteY6" fmla="*/ 2272938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799908 w 9379131"/>
              <a:gd name="connsiteY2" fmla="*/ 6688184 h 7053943"/>
              <a:gd name="connsiteX3" fmla="*/ 5799909 w 9379131"/>
              <a:gd name="connsiteY3" fmla="*/ 3866606 h 7053943"/>
              <a:gd name="connsiteX4" fmla="*/ 2795451 w 9379131"/>
              <a:gd name="connsiteY4" fmla="*/ 3474720 h 7053943"/>
              <a:gd name="connsiteX5" fmla="*/ 4075612 w 9379131"/>
              <a:gd name="connsiteY5" fmla="*/ 1724298 h 7053943"/>
              <a:gd name="connsiteX6" fmla="*/ 6374674 w 9379131"/>
              <a:gd name="connsiteY6" fmla="*/ 2272938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799908 w 9379131"/>
              <a:gd name="connsiteY2" fmla="*/ 6688184 h 7053943"/>
              <a:gd name="connsiteX3" fmla="*/ 5799909 w 9379131"/>
              <a:gd name="connsiteY3" fmla="*/ 3866606 h 7053943"/>
              <a:gd name="connsiteX4" fmla="*/ 2795451 w 9379131"/>
              <a:gd name="connsiteY4" fmla="*/ 3474720 h 7053943"/>
              <a:gd name="connsiteX5" fmla="*/ 4075612 w 9379131"/>
              <a:gd name="connsiteY5" fmla="*/ 1724298 h 7053943"/>
              <a:gd name="connsiteX6" fmla="*/ 6322423 w 9379131"/>
              <a:gd name="connsiteY6" fmla="*/ 2978333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799908 w 9379131"/>
              <a:gd name="connsiteY2" fmla="*/ 6688184 h 7053943"/>
              <a:gd name="connsiteX3" fmla="*/ 5799909 w 9379131"/>
              <a:gd name="connsiteY3" fmla="*/ 3866606 h 7053943"/>
              <a:gd name="connsiteX4" fmla="*/ 2795451 w 9379131"/>
              <a:gd name="connsiteY4" fmla="*/ 3474720 h 7053943"/>
              <a:gd name="connsiteX5" fmla="*/ 4075612 w 9379131"/>
              <a:gd name="connsiteY5" fmla="*/ 1724298 h 7053943"/>
              <a:gd name="connsiteX6" fmla="*/ 6322423 w 9379131"/>
              <a:gd name="connsiteY6" fmla="*/ 2978333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799908 w 9379131"/>
              <a:gd name="connsiteY2" fmla="*/ 6688184 h 7053943"/>
              <a:gd name="connsiteX3" fmla="*/ 5799909 w 9379131"/>
              <a:gd name="connsiteY3" fmla="*/ 3866606 h 7053943"/>
              <a:gd name="connsiteX4" fmla="*/ 2795451 w 9379131"/>
              <a:gd name="connsiteY4" fmla="*/ 3474720 h 7053943"/>
              <a:gd name="connsiteX5" fmla="*/ 4075612 w 9379131"/>
              <a:gd name="connsiteY5" fmla="*/ 1724298 h 7053943"/>
              <a:gd name="connsiteX6" fmla="*/ 6322423 w 9379131"/>
              <a:gd name="connsiteY6" fmla="*/ 2978333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799908 w 9379131"/>
              <a:gd name="connsiteY2" fmla="*/ 6688184 h 7053943"/>
              <a:gd name="connsiteX3" fmla="*/ 5799909 w 9379131"/>
              <a:gd name="connsiteY3" fmla="*/ 3866606 h 7053943"/>
              <a:gd name="connsiteX4" fmla="*/ 2795451 w 9379131"/>
              <a:gd name="connsiteY4" fmla="*/ 3474720 h 7053943"/>
              <a:gd name="connsiteX5" fmla="*/ 4075612 w 9379131"/>
              <a:gd name="connsiteY5" fmla="*/ 1724298 h 7053943"/>
              <a:gd name="connsiteX6" fmla="*/ 6322423 w 9379131"/>
              <a:gd name="connsiteY6" fmla="*/ 2978333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799908 w 9379131"/>
              <a:gd name="connsiteY2" fmla="*/ 6688184 h 7053943"/>
              <a:gd name="connsiteX3" fmla="*/ 5982789 w 9379131"/>
              <a:gd name="connsiteY3" fmla="*/ 3030583 h 7053943"/>
              <a:gd name="connsiteX4" fmla="*/ 2795451 w 9379131"/>
              <a:gd name="connsiteY4" fmla="*/ 3474720 h 7053943"/>
              <a:gd name="connsiteX5" fmla="*/ 4075612 w 9379131"/>
              <a:gd name="connsiteY5" fmla="*/ 1724298 h 7053943"/>
              <a:gd name="connsiteX6" fmla="*/ 6322423 w 9379131"/>
              <a:gd name="connsiteY6" fmla="*/ 2978333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799908 w 9379131"/>
              <a:gd name="connsiteY2" fmla="*/ 6688184 h 7053943"/>
              <a:gd name="connsiteX3" fmla="*/ 5982789 w 9379131"/>
              <a:gd name="connsiteY3" fmla="*/ 3030583 h 7053943"/>
              <a:gd name="connsiteX4" fmla="*/ 4049485 w 9379131"/>
              <a:gd name="connsiteY4" fmla="*/ 2952206 h 7053943"/>
              <a:gd name="connsiteX5" fmla="*/ 4075612 w 9379131"/>
              <a:gd name="connsiteY5" fmla="*/ 1724298 h 7053943"/>
              <a:gd name="connsiteX6" fmla="*/ 6322423 w 9379131"/>
              <a:gd name="connsiteY6" fmla="*/ 2978333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 name="connsiteX0" fmla="*/ 0 w 9379131"/>
              <a:gd name="connsiteY0" fmla="*/ 78378 h 7053943"/>
              <a:gd name="connsiteX1" fmla="*/ 104502 w 9379131"/>
              <a:gd name="connsiteY1" fmla="*/ 7053943 h 7053943"/>
              <a:gd name="connsiteX2" fmla="*/ 5799908 w 9379131"/>
              <a:gd name="connsiteY2" fmla="*/ 6688184 h 7053943"/>
              <a:gd name="connsiteX3" fmla="*/ 5982789 w 9379131"/>
              <a:gd name="connsiteY3" fmla="*/ 3030583 h 7053943"/>
              <a:gd name="connsiteX4" fmla="*/ 4049485 w 9379131"/>
              <a:gd name="connsiteY4" fmla="*/ 2952206 h 7053943"/>
              <a:gd name="connsiteX5" fmla="*/ 4101737 w 9379131"/>
              <a:gd name="connsiteY5" fmla="*/ 1985555 h 7053943"/>
              <a:gd name="connsiteX6" fmla="*/ 6322423 w 9379131"/>
              <a:gd name="connsiteY6" fmla="*/ 2978333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79131" h="7053943">
                <a:moveTo>
                  <a:pt x="0" y="78378"/>
                </a:moveTo>
                <a:lnTo>
                  <a:pt x="104502" y="7053943"/>
                </a:lnTo>
                <a:lnTo>
                  <a:pt x="5799908" y="6688184"/>
                </a:lnTo>
                <a:cubicBezTo>
                  <a:pt x="5799908" y="5747658"/>
                  <a:pt x="5982789" y="3971109"/>
                  <a:pt x="5982789" y="3030583"/>
                </a:cubicBezTo>
                <a:lnTo>
                  <a:pt x="4049485" y="2952206"/>
                </a:lnTo>
                <a:lnTo>
                  <a:pt x="4101737" y="1985555"/>
                </a:lnTo>
                <a:cubicBezTo>
                  <a:pt x="4868091" y="2168435"/>
                  <a:pt x="6992983" y="1959430"/>
                  <a:pt x="6322423" y="2978333"/>
                </a:cubicBezTo>
                <a:cubicBezTo>
                  <a:pt x="6000206" y="3988526"/>
                  <a:pt x="6148251" y="5468984"/>
                  <a:pt x="6061165" y="6714309"/>
                </a:cubicBezTo>
                <a:lnTo>
                  <a:pt x="9379131" y="6688183"/>
                </a:lnTo>
                <a:lnTo>
                  <a:pt x="9353005" y="0"/>
                </a:lnTo>
                <a:lnTo>
                  <a:pt x="0" y="78378"/>
                </a:lnTo>
                <a:close/>
              </a:path>
            </a:pathLst>
          </a:custGeom>
          <a:solidFill>
            <a:schemeClr val="bg1">
              <a:alpha val="8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6" name="Rounded Rectangle 85">
            <a:extLst>
              <a:ext uri="{FF2B5EF4-FFF2-40B4-BE49-F238E27FC236}">
                <a16:creationId xmlns:a16="http://schemas.microsoft.com/office/drawing/2014/main" id="{01033B9B-C14C-7B4D-8F1F-AA996325721C}"/>
              </a:ext>
            </a:extLst>
          </p:cNvPr>
          <p:cNvSpPr/>
          <p:nvPr/>
        </p:nvSpPr>
        <p:spPr bwMode="auto">
          <a:xfrm>
            <a:off x="3723735" y="2035369"/>
            <a:ext cx="2409701" cy="702118"/>
          </a:xfrm>
          <a:prstGeom prst="roundRect">
            <a:avLst/>
          </a:prstGeom>
          <a:noFill/>
          <a:ln w="1270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82" name="TextBox 9">
            <a:extLst>
              <a:ext uri="{FF2B5EF4-FFF2-40B4-BE49-F238E27FC236}">
                <a16:creationId xmlns:a16="http://schemas.microsoft.com/office/drawing/2014/main" id="{A1E2A751-EF2B-2248-A521-6ABD391C8ED1}"/>
              </a:ext>
            </a:extLst>
          </p:cNvPr>
          <p:cNvSpPr txBox="1">
            <a:spLocks noChangeArrowheads="1"/>
          </p:cNvSpPr>
          <p:nvPr/>
        </p:nvSpPr>
        <p:spPr bwMode="auto">
          <a:xfrm>
            <a:off x="0" y="6047601"/>
            <a:ext cx="9144000" cy="553998"/>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000" b="0" dirty="0">
                <a:solidFill>
                  <a:schemeClr val="bg1"/>
                </a:solidFill>
              </a:rPr>
              <a:t>we are looking at this now</a:t>
            </a:r>
          </a:p>
        </p:txBody>
      </p:sp>
      <p:sp>
        <p:nvSpPr>
          <p:cNvPr id="3" name="Slide Number Placeholder 2">
            <a:extLst>
              <a:ext uri="{FF2B5EF4-FFF2-40B4-BE49-F238E27FC236}">
                <a16:creationId xmlns:a16="http://schemas.microsoft.com/office/drawing/2014/main" id="{A67BB24E-F248-CC4A-9203-AC8DDF959D97}"/>
              </a:ext>
            </a:extLst>
          </p:cNvPr>
          <p:cNvSpPr>
            <a:spLocks noGrp="1"/>
          </p:cNvSpPr>
          <p:nvPr>
            <p:ph type="sldNum" sz="quarter" idx="12"/>
          </p:nvPr>
        </p:nvSpPr>
        <p:spPr/>
        <p:txBody>
          <a:bodyPr/>
          <a:lstStyle/>
          <a:p>
            <a:fld id="{803C33BC-767D-8845-BB2C-A473FB4A7552}" type="slidenum">
              <a:rPr lang="en-US" smtClean="0"/>
              <a:pPr/>
              <a:t>292</a:t>
            </a:fld>
            <a:endParaRPr lang="en-US"/>
          </a:p>
        </p:txBody>
      </p:sp>
    </p:spTree>
    <p:extLst>
      <p:ext uri="{BB962C8B-B14F-4D97-AF65-F5344CB8AC3E}">
        <p14:creationId xmlns:p14="http://schemas.microsoft.com/office/powerpoint/2010/main" val="140595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6" grpId="0" animBg="1"/>
      <p:bldP spid="86" grpId="1"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754CBDE-6414-664E-B0E6-A0253D3BF9C3}"/>
              </a:ext>
            </a:extLst>
          </p:cNvPr>
          <p:cNvSpPr txBox="1">
            <a:spLocks/>
          </p:cNvSpPr>
          <p:nvPr/>
        </p:nvSpPr>
        <p:spPr bwMode="auto">
          <a:xfrm>
            <a:off x="457200" y="1295400"/>
            <a:ext cx="81534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sz="4000" dirty="0">
                <a:latin typeface="Arial" charset="0"/>
                <a:cs typeface="Arial" charset="0"/>
              </a:rPr>
              <a:t>how to::</a:t>
            </a:r>
          </a:p>
          <a:p>
            <a:endParaRPr lang="en-US" b="0" dirty="0">
              <a:latin typeface="Arial" charset="0"/>
              <a:cs typeface="Arial" charset="0"/>
            </a:endParaRPr>
          </a:p>
          <a:p>
            <a:r>
              <a:rPr lang="en-US" b="0" dirty="0">
                <a:latin typeface="Arial" charset="0"/>
                <a:cs typeface="Arial" charset="0"/>
              </a:rPr>
              <a:t>test if data is </a:t>
            </a:r>
            <a:r>
              <a:rPr lang="en-US" dirty="0">
                <a:solidFill>
                  <a:srgbClr val="99CC00"/>
                </a:solidFill>
                <a:latin typeface="Arial" charset="0"/>
                <a:cs typeface="Arial" charset="0"/>
              </a:rPr>
              <a:t>normally distributed</a:t>
            </a:r>
          </a:p>
          <a:p>
            <a:endParaRPr lang="en-US" b="0" dirty="0">
              <a:latin typeface="Arial" charset="0"/>
              <a:cs typeface="Arial" charset="0"/>
            </a:endParaRPr>
          </a:p>
          <a:p>
            <a:r>
              <a:rPr lang="en-US" b="0" dirty="0">
                <a:latin typeface="Arial" charset="0"/>
                <a:cs typeface="Arial" charset="0"/>
              </a:rPr>
              <a:t>use </a:t>
            </a:r>
            <a:r>
              <a:rPr lang="en-US" dirty="0">
                <a:solidFill>
                  <a:srgbClr val="99CC00"/>
                </a:solidFill>
                <a:latin typeface="Arial" charset="0"/>
                <a:cs typeface="Arial" charset="0"/>
              </a:rPr>
              <a:t>alternatives to non-parametric tests </a:t>
            </a:r>
            <a:r>
              <a:rPr lang="en-US" b="0" dirty="0">
                <a:latin typeface="Arial" charset="0"/>
                <a:cs typeface="Arial" charset="0"/>
              </a:rPr>
              <a:t>if data not normally distributed</a:t>
            </a:r>
          </a:p>
          <a:p>
            <a:endParaRPr lang="en-US" b="0" dirty="0">
              <a:latin typeface="Arial" charset="0"/>
              <a:cs typeface="Arial" charset="0"/>
            </a:endParaRPr>
          </a:p>
          <a:p>
            <a:r>
              <a:rPr lang="en-US" dirty="0">
                <a:solidFill>
                  <a:srgbClr val="99CC00"/>
                </a:solidFill>
                <a:latin typeface="Arial" charset="0"/>
                <a:cs typeface="Arial" charset="0"/>
              </a:rPr>
              <a:t>other verifications (assumptions</a:t>
            </a:r>
            <a:r>
              <a:rPr lang="en-US" b="0" dirty="0">
                <a:latin typeface="Arial" charset="0"/>
                <a:cs typeface="Arial" charset="0"/>
              </a:rPr>
              <a:t>) we need to do on data prior to doing certain statistical tests</a:t>
            </a:r>
          </a:p>
        </p:txBody>
      </p:sp>
      <p:sp>
        <p:nvSpPr>
          <p:cNvPr id="2" name="Slide Number Placeholder 1">
            <a:extLst>
              <a:ext uri="{FF2B5EF4-FFF2-40B4-BE49-F238E27FC236}">
                <a16:creationId xmlns:a16="http://schemas.microsoft.com/office/drawing/2014/main" id="{1839AB09-352D-8F49-8D37-24762893621A}"/>
              </a:ext>
            </a:extLst>
          </p:cNvPr>
          <p:cNvSpPr>
            <a:spLocks noGrp="1"/>
          </p:cNvSpPr>
          <p:nvPr>
            <p:ph type="sldNum" sz="quarter" idx="12"/>
          </p:nvPr>
        </p:nvSpPr>
        <p:spPr/>
        <p:txBody>
          <a:bodyPr/>
          <a:lstStyle/>
          <a:p>
            <a:fld id="{803C33BC-767D-8845-BB2C-A473FB4A7552}" type="slidenum">
              <a:rPr lang="en-US" smtClean="0"/>
              <a:pPr/>
              <a:t>293</a:t>
            </a:fld>
            <a:endParaRPr lang="en-US"/>
          </a:p>
        </p:txBody>
      </p:sp>
    </p:spTree>
    <p:extLst>
      <p:ext uri="{BB962C8B-B14F-4D97-AF65-F5344CB8AC3E}">
        <p14:creationId xmlns:p14="http://schemas.microsoft.com/office/powerpoint/2010/main" val="257002368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24063" y="5105400"/>
            <a:ext cx="9134622" cy="838200"/>
          </a:xfrm>
        </p:spPr>
        <p:txBody>
          <a:bodyPr/>
          <a:lstStyle/>
          <a:p>
            <a:pPr algn="r" eaLnBrk="1" hangingPunct="1"/>
            <a:r>
              <a:rPr lang="en-US" sz="8000" dirty="0">
                <a:solidFill>
                  <a:srgbClr val="A6A6A6"/>
                </a:solidFill>
                <a:latin typeface="Arial" charset="0"/>
                <a:cs typeface="Arial" charset="0"/>
              </a:rPr>
              <a:t>assumption of normality</a:t>
            </a:r>
          </a:p>
        </p:txBody>
      </p:sp>
      <p:sp>
        <p:nvSpPr>
          <p:cNvPr id="2" name="Slide Number Placeholder 1">
            <a:extLst>
              <a:ext uri="{FF2B5EF4-FFF2-40B4-BE49-F238E27FC236}">
                <a16:creationId xmlns:a16="http://schemas.microsoft.com/office/drawing/2014/main" id="{65B169F5-7439-1E43-A982-1D21F6E9359E}"/>
              </a:ext>
            </a:extLst>
          </p:cNvPr>
          <p:cNvSpPr>
            <a:spLocks noGrp="1"/>
          </p:cNvSpPr>
          <p:nvPr>
            <p:ph type="sldNum" sz="quarter" idx="12"/>
          </p:nvPr>
        </p:nvSpPr>
        <p:spPr/>
        <p:txBody>
          <a:bodyPr/>
          <a:lstStyle/>
          <a:p>
            <a:fld id="{8C734804-006E-DC44-93A2-A63A0AD6AB16}" type="slidenum">
              <a:rPr lang="en-US" smtClean="0"/>
              <a:pPr/>
              <a:t>294</a:t>
            </a:fld>
            <a:endParaRPr lang="en-US"/>
          </a:p>
        </p:txBody>
      </p:sp>
    </p:spTree>
    <p:extLst>
      <p:ext uri="{BB962C8B-B14F-4D97-AF65-F5344CB8AC3E}">
        <p14:creationId xmlns:p14="http://schemas.microsoft.com/office/powerpoint/2010/main" val="757969139"/>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B437C3D-22BC-624D-AE61-050E3EA9BBDB}"/>
              </a:ext>
            </a:extLst>
          </p:cNvPr>
          <p:cNvSpPr txBox="1">
            <a:spLocks/>
          </p:cNvSpPr>
          <p:nvPr/>
        </p:nvSpPr>
        <p:spPr bwMode="auto">
          <a:xfrm>
            <a:off x="381000" y="304800"/>
            <a:ext cx="81534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given the </a:t>
            </a:r>
            <a:r>
              <a:rPr lang="en-US" dirty="0">
                <a:solidFill>
                  <a:srgbClr val="99CC00"/>
                </a:solidFill>
                <a:latin typeface="Arial" charset="0"/>
                <a:cs typeface="Arial" charset="0"/>
              </a:rPr>
              <a:t>mean</a:t>
            </a:r>
            <a:r>
              <a:rPr lang="en-US" b="0" dirty="0">
                <a:latin typeface="Arial" charset="0"/>
                <a:cs typeface="Arial" charset="0"/>
              </a:rPr>
              <a:t> and </a:t>
            </a:r>
            <a:r>
              <a:rPr lang="en-US" dirty="0">
                <a:solidFill>
                  <a:srgbClr val="99CC00"/>
                </a:solidFill>
                <a:latin typeface="Arial" charset="0"/>
                <a:cs typeface="Arial" charset="0"/>
              </a:rPr>
              <a:t>standard deviation </a:t>
            </a:r>
            <a:r>
              <a:rPr lang="en-US" b="0" dirty="0">
                <a:solidFill>
                  <a:schemeClr val="tx1"/>
                </a:solidFill>
                <a:latin typeface="Arial" charset="0"/>
                <a:cs typeface="Arial" charset="0"/>
              </a:rPr>
              <a:t>of a dataset </a:t>
            </a:r>
            <a:r>
              <a:rPr lang="en-US" b="0" dirty="0">
                <a:latin typeface="Arial" charset="0"/>
                <a:cs typeface="Arial" charset="0"/>
              </a:rPr>
              <a:t>= a theoretical normal distribution has those proportions</a:t>
            </a:r>
          </a:p>
        </p:txBody>
      </p:sp>
      <p:pic>
        <p:nvPicPr>
          <p:cNvPr id="7" name="Picture 6">
            <a:extLst>
              <a:ext uri="{FF2B5EF4-FFF2-40B4-BE49-F238E27FC236}">
                <a16:creationId xmlns:a16="http://schemas.microsoft.com/office/drawing/2014/main" id="{C44BE152-C84A-214F-A4E6-8F44D53CC249}"/>
              </a:ext>
            </a:extLst>
          </p:cNvPr>
          <p:cNvPicPr>
            <a:picLocks noChangeAspect="1"/>
          </p:cNvPicPr>
          <p:nvPr/>
        </p:nvPicPr>
        <p:blipFill>
          <a:blip r:embed="rId2"/>
          <a:stretch>
            <a:fillRect/>
          </a:stretch>
        </p:blipFill>
        <p:spPr>
          <a:xfrm>
            <a:off x="1619250" y="1104900"/>
            <a:ext cx="5676900" cy="5461000"/>
          </a:xfrm>
          <a:prstGeom prst="rect">
            <a:avLst/>
          </a:prstGeom>
        </p:spPr>
      </p:pic>
      <p:sp>
        <p:nvSpPr>
          <p:cNvPr id="2" name="Slide Number Placeholder 1">
            <a:extLst>
              <a:ext uri="{FF2B5EF4-FFF2-40B4-BE49-F238E27FC236}">
                <a16:creationId xmlns:a16="http://schemas.microsoft.com/office/drawing/2014/main" id="{6C72162A-78A5-D64A-B381-3B28AD6C3F50}"/>
              </a:ext>
            </a:extLst>
          </p:cNvPr>
          <p:cNvSpPr>
            <a:spLocks noGrp="1"/>
          </p:cNvSpPr>
          <p:nvPr>
            <p:ph type="sldNum" sz="quarter" idx="12"/>
          </p:nvPr>
        </p:nvSpPr>
        <p:spPr/>
        <p:txBody>
          <a:bodyPr/>
          <a:lstStyle/>
          <a:p>
            <a:fld id="{803C33BC-767D-8845-BB2C-A473FB4A7552}" type="slidenum">
              <a:rPr lang="en-US" smtClean="0"/>
              <a:pPr/>
              <a:t>295</a:t>
            </a:fld>
            <a:endParaRPr lang="en-US"/>
          </a:p>
        </p:txBody>
      </p:sp>
    </p:spTree>
    <p:extLst>
      <p:ext uri="{BB962C8B-B14F-4D97-AF65-F5344CB8AC3E}">
        <p14:creationId xmlns:p14="http://schemas.microsoft.com/office/powerpoint/2010/main" val="321672905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8C898D3-8103-2F4D-9286-DCD3618B6B8C}"/>
              </a:ext>
            </a:extLst>
          </p:cNvPr>
          <p:cNvSpPr txBox="1">
            <a:spLocks/>
          </p:cNvSpPr>
          <p:nvPr/>
        </p:nvSpPr>
        <p:spPr bwMode="auto">
          <a:xfrm>
            <a:off x="381000" y="304800"/>
            <a:ext cx="81534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this theoretical normal distribution can then be compared to the actual distribution of the data. </a:t>
            </a:r>
          </a:p>
        </p:txBody>
      </p:sp>
      <p:pic>
        <p:nvPicPr>
          <p:cNvPr id="6" name="Picture 5">
            <a:extLst>
              <a:ext uri="{FF2B5EF4-FFF2-40B4-BE49-F238E27FC236}">
                <a16:creationId xmlns:a16="http://schemas.microsoft.com/office/drawing/2014/main" id="{EEA360C9-F16C-2543-A9F2-AD748D3DBA3A}"/>
              </a:ext>
            </a:extLst>
          </p:cNvPr>
          <p:cNvPicPr>
            <a:picLocks noChangeAspect="1"/>
          </p:cNvPicPr>
          <p:nvPr/>
        </p:nvPicPr>
        <p:blipFill>
          <a:blip r:embed="rId2"/>
          <a:stretch>
            <a:fillRect/>
          </a:stretch>
        </p:blipFill>
        <p:spPr>
          <a:xfrm>
            <a:off x="1066800" y="1447800"/>
            <a:ext cx="7226300" cy="4292600"/>
          </a:xfrm>
          <a:prstGeom prst="rect">
            <a:avLst/>
          </a:prstGeom>
        </p:spPr>
      </p:pic>
      <p:sp>
        <p:nvSpPr>
          <p:cNvPr id="7" name="Content Placeholder 2">
            <a:extLst>
              <a:ext uri="{FF2B5EF4-FFF2-40B4-BE49-F238E27FC236}">
                <a16:creationId xmlns:a16="http://schemas.microsoft.com/office/drawing/2014/main" id="{D808F20F-457A-5644-BC3C-49EDACEE53A4}"/>
              </a:ext>
            </a:extLst>
          </p:cNvPr>
          <p:cNvSpPr txBox="1">
            <a:spLocks/>
          </p:cNvSpPr>
          <p:nvPr/>
        </p:nvSpPr>
        <p:spPr bwMode="auto">
          <a:xfrm>
            <a:off x="381000" y="5751286"/>
            <a:ext cx="8153400" cy="954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dirty="0">
                <a:solidFill>
                  <a:srgbClr val="99CC00"/>
                </a:solidFill>
                <a:latin typeface="Arial" charset="0"/>
                <a:cs typeface="Arial" charset="0"/>
              </a:rPr>
              <a:t>&lt;are the actual data statistically different than the computed normal curve? &gt;</a:t>
            </a:r>
          </a:p>
        </p:txBody>
      </p:sp>
      <p:sp>
        <p:nvSpPr>
          <p:cNvPr id="2" name="Slide Number Placeholder 1">
            <a:extLst>
              <a:ext uri="{FF2B5EF4-FFF2-40B4-BE49-F238E27FC236}">
                <a16:creationId xmlns:a16="http://schemas.microsoft.com/office/drawing/2014/main" id="{81A31282-0A8F-834C-9E38-2A004FA6520F}"/>
              </a:ext>
            </a:extLst>
          </p:cNvPr>
          <p:cNvSpPr>
            <a:spLocks noGrp="1"/>
          </p:cNvSpPr>
          <p:nvPr>
            <p:ph type="sldNum" sz="quarter" idx="12"/>
          </p:nvPr>
        </p:nvSpPr>
        <p:spPr/>
        <p:txBody>
          <a:bodyPr/>
          <a:lstStyle/>
          <a:p>
            <a:fld id="{803C33BC-767D-8845-BB2C-A473FB4A7552}" type="slidenum">
              <a:rPr lang="en-US" smtClean="0"/>
              <a:pPr/>
              <a:t>296</a:t>
            </a:fld>
            <a:endParaRPr lang="en-US"/>
          </a:p>
        </p:txBody>
      </p:sp>
    </p:spTree>
    <p:extLst>
      <p:ext uri="{BB962C8B-B14F-4D97-AF65-F5344CB8AC3E}">
        <p14:creationId xmlns:p14="http://schemas.microsoft.com/office/powerpoint/2010/main" val="78195523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942A04C-2CC9-DF40-97AE-1C4588349551}"/>
              </a:ext>
            </a:extLst>
          </p:cNvPr>
          <p:cNvSpPr txBox="1">
            <a:spLocks/>
          </p:cNvSpPr>
          <p:nvPr/>
        </p:nvSpPr>
        <p:spPr bwMode="auto">
          <a:xfrm>
            <a:off x="381000" y="1676400"/>
            <a:ext cx="81534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endParaRPr lang="en-US" b="0" dirty="0">
              <a:latin typeface="Arial" charset="0"/>
              <a:cs typeface="Arial" charset="0"/>
            </a:endParaRPr>
          </a:p>
          <a:p>
            <a:endParaRPr lang="en-US" b="0" dirty="0">
              <a:latin typeface="Arial" charset="0"/>
              <a:cs typeface="Arial" charset="0"/>
            </a:endParaRPr>
          </a:p>
          <a:p>
            <a:r>
              <a:rPr lang="en-US" b="0" dirty="0">
                <a:latin typeface="Arial" charset="0"/>
                <a:cs typeface="Arial" charset="0"/>
              </a:rPr>
              <a:t>several methods to check that, we are only going to look at some of them: </a:t>
            </a:r>
            <a:r>
              <a:rPr lang="en-US" dirty="0">
                <a:solidFill>
                  <a:srgbClr val="99CC00"/>
                </a:solidFill>
                <a:latin typeface="Arial" charset="0"/>
                <a:cs typeface="Arial" charset="0"/>
              </a:rPr>
              <a:t>Q-Q probability plots</a:t>
            </a:r>
            <a:r>
              <a:rPr lang="en-US" b="0" dirty="0">
                <a:latin typeface="Arial" charset="0"/>
                <a:cs typeface="Arial" charset="0"/>
              </a:rPr>
              <a:t>, </a:t>
            </a:r>
            <a:r>
              <a:rPr lang="en-US" dirty="0">
                <a:solidFill>
                  <a:srgbClr val="99CC00"/>
                </a:solidFill>
                <a:latin typeface="Arial" charset="0"/>
                <a:cs typeface="Arial" charset="0"/>
              </a:rPr>
              <a:t>Kolmogorov-Smirnov test </a:t>
            </a:r>
            <a:r>
              <a:rPr lang="en-US" b="0" dirty="0">
                <a:latin typeface="Arial" charset="0"/>
                <a:cs typeface="Arial" charset="0"/>
              </a:rPr>
              <a:t>and </a:t>
            </a:r>
            <a:r>
              <a:rPr lang="en-US" dirty="0">
                <a:solidFill>
                  <a:srgbClr val="99CC00"/>
                </a:solidFill>
                <a:latin typeface="Arial" charset="0"/>
                <a:cs typeface="Arial" charset="0"/>
              </a:rPr>
              <a:t>Shapiro-Wilks test</a:t>
            </a:r>
            <a:endParaRPr lang="en-US" b="0" dirty="0">
              <a:latin typeface="Arial" charset="0"/>
              <a:cs typeface="Arial" charset="0"/>
            </a:endParaRPr>
          </a:p>
          <a:p>
            <a:endParaRPr lang="en-US" b="0" dirty="0">
              <a:latin typeface="Arial" charset="0"/>
              <a:cs typeface="Arial" charset="0"/>
            </a:endParaRPr>
          </a:p>
          <a:p>
            <a:r>
              <a:rPr lang="en-US" b="0" dirty="0">
                <a:latin typeface="Arial" charset="0"/>
                <a:cs typeface="Arial" charset="0"/>
              </a:rPr>
              <a:t>(some others:  W/S test, </a:t>
            </a:r>
            <a:r>
              <a:rPr lang="en-US" b="0" dirty="0" err="1">
                <a:latin typeface="Arial" charset="0"/>
                <a:cs typeface="Arial" charset="0"/>
              </a:rPr>
              <a:t>Jarque-Bera</a:t>
            </a:r>
            <a:r>
              <a:rPr lang="en-US" b="0" dirty="0">
                <a:latin typeface="Arial" charset="0"/>
                <a:cs typeface="Arial" charset="0"/>
              </a:rPr>
              <a:t> test, D’Agostino test)</a:t>
            </a: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p:txBody>
      </p:sp>
      <p:sp>
        <p:nvSpPr>
          <p:cNvPr id="2" name="Slide Number Placeholder 1">
            <a:extLst>
              <a:ext uri="{FF2B5EF4-FFF2-40B4-BE49-F238E27FC236}">
                <a16:creationId xmlns:a16="http://schemas.microsoft.com/office/drawing/2014/main" id="{651DB17A-7698-8942-804F-30FEEC1F4B2E}"/>
              </a:ext>
            </a:extLst>
          </p:cNvPr>
          <p:cNvSpPr>
            <a:spLocks noGrp="1"/>
          </p:cNvSpPr>
          <p:nvPr>
            <p:ph type="sldNum" sz="quarter" idx="12"/>
          </p:nvPr>
        </p:nvSpPr>
        <p:spPr/>
        <p:txBody>
          <a:bodyPr/>
          <a:lstStyle/>
          <a:p>
            <a:fld id="{803C33BC-767D-8845-BB2C-A473FB4A7552}" type="slidenum">
              <a:rPr lang="en-US" smtClean="0"/>
              <a:pPr/>
              <a:t>297</a:t>
            </a:fld>
            <a:endParaRPr lang="en-US"/>
          </a:p>
        </p:txBody>
      </p:sp>
    </p:spTree>
    <p:extLst>
      <p:ext uri="{BB962C8B-B14F-4D97-AF65-F5344CB8AC3E}">
        <p14:creationId xmlns:p14="http://schemas.microsoft.com/office/powerpoint/2010/main" val="41894338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7BC125-AC78-9249-B88E-2F8B83C33882}"/>
              </a:ext>
            </a:extLst>
          </p:cNvPr>
          <p:cNvSpPr/>
          <p:nvPr/>
        </p:nvSpPr>
        <p:spPr>
          <a:xfrm>
            <a:off x="-401509" y="222647"/>
            <a:ext cx="7848600" cy="615553"/>
          </a:xfrm>
          <a:prstGeom prst="rect">
            <a:avLst/>
          </a:prstGeom>
        </p:spPr>
        <p:txBody>
          <a:bodyPr wrap="square">
            <a:spAutoFit/>
          </a:bodyPr>
          <a:lstStyle/>
          <a:p>
            <a:pPr lvl="0" algn="r"/>
            <a:r>
              <a:rPr lang="en-US" sz="3400" b="0" dirty="0"/>
              <a:t>Quantile Quantile Probability Plots</a:t>
            </a:r>
          </a:p>
        </p:txBody>
      </p:sp>
      <p:sp>
        <p:nvSpPr>
          <p:cNvPr id="10" name="Rectangle 9">
            <a:extLst>
              <a:ext uri="{FF2B5EF4-FFF2-40B4-BE49-F238E27FC236}">
                <a16:creationId xmlns:a16="http://schemas.microsoft.com/office/drawing/2014/main" id="{F3165571-5427-4845-B72B-6105EE7FC778}"/>
              </a:ext>
            </a:extLst>
          </p:cNvPr>
          <p:cNvSpPr/>
          <p:nvPr/>
        </p:nvSpPr>
        <p:spPr>
          <a:xfrm>
            <a:off x="898626" y="5715000"/>
            <a:ext cx="7536616" cy="1200329"/>
          </a:xfrm>
          <a:prstGeom prst="rect">
            <a:avLst/>
          </a:prstGeom>
        </p:spPr>
        <p:txBody>
          <a:bodyPr wrap="square">
            <a:spAutoFit/>
          </a:bodyPr>
          <a:lstStyle/>
          <a:p>
            <a:r>
              <a:rPr lang="en-US" sz="2400" b="0" dirty="0"/>
              <a:t>it is a plot of the quantiles of the first data set against the quantiles of the second data set</a:t>
            </a:r>
          </a:p>
          <a:p>
            <a:endParaRPr lang="en-US" sz="2400" b="0" dirty="0"/>
          </a:p>
        </p:txBody>
      </p:sp>
      <p:grpSp>
        <p:nvGrpSpPr>
          <p:cNvPr id="13" name="Group 8">
            <a:extLst>
              <a:ext uri="{FF2B5EF4-FFF2-40B4-BE49-F238E27FC236}">
                <a16:creationId xmlns:a16="http://schemas.microsoft.com/office/drawing/2014/main" id="{EA0EA727-246A-9D4B-BD77-0870E945F6EA}"/>
              </a:ext>
            </a:extLst>
          </p:cNvPr>
          <p:cNvGrpSpPr>
            <a:grpSpLocks/>
          </p:cNvGrpSpPr>
          <p:nvPr/>
        </p:nvGrpSpPr>
        <p:grpSpPr bwMode="auto">
          <a:xfrm>
            <a:off x="6511412" y="-76200"/>
            <a:ext cx="3089787" cy="1865532"/>
            <a:chOff x="5029200" y="990600"/>
            <a:chExt cx="4038600" cy="2438400"/>
          </a:xfrm>
        </p:grpSpPr>
        <p:sp>
          <p:nvSpPr>
            <p:cNvPr id="14" name="Oval 9">
              <a:extLst>
                <a:ext uri="{FF2B5EF4-FFF2-40B4-BE49-F238E27FC236}">
                  <a16:creationId xmlns:a16="http://schemas.microsoft.com/office/drawing/2014/main" id="{5C884CCD-177B-8043-B4A1-18C47C667298}"/>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5" name="Oval 10">
              <a:extLst>
                <a:ext uri="{FF2B5EF4-FFF2-40B4-BE49-F238E27FC236}">
                  <a16:creationId xmlns:a16="http://schemas.microsoft.com/office/drawing/2014/main" id="{220DDF04-43E2-6C47-8CD1-706CBA33365C}"/>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1</a:t>
              </a:r>
            </a:p>
          </p:txBody>
        </p:sp>
      </p:grpSp>
      <p:pic>
        <p:nvPicPr>
          <p:cNvPr id="19" name="Picture 18">
            <a:extLst>
              <a:ext uri="{FF2B5EF4-FFF2-40B4-BE49-F238E27FC236}">
                <a16:creationId xmlns:a16="http://schemas.microsoft.com/office/drawing/2014/main" id="{EED7D08D-BB84-F94D-A720-0E282146C729}"/>
              </a:ext>
            </a:extLst>
          </p:cNvPr>
          <p:cNvPicPr>
            <a:picLocks noChangeAspect="1"/>
          </p:cNvPicPr>
          <p:nvPr/>
        </p:nvPicPr>
        <p:blipFill rotWithShape="1">
          <a:blip r:embed="rId2"/>
          <a:srcRect t="13616"/>
          <a:stretch/>
        </p:blipFill>
        <p:spPr>
          <a:xfrm>
            <a:off x="898626" y="1502229"/>
            <a:ext cx="5038166" cy="4212771"/>
          </a:xfrm>
          <a:prstGeom prst="rect">
            <a:avLst/>
          </a:prstGeom>
        </p:spPr>
      </p:pic>
      <p:sp>
        <p:nvSpPr>
          <p:cNvPr id="20" name="Rectangle 19">
            <a:extLst>
              <a:ext uri="{FF2B5EF4-FFF2-40B4-BE49-F238E27FC236}">
                <a16:creationId xmlns:a16="http://schemas.microsoft.com/office/drawing/2014/main" id="{C2E1AD1A-B56C-C441-9096-99E5526B7545}"/>
              </a:ext>
            </a:extLst>
          </p:cNvPr>
          <p:cNvSpPr/>
          <p:nvPr/>
        </p:nvSpPr>
        <p:spPr>
          <a:xfrm>
            <a:off x="6313714" y="2504808"/>
            <a:ext cx="2819400" cy="1477328"/>
          </a:xfrm>
          <a:prstGeom prst="rect">
            <a:avLst/>
          </a:prstGeom>
        </p:spPr>
        <p:txBody>
          <a:bodyPr wrap="square">
            <a:spAutoFit/>
          </a:bodyPr>
          <a:lstStyle/>
          <a:p>
            <a:r>
              <a:rPr lang="en-US" dirty="0">
                <a:solidFill>
                  <a:srgbClr val="99CC00"/>
                </a:solidFill>
              </a:rPr>
              <a:t>if the two sets come from a population with the same distribution, the points should fall along a line</a:t>
            </a:r>
            <a:endParaRPr lang="en-US" dirty="0"/>
          </a:p>
        </p:txBody>
      </p:sp>
      <p:sp>
        <p:nvSpPr>
          <p:cNvPr id="21" name="Freeform 20">
            <a:extLst>
              <a:ext uri="{FF2B5EF4-FFF2-40B4-BE49-F238E27FC236}">
                <a16:creationId xmlns:a16="http://schemas.microsoft.com/office/drawing/2014/main" id="{57E1C6E3-D6DA-EF4D-93A6-A22FE5243CE0}"/>
              </a:ext>
            </a:extLst>
          </p:cNvPr>
          <p:cNvSpPr/>
          <p:nvPr/>
        </p:nvSpPr>
        <p:spPr bwMode="auto">
          <a:xfrm rot="12662333">
            <a:off x="4704130" y="2712449"/>
            <a:ext cx="1384717" cy="707832"/>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B1E6BA4F-56D6-8F44-B8F9-CEFA03F70725}"/>
              </a:ext>
            </a:extLst>
          </p:cNvPr>
          <p:cNvSpPr>
            <a:spLocks noGrp="1"/>
          </p:cNvSpPr>
          <p:nvPr>
            <p:ph type="sldNum" sz="quarter" idx="12"/>
          </p:nvPr>
        </p:nvSpPr>
        <p:spPr/>
        <p:txBody>
          <a:bodyPr/>
          <a:lstStyle/>
          <a:p>
            <a:fld id="{8C734804-006E-DC44-93A2-A63A0AD6AB16}" type="slidenum">
              <a:rPr lang="en-US" smtClean="0"/>
              <a:pPr/>
              <a:t>298</a:t>
            </a:fld>
            <a:endParaRPr lang="en-US"/>
          </a:p>
        </p:txBody>
      </p:sp>
    </p:spTree>
    <p:extLst>
      <p:ext uri="{BB962C8B-B14F-4D97-AF65-F5344CB8AC3E}">
        <p14:creationId xmlns:p14="http://schemas.microsoft.com/office/powerpoint/2010/main" val="42296895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AEA16F-0A63-D249-8416-DB2BC484AC9C}"/>
              </a:ext>
            </a:extLst>
          </p:cNvPr>
          <p:cNvSpPr/>
          <p:nvPr/>
        </p:nvSpPr>
        <p:spPr>
          <a:xfrm>
            <a:off x="544286" y="990600"/>
            <a:ext cx="8610600" cy="461665"/>
          </a:xfrm>
          <a:prstGeom prst="rect">
            <a:avLst/>
          </a:prstGeom>
        </p:spPr>
        <p:txBody>
          <a:bodyPr wrap="square">
            <a:spAutoFit/>
          </a:bodyPr>
          <a:lstStyle/>
          <a:p>
            <a:r>
              <a:rPr lang="en-US" sz="2400" dirty="0"/>
              <a:t>3.89	4.75	6.33	4.75	7.21	5.78	5.80	5.20	7.90</a:t>
            </a:r>
          </a:p>
        </p:txBody>
      </p:sp>
      <p:sp>
        <p:nvSpPr>
          <p:cNvPr id="4" name="Content Placeholder 2">
            <a:extLst>
              <a:ext uri="{FF2B5EF4-FFF2-40B4-BE49-F238E27FC236}">
                <a16:creationId xmlns:a16="http://schemas.microsoft.com/office/drawing/2014/main" id="{7613F142-E518-C44D-8862-B8B36E7A1FC7}"/>
              </a:ext>
            </a:extLst>
          </p:cNvPr>
          <p:cNvSpPr txBox="1">
            <a:spLocks/>
          </p:cNvSpPr>
          <p:nvPr/>
        </p:nvSpPr>
        <p:spPr bwMode="auto">
          <a:xfrm>
            <a:off x="381000" y="1828800"/>
            <a:ext cx="8153400" cy="954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dirty="0">
                <a:solidFill>
                  <a:srgbClr val="99CC00"/>
                </a:solidFill>
                <a:latin typeface="Arial" charset="0"/>
                <a:cs typeface="Arial" charset="0"/>
              </a:rPr>
              <a:t>does the following sample comes from a normality distributed population?</a:t>
            </a:r>
          </a:p>
        </p:txBody>
      </p:sp>
      <p:grpSp>
        <p:nvGrpSpPr>
          <p:cNvPr id="9" name="Group 8">
            <a:extLst>
              <a:ext uri="{FF2B5EF4-FFF2-40B4-BE49-F238E27FC236}">
                <a16:creationId xmlns:a16="http://schemas.microsoft.com/office/drawing/2014/main" id="{A9227459-3310-CB4A-A9AE-821768397999}"/>
              </a:ext>
            </a:extLst>
          </p:cNvPr>
          <p:cNvGrpSpPr/>
          <p:nvPr/>
        </p:nvGrpSpPr>
        <p:grpSpPr>
          <a:xfrm>
            <a:off x="381000" y="3159649"/>
            <a:ext cx="9372600" cy="1147465"/>
            <a:chOff x="381000" y="3159649"/>
            <a:chExt cx="9372600" cy="1147465"/>
          </a:xfrm>
        </p:grpSpPr>
        <p:sp>
          <p:nvSpPr>
            <p:cNvPr id="6" name="Content Placeholder 2">
              <a:extLst>
                <a:ext uri="{FF2B5EF4-FFF2-40B4-BE49-F238E27FC236}">
                  <a16:creationId xmlns:a16="http://schemas.microsoft.com/office/drawing/2014/main" id="{A2EC4BBD-F697-AE4D-A4AA-E9DBFDD70796}"/>
                </a:ext>
              </a:extLst>
            </p:cNvPr>
            <p:cNvSpPr txBox="1">
              <a:spLocks/>
            </p:cNvSpPr>
            <p:nvPr/>
          </p:nvSpPr>
          <p:spPr bwMode="auto">
            <a:xfrm>
              <a:off x="381000" y="3159649"/>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1. order the data:</a:t>
              </a:r>
            </a:p>
          </p:txBody>
        </p:sp>
        <p:sp>
          <p:nvSpPr>
            <p:cNvPr id="7" name="Rectangle 6">
              <a:extLst>
                <a:ext uri="{FF2B5EF4-FFF2-40B4-BE49-F238E27FC236}">
                  <a16:creationId xmlns:a16="http://schemas.microsoft.com/office/drawing/2014/main" id="{E0CF5122-EDF9-A84A-A62F-3679EE55D577}"/>
                </a:ext>
              </a:extLst>
            </p:cNvPr>
            <p:cNvSpPr/>
            <p:nvPr/>
          </p:nvSpPr>
          <p:spPr>
            <a:xfrm>
              <a:off x="533400" y="3845449"/>
              <a:ext cx="9220200" cy="461665"/>
            </a:xfrm>
            <a:prstGeom prst="rect">
              <a:avLst/>
            </a:prstGeom>
          </p:spPr>
          <p:txBody>
            <a:bodyPr wrap="square">
              <a:spAutoFit/>
            </a:bodyPr>
            <a:lstStyle/>
            <a:p>
              <a:r>
                <a:rPr lang="en-US" sz="2400" dirty="0"/>
                <a:t>3.89	4.75	4.75	 5.20	 5.78	5.80	6.33	7.21	7.90</a:t>
              </a:r>
            </a:p>
          </p:txBody>
        </p:sp>
      </p:grpSp>
      <p:sp>
        <p:nvSpPr>
          <p:cNvPr id="8" name="Content Placeholder 2">
            <a:extLst>
              <a:ext uri="{FF2B5EF4-FFF2-40B4-BE49-F238E27FC236}">
                <a16:creationId xmlns:a16="http://schemas.microsoft.com/office/drawing/2014/main" id="{EB5ABB7C-906E-384F-ADF5-8D6107BECAA4}"/>
              </a:ext>
            </a:extLst>
          </p:cNvPr>
          <p:cNvSpPr txBox="1">
            <a:spLocks/>
          </p:cNvSpPr>
          <p:nvPr/>
        </p:nvSpPr>
        <p:spPr bwMode="auto">
          <a:xfrm>
            <a:off x="390525" y="4602565"/>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2. plot these against appropriate quantile from the standard normal distribution </a:t>
            </a:r>
          </a:p>
          <a:p>
            <a:pPr algn="r"/>
            <a:r>
              <a:rPr lang="en-US" b="0" dirty="0">
                <a:latin typeface="Arial" charset="0"/>
                <a:cs typeface="Arial" charset="0"/>
              </a:rPr>
              <a:t>… let’s look at this in detail</a:t>
            </a:r>
          </a:p>
        </p:txBody>
      </p:sp>
      <p:sp>
        <p:nvSpPr>
          <p:cNvPr id="2" name="Slide Number Placeholder 1">
            <a:extLst>
              <a:ext uri="{FF2B5EF4-FFF2-40B4-BE49-F238E27FC236}">
                <a16:creationId xmlns:a16="http://schemas.microsoft.com/office/drawing/2014/main" id="{1BE0E73E-952F-5E4B-A79B-B83D50114106}"/>
              </a:ext>
            </a:extLst>
          </p:cNvPr>
          <p:cNvSpPr>
            <a:spLocks noGrp="1"/>
          </p:cNvSpPr>
          <p:nvPr>
            <p:ph type="sldNum" sz="quarter" idx="12"/>
          </p:nvPr>
        </p:nvSpPr>
        <p:spPr/>
        <p:txBody>
          <a:bodyPr/>
          <a:lstStyle/>
          <a:p>
            <a:fld id="{8C734804-006E-DC44-93A2-A63A0AD6AB16}" type="slidenum">
              <a:rPr lang="en-US" smtClean="0"/>
              <a:pPr/>
              <a:t>299</a:t>
            </a:fld>
            <a:endParaRPr lang="en-US"/>
          </a:p>
        </p:txBody>
      </p:sp>
    </p:spTree>
    <p:extLst>
      <p:ext uri="{BB962C8B-B14F-4D97-AF65-F5344CB8AC3E}">
        <p14:creationId xmlns:p14="http://schemas.microsoft.com/office/powerpoint/2010/main" val="216705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1447800" y="1447800"/>
            <a:ext cx="6525986" cy="3416320"/>
          </a:xfrm>
          <a:prstGeom prst="rect">
            <a:avLst/>
          </a:prstGeom>
        </p:spPr>
        <p:txBody>
          <a:bodyPr wrap="square">
            <a:spAutoFit/>
          </a:bodyPr>
          <a:lstStyle/>
          <a:p>
            <a:pPr marL="457200" lvl="0" indent="-457200">
              <a:buAutoNum type="arabicPeriod"/>
            </a:pPr>
            <a:r>
              <a:rPr lang="en-US" sz="2400" b="0" dirty="0"/>
              <a:t>Regression</a:t>
            </a:r>
          </a:p>
          <a:p>
            <a:pPr marL="457200" lvl="0" indent="-457200">
              <a:buAutoNum type="arabicPeriod"/>
            </a:pPr>
            <a:r>
              <a:rPr lang="en-US" sz="2400" b="0" dirty="0"/>
              <a:t>Hypothesis testing, comparing things</a:t>
            </a:r>
          </a:p>
          <a:p>
            <a:pPr marL="457200" lvl="0" indent="-457200">
              <a:buAutoNum type="arabicPeriod"/>
            </a:pPr>
            <a:r>
              <a:rPr lang="en-US" sz="2400" b="0" dirty="0"/>
              <a:t>Experimental design</a:t>
            </a:r>
          </a:p>
          <a:p>
            <a:pPr marL="457200" lvl="0" indent="-457200">
              <a:buAutoNum type="arabicPeriod"/>
            </a:pPr>
            <a:r>
              <a:rPr lang="en-US" sz="2400" b="0" dirty="0"/>
              <a:t>Parametric tests</a:t>
            </a:r>
          </a:p>
          <a:p>
            <a:pPr marL="457200" indent="-457200">
              <a:buFontTx/>
              <a:buAutoNum type="arabicPeriod"/>
            </a:pPr>
            <a:r>
              <a:rPr lang="en-US" sz="2400" b="0" dirty="0"/>
              <a:t>Normality tests</a:t>
            </a:r>
          </a:p>
          <a:p>
            <a:pPr marL="457200" lvl="0" indent="-457200">
              <a:buAutoNum type="arabicPeriod"/>
            </a:pPr>
            <a:r>
              <a:rPr lang="en-US" sz="2400" b="0" dirty="0"/>
              <a:t>Non-parametric tests</a:t>
            </a:r>
          </a:p>
          <a:p>
            <a:pPr marL="457200" lvl="0" indent="-457200">
              <a:buAutoNum type="arabicPeriod"/>
            </a:pPr>
            <a:r>
              <a:rPr lang="en-US" sz="2400" b="0" dirty="0"/>
              <a:t>Categorical data: Chi-square</a:t>
            </a:r>
          </a:p>
          <a:p>
            <a:pPr marL="457200" lvl="0" indent="-457200">
              <a:buAutoNum type="arabicPeriod"/>
            </a:pPr>
            <a:r>
              <a:rPr lang="en-US" sz="2400" b="0" dirty="0"/>
              <a:t>Sample size, power and effect size</a:t>
            </a:r>
          </a:p>
          <a:p>
            <a:pPr marL="457200" lvl="0" indent="-457200">
              <a:buAutoNum type="arabicPeriod"/>
            </a:pPr>
            <a:r>
              <a:rPr lang="en-US" sz="2400" b="0" dirty="0"/>
              <a:t>P-hacking</a:t>
            </a:r>
          </a:p>
        </p:txBody>
      </p:sp>
      <p:sp>
        <p:nvSpPr>
          <p:cNvPr id="5" name="Title 7">
            <a:extLst>
              <a:ext uri="{FF2B5EF4-FFF2-40B4-BE49-F238E27FC236}">
                <a16:creationId xmlns:a16="http://schemas.microsoft.com/office/drawing/2014/main" id="{FDCA8A4D-195B-B644-99BC-E4A5D2AE4C9C}"/>
              </a:ext>
            </a:extLst>
          </p:cNvPr>
          <p:cNvSpPr>
            <a:spLocks noGrp="1"/>
          </p:cNvSpPr>
          <p:nvPr>
            <p:ph type="title"/>
          </p:nvPr>
        </p:nvSpPr>
        <p:spPr>
          <a:xfrm>
            <a:off x="2362200" y="5943600"/>
            <a:ext cx="6754586" cy="685800"/>
          </a:xfrm>
        </p:spPr>
        <p:txBody>
          <a:bodyPr/>
          <a:lstStyle/>
          <a:p>
            <a:pPr algn="r" eaLnBrk="1" hangingPunct="1"/>
            <a:r>
              <a:rPr lang="en-US" sz="8600" dirty="0">
                <a:solidFill>
                  <a:srgbClr val="A6A6A6"/>
                </a:solidFill>
                <a:latin typeface="Arial" charset="0"/>
                <a:cs typeface="Arial" charset="0"/>
              </a:rPr>
              <a:t>unit menu</a:t>
            </a:r>
          </a:p>
        </p:txBody>
      </p:sp>
      <p:sp>
        <p:nvSpPr>
          <p:cNvPr id="2" name="Slide Number Placeholder 1">
            <a:extLst>
              <a:ext uri="{FF2B5EF4-FFF2-40B4-BE49-F238E27FC236}">
                <a16:creationId xmlns:a16="http://schemas.microsoft.com/office/drawing/2014/main" id="{A0D90497-6268-824D-94F2-050566B6AC25}"/>
              </a:ext>
            </a:extLst>
          </p:cNvPr>
          <p:cNvSpPr>
            <a:spLocks noGrp="1"/>
          </p:cNvSpPr>
          <p:nvPr>
            <p:ph type="sldNum" sz="quarter" idx="12"/>
          </p:nvPr>
        </p:nvSpPr>
        <p:spPr/>
        <p:txBody>
          <a:bodyPr/>
          <a:lstStyle/>
          <a:p>
            <a:fld id="{803C33BC-767D-8845-BB2C-A473FB4A7552}" type="slidenum">
              <a:rPr lang="en-US" smtClean="0"/>
              <a:pPr/>
              <a:t>3</a:t>
            </a:fld>
            <a:endParaRPr lang="en-US"/>
          </a:p>
        </p:txBody>
      </p:sp>
    </p:spTree>
    <p:extLst>
      <p:ext uri="{BB962C8B-B14F-4D97-AF65-F5344CB8AC3E}">
        <p14:creationId xmlns:p14="http://schemas.microsoft.com/office/powerpoint/2010/main" val="1879956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D7CCD6-A195-A946-90B7-F8A0A0EADE2B}"/>
              </a:ext>
            </a:extLst>
          </p:cNvPr>
          <p:cNvSpPr/>
          <p:nvPr/>
        </p:nvSpPr>
        <p:spPr>
          <a:xfrm>
            <a:off x="762000" y="2667000"/>
            <a:ext cx="7848600" cy="1200329"/>
          </a:xfrm>
          <a:prstGeom prst="rect">
            <a:avLst/>
          </a:prstGeom>
        </p:spPr>
        <p:txBody>
          <a:bodyPr wrap="square">
            <a:spAutoFit/>
          </a:bodyPr>
          <a:lstStyle/>
          <a:p>
            <a:pPr lvl="0"/>
            <a:r>
              <a:rPr lang="en-US" sz="2400" b="0" dirty="0"/>
              <a:t>R</a:t>
            </a:r>
            <a:r>
              <a:rPr lang="en-US" sz="2400" b="0" baseline="30000" dirty="0"/>
              <a:t>2</a:t>
            </a:r>
            <a:r>
              <a:rPr lang="en-US" sz="2400" b="0" dirty="0"/>
              <a:t> gives a percentage and 100% means perfect fit (&gt;70% is better)</a:t>
            </a:r>
          </a:p>
          <a:p>
            <a:pPr lvl="0"/>
            <a:endParaRPr lang="en-US" sz="2400" b="0" dirty="0"/>
          </a:p>
        </p:txBody>
      </p:sp>
      <p:sp>
        <p:nvSpPr>
          <p:cNvPr id="2" name="Slide Number Placeholder 1">
            <a:extLst>
              <a:ext uri="{FF2B5EF4-FFF2-40B4-BE49-F238E27FC236}">
                <a16:creationId xmlns:a16="http://schemas.microsoft.com/office/drawing/2014/main" id="{46E00701-1303-F042-A8F1-0042B82D93C6}"/>
              </a:ext>
            </a:extLst>
          </p:cNvPr>
          <p:cNvSpPr>
            <a:spLocks noGrp="1"/>
          </p:cNvSpPr>
          <p:nvPr>
            <p:ph type="sldNum" sz="quarter" idx="12"/>
          </p:nvPr>
        </p:nvSpPr>
        <p:spPr/>
        <p:txBody>
          <a:bodyPr/>
          <a:lstStyle/>
          <a:p>
            <a:fld id="{803C33BC-767D-8845-BB2C-A473FB4A7552}" type="slidenum">
              <a:rPr lang="en-US" smtClean="0"/>
              <a:pPr/>
              <a:t>30</a:t>
            </a:fld>
            <a:endParaRPr lang="en-US"/>
          </a:p>
        </p:txBody>
      </p:sp>
    </p:spTree>
    <p:extLst>
      <p:ext uri="{BB962C8B-B14F-4D97-AF65-F5344CB8AC3E}">
        <p14:creationId xmlns:p14="http://schemas.microsoft.com/office/powerpoint/2010/main" val="179988565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1040382-F534-2744-9CB9-1FE59B80EE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381000"/>
            <a:ext cx="7315200" cy="3783724"/>
          </a:xfrm>
          <a:prstGeom prst="rect">
            <a:avLst/>
          </a:prstGeom>
        </p:spPr>
      </p:pic>
      <p:sp>
        <p:nvSpPr>
          <p:cNvPr id="7" name="Rectangle 6">
            <a:extLst>
              <a:ext uri="{FF2B5EF4-FFF2-40B4-BE49-F238E27FC236}">
                <a16:creationId xmlns:a16="http://schemas.microsoft.com/office/drawing/2014/main" id="{220CFE91-E7C0-8A45-9F74-296946117FFB}"/>
              </a:ext>
            </a:extLst>
          </p:cNvPr>
          <p:cNvSpPr/>
          <p:nvPr/>
        </p:nvSpPr>
        <p:spPr>
          <a:xfrm>
            <a:off x="457200" y="228600"/>
            <a:ext cx="7922362" cy="461665"/>
          </a:xfrm>
          <a:prstGeom prst="rect">
            <a:avLst/>
          </a:prstGeom>
        </p:spPr>
        <p:txBody>
          <a:bodyPr wrap="none">
            <a:spAutoFit/>
          </a:bodyPr>
          <a:lstStyle/>
          <a:p>
            <a:r>
              <a:rPr lang="en-US" sz="2400" b="0" dirty="0">
                <a:solidFill>
                  <a:srgbClr val="000000"/>
                </a:solidFill>
              </a:rPr>
              <a:t>here a standard normal distribution truncated at -3 and 3</a:t>
            </a:r>
            <a:endParaRPr lang="en-US" sz="2400" dirty="0"/>
          </a:p>
        </p:txBody>
      </p:sp>
      <p:grpSp>
        <p:nvGrpSpPr>
          <p:cNvPr id="10" name="Group 9">
            <a:extLst>
              <a:ext uri="{FF2B5EF4-FFF2-40B4-BE49-F238E27FC236}">
                <a16:creationId xmlns:a16="http://schemas.microsoft.com/office/drawing/2014/main" id="{08AE6D36-465F-6049-9701-E7F723F00FA5}"/>
              </a:ext>
            </a:extLst>
          </p:cNvPr>
          <p:cNvGrpSpPr/>
          <p:nvPr/>
        </p:nvGrpSpPr>
        <p:grpSpPr>
          <a:xfrm>
            <a:off x="510209" y="5782270"/>
            <a:ext cx="9243391" cy="847130"/>
            <a:chOff x="457200" y="5405735"/>
            <a:chExt cx="9243391" cy="847130"/>
          </a:xfrm>
        </p:grpSpPr>
        <p:sp>
          <p:nvSpPr>
            <p:cNvPr id="8" name="Rectangle 7">
              <a:extLst>
                <a:ext uri="{FF2B5EF4-FFF2-40B4-BE49-F238E27FC236}">
                  <a16:creationId xmlns:a16="http://schemas.microsoft.com/office/drawing/2014/main" id="{C491844A-7CD2-5340-9ED3-9FD44979228E}"/>
                </a:ext>
              </a:extLst>
            </p:cNvPr>
            <p:cNvSpPr/>
            <p:nvPr/>
          </p:nvSpPr>
          <p:spPr>
            <a:xfrm>
              <a:off x="480391" y="5791200"/>
              <a:ext cx="9220200" cy="461665"/>
            </a:xfrm>
            <a:prstGeom prst="rect">
              <a:avLst/>
            </a:prstGeom>
          </p:spPr>
          <p:txBody>
            <a:bodyPr wrap="square">
              <a:spAutoFit/>
            </a:bodyPr>
            <a:lstStyle/>
            <a:p>
              <a:r>
                <a:rPr lang="en-US" sz="2400" dirty="0"/>
                <a:t>3.89	4.75	4.75	 5.20	 5.78	5.80	6.33	7.21	7.90</a:t>
              </a:r>
            </a:p>
          </p:txBody>
        </p:sp>
        <p:sp>
          <p:nvSpPr>
            <p:cNvPr id="9" name="Rectangle 8">
              <a:extLst>
                <a:ext uri="{FF2B5EF4-FFF2-40B4-BE49-F238E27FC236}">
                  <a16:creationId xmlns:a16="http://schemas.microsoft.com/office/drawing/2014/main" id="{15DFE1FA-0B7B-D24A-83D2-8F5AD673E543}"/>
                </a:ext>
              </a:extLst>
            </p:cNvPr>
            <p:cNvSpPr/>
            <p:nvPr/>
          </p:nvSpPr>
          <p:spPr>
            <a:xfrm>
              <a:off x="457200" y="5405735"/>
              <a:ext cx="4703532" cy="461665"/>
            </a:xfrm>
            <a:prstGeom prst="rect">
              <a:avLst/>
            </a:prstGeom>
          </p:spPr>
          <p:txBody>
            <a:bodyPr wrap="none">
              <a:spAutoFit/>
            </a:bodyPr>
            <a:lstStyle/>
            <a:p>
              <a:r>
                <a:rPr lang="en-US" sz="2400" b="0" dirty="0">
                  <a:solidFill>
                    <a:srgbClr val="000000"/>
                  </a:solidFill>
                </a:rPr>
                <a:t>and here our </a:t>
              </a:r>
              <a:r>
                <a:rPr lang="en-US" sz="2400" dirty="0">
                  <a:solidFill>
                    <a:srgbClr val="99CC00"/>
                  </a:solidFill>
                </a:rPr>
                <a:t>nine</a:t>
              </a:r>
              <a:r>
                <a:rPr lang="en-US" sz="2400" b="0" dirty="0">
                  <a:solidFill>
                    <a:srgbClr val="000000"/>
                  </a:solidFill>
                </a:rPr>
                <a:t> sample values</a:t>
              </a:r>
              <a:endParaRPr lang="en-US" sz="2400" dirty="0"/>
            </a:p>
          </p:txBody>
        </p:sp>
      </p:grpSp>
      <p:sp>
        <p:nvSpPr>
          <p:cNvPr id="14" name="Rectangle 13">
            <a:extLst>
              <a:ext uri="{FF2B5EF4-FFF2-40B4-BE49-F238E27FC236}">
                <a16:creationId xmlns:a16="http://schemas.microsoft.com/office/drawing/2014/main" id="{1B56773D-96F9-644B-90F9-E3F143FB8A0F}"/>
              </a:ext>
            </a:extLst>
          </p:cNvPr>
          <p:cNvSpPr/>
          <p:nvPr/>
        </p:nvSpPr>
        <p:spPr>
          <a:xfrm>
            <a:off x="457200" y="4114800"/>
            <a:ext cx="8153400" cy="830997"/>
          </a:xfrm>
          <a:prstGeom prst="rect">
            <a:avLst/>
          </a:prstGeom>
        </p:spPr>
        <p:txBody>
          <a:bodyPr wrap="square">
            <a:spAutoFit/>
          </a:bodyPr>
          <a:lstStyle/>
          <a:p>
            <a:r>
              <a:rPr lang="en-US" sz="2400" b="0" dirty="0">
                <a:solidFill>
                  <a:srgbClr val="000000"/>
                </a:solidFill>
              </a:rPr>
              <a:t>3. search for nine values on the normal distribution = split it in 10 areas</a:t>
            </a:r>
            <a:endParaRPr lang="en-US" sz="2400" dirty="0"/>
          </a:p>
        </p:txBody>
      </p:sp>
      <p:sp>
        <p:nvSpPr>
          <p:cNvPr id="2" name="Slide Number Placeholder 1">
            <a:extLst>
              <a:ext uri="{FF2B5EF4-FFF2-40B4-BE49-F238E27FC236}">
                <a16:creationId xmlns:a16="http://schemas.microsoft.com/office/drawing/2014/main" id="{89B9740C-D89E-0743-8006-F9FC1CA11D84}"/>
              </a:ext>
            </a:extLst>
          </p:cNvPr>
          <p:cNvSpPr>
            <a:spLocks noGrp="1"/>
          </p:cNvSpPr>
          <p:nvPr>
            <p:ph type="sldNum" sz="quarter" idx="12"/>
          </p:nvPr>
        </p:nvSpPr>
        <p:spPr/>
        <p:txBody>
          <a:bodyPr/>
          <a:lstStyle/>
          <a:p>
            <a:fld id="{8C734804-006E-DC44-93A2-A63A0AD6AB16}" type="slidenum">
              <a:rPr lang="en-US" smtClean="0"/>
              <a:pPr/>
              <a:t>300</a:t>
            </a:fld>
            <a:endParaRPr lang="en-US"/>
          </a:p>
        </p:txBody>
      </p:sp>
    </p:spTree>
    <p:extLst>
      <p:ext uri="{BB962C8B-B14F-4D97-AF65-F5344CB8AC3E}">
        <p14:creationId xmlns:p14="http://schemas.microsoft.com/office/powerpoint/2010/main" val="134214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1040382-F534-2744-9CB9-1FE59B80EE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381000"/>
            <a:ext cx="7315200" cy="3783724"/>
          </a:xfrm>
          <a:prstGeom prst="rect">
            <a:avLst/>
          </a:prstGeom>
        </p:spPr>
      </p:pic>
      <p:sp>
        <p:nvSpPr>
          <p:cNvPr id="7" name="Rectangle 6">
            <a:extLst>
              <a:ext uri="{FF2B5EF4-FFF2-40B4-BE49-F238E27FC236}">
                <a16:creationId xmlns:a16="http://schemas.microsoft.com/office/drawing/2014/main" id="{220CFE91-E7C0-8A45-9F74-296946117FFB}"/>
              </a:ext>
            </a:extLst>
          </p:cNvPr>
          <p:cNvSpPr/>
          <p:nvPr/>
        </p:nvSpPr>
        <p:spPr>
          <a:xfrm>
            <a:off x="457200" y="228600"/>
            <a:ext cx="7922362" cy="461665"/>
          </a:xfrm>
          <a:prstGeom prst="rect">
            <a:avLst/>
          </a:prstGeom>
        </p:spPr>
        <p:txBody>
          <a:bodyPr wrap="none">
            <a:spAutoFit/>
          </a:bodyPr>
          <a:lstStyle/>
          <a:p>
            <a:r>
              <a:rPr lang="en-US" sz="2400" b="0" dirty="0">
                <a:solidFill>
                  <a:srgbClr val="000000"/>
                </a:solidFill>
              </a:rPr>
              <a:t>here a standard normal distribution truncated at -3 and 3</a:t>
            </a:r>
            <a:endParaRPr lang="en-US" sz="2400" dirty="0"/>
          </a:p>
        </p:txBody>
      </p:sp>
      <p:grpSp>
        <p:nvGrpSpPr>
          <p:cNvPr id="10" name="Group 9">
            <a:extLst>
              <a:ext uri="{FF2B5EF4-FFF2-40B4-BE49-F238E27FC236}">
                <a16:creationId xmlns:a16="http://schemas.microsoft.com/office/drawing/2014/main" id="{08AE6D36-465F-6049-9701-E7F723F00FA5}"/>
              </a:ext>
            </a:extLst>
          </p:cNvPr>
          <p:cNvGrpSpPr/>
          <p:nvPr/>
        </p:nvGrpSpPr>
        <p:grpSpPr>
          <a:xfrm>
            <a:off x="510209" y="5782270"/>
            <a:ext cx="9243391" cy="847130"/>
            <a:chOff x="457200" y="5405735"/>
            <a:chExt cx="9243391" cy="847130"/>
          </a:xfrm>
        </p:grpSpPr>
        <p:sp>
          <p:nvSpPr>
            <p:cNvPr id="8" name="Rectangle 7">
              <a:extLst>
                <a:ext uri="{FF2B5EF4-FFF2-40B4-BE49-F238E27FC236}">
                  <a16:creationId xmlns:a16="http://schemas.microsoft.com/office/drawing/2014/main" id="{C491844A-7CD2-5340-9ED3-9FD44979228E}"/>
                </a:ext>
              </a:extLst>
            </p:cNvPr>
            <p:cNvSpPr/>
            <p:nvPr/>
          </p:nvSpPr>
          <p:spPr>
            <a:xfrm>
              <a:off x="480391" y="5791200"/>
              <a:ext cx="9220200" cy="461665"/>
            </a:xfrm>
            <a:prstGeom prst="rect">
              <a:avLst/>
            </a:prstGeom>
          </p:spPr>
          <p:txBody>
            <a:bodyPr wrap="square">
              <a:spAutoFit/>
            </a:bodyPr>
            <a:lstStyle/>
            <a:p>
              <a:r>
                <a:rPr lang="en-US" sz="2400" dirty="0"/>
                <a:t>3.89	4.75	4.75	 5.20	 5.78	5.80	6.33	7.21	7.90</a:t>
              </a:r>
            </a:p>
          </p:txBody>
        </p:sp>
        <p:sp>
          <p:nvSpPr>
            <p:cNvPr id="9" name="Rectangle 8">
              <a:extLst>
                <a:ext uri="{FF2B5EF4-FFF2-40B4-BE49-F238E27FC236}">
                  <a16:creationId xmlns:a16="http://schemas.microsoft.com/office/drawing/2014/main" id="{15DFE1FA-0B7B-D24A-83D2-8F5AD673E543}"/>
                </a:ext>
              </a:extLst>
            </p:cNvPr>
            <p:cNvSpPr/>
            <p:nvPr/>
          </p:nvSpPr>
          <p:spPr>
            <a:xfrm>
              <a:off x="457200" y="5405735"/>
              <a:ext cx="4703532" cy="461665"/>
            </a:xfrm>
            <a:prstGeom prst="rect">
              <a:avLst/>
            </a:prstGeom>
          </p:spPr>
          <p:txBody>
            <a:bodyPr wrap="none">
              <a:spAutoFit/>
            </a:bodyPr>
            <a:lstStyle/>
            <a:p>
              <a:r>
                <a:rPr lang="en-US" sz="2400" b="0" dirty="0">
                  <a:solidFill>
                    <a:srgbClr val="000000"/>
                  </a:solidFill>
                </a:rPr>
                <a:t>and here our </a:t>
              </a:r>
              <a:r>
                <a:rPr lang="en-US" sz="2400" dirty="0">
                  <a:solidFill>
                    <a:srgbClr val="99CC00"/>
                  </a:solidFill>
                </a:rPr>
                <a:t>nine</a:t>
              </a:r>
              <a:r>
                <a:rPr lang="en-US" sz="2400" b="0" dirty="0">
                  <a:solidFill>
                    <a:srgbClr val="000000"/>
                  </a:solidFill>
                </a:rPr>
                <a:t> sample values</a:t>
              </a:r>
              <a:endParaRPr lang="en-US" sz="2400" dirty="0"/>
            </a:p>
          </p:txBody>
        </p:sp>
      </p:grpSp>
      <p:sp>
        <p:nvSpPr>
          <p:cNvPr id="14" name="Rectangle 13">
            <a:extLst>
              <a:ext uri="{FF2B5EF4-FFF2-40B4-BE49-F238E27FC236}">
                <a16:creationId xmlns:a16="http://schemas.microsoft.com/office/drawing/2014/main" id="{1B56773D-96F9-644B-90F9-E3F143FB8A0F}"/>
              </a:ext>
            </a:extLst>
          </p:cNvPr>
          <p:cNvSpPr/>
          <p:nvPr/>
        </p:nvSpPr>
        <p:spPr>
          <a:xfrm>
            <a:off x="457200" y="4114800"/>
            <a:ext cx="8305479" cy="830997"/>
          </a:xfrm>
          <a:prstGeom prst="rect">
            <a:avLst/>
          </a:prstGeom>
        </p:spPr>
        <p:txBody>
          <a:bodyPr wrap="none">
            <a:spAutoFit/>
          </a:bodyPr>
          <a:lstStyle/>
          <a:p>
            <a:r>
              <a:rPr lang="en-US" sz="2400" b="0" dirty="0">
                <a:solidFill>
                  <a:srgbClr val="000000"/>
                </a:solidFill>
              </a:rPr>
              <a:t>3. search for nine values on the normal distribution = split it </a:t>
            </a:r>
          </a:p>
          <a:p>
            <a:r>
              <a:rPr lang="en-US" sz="2400" b="0" dirty="0">
                <a:solidFill>
                  <a:srgbClr val="000000"/>
                </a:solidFill>
              </a:rPr>
              <a:t>in 10 areas</a:t>
            </a:r>
            <a:endParaRPr lang="en-US" sz="2400" dirty="0"/>
          </a:p>
        </p:txBody>
      </p:sp>
      <p:cxnSp>
        <p:nvCxnSpPr>
          <p:cNvPr id="3" name="Straight Connector 2">
            <a:extLst>
              <a:ext uri="{FF2B5EF4-FFF2-40B4-BE49-F238E27FC236}">
                <a16:creationId xmlns:a16="http://schemas.microsoft.com/office/drawing/2014/main" id="{D69B970D-A852-534C-8A2E-A21AB6755A95}"/>
              </a:ext>
            </a:extLst>
          </p:cNvPr>
          <p:cNvCxnSpPr>
            <a:cxnSpLocks/>
          </p:cNvCxnSpPr>
          <p:nvPr/>
        </p:nvCxnSpPr>
        <p:spPr bwMode="auto">
          <a:xfrm>
            <a:off x="4724400" y="690265"/>
            <a:ext cx="0" cy="2891135"/>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1" name="Straight Connector 10">
            <a:extLst>
              <a:ext uri="{FF2B5EF4-FFF2-40B4-BE49-F238E27FC236}">
                <a16:creationId xmlns:a16="http://schemas.microsoft.com/office/drawing/2014/main" id="{CF7A53F3-3615-A44B-8025-8C08B863D011}"/>
              </a:ext>
            </a:extLst>
          </p:cNvPr>
          <p:cNvCxnSpPr>
            <a:cxnSpLocks/>
          </p:cNvCxnSpPr>
          <p:nvPr/>
        </p:nvCxnSpPr>
        <p:spPr bwMode="auto">
          <a:xfrm>
            <a:off x="4953000" y="838200"/>
            <a:ext cx="0" cy="27432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D831B41D-8F2F-3F4B-987F-D015CDA6E7C7}"/>
              </a:ext>
            </a:extLst>
          </p:cNvPr>
          <p:cNvCxnSpPr>
            <a:cxnSpLocks/>
          </p:cNvCxnSpPr>
          <p:nvPr/>
        </p:nvCxnSpPr>
        <p:spPr bwMode="auto">
          <a:xfrm>
            <a:off x="4495800" y="838200"/>
            <a:ext cx="0" cy="27432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BD7BE4F6-29B1-5A40-8E12-2FCCFB7FEEE2}"/>
              </a:ext>
            </a:extLst>
          </p:cNvPr>
          <p:cNvCxnSpPr>
            <a:cxnSpLocks/>
          </p:cNvCxnSpPr>
          <p:nvPr/>
        </p:nvCxnSpPr>
        <p:spPr bwMode="auto">
          <a:xfrm>
            <a:off x="4114800" y="1295400"/>
            <a:ext cx="0" cy="22860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59FD09B0-B425-2B44-BC92-9FFFFD5ACF86}"/>
              </a:ext>
            </a:extLst>
          </p:cNvPr>
          <p:cNvCxnSpPr>
            <a:cxnSpLocks/>
          </p:cNvCxnSpPr>
          <p:nvPr/>
        </p:nvCxnSpPr>
        <p:spPr bwMode="auto">
          <a:xfrm>
            <a:off x="5334000" y="1295400"/>
            <a:ext cx="0" cy="22860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11287145-709C-2444-966E-5876EA525263}"/>
              </a:ext>
            </a:extLst>
          </p:cNvPr>
          <p:cNvCxnSpPr>
            <a:cxnSpLocks/>
          </p:cNvCxnSpPr>
          <p:nvPr/>
        </p:nvCxnSpPr>
        <p:spPr bwMode="auto">
          <a:xfrm>
            <a:off x="3657600" y="2209800"/>
            <a:ext cx="0" cy="13716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6BFA6D22-D774-CE4C-8792-CEB7A6C7F16B}"/>
              </a:ext>
            </a:extLst>
          </p:cNvPr>
          <p:cNvCxnSpPr>
            <a:cxnSpLocks/>
          </p:cNvCxnSpPr>
          <p:nvPr/>
        </p:nvCxnSpPr>
        <p:spPr bwMode="auto">
          <a:xfrm>
            <a:off x="5791200" y="2209800"/>
            <a:ext cx="0" cy="13716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8" name="Straight Connector 17">
            <a:extLst>
              <a:ext uri="{FF2B5EF4-FFF2-40B4-BE49-F238E27FC236}">
                <a16:creationId xmlns:a16="http://schemas.microsoft.com/office/drawing/2014/main" id="{C3FEBCC1-0B12-8249-83A0-DA3C87298B31}"/>
              </a:ext>
            </a:extLst>
          </p:cNvPr>
          <p:cNvCxnSpPr>
            <a:cxnSpLocks/>
          </p:cNvCxnSpPr>
          <p:nvPr/>
        </p:nvCxnSpPr>
        <p:spPr bwMode="auto">
          <a:xfrm>
            <a:off x="3048000" y="3048000"/>
            <a:ext cx="0" cy="5334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9" name="Straight Connector 18">
            <a:extLst>
              <a:ext uri="{FF2B5EF4-FFF2-40B4-BE49-F238E27FC236}">
                <a16:creationId xmlns:a16="http://schemas.microsoft.com/office/drawing/2014/main" id="{56E93AC2-D223-604D-9711-874D8097DCC3}"/>
              </a:ext>
            </a:extLst>
          </p:cNvPr>
          <p:cNvCxnSpPr>
            <a:cxnSpLocks/>
          </p:cNvCxnSpPr>
          <p:nvPr/>
        </p:nvCxnSpPr>
        <p:spPr bwMode="auto">
          <a:xfrm>
            <a:off x="6324600" y="2895600"/>
            <a:ext cx="0" cy="6858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sp>
        <p:nvSpPr>
          <p:cNvPr id="37" name="Rectangle 36">
            <a:extLst>
              <a:ext uri="{FF2B5EF4-FFF2-40B4-BE49-F238E27FC236}">
                <a16:creationId xmlns:a16="http://schemas.microsoft.com/office/drawing/2014/main" id="{D02F1504-84B4-4649-824B-FA68ABB3C18B}"/>
              </a:ext>
            </a:extLst>
          </p:cNvPr>
          <p:cNvSpPr/>
          <p:nvPr/>
        </p:nvSpPr>
        <p:spPr>
          <a:xfrm>
            <a:off x="990600" y="1792069"/>
            <a:ext cx="2819400" cy="646331"/>
          </a:xfrm>
          <a:prstGeom prst="rect">
            <a:avLst/>
          </a:prstGeom>
        </p:spPr>
        <p:txBody>
          <a:bodyPr wrap="square">
            <a:spAutoFit/>
          </a:bodyPr>
          <a:lstStyle/>
          <a:p>
            <a:r>
              <a:rPr lang="en-US" dirty="0">
                <a:solidFill>
                  <a:srgbClr val="99CC00"/>
                </a:solidFill>
              </a:rPr>
              <a:t>each area under the curve is 1</a:t>
            </a:r>
            <a:endParaRPr lang="en-US" dirty="0"/>
          </a:p>
        </p:txBody>
      </p:sp>
      <p:sp>
        <p:nvSpPr>
          <p:cNvPr id="38" name="Rectangle 37">
            <a:extLst>
              <a:ext uri="{FF2B5EF4-FFF2-40B4-BE49-F238E27FC236}">
                <a16:creationId xmlns:a16="http://schemas.microsoft.com/office/drawing/2014/main" id="{4FC8E2CB-B314-D444-865B-0C1326DA5278}"/>
              </a:ext>
            </a:extLst>
          </p:cNvPr>
          <p:cNvSpPr/>
          <p:nvPr/>
        </p:nvSpPr>
        <p:spPr>
          <a:xfrm>
            <a:off x="2705522" y="3212068"/>
            <a:ext cx="312906" cy="369332"/>
          </a:xfrm>
          <a:prstGeom prst="rect">
            <a:avLst/>
          </a:prstGeom>
        </p:spPr>
        <p:txBody>
          <a:bodyPr wrap="none">
            <a:spAutoFit/>
          </a:bodyPr>
          <a:lstStyle/>
          <a:p>
            <a:r>
              <a:rPr lang="en-US" dirty="0">
                <a:solidFill>
                  <a:srgbClr val="99CC00"/>
                </a:solidFill>
              </a:rPr>
              <a:t>1</a:t>
            </a:r>
            <a:endParaRPr lang="en-US" dirty="0"/>
          </a:p>
        </p:txBody>
      </p:sp>
      <p:sp>
        <p:nvSpPr>
          <p:cNvPr id="39" name="Rectangle 38">
            <a:extLst>
              <a:ext uri="{FF2B5EF4-FFF2-40B4-BE49-F238E27FC236}">
                <a16:creationId xmlns:a16="http://schemas.microsoft.com/office/drawing/2014/main" id="{05CDBE33-CAB7-E14E-9A76-D3C28BAC36A3}"/>
              </a:ext>
            </a:extLst>
          </p:cNvPr>
          <p:cNvSpPr/>
          <p:nvPr/>
        </p:nvSpPr>
        <p:spPr>
          <a:xfrm>
            <a:off x="3154195" y="3027402"/>
            <a:ext cx="312906" cy="369332"/>
          </a:xfrm>
          <a:prstGeom prst="rect">
            <a:avLst/>
          </a:prstGeom>
        </p:spPr>
        <p:txBody>
          <a:bodyPr wrap="none">
            <a:spAutoFit/>
          </a:bodyPr>
          <a:lstStyle/>
          <a:p>
            <a:r>
              <a:rPr lang="en-US" dirty="0">
                <a:solidFill>
                  <a:srgbClr val="99CC00"/>
                </a:solidFill>
              </a:rPr>
              <a:t>1</a:t>
            </a:r>
            <a:endParaRPr lang="en-US" dirty="0"/>
          </a:p>
        </p:txBody>
      </p:sp>
      <p:sp>
        <p:nvSpPr>
          <p:cNvPr id="40" name="Rectangle 39">
            <a:extLst>
              <a:ext uri="{FF2B5EF4-FFF2-40B4-BE49-F238E27FC236}">
                <a16:creationId xmlns:a16="http://schemas.microsoft.com/office/drawing/2014/main" id="{11384462-7017-284C-8C61-8E5913D6E258}"/>
              </a:ext>
            </a:extLst>
          </p:cNvPr>
          <p:cNvSpPr/>
          <p:nvPr/>
        </p:nvSpPr>
        <p:spPr>
          <a:xfrm>
            <a:off x="3683541" y="2681981"/>
            <a:ext cx="312906" cy="369332"/>
          </a:xfrm>
          <a:prstGeom prst="rect">
            <a:avLst/>
          </a:prstGeom>
        </p:spPr>
        <p:txBody>
          <a:bodyPr wrap="none">
            <a:spAutoFit/>
          </a:bodyPr>
          <a:lstStyle/>
          <a:p>
            <a:r>
              <a:rPr lang="en-US" dirty="0">
                <a:solidFill>
                  <a:srgbClr val="99CC00"/>
                </a:solidFill>
              </a:rPr>
              <a:t>1</a:t>
            </a:r>
            <a:endParaRPr lang="en-US" dirty="0"/>
          </a:p>
        </p:txBody>
      </p:sp>
      <p:sp>
        <p:nvSpPr>
          <p:cNvPr id="41" name="Rectangle 40">
            <a:extLst>
              <a:ext uri="{FF2B5EF4-FFF2-40B4-BE49-F238E27FC236}">
                <a16:creationId xmlns:a16="http://schemas.microsoft.com/office/drawing/2014/main" id="{3C4AEEF6-8EEE-4F47-922C-5D95587962B6}"/>
              </a:ext>
            </a:extLst>
          </p:cNvPr>
          <p:cNvSpPr/>
          <p:nvPr/>
        </p:nvSpPr>
        <p:spPr>
          <a:xfrm>
            <a:off x="4106694" y="2384323"/>
            <a:ext cx="312906" cy="369332"/>
          </a:xfrm>
          <a:prstGeom prst="rect">
            <a:avLst/>
          </a:prstGeom>
        </p:spPr>
        <p:txBody>
          <a:bodyPr wrap="none">
            <a:spAutoFit/>
          </a:bodyPr>
          <a:lstStyle/>
          <a:p>
            <a:r>
              <a:rPr lang="en-US" dirty="0">
                <a:solidFill>
                  <a:srgbClr val="99CC00"/>
                </a:solidFill>
              </a:rPr>
              <a:t>1</a:t>
            </a:r>
            <a:endParaRPr lang="en-US" dirty="0"/>
          </a:p>
        </p:txBody>
      </p:sp>
      <p:sp>
        <p:nvSpPr>
          <p:cNvPr id="42" name="Rectangle 41">
            <a:extLst>
              <a:ext uri="{FF2B5EF4-FFF2-40B4-BE49-F238E27FC236}">
                <a16:creationId xmlns:a16="http://schemas.microsoft.com/office/drawing/2014/main" id="{1291A1B6-6EA1-BC46-9D7D-F25A96E73184}"/>
              </a:ext>
            </a:extLst>
          </p:cNvPr>
          <p:cNvSpPr/>
          <p:nvPr/>
        </p:nvSpPr>
        <p:spPr>
          <a:xfrm>
            <a:off x="4447491" y="2088196"/>
            <a:ext cx="312906" cy="369332"/>
          </a:xfrm>
          <a:prstGeom prst="rect">
            <a:avLst/>
          </a:prstGeom>
        </p:spPr>
        <p:txBody>
          <a:bodyPr wrap="none">
            <a:spAutoFit/>
          </a:bodyPr>
          <a:lstStyle/>
          <a:p>
            <a:r>
              <a:rPr lang="en-US" dirty="0">
                <a:solidFill>
                  <a:srgbClr val="99CC00"/>
                </a:solidFill>
              </a:rPr>
              <a:t>1</a:t>
            </a:r>
            <a:endParaRPr lang="en-US" dirty="0"/>
          </a:p>
        </p:txBody>
      </p:sp>
      <p:sp>
        <p:nvSpPr>
          <p:cNvPr id="43" name="Rectangle 42">
            <a:extLst>
              <a:ext uri="{FF2B5EF4-FFF2-40B4-BE49-F238E27FC236}">
                <a16:creationId xmlns:a16="http://schemas.microsoft.com/office/drawing/2014/main" id="{A8B00608-F479-B849-8AA6-15351A7D8BE2}"/>
              </a:ext>
            </a:extLst>
          </p:cNvPr>
          <p:cNvSpPr/>
          <p:nvPr/>
        </p:nvSpPr>
        <p:spPr>
          <a:xfrm>
            <a:off x="4689967" y="2073125"/>
            <a:ext cx="312906" cy="369332"/>
          </a:xfrm>
          <a:prstGeom prst="rect">
            <a:avLst/>
          </a:prstGeom>
        </p:spPr>
        <p:txBody>
          <a:bodyPr wrap="none">
            <a:spAutoFit/>
          </a:bodyPr>
          <a:lstStyle/>
          <a:p>
            <a:r>
              <a:rPr lang="en-US" dirty="0">
                <a:solidFill>
                  <a:srgbClr val="99CC00"/>
                </a:solidFill>
              </a:rPr>
              <a:t>1</a:t>
            </a:r>
            <a:endParaRPr lang="en-US" dirty="0"/>
          </a:p>
        </p:txBody>
      </p:sp>
      <p:sp>
        <p:nvSpPr>
          <p:cNvPr id="44" name="Rectangle 43">
            <a:extLst>
              <a:ext uri="{FF2B5EF4-FFF2-40B4-BE49-F238E27FC236}">
                <a16:creationId xmlns:a16="http://schemas.microsoft.com/office/drawing/2014/main" id="{E87A82F1-DF61-4D45-91B1-2B9E548A702C}"/>
              </a:ext>
            </a:extLst>
          </p:cNvPr>
          <p:cNvSpPr/>
          <p:nvPr/>
        </p:nvSpPr>
        <p:spPr>
          <a:xfrm>
            <a:off x="4987047" y="2333991"/>
            <a:ext cx="312906" cy="369332"/>
          </a:xfrm>
          <a:prstGeom prst="rect">
            <a:avLst/>
          </a:prstGeom>
        </p:spPr>
        <p:txBody>
          <a:bodyPr wrap="none">
            <a:spAutoFit/>
          </a:bodyPr>
          <a:lstStyle/>
          <a:p>
            <a:r>
              <a:rPr lang="en-US" dirty="0">
                <a:solidFill>
                  <a:srgbClr val="99CC00"/>
                </a:solidFill>
              </a:rPr>
              <a:t>1</a:t>
            </a:r>
            <a:endParaRPr lang="en-US" dirty="0"/>
          </a:p>
        </p:txBody>
      </p:sp>
      <p:sp>
        <p:nvSpPr>
          <p:cNvPr id="45" name="Rectangle 44">
            <a:extLst>
              <a:ext uri="{FF2B5EF4-FFF2-40B4-BE49-F238E27FC236}">
                <a16:creationId xmlns:a16="http://schemas.microsoft.com/office/drawing/2014/main" id="{0B962C3B-F2AC-DE4B-986A-861756C48483}"/>
              </a:ext>
            </a:extLst>
          </p:cNvPr>
          <p:cNvSpPr/>
          <p:nvPr/>
        </p:nvSpPr>
        <p:spPr>
          <a:xfrm>
            <a:off x="5390323" y="2658070"/>
            <a:ext cx="312906" cy="369332"/>
          </a:xfrm>
          <a:prstGeom prst="rect">
            <a:avLst/>
          </a:prstGeom>
        </p:spPr>
        <p:txBody>
          <a:bodyPr wrap="none">
            <a:spAutoFit/>
          </a:bodyPr>
          <a:lstStyle/>
          <a:p>
            <a:r>
              <a:rPr lang="en-US" dirty="0">
                <a:solidFill>
                  <a:srgbClr val="99CC00"/>
                </a:solidFill>
              </a:rPr>
              <a:t>1</a:t>
            </a:r>
            <a:endParaRPr lang="en-US" dirty="0"/>
          </a:p>
        </p:txBody>
      </p:sp>
      <p:sp>
        <p:nvSpPr>
          <p:cNvPr id="46" name="Rectangle 45">
            <a:extLst>
              <a:ext uri="{FF2B5EF4-FFF2-40B4-BE49-F238E27FC236}">
                <a16:creationId xmlns:a16="http://schemas.microsoft.com/office/drawing/2014/main" id="{E083B12E-D7C2-5F44-813B-794FA066E117}"/>
              </a:ext>
            </a:extLst>
          </p:cNvPr>
          <p:cNvSpPr/>
          <p:nvPr/>
        </p:nvSpPr>
        <p:spPr>
          <a:xfrm>
            <a:off x="5909975" y="3048000"/>
            <a:ext cx="312906" cy="369332"/>
          </a:xfrm>
          <a:prstGeom prst="rect">
            <a:avLst/>
          </a:prstGeom>
        </p:spPr>
        <p:txBody>
          <a:bodyPr wrap="none">
            <a:spAutoFit/>
          </a:bodyPr>
          <a:lstStyle/>
          <a:p>
            <a:r>
              <a:rPr lang="en-US" dirty="0">
                <a:solidFill>
                  <a:srgbClr val="99CC00"/>
                </a:solidFill>
              </a:rPr>
              <a:t>1</a:t>
            </a:r>
            <a:endParaRPr lang="en-US" dirty="0"/>
          </a:p>
        </p:txBody>
      </p:sp>
      <p:sp>
        <p:nvSpPr>
          <p:cNvPr id="47" name="Rectangle 46">
            <a:extLst>
              <a:ext uri="{FF2B5EF4-FFF2-40B4-BE49-F238E27FC236}">
                <a16:creationId xmlns:a16="http://schemas.microsoft.com/office/drawing/2014/main" id="{3172697F-AD88-6B48-8A39-F224CF810AA9}"/>
              </a:ext>
            </a:extLst>
          </p:cNvPr>
          <p:cNvSpPr/>
          <p:nvPr/>
        </p:nvSpPr>
        <p:spPr>
          <a:xfrm>
            <a:off x="6337602" y="3193096"/>
            <a:ext cx="312906" cy="369332"/>
          </a:xfrm>
          <a:prstGeom prst="rect">
            <a:avLst/>
          </a:prstGeom>
        </p:spPr>
        <p:txBody>
          <a:bodyPr wrap="none">
            <a:spAutoFit/>
          </a:bodyPr>
          <a:lstStyle/>
          <a:p>
            <a:r>
              <a:rPr lang="en-US" dirty="0">
                <a:solidFill>
                  <a:srgbClr val="99CC00"/>
                </a:solidFill>
              </a:rPr>
              <a:t>1</a:t>
            </a:r>
            <a:endParaRPr lang="en-US" dirty="0"/>
          </a:p>
        </p:txBody>
      </p:sp>
      <p:sp>
        <p:nvSpPr>
          <p:cNvPr id="49" name="Rectangle 48">
            <a:extLst>
              <a:ext uri="{FF2B5EF4-FFF2-40B4-BE49-F238E27FC236}">
                <a16:creationId xmlns:a16="http://schemas.microsoft.com/office/drawing/2014/main" id="{1E1FBB0A-3B68-BC42-B3ED-EA9A56F02398}"/>
              </a:ext>
            </a:extLst>
          </p:cNvPr>
          <p:cNvSpPr/>
          <p:nvPr/>
        </p:nvSpPr>
        <p:spPr>
          <a:xfrm>
            <a:off x="457199" y="5177135"/>
            <a:ext cx="5814412" cy="461665"/>
          </a:xfrm>
          <a:prstGeom prst="rect">
            <a:avLst/>
          </a:prstGeom>
        </p:spPr>
        <p:txBody>
          <a:bodyPr wrap="none">
            <a:spAutoFit/>
          </a:bodyPr>
          <a:lstStyle/>
          <a:p>
            <a:r>
              <a:rPr lang="en-US" sz="2400" b="0" dirty="0">
                <a:solidFill>
                  <a:srgbClr val="000000"/>
                </a:solidFill>
              </a:rPr>
              <a:t>4. find the values that makes that happen</a:t>
            </a:r>
            <a:endParaRPr lang="en-US" sz="2400" dirty="0"/>
          </a:p>
        </p:txBody>
      </p:sp>
      <p:sp>
        <p:nvSpPr>
          <p:cNvPr id="2" name="Slide Number Placeholder 1">
            <a:extLst>
              <a:ext uri="{FF2B5EF4-FFF2-40B4-BE49-F238E27FC236}">
                <a16:creationId xmlns:a16="http://schemas.microsoft.com/office/drawing/2014/main" id="{BCBF1C6D-1DFB-D44B-88AE-F10CA581E411}"/>
              </a:ext>
            </a:extLst>
          </p:cNvPr>
          <p:cNvSpPr>
            <a:spLocks noGrp="1"/>
          </p:cNvSpPr>
          <p:nvPr>
            <p:ph type="sldNum" sz="quarter" idx="12"/>
          </p:nvPr>
        </p:nvSpPr>
        <p:spPr/>
        <p:txBody>
          <a:bodyPr/>
          <a:lstStyle/>
          <a:p>
            <a:fld id="{8C734804-006E-DC44-93A2-A63A0AD6AB16}" type="slidenum">
              <a:rPr lang="en-US" smtClean="0"/>
              <a:pPr/>
              <a:t>301</a:t>
            </a:fld>
            <a:endParaRPr lang="en-US"/>
          </a:p>
        </p:txBody>
      </p:sp>
    </p:spTree>
    <p:extLst>
      <p:ext uri="{BB962C8B-B14F-4D97-AF65-F5344CB8AC3E}">
        <p14:creationId xmlns:p14="http://schemas.microsoft.com/office/powerpoint/2010/main" val="125396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1040382-F534-2744-9CB9-1FE59B80EE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800" y="381000"/>
            <a:ext cx="7315200" cy="3783724"/>
          </a:xfrm>
          <a:prstGeom prst="rect">
            <a:avLst/>
          </a:prstGeom>
        </p:spPr>
      </p:pic>
      <p:sp>
        <p:nvSpPr>
          <p:cNvPr id="7" name="Rectangle 6">
            <a:extLst>
              <a:ext uri="{FF2B5EF4-FFF2-40B4-BE49-F238E27FC236}">
                <a16:creationId xmlns:a16="http://schemas.microsoft.com/office/drawing/2014/main" id="{220CFE91-E7C0-8A45-9F74-296946117FFB}"/>
              </a:ext>
            </a:extLst>
          </p:cNvPr>
          <p:cNvSpPr/>
          <p:nvPr/>
        </p:nvSpPr>
        <p:spPr>
          <a:xfrm>
            <a:off x="457200" y="228600"/>
            <a:ext cx="7922362" cy="461665"/>
          </a:xfrm>
          <a:prstGeom prst="rect">
            <a:avLst/>
          </a:prstGeom>
        </p:spPr>
        <p:txBody>
          <a:bodyPr wrap="none">
            <a:spAutoFit/>
          </a:bodyPr>
          <a:lstStyle/>
          <a:p>
            <a:r>
              <a:rPr lang="en-US" sz="2400" b="0" dirty="0">
                <a:solidFill>
                  <a:srgbClr val="000000"/>
                </a:solidFill>
              </a:rPr>
              <a:t>here a standard normal distribution truncated at -3 and 3</a:t>
            </a:r>
            <a:endParaRPr lang="en-US" sz="2400" dirty="0"/>
          </a:p>
        </p:txBody>
      </p:sp>
      <p:grpSp>
        <p:nvGrpSpPr>
          <p:cNvPr id="10" name="Group 9">
            <a:extLst>
              <a:ext uri="{FF2B5EF4-FFF2-40B4-BE49-F238E27FC236}">
                <a16:creationId xmlns:a16="http://schemas.microsoft.com/office/drawing/2014/main" id="{08AE6D36-465F-6049-9701-E7F723F00FA5}"/>
              </a:ext>
            </a:extLst>
          </p:cNvPr>
          <p:cNvGrpSpPr/>
          <p:nvPr/>
        </p:nvGrpSpPr>
        <p:grpSpPr>
          <a:xfrm>
            <a:off x="510209" y="5782270"/>
            <a:ext cx="9243391" cy="847130"/>
            <a:chOff x="457200" y="5405735"/>
            <a:chExt cx="9243391" cy="847130"/>
          </a:xfrm>
        </p:grpSpPr>
        <p:sp>
          <p:nvSpPr>
            <p:cNvPr id="8" name="Rectangle 7">
              <a:extLst>
                <a:ext uri="{FF2B5EF4-FFF2-40B4-BE49-F238E27FC236}">
                  <a16:creationId xmlns:a16="http://schemas.microsoft.com/office/drawing/2014/main" id="{C491844A-7CD2-5340-9ED3-9FD44979228E}"/>
                </a:ext>
              </a:extLst>
            </p:cNvPr>
            <p:cNvSpPr/>
            <p:nvPr/>
          </p:nvSpPr>
          <p:spPr>
            <a:xfrm>
              <a:off x="480391" y="5791200"/>
              <a:ext cx="9220200" cy="461665"/>
            </a:xfrm>
            <a:prstGeom prst="rect">
              <a:avLst/>
            </a:prstGeom>
          </p:spPr>
          <p:txBody>
            <a:bodyPr wrap="square">
              <a:spAutoFit/>
            </a:bodyPr>
            <a:lstStyle/>
            <a:p>
              <a:r>
                <a:rPr lang="en-US" sz="2400" dirty="0"/>
                <a:t>3.89	4.75	4.75	 5.20	 5.78	5.80	6.33	7.21	7.90</a:t>
              </a:r>
            </a:p>
          </p:txBody>
        </p:sp>
        <p:sp>
          <p:nvSpPr>
            <p:cNvPr id="9" name="Rectangle 8">
              <a:extLst>
                <a:ext uri="{FF2B5EF4-FFF2-40B4-BE49-F238E27FC236}">
                  <a16:creationId xmlns:a16="http://schemas.microsoft.com/office/drawing/2014/main" id="{15DFE1FA-0B7B-D24A-83D2-8F5AD673E543}"/>
                </a:ext>
              </a:extLst>
            </p:cNvPr>
            <p:cNvSpPr/>
            <p:nvPr/>
          </p:nvSpPr>
          <p:spPr>
            <a:xfrm>
              <a:off x="457200" y="5405735"/>
              <a:ext cx="4703532" cy="461665"/>
            </a:xfrm>
            <a:prstGeom prst="rect">
              <a:avLst/>
            </a:prstGeom>
          </p:spPr>
          <p:txBody>
            <a:bodyPr wrap="none">
              <a:spAutoFit/>
            </a:bodyPr>
            <a:lstStyle/>
            <a:p>
              <a:r>
                <a:rPr lang="en-US" sz="2400" b="0" dirty="0">
                  <a:solidFill>
                    <a:srgbClr val="000000"/>
                  </a:solidFill>
                </a:rPr>
                <a:t>and here our </a:t>
              </a:r>
              <a:r>
                <a:rPr lang="en-US" sz="2400" dirty="0">
                  <a:solidFill>
                    <a:srgbClr val="99CC00"/>
                  </a:solidFill>
                </a:rPr>
                <a:t>nine</a:t>
              </a:r>
              <a:r>
                <a:rPr lang="en-US" sz="2400" b="0" dirty="0">
                  <a:solidFill>
                    <a:srgbClr val="000000"/>
                  </a:solidFill>
                </a:rPr>
                <a:t> sample values</a:t>
              </a:r>
              <a:endParaRPr lang="en-US" sz="2400" dirty="0"/>
            </a:p>
          </p:txBody>
        </p:sp>
      </p:grpSp>
      <p:cxnSp>
        <p:nvCxnSpPr>
          <p:cNvPr id="3" name="Straight Connector 2">
            <a:extLst>
              <a:ext uri="{FF2B5EF4-FFF2-40B4-BE49-F238E27FC236}">
                <a16:creationId xmlns:a16="http://schemas.microsoft.com/office/drawing/2014/main" id="{D69B970D-A852-534C-8A2E-A21AB6755A95}"/>
              </a:ext>
            </a:extLst>
          </p:cNvPr>
          <p:cNvCxnSpPr>
            <a:cxnSpLocks/>
          </p:cNvCxnSpPr>
          <p:nvPr/>
        </p:nvCxnSpPr>
        <p:spPr bwMode="auto">
          <a:xfrm>
            <a:off x="4724400" y="690265"/>
            <a:ext cx="0" cy="2891135"/>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1" name="Straight Connector 10">
            <a:extLst>
              <a:ext uri="{FF2B5EF4-FFF2-40B4-BE49-F238E27FC236}">
                <a16:creationId xmlns:a16="http://schemas.microsoft.com/office/drawing/2014/main" id="{CF7A53F3-3615-A44B-8025-8C08B863D011}"/>
              </a:ext>
            </a:extLst>
          </p:cNvPr>
          <p:cNvCxnSpPr>
            <a:cxnSpLocks/>
          </p:cNvCxnSpPr>
          <p:nvPr/>
        </p:nvCxnSpPr>
        <p:spPr bwMode="auto">
          <a:xfrm>
            <a:off x="4953000" y="838200"/>
            <a:ext cx="0" cy="27432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D831B41D-8F2F-3F4B-987F-D015CDA6E7C7}"/>
              </a:ext>
            </a:extLst>
          </p:cNvPr>
          <p:cNvCxnSpPr>
            <a:cxnSpLocks/>
          </p:cNvCxnSpPr>
          <p:nvPr/>
        </p:nvCxnSpPr>
        <p:spPr bwMode="auto">
          <a:xfrm>
            <a:off x="4495800" y="838200"/>
            <a:ext cx="0" cy="27432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BD7BE4F6-29B1-5A40-8E12-2FCCFB7FEEE2}"/>
              </a:ext>
            </a:extLst>
          </p:cNvPr>
          <p:cNvCxnSpPr>
            <a:cxnSpLocks/>
          </p:cNvCxnSpPr>
          <p:nvPr/>
        </p:nvCxnSpPr>
        <p:spPr bwMode="auto">
          <a:xfrm>
            <a:off x="4114800" y="1295400"/>
            <a:ext cx="0" cy="22860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59FD09B0-B425-2B44-BC92-9FFFFD5ACF86}"/>
              </a:ext>
            </a:extLst>
          </p:cNvPr>
          <p:cNvCxnSpPr>
            <a:cxnSpLocks/>
          </p:cNvCxnSpPr>
          <p:nvPr/>
        </p:nvCxnSpPr>
        <p:spPr bwMode="auto">
          <a:xfrm>
            <a:off x="5334000" y="1295400"/>
            <a:ext cx="0" cy="22860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11287145-709C-2444-966E-5876EA525263}"/>
              </a:ext>
            </a:extLst>
          </p:cNvPr>
          <p:cNvCxnSpPr>
            <a:cxnSpLocks/>
          </p:cNvCxnSpPr>
          <p:nvPr/>
        </p:nvCxnSpPr>
        <p:spPr bwMode="auto">
          <a:xfrm>
            <a:off x="3657600" y="2209800"/>
            <a:ext cx="0" cy="13716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6BFA6D22-D774-CE4C-8792-CEB7A6C7F16B}"/>
              </a:ext>
            </a:extLst>
          </p:cNvPr>
          <p:cNvCxnSpPr>
            <a:cxnSpLocks/>
          </p:cNvCxnSpPr>
          <p:nvPr/>
        </p:nvCxnSpPr>
        <p:spPr bwMode="auto">
          <a:xfrm>
            <a:off x="5791200" y="2209800"/>
            <a:ext cx="0" cy="13716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8" name="Straight Connector 17">
            <a:extLst>
              <a:ext uri="{FF2B5EF4-FFF2-40B4-BE49-F238E27FC236}">
                <a16:creationId xmlns:a16="http://schemas.microsoft.com/office/drawing/2014/main" id="{C3FEBCC1-0B12-8249-83A0-DA3C87298B31}"/>
              </a:ext>
            </a:extLst>
          </p:cNvPr>
          <p:cNvCxnSpPr>
            <a:cxnSpLocks/>
          </p:cNvCxnSpPr>
          <p:nvPr/>
        </p:nvCxnSpPr>
        <p:spPr bwMode="auto">
          <a:xfrm>
            <a:off x="3048000" y="3048000"/>
            <a:ext cx="0" cy="5334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cxnSp>
        <p:nvCxnSpPr>
          <p:cNvPr id="19" name="Straight Connector 18">
            <a:extLst>
              <a:ext uri="{FF2B5EF4-FFF2-40B4-BE49-F238E27FC236}">
                <a16:creationId xmlns:a16="http://schemas.microsoft.com/office/drawing/2014/main" id="{56E93AC2-D223-604D-9711-874D8097DCC3}"/>
              </a:ext>
            </a:extLst>
          </p:cNvPr>
          <p:cNvCxnSpPr>
            <a:cxnSpLocks/>
          </p:cNvCxnSpPr>
          <p:nvPr/>
        </p:nvCxnSpPr>
        <p:spPr bwMode="auto">
          <a:xfrm>
            <a:off x="6324600" y="2895600"/>
            <a:ext cx="0" cy="685800"/>
          </a:xfrm>
          <a:prstGeom prst="line">
            <a:avLst/>
          </a:prstGeom>
          <a:solidFill>
            <a:schemeClr val="accent1"/>
          </a:solidFill>
          <a:ln w="34925" cap="flat" cmpd="sng" algn="ctr">
            <a:solidFill>
              <a:srgbClr val="92D050"/>
            </a:solidFill>
            <a:prstDash val="sysDot"/>
            <a:round/>
            <a:headEnd type="none" w="med" len="med"/>
            <a:tailEnd type="none" w="med" len="med"/>
          </a:ln>
          <a:effectLst/>
        </p:spPr>
      </p:cxnSp>
      <p:sp>
        <p:nvSpPr>
          <p:cNvPr id="37" name="Rectangle 36">
            <a:extLst>
              <a:ext uri="{FF2B5EF4-FFF2-40B4-BE49-F238E27FC236}">
                <a16:creationId xmlns:a16="http://schemas.microsoft.com/office/drawing/2014/main" id="{D02F1504-84B4-4649-824B-FA68ABB3C18B}"/>
              </a:ext>
            </a:extLst>
          </p:cNvPr>
          <p:cNvSpPr/>
          <p:nvPr/>
        </p:nvSpPr>
        <p:spPr>
          <a:xfrm>
            <a:off x="990600" y="1792069"/>
            <a:ext cx="2819400" cy="646331"/>
          </a:xfrm>
          <a:prstGeom prst="rect">
            <a:avLst/>
          </a:prstGeom>
        </p:spPr>
        <p:txBody>
          <a:bodyPr wrap="square">
            <a:spAutoFit/>
          </a:bodyPr>
          <a:lstStyle/>
          <a:p>
            <a:r>
              <a:rPr lang="en-US" dirty="0">
                <a:solidFill>
                  <a:srgbClr val="99CC00"/>
                </a:solidFill>
              </a:rPr>
              <a:t>each area under the curve is 1</a:t>
            </a:r>
            <a:endParaRPr lang="en-US" dirty="0"/>
          </a:p>
        </p:txBody>
      </p:sp>
      <p:sp>
        <p:nvSpPr>
          <p:cNvPr id="38" name="Rectangle 37">
            <a:extLst>
              <a:ext uri="{FF2B5EF4-FFF2-40B4-BE49-F238E27FC236}">
                <a16:creationId xmlns:a16="http://schemas.microsoft.com/office/drawing/2014/main" id="{4FC8E2CB-B314-D444-865B-0C1326DA5278}"/>
              </a:ext>
            </a:extLst>
          </p:cNvPr>
          <p:cNvSpPr/>
          <p:nvPr/>
        </p:nvSpPr>
        <p:spPr>
          <a:xfrm>
            <a:off x="2705522" y="3212068"/>
            <a:ext cx="312906" cy="369332"/>
          </a:xfrm>
          <a:prstGeom prst="rect">
            <a:avLst/>
          </a:prstGeom>
        </p:spPr>
        <p:txBody>
          <a:bodyPr wrap="none">
            <a:spAutoFit/>
          </a:bodyPr>
          <a:lstStyle/>
          <a:p>
            <a:r>
              <a:rPr lang="en-US" dirty="0">
                <a:solidFill>
                  <a:srgbClr val="99CC00"/>
                </a:solidFill>
              </a:rPr>
              <a:t>1</a:t>
            </a:r>
            <a:endParaRPr lang="en-US" dirty="0"/>
          </a:p>
        </p:txBody>
      </p:sp>
      <p:sp>
        <p:nvSpPr>
          <p:cNvPr id="39" name="Rectangle 38">
            <a:extLst>
              <a:ext uri="{FF2B5EF4-FFF2-40B4-BE49-F238E27FC236}">
                <a16:creationId xmlns:a16="http://schemas.microsoft.com/office/drawing/2014/main" id="{05CDBE33-CAB7-E14E-9A76-D3C28BAC36A3}"/>
              </a:ext>
            </a:extLst>
          </p:cNvPr>
          <p:cNvSpPr/>
          <p:nvPr/>
        </p:nvSpPr>
        <p:spPr>
          <a:xfrm>
            <a:off x="3154195" y="3027402"/>
            <a:ext cx="312906" cy="369332"/>
          </a:xfrm>
          <a:prstGeom prst="rect">
            <a:avLst/>
          </a:prstGeom>
        </p:spPr>
        <p:txBody>
          <a:bodyPr wrap="none">
            <a:spAutoFit/>
          </a:bodyPr>
          <a:lstStyle/>
          <a:p>
            <a:r>
              <a:rPr lang="en-US" dirty="0">
                <a:solidFill>
                  <a:srgbClr val="99CC00"/>
                </a:solidFill>
              </a:rPr>
              <a:t>1</a:t>
            </a:r>
            <a:endParaRPr lang="en-US" dirty="0"/>
          </a:p>
        </p:txBody>
      </p:sp>
      <p:sp>
        <p:nvSpPr>
          <p:cNvPr id="40" name="Rectangle 39">
            <a:extLst>
              <a:ext uri="{FF2B5EF4-FFF2-40B4-BE49-F238E27FC236}">
                <a16:creationId xmlns:a16="http://schemas.microsoft.com/office/drawing/2014/main" id="{11384462-7017-284C-8C61-8E5913D6E258}"/>
              </a:ext>
            </a:extLst>
          </p:cNvPr>
          <p:cNvSpPr/>
          <p:nvPr/>
        </p:nvSpPr>
        <p:spPr>
          <a:xfrm>
            <a:off x="3683541" y="2681981"/>
            <a:ext cx="312906" cy="369332"/>
          </a:xfrm>
          <a:prstGeom prst="rect">
            <a:avLst/>
          </a:prstGeom>
        </p:spPr>
        <p:txBody>
          <a:bodyPr wrap="none">
            <a:spAutoFit/>
          </a:bodyPr>
          <a:lstStyle/>
          <a:p>
            <a:r>
              <a:rPr lang="en-US" dirty="0">
                <a:solidFill>
                  <a:srgbClr val="99CC00"/>
                </a:solidFill>
              </a:rPr>
              <a:t>1</a:t>
            </a:r>
            <a:endParaRPr lang="en-US" dirty="0"/>
          </a:p>
        </p:txBody>
      </p:sp>
      <p:sp>
        <p:nvSpPr>
          <p:cNvPr id="41" name="Rectangle 40">
            <a:extLst>
              <a:ext uri="{FF2B5EF4-FFF2-40B4-BE49-F238E27FC236}">
                <a16:creationId xmlns:a16="http://schemas.microsoft.com/office/drawing/2014/main" id="{3C4AEEF6-8EEE-4F47-922C-5D95587962B6}"/>
              </a:ext>
            </a:extLst>
          </p:cNvPr>
          <p:cNvSpPr/>
          <p:nvPr/>
        </p:nvSpPr>
        <p:spPr>
          <a:xfrm>
            <a:off x="4106694" y="2384323"/>
            <a:ext cx="312906" cy="369332"/>
          </a:xfrm>
          <a:prstGeom prst="rect">
            <a:avLst/>
          </a:prstGeom>
        </p:spPr>
        <p:txBody>
          <a:bodyPr wrap="none">
            <a:spAutoFit/>
          </a:bodyPr>
          <a:lstStyle/>
          <a:p>
            <a:r>
              <a:rPr lang="en-US" dirty="0">
                <a:solidFill>
                  <a:srgbClr val="99CC00"/>
                </a:solidFill>
              </a:rPr>
              <a:t>1</a:t>
            </a:r>
            <a:endParaRPr lang="en-US" dirty="0"/>
          </a:p>
        </p:txBody>
      </p:sp>
      <p:sp>
        <p:nvSpPr>
          <p:cNvPr id="42" name="Rectangle 41">
            <a:extLst>
              <a:ext uri="{FF2B5EF4-FFF2-40B4-BE49-F238E27FC236}">
                <a16:creationId xmlns:a16="http://schemas.microsoft.com/office/drawing/2014/main" id="{1291A1B6-6EA1-BC46-9D7D-F25A96E73184}"/>
              </a:ext>
            </a:extLst>
          </p:cNvPr>
          <p:cNvSpPr/>
          <p:nvPr/>
        </p:nvSpPr>
        <p:spPr>
          <a:xfrm>
            <a:off x="4447491" y="2088196"/>
            <a:ext cx="312906" cy="369332"/>
          </a:xfrm>
          <a:prstGeom prst="rect">
            <a:avLst/>
          </a:prstGeom>
        </p:spPr>
        <p:txBody>
          <a:bodyPr wrap="none">
            <a:spAutoFit/>
          </a:bodyPr>
          <a:lstStyle/>
          <a:p>
            <a:r>
              <a:rPr lang="en-US" dirty="0">
                <a:solidFill>
                  <a:srgbClr val="99CC00"/>
                </a:solidFill>
              </a:rPr>
              <a:t>1</a:t>
            </a:r>
            <a:endParaRPr lang="en-US" dirty="0"/>
          </a:p>
        </p:txBody>
      </p:sp>
      <p:sp>
        <p:nvSpPr>
          <p:cNvPr id="43" name="Rectangle 42">
            <a:extLst>
              <a:ext uri="{FF2B5EF4-FFF2-40B4-BE49-F238E27FC236}">
                <a16:creationId xmlns:a16="http://schemas.microsoft.com/office/drawing/2014/main" id="{A8B00608-F479-B849-8AA6-15351A7D8BE2}"/>
              </a:ext>
            </a:extLst>
          </p:cNvPr>
          <p:cNvSpPr/>
          <p:nvPr/>
        </p:nvSpPr>
        <p:spPr>
          <a:xfrm>
            <a:off x="4689967" y="2073125"/>
            <a:ext cx="312906" cy="369332"/>
          </a:xfrm>
          <a:prstGeom prst="rect">
            <a:avLst/>
          </a:prstGeom>
        </p:spPr>
        <p:txBody>
          <a:bodyPr wrap="none">
            <a:spAutoFit/>
          </a:bodyPr>
          <a:lstStyle/>
          <a:p>
            <a:r>
              <a:rPr lang="en-US" dirty="0">
                <a:solidFill>
                  <a:srgbClr val="99CC00"/>
                </a:solidFill>
              </a:rPr>
              <a:t>1</a:t>
            </a:r>
            <a:endParaRPr lang="en-US" dirty="0"/>
          </a:p>
        </p:txBody>
      </p:sp>
      <p:sp>
        <p:nvSpPr>
          <p:cNvPr id="44" name="Rectangle 43">
            <a:extLst>
              <a:ext uri="{FF2B5EF4-FFF2-40B4-BE49-F238E27FC236}">
                <a16:creationId xmlns:a16="http://schemas.microsoft.com/office/drawing/2014/main" id="{E87A82F1-DF61-4D45-91B1-2B9E548A702C}"/>
              </a:ext>
            </a:extLst>
          </p:cNvPr>
          <p:cNvSpPr/>
          <p:nvPr/>
        </p:nvSpPr>
        <p:spPr>
          <a:xfrm>
            <a:off x="4987047" y="2333991"/>
            <a:ext cx="312906" cy="369332"/>
          </a:xfrm>
          <a:prstGeom prst="rect">
            <a:avLst/>
          </a:prstGeom>
        </p:spPr>
        <p:txBody>
          <a:bodyPr wrap="none">
            <a:spAutoFit/>
          </a:bodyPr>
          <a:lstStyle/>
          <a:p>
            <a:r>
              <a:rPr lang="en-US" dirty="0">
                <a:solidFill>
                  <a:srgbClr val="99CC00"/>
                </a:solidFill>
              </a:rPr>
              <a:t>1</a:t>
            </a:r>
            <a:endParaRPr lang="en-US" dirty="0"/>
          </a:p>
        </p:txBody>
      </p:sp>
      <p:sp>
        <p:nvSpPr>
          <p:cNvPr id="45" name="Rectangle 44">
            <a:extLst>
              <a:ext uri="{FF2B5EF4-FFF2-40B4-BE49-F238E27FC236}">
                <a16:creationId xmlns:a16="http://schemas.microsoft.com/office/drawing/2014/main" id="{0B962C3B-F2AC-DE4B-986A-861756C48483}"/>
              </a:ext>
            </a:extLst>
          </p:cNvPr>
          <p:cNvSpPr/>
          <p:nvPr/>
        </p:nvSpPr>
        <p:spPr>
          <a:xfrm>
            <a:off x="5390323" y="2658070"/>
            <a:ext cx="312906" cy="369332"/>
          </a:xfrm>
          <a:prstGeom prst="rect">
            <a:avLst/>
          </a:prstGeom>
        </p:spPr>
        <p:txBody>
          <a:bodyPr wrap="none">
            <a:spAutoFit/>
          </a:bodyPr>
          <a:lstStyle/>
          <a:p>
            <a:r>
              <a:rPr lang="en-US" dirty="0">
                <a:solidFill>
                  <a:srgbClr val="99CC00"/>
                </a:solidFill>
              </a:rPr>
              <a:t>1</a:t>
            </a:r>
            <a:endParaRPr lang="en-US" dirty="0"/>
          </a:p>
        </p:txBody>
      </p:sp>
      <p:sp>
        <p:nvSpPr>
          <p:cNvPr id="46" name="Rectangle 45">
            <a:extLst>
              <a:ext uri="{FF2B5EF4-FFF2-40B4-BE49-F238E27FC236}">
                <a16:creationId xmlns:a16="http://schemas.microsoft.com/office/drawing/2014/main" id="{E083B12E-D7C2-5F44-813B-794FA066E117}"/>
              </a:ext>
            </a:extLst>
          </p:cNvPr>
          <p:cNvSpPr/>
          <p:nvPr/>
        </p:nvSpPr>
        <p:spPr>
          <a:xfrm>
            <a:off x="5909975" y="3048000"/>
            <a:ext cx="312906" cy="369332"/>
          </a:xfrm>
          <a:prstGeom prst="rect">
            <a:avLst/>
          </a:prstGeom>
        </p:spPr>
        <p:txBody>
          <a:bodyPr wrap="none">
            <a:spAutoFit/>
          </a:bodyPr>
          <a:lstStyle/>
          <a:p>
            <a:r>
              <a:rPr lang="en-US" dirty="0">
                <a:solidFill>
                  <a:srgbClr val="99CC00"/>
                </a:solidFill>
              </a:rPr>
              <a:t>1</a:t>
            </a:r>
            <a:endParaRPr lang="en-US" dirty="0"/>
          </a:p>
        </p:txBody>
      </p:sp>
      <p:sp>
        <p:nvSpPr>
          <p:cNvPr id="47" name="Rectangle 46">
            <a:extLst>
              <a:ext uri="{FF2B5EF4-FFF2-40B4-BE49-F238E27FC236}">
                <a16:creationId xmlns:a16="http://schemas.microsoft.com/office/drawing/2014/main" id="{3172697F-AD88-6B48-8A39-F224CF810AA9}"/>
              </a:ext>
            </a:extLst>
          </p:cNvPr>
          <p:cNvSpPr/>
          <p:nvPr/>
        </p:nvSpPr>
        <p:spPr>
          <a:xfrm>
            <a:off x="6337602" y="3193096"/>
            <a:ext cx="312906" cy="369332"/>
          </a:xfrm>
          <a:prstGeom prst="rect">
            <a:avLst/>
          </a:prstGeom>
        </p:spPr>
        <p:txBody>
          <a:bodyPr wrap="none">
            <a:spAutoFit/>
          </a:bodyPr>
          <a:lstStyle/>
          <a:p>
            <a:r>
              <a:rPr lang="en-US" dirty="0">
                <a:solidFill>
                  <a:srgbClr val="99CC00"/>
                </a:solidFill>
              </a:rPr>
              <a:t>1</a:t>
            </a:r>
            <a:endParaRPr lang="en-US" dirty="0"/>
          </a:p>
        </p:txBody>
      </p:sp>
      <p:sp>
        <p:nvSpPr>
          <p:cNvPr id="29" name="Rectangle 28">
            <a:extLst>
              <a:ext uri="{FF2B5EF4-FFF2-40B4-BE49-F238E27FC236}">
                <a16:creationId xmlns:a16="http://schemas.microsoft.com/office/drawing/2014/main" id="{8A4E1A57-E656-B748-9D4D-2267D4B11B93}"/>
              </a:ext>
            </a:extLst>
          </p:cNvPr>
          <p:cNvSpPr/>
          <p:nvPr/>
        </p:nvSpPr>
        <p:spPr>
          <a:xfrm>
            <a:off x="533400" y="4533542"/>
            <a:ext cx="9220200" cy="461665"/>
          </a:xfrm>
          <a:prstGeom prst="rect">
            <a:avLst/>
          </a:prstGeom>
        </p:spPr>
        <p:txBody>
          <a:bodyPr wrap="square">
            <a:spAutoFit/>
          </a:bodyPr>
          <a:lstStyle/>
          <a:p>
            <a:r>
              <a:rPr lang="en-US" sz="2400" dirty="0"/>
              <a:t>-1.28	-0.84	-0.52	 -0.25	    0	0.25	0.52	0.84	 1.28</a:t>
            </a:r>
          </a:p>
        </p:txBody>
      </p:sp>
      <p:cxnSp>
        <p:nvCxnSpPr>
          <p:cNvPr id="4" name="Straight Connector 3">
            <a:extLst>
              <a:ext uri="{FF2B5EF4-FFF2-40B4-BE49-F238E27FC236}">
                <a16:creationId xmlns:a16="http://schemas.microsoft.com/office/drawing/2014/main" id="{AFC4E107-0107-524B-A346-B34648BF46BA}"/>
              </a:ext>
            </a:extLst>
          </p:cNvPr>
          <p:cNvCxnSpPr/>
          <p:nvPr/>
        </p:nvCxnSpPr>
        <p:spPr bwMode="auto">
          <a:xfrm flipH="1">
            <a:off x="1066800" y="3581400"/>
            <a:ext cx="1981200" cy="952142"/>
          </a:xfrm>
          <a:prstGeom prst="line">
            <a:avLst/>
          </a:prstGeom>
          <a:solidFill>
            <a:schemeClr val="accent1"/>
          </a:solidFill>
          <a:ln w="9525" cap="flat" cmpd="sng" algn="ctr">
            <a:solidFill>
              <a:srgbClr val="92D050"/>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7F47AF9C-66B7-F14E-AB43-6B13F845D1E8}"/>
              </a:ext>
            </a:extLst>
          </p:cNvPr>
          <p:cNvCxnSpPr>
            <a:cxnSpLocks/>
          </p:cNvCxnSpPr>
          <p:nvPr/>
        </p:nvCxnSpPr>
        <p:spPr bwMode="auto">
          <a:xfrm flipH="1">
            <a:off x="2057400" y="3637432"/>
            <a:ext cx="1577009" cy="931830"/>
          </a:xfrm>
          <a:prstGeom prst="line">
            <a:avLst/>
          </a:prstGeom>
          <a:solidFill>
            <a:schemeClr val="accent1"/>
          </a:solidFill>
          <a:ln w="9525" cap="flat" cmpd="sng" algn="ctr">
            <a:solidFill>
              <a:srgbClr val="92D050"/>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0EC2AB9A-42DD-B74D-B521-C44D83CBC953}"/>
              </a:ext>
            </a:extLst>
          </p:cNvPr>
          <p:cNvCxnSpPr>
            <a:cxnSpLocks/>
          </p:cNvCxnSpPr>
          <p:nvPr/>
        </p:nvCxnSpPr>
        <p:spPr bwMode="auto">
          <a:xfrm flipH="1">
            <a:off x="2861975" y="3610928"/>
            <a:ext cx="1244720" cy="978646"/>
          </a:xfrm>
          <a:prstGeom prst="line">
            <a:avLst/>
          </a:prstGeom>
          <a:solidFill>
            <a:schemeClr val="accent1"/>
          </a:solidFill>
          <a:ln w="9525" cap="flat" cmpd="sng" algn="ctr">
            <a:solidFill>
              <a:srgbClr val="92D050"/>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86343707-3C65-A84E-B78A-3C85812F11A4}"/>
              </a:ext>
            </a:extLst>
          </p:cNvPr>
          <p:cNvCxnSpPr>
            <a:cxnSpLocks/>
          </p:cNvCxnSpPr>
          <p:nvPr/>
        </p:nvCxnSpPr>
        <p:spPr bwMode="auto">
          <a:xfrm flipH="1">
            <a:off x="3839994" y="3590616"/>
            <a:ext cx="598991" cy="978646"/>
          </a:xfrm>
          <a:prstGeom prst="line">
            <a:avLst/>
          </a:prstGeom>
          <a:solidFill>
            <a:schemeClr val="accent1"/>
          </a:solidFill>
          <a:ln w="9525" cap="flat" cmpd="sng" algn="ctr">
            <a:solidFill>
              <a:srgbClr val="92D050"/>
            </a:solidFill>
            <a:prstDash val="sysDot"/>
            <a:round/>
            <a:headEnd type="none" w="med" len="med"/>
            <a:tailEnd type="none" w="med" len="med"/>
          </a:ln>
          <a:effectLst/>
        </p:spPr>
      </p:cxnSp>
      <p:cxnSp>
        <p:nvCxnSpPr>
          <p:cNvPr id="48" name="Straight Connector 47">
            <a:extLst>
              <a:ext uri="{FF2B5EF4-FFF2-40B4-BE49-F238E27FC236}">
                <a16:creationId xmlns:a16="http://schemas.microsoft.com/office/drawing/2014/main" id="{41222D2F-EA16-ED49-A2A7-E25BEEC7F1BC}"/>
              </a:ext>
            </a:extLst>
          </p:cNvPr>
          <p:cNvCxnSpPr>
            <a:cxnSpLocks/>
          </p:cNvCxnSpPr>
          <p:nvPr/>
        </p:nvCxnSpPr>
        <p:spPr bwMode="auto">
          <a:xfrm>
            <a:off x="4716295" y="3610928"/>
            <a:ext cx="0" cy="1029711"/>
          </a:xfrm>
          <a:prstGeom prst="line">
            <a:avLst/>
          </a:prstGeom>
          <a:solidFill>
            <a:schemeClr val="accent1"/>
          </a:solidFill>
          <a:ln w="9525" cap="flat" cmpd="sng" algn="ctr">
            <a:solidFill>
              <a:srgbClr val="92D050"/>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D82570D7-BE79-A84D-A1E9-C9E440F66024}"/>
              </a:ext>
            </a:extLst>
          </p:cNvPr>
          <p:cNvCxnSpPr>
            <a:cxnSpLocks/>
          </p:cNvCxnSpPr>
          <p:nvPr/>
        </p:nvCxnSpPr>
        <p:spPr bwMode="auto">
          <a:xfrm>
            <a:off x="4953001" y="3590616"/>
            <a:ext cx="472107" cy="1050023"/>
          </a:xfrm>
          <a:prstGeom prst="line">
            <a:avLst/>
          </a:prstGeom>
          <a:solidFill>
            <a:schemeClr val="accent1"/>
          </a:solidFill>
          <a:ln w="9525" cap="flat" cmpd="sng" algn="ctr">
            <a:solidFill>
              <a:srgbClr val="92D050"/>
            </a:solidFill>
            <a:prstDash val="sysDot"/>
            <a:round/>
            <a:headEnd type="none" w="med" len="med"/>
            <a:tailEnd type="none" w="med" len="med"/>
          </a:ln>
          <a:effectLst/>
        </p:spPr>
      </p:cxnSp>
      <p:cxnSp>
        <p:nvCxnSpPr>
          <p:cNvPr id="51" name="Straight Connector 50">
            <a:extLst>
              <a:ext uri="{FF2B5EF4-FFF2-40B4-BE49-F238E27FC236}">
                <a16:creationId xmlns:a16="http://schemas.microsoft.com/office/drawing/2014/main" id="{6935754B-E7BE-894E-B1AA-2C1685040354}"/>
              </a:ext>
            </a:extLst>
          </p:cNvPr>
          <p:cNvCxnSpPr>
            <a:cxnSpLocks/>
          </p:cNvCxnSpPr>
          <p:nvPr/>
        </p:nvCxnSpPr>
        <p:spPr bwMode="auto">
          <a:xfrm>
            <a:off x="5325896" y="3610928"/>
            <a:ext cx="998704" cy="978646"/>
          </a:xfrm>
          <a:prstGeom prst="line">
            <a:avLst/>
          </a:prstGeom>
          <a:solidFill>
            <a:schemeClr val="accent1"/>
          </a:solidFill>
          <a:ln w="9525" cap="flat" cmpd="sng" algn="ctr">
            <a:solidFill>
              <a:srgbClr val="92D050"/>
            </a:solidFill>
            <a:prstDash val="sysDot"/>
            <a:round/>
            <a:headEnd type="none" w="med" len="med"/>
            <a:tailEnd type="none" w="med" len="med"/>
          </a:ln>
          <a:effectLst/>
        </p:spPr>
      </p:cxnSp>
      <p:cxnSp>
        <p:nvCxnSpPr>
          <p:cNvPr id="52" name="Straight Connector 51">
            <a:extLst>
              <a:ext uri="{FF2B5EF4-FFF2-40B4-BE49-F238E27FC236}">
                <a16:creationId xmlns:a16="http://schemas.microsoft.com/office/drawing/2014/main" id="{D0D11CDF-79BF-4441-86C7-2A1239A5E718}"/>
              </a:ext>
            </a:extLst>
          </p:cNvPr>
          <p:cNvCxnSpPr>
            <a:cxnSpLocks/>
          </p:cNvCxnSpPr>
          <p:nvPr/>
        </p:nvCxnSpPr>
        <p:spPr bwMode="auto">
          <a:xfrm>
            <a:off x="5798003" y="3610928"/>
            <a:ext cx="1451852" cy="1029711"/>
          </a:xfrm>
          <a:prstGeom prst="line">
            <a:avLst/>
          </a:prstGeom>
          <a:solidFill>
            <a:schemeClr val="accent1"/>
          </a:solidFill>
          <a:ln w="9525" cap="flat" cmpd="sng" algn="ctr">
            <a:solidFill>
              <a:srgbClr val="92D050"/>
            </a:solidFill>
            <a:prstDash val="sysDot"/>
            <a:round/>
            <a:headEnd type="none" w="med" len="med"/>
            <a:tailEnd type="none" w="med" len="med"/>
          </a:ln>
          <a:effectLst/>
        </p:spPr>
      </p:cxnSp>
      <p:cxnSp>
        <p:nvCxnSpPr>
          <p:cNvPr id="53" name="Straight Connector 52">
            <a:extLst>
              <a:ext uri="{FF2B5EF4-FFF2-40B4-BE49-F238E27FC236}">
                <a16:creationId xmlns:a16="http://schemas.microsoft.com/office/drawing/2014/main" id="{0EB79378-90BA-424D-B8CB-8F49362E5F3E}"/>
              </a:ext>
            </a:extLst>
          </p:cNvPr>
          <p:cNvCxnSpPr>
            <a:cxnSpLocks/>
          </p:cNvCxnSpPr>
          <p:nvPr/>
        </p:nvCxnSpPr>
        <p:spPr bwMode="auto">
          <a:xfrm>
            <a:off x="6324600" y="3665694"/>
            <a:ext cx="1964990" cy="903568"/>
          </a:xfrm>
          <a:prstGeom prst="line">
            <a:avLst/>
          </a:prstGeom>
          <a:solidFill>
            <a:schemeClr val="accent1"/>
          </a:solidFill>
          <a:ln w="9525" cap="flat" cmpd="sng" algn="ctr">
            <a:solidFill>
              <a:srgbClr val="92D050"/>
            </a:solidFill>
            <a:prstDash val="sysDot"/>
            <a:round/>
            <a:headEnd type="none" w="med" len="med"/>
            <a:tailEnd type="none" w="med" len="med"/>
          </a:ln>
          <a:effectLst/>
        </p:spPr>
      </p:cxnSp>
      <p:sp>
        <p:nvSpPr>
          <p:cNvPr id="2" name="Slide Number Placeholder 1">
            <a:extLst>
              <a:ext uri="{FF2B5EF4-FFF2-40B4-BE49-F238E27FC236}">
                <a16:creationId xmlns:a16="http://schemas.microsoft.com/office/drawing/2014/main" id="{66C141CC-4EA1-2B4B-88BA-94112BFE76DE}"/>
              </a:ext>
            </a:extLst>
          </p:cNvPr>
          <p:cNvSpPr>
            <a:spLocks noGrp="1"/>
          </p:cNvSpPr>
          <p:nvPr>
            <p:ph type="sldNum" sz="quarter" idx="12"/>
          </p:nvPr>
        </p:nvSpPr>
        <p:spPr/>
        <p:txBody>
          <a:bodyPr/>
          <a:lstStyle/>
          <a:p>
            <a:fld id="{8C734804-006E-DC44-93A2-A63A0AD6AB16}" type="slidenum">
              <a:rPr lang="en-US" smtClean="0"/>
              <a:pPr/>
              <a:t>302</a:t>
            </a:fld>
            <a:endParaRPr lang="en-US"/>
          </a:p>
        </p:txBody>
      </p:sp>
    </p:spTree>
    <p:extLst>
      <p:ext uri="{BB962C8B-B14F-4D97-AF65-F5344CB8AC3E}">
        <p14:creationId xmlns:p14="http://schemas.microsoft.com/office/powerpoint/2010/main" val="214693476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AE6D36-465F-6049-9701-E7F723F00FA5}"/>
              </a:ext>
            </a:extLst>
          </p:cNvPr>
          <p:cNvGrpSpPr/>
          <p:nvPr/>
        </p:nvGrpSpPr>
        <p:grpSpPr>
          <a:xfrm>
            <a:off x="510209" y="5782270"/>
            <a:ext cx="9243391" cy="847130"/>
            <a:chOff x="457200" y="5405735"/>
            <a:chExt cx="9243391" cy="847130"/>
          </a:xfrm>
        </p:grpSpPr>
        <p:sp>
          <p:nvSpPr>
            <p:cNvPr id="8" name="Rectangle 7">
              <a:extLst>
                <a:ext uri="{FF2B5EF4-FFF2-40B4-BE49-F238E27FC236}">
                  <a16:creationId xmlns:a16="http://schemas.microsoft.com/office/drawing/2014/main" id="{C491844A-7CD2-5340-9ED3-9FD44979228E}"/>
                </a:ext>
              </a:extLst>
            </p:cNvPr>
            <p:cNvSpPr/>
            <p:nvPr/>
          </p:nvSpPr>
          <p:spPr>
            <a:xfrm>
              <a:off x="480391" y="5791200"/>
              <a:ext cx="9220200" cy="461665"/>
            </a:xfrm>
            <a:prstGeom prst="rect">
              <a:avLst/>
            </a:prstGeom>
          </p:spPr>
          <p:txBody>
            <a:bodyPr wrap="square">
              <a:spAutoFit/>
            </a:bodyPr>
            <a:lstStyle/>
            <a:p>
              <a:r>
                <a:rPr lang="en-US" sz="2400" dirty="0"/>
                <a:t>3.89	4.75	4.75	 5.20	 5.78	5.80	6.33	7.21	7.90</a:t>
              </a:r>
            </a:p>
          </p:txBody>
        </p:sp>
        <p:sp>
          <p:nvSpPr>
            <p:cNvPr id="9" name="Rectangle 8">
              <a:extLst>
                <a:ext uri="{FF2B5EF4-FFF2-40B4-BE49-F238E27FC236}">
                  <a16:creationId xmlns:a16="http://schemas.microsoft.com/office/drawing/2014/main" id="{15DFE1FA-0B7B-D24A-83D2-8F5AD673E543}"/>
                </a:ext>
              </a:extLst>
            </p:cNvPr>
            <p:cNvSpPr/>
            <p:nvPr/>
          </p:nvSpPr>
          <p:spPr>
            <a:xfrm>
              <a:off x="457200" y="5405735"/>
              <a:ext cx="4703532" cy="461665"/>
            </a:xfrm>
            <a:prstGeom prst="rect">
              <a:avLst/>
            </a:prstGeom>
          </p:spPr>
          <p:txBody>
            <a:bodyPr wrap="none">
              <a:spAutoFit/>
            </a:bodyPr>
            <a:lstStyle/>
            <a:p>
              <a:r>
                <a:rPr lang="en-US" sz="2400" b="0" dirty="0">
                  <a:solidFill>
                    <a:srgbClr val="000000"/>
                  </a:solidFill>
                </a:rPr>
                <a:t>and here our </a:t>
              </a:r>
              <a:r>
                <a:rPr lang="en-US" sz="2400" dirty="0">
                  <a:solidFill>
                    <a:srgbClr val="99CC00"/>
                  </a:solidFill>
                </a:rPr>
                <a:t>nine</a:t>
              </a:r>
              <a:r>
                <a:rPr lang="en-US" sz="2400" b="0" dirty="0">
                  <a:solidFill>
                    <a:srgbClr val="000000"/>
                  </a:solidFill>
                </a:rPr>
                <a:t> sample values</a:t>
              </a:r>
              <a:endParaRPr lang="en-US" sz="2400" dirty="0"/>
            </a:p>
          </p:txBody>
        </p:sp>
      </p:grpSp>
      <p:sp>
        <p:nvSpPr>
          <p:cNvPr id="29" name="Rectangle 28">
            <a:extLst>
              <a:ext uri="{FF2B5EF4-FFF2-40B4-BE49-F238E27FC236}">
                <a16:creationId xmlns:a16="http://schemas.microsoft.com/office/drawing/2014/main" id="{8A4E1A57-E656-B748-9D4D-2267D4B11B93}"/>
              </a:ext>
            </a:extLst>
          </p:cNvPr>
          <p:cNvSpPr/>
          <p:nvPr/>
        </p:nvSpPr>
        <p:spPr>
          <a:xfrm>
            <a:off x="533400" y="4533542"/>
            <a:ext cx="9220200" cy="461665"/>
          </a:xfrm>
          <a:prstGeom prst="rect">
            <a:avLst/>
          </a:prstGeom>
        </p:spPr>
        <p:txBody>
          <a:bodyPr wrap="square">
            <a:spAutoFit/>
          </a:bodyPr>
          <a:lstStyle/>
          <a:p>
            <a:r>
              <a:rPr lang="en-US" sz="2400" dirty="0"/>
              <a:t>-1.28	-0.84	-0.52	 -0.25	    0	0.25	0.52	0.84	 1.28</a:t>
            </a:r>
          </a:p>
        </p:txBody>
      </p:sp>
      <p:sp>
        <p:nvSpPr>
          <p:cNvPr id="49" name="Rectangle 48">
            <a:extLst>
              <a:ext uri="{FF2B5EF4-FFF2-40B4-BE49-F238E27FC236}">
                <a16:creationId xmlns:a16="http://schemas.microsoft.com/office/drawing/2014/main" id="{8211E46E-0FCA-234D-9EBC-EF7397E24440}"/>
              </a:ext>
            </a:extLst>
          </p:cNvPr>
          <p:cNvSpPr/>
          <p:nvPr/>
        </p:nvSpPr>
        <p:spPr>
          <a:xfrm>
            <a:off x="533400" y="4108320"/>
            <a:ext cx="4754828" cy="461665"/>
          </a:xfrm>
          <a:prstGeom prst="rect">
            <a:avLst/>
          </a:prstGeom>
        </p:spPr>
        <p:txBody>
          <a:bodyPr wrap="none">
            <a:spAutoFit/>
          </a:bodyPr>
          <a:lstStyle/>
          <a:p>
            <a:r>
              <a:rPr lang="en-US" sz="2400" b="0" dirty="0">
                <a:solidFill>
                  <a:srgbClr val="000000"/>
                </a:solidFill>
              </a:rPr>
              <a:t>here what we would expect to get</a:t>
            </a:r>
            <a:endParaRPr lang="en-US" sz="2400" dirty="0"/>
          </a:p>
        </p:txBody>
      </p:sp>
      <p:sp>
        <p:nvSpPr>
          <p:cNvPr id="54" name="Rectangle 53">
            <a:extLst>
              <a:ext uri="{FF2B5EF4-FFF2-40B4-BE49-F238E27FC236}">
                <a16:creationId xmlns:a16="http://schemas.microsoft.com/office/drawing/2014/main" id="{41B1DC9D-335F-014D-8E6B-EB824FEA375A}"/>
              </a:ext>
            </a:extLst>
          </p:cNvPr>
          <p:cNvSpPr/>
          <p:nvPr/>
        </p:nvSpPr>
        <p:spPr>
          <a:xfrm>
            <a:off x="566530" y="1524000"/>
            <a:ext cx="7663070" cy="1938992"/>
          </a:xfrm>
          <a:prstGeom prst="rect">
            <a:avLst/>
          </a:prstGeom>
        </p:spPr>
        <p:txBody>
          <a:bodyPr wrap="square">
            <a:spAutoFit/>
          </a:bodyPr>
          <a:lstStyle/>
          <a:p>
            <a:r>
              <a:rPr lang="en-US" sz="2400" b="0" dirty="0">
                <a:solidFill>
                  <a:srgbClr val="000000"/>
                </a:solidFill>
              </a:rPr>
              <a:t>5. plot smallest value in our sample of size nine against what we expect to get as the smaller value in a sample of the same size from the standard normal distribution … we do that for all pairs</a:t>
            </a:r>
          </a:p>
          <a:p>
            <a:endParaRPr lang="en-US" sz="2400" dirty="0"/>
          </a:p>
        </p:txBody>
      </p:sp>
      <p:sp>
        <p:nvSpPr>
          <p:cNvPr id="2" name="Slide Number Placeholder 1">
            <a:extLst>
              <a:ext uri="{FF2B5EF4-FFF2-40B4-BE49-F238E27FC236}">
                <a16:creationId xmlns:a16="http://schemas.microsoft.com/office/drawing/2014/main" id="{42FECBD0-43AD-7E43-B125-2B6BFCD15B1D}"/>
              </a:ext>
            </a:extLst>
          </p:cNvPr>
          <p:cNvSpPr>
            <a:spLocks noGrp="1"/>
          </p:cNvSpPr>
          <p:nvPr>
            <p:ph type="sldNum" sz="quarter" idx="12"/>
          </p:nvPr>
        </p:nvSpPr>
        <p:spPr/>
        <p:txBody>
          <a:bodyPr/>
          <a:lstStyle/>
          <a:p>
            <a:fld id="{8C734804-006E-DC44-93A2-A63A0AD6AB16}" type="slidenum">
              <a:rPr lang="en-US" smtClean="0"/>
              <a:pPr/>
              <a:t>303</a:t>
            </a:fld>
            <a:endParaRPr lang="en-US"/>
          </a:p>
        </p:txBody>
      </p:sp>
    </p:spTree>
    <p:extLst>
      <p:ext uri="{BB962C8B-B14F-4D97-AF65-F5344CB8AC3E}">
        <p14:creationId xmlns:p14="http://schemas.microsoft.com/office/powerpoint/2010/main" val="227164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7C89EE-C65A-EE40-BBB3-43A048D422BD}"/>
              </a:ext>
            </a:extLst>
          </p:cNvPr>
          <p:cNvPicPr>
            <a:picLocks noChangeAspect="1"/>
          </p:cNvPicPr>
          <p:nvPr/>
        </p:nvPicPr>
        <p:blipFill>
          <a:blip r:embed="rId2"/>
          <a:stretch>
            <a:fillRect/>
          </a:stretch>
        </p:blipFill>
        <p:spPr>
          <a:xfrm>
            <a:off x="1397000" y="361950"/>
            <a:ext cx="6350000" cy="6134100"/>
          </a:xfrm>
          <a:prstGeom prst="rect">
            <a:avLst/>
          </a:prstGeom>
        </p:spPr>
      </p:pic>
      <p:sp>
        <p:nvSpPr>
          <p:cNvPr id="2" name="Slide Number Placeholder 1">
            <a:extLst>
              <a:ext uri="{FF2B5EF4-FFF2-40B4-BE49-F238E27FC236}">
                <a16:creationId xmlns:a16="http://schemas.microsoft.com/office/drawing/2014/main" id="{44F70382-F4E4-654E-8CDD-C45C497192E7}"/>
              </a:ext>
            </a:extLst>
          </p:cNvPr>
          <p:cNvSpPr>
            <a:spLocks noGrp="1"/>
          </p:cNvSpPr>
          <p:nvPr>
            <p:ph type="sldNum" sz="quarter" idx="12"/>
          </p:nvPr>
        </p:nvSpPr>
        <p:spPr/>
        <p:txBody>
          <a:bodyPr/>
          <a:lstStyle/>
          <a:p>
            <a:fld id="{8C734804-006E-DC44-93A2-A63A0AD6AB16}" type="slidenum">
              <a:rPr lang="en-US" smtClean="0"/>
              <a:pPr/>
              <a:t>304</a:t>
            </a:fld>
            <a:endParaRPr lang="en-US"/>
          </a:p>
        </p:txBody>
      </p:sp>
    </p:spTree>
    <p:extLst>
      <p:ext uri="{BB962C8B-B14F-4D97-AF65-F5344CB8AC3E}">
        <p14:creationId xmlns:p14="http://schemas.microsoft.com/office/powerpoint/2010/main" val="401988200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2CD34-E091-5A43-BB93-339D2274C158}"/>
              </a:ext>
            </a:extLst>
          </p:cNvPr>
          <p:cNvGrpSpPr/>
          <p:nvPr/>
        </p:nvGrpSpPr>
        <p:grpSpPr>
          <a:xfrm>
            <a:off x="7772400" y="-258128"/>
            <a:ext cx="1371600" cy="1630760"/>
            <a:chOff x="7772400" y="-258128"/>
            <a:chExt cx="1371600" cy="1630760"/>
          </a:xfrm>
        </p:grpSpPr>
        <p:sp>
          <p:nvSpPr>
            <p:cNvPr id="8" name="Right Triangle 7">
              <a:extLst>
                <a:ext uri="{FF2B5EF4-FFF2-40B4-BE49-F238E27FC236}">
                  <a16:creationId xmlns:a16="http://schemas.microsoft.com/office/drawing/2014/main" id="{16EA050A-1BEF-EA40-B079-A53680F854BF}"/>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a:extLst>
                <a:ext uri="{FF2B5EF4-FFF2-40B4-BE49-F238E27FC236}">
                  <a16:creationId xmlns:a16="http://schemas.microsoft.com/office/drawing/2014/main" id="{DAAA1B20-618F-7640-A7F0-50362DFDFC49}"/>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10" name="Rectangle 9">
            <a:extLst>
              <a:ext uri="{FF2B5EF4-FFF2-40B4-BE49-F238E27FC236}">
                <a16:creationId xmlns:a16="http://schemas.microsoft.com/office/drawing/2014/main" id="{B8A05B1B-8A12-7241-81EF-445E66719F01}"/>
              </a:ext>
            </a:extLst>
          </p:cNvPr>
          <p:cNvSpPr/>
          <p:nvPr/>
        </p:nvSpPr>
        <p:spPr>
          <a:xfrm>
            <a:off x="762000" y="733215"/>
            <a:ext cx="7942847" cy="6247864"/>
          </a:xfrm>
          <a:prstGeom prst="rect">
            <a:avLst/>
          </a:prstGeom>
        </p:spPr>
        <p:txBody>
          <a:bodyPr wrap="square">
            <a:spAutoFit/>
          </a:bodyPr>
          <a:lstStyle/>
          <a:p>
            <a:r>
              <a:rPr lang="en-GB" sz="2000" b="0" dirty="0">
                <a:solidFill>
                  <a:srgbClr val="000000"/>
                </a:solidFill>
                <a:latin typeface="Courier" pitchFamily="2" charset="0"/>
              </a:rPr>
              <a:t>data &lt;- c(3.89, 4.75, 4.75, 5.20, 5.78, 5.80, 6.33, 7.21, 7.90)</a:t>
            </a:r>
          </a:p>
          <a:p>
            <a:endParaRPr lang="en-GB" sz="2000" b="0" dirty="0">
              <a:solidFill>
                <a:srgbClr val="000000"/>
              </a:solidFill>
              <a:latin typeface="Courier" pitchFamily="2" charset="0"/>
            </a:endParaRPr>
          </a:p>
          <a:p>
            <a:r>
              <a:rPr lang="en-GB" sz="2000" b="0" dirty="0">
                <a:solidFill>
                  <a:srgbClr val="000000"/>
                </a:solidFill>
                <a:latin typeface="Courier" pitchFamily="2" charset="0"/>
              </a:rPr>
              <a:t># generate expected from normal distribution</a:t>
            </a:r>
          </a:p>
          <a:p>
            <a:r>
              <a:rPr lang="en-GB" sz="2000" b="0" dirty="0">
                <a:solidFill>
                  <a:srgbClr val="000000"/>
                </a:solidFill>
                <a:latin typeface="Courier" pitchFamily="2" charset="0"/>
              </a:rPr>
              <a:t>u=</a:t>
            </a:r>
            <a:r>
              <a:rPr lang="en-GB" sz="2000" b="0" dirty="0" err="1">
                <a:solidFill>
                  <a:srgbClr val="000000"/>
                </a:solidFill>
                <a:latin typeface="Courier" pitchFamily="2" charset="0"/>
              </a:rPr>
              <a:t>seq</a:t>
            </a:r>
            <a:r>
              <a:rPr lang="en-GB" sz="2000" b="0" dirty="0">
                <a:solidFill>
                  <a:srgbClr val="000000"/>
                </a:solidFill>
                <a:latin typeface="Courier" pitchFamily="2" charset="0"/>
              </a:rPr>
              <a:t>(0.1,0.9,by=0.1)</a:t>
            </a:r>
          </a:p>
          <a:p>
            <a:r>
              <a:rPr lang="en-GB" sz="2000" b="0" dirty="0">
                <a:solidFill>
                  <a:srgbClr val="000000"/>
                </a:solidFill>
                <a:latin typeface="Courier" pitchFamily="2" charset="0"/>
              </a:rPr>
              <a:t>expected &lt;- </a:t>
            </a:r>
            <a:r>
              <a:rPr lang="en-GB" sz="2000" b="0" dirty="0" err="1">
                <a:solidFill>
                  <a:srgbClr val="000000"/>
                </a:solidFill>
                <a:latin typeface="Courier" pitchFamily="2" charset="0"/>
              </a:rPr>
              <a:t>qnorm</a:t>
            </a:r>
            <a:r>
              <a:rPr lang="en-GB" sz="2000" b="0" dirty="0">
                <a:solidFill>
                  <a:srgbClr val="000000"/>
                </a:solidFill>
                <a:latin typeface="Courier" pitchFamily="2" charset="0"/>
              </a:rPr>
              <a:t>(u)</a:t>
            </a:r>
          </a:p>
          <a:p>
            <a:r>
              <a:rPr lang="en-GB" sz="2000" b="0" dirty="0">
                <a:solidFill>
                  <a:srgbClr val="000000"/>
                </a:solidFill>
                <a:latin typeface="Courier" pitchFamily="2" charset="0"/>
              </a:rPr>
              <a:t>print(expected)</a:t>
            </a:r>
          </a:p>
          <a:p>
            <a:endParaRPr lang="en-GB" sz="2000" b="0" dirty="0">
              <a:solidFill>
                <a:srgbClr val="000000"/>
              </a:solidFill>
              <a:latin typeface="Courier" pitchFamily="2" charset="0"/>
            </a:endParaRPr>
          </a:p>
          <a:p>
            <a:r>
              <a:rPr lang="en-GB" sz="2000" dirty="0">
                <a:solidFill>
                  <a:srgbClr val="99CC00"/>
                </a:solidFill>
                <a:latin typeface="Courier" pitchFamily="2" charset="0"/>
              </a:rPr>
              <a:t>[1] -1.2815516 -0.8416212 -0.5244005 -0.2533471  0.0000000  0.2533471  0.5244005</a:t>
            </a:r>
          </a:p>
          <a:p>
            <a:r>
              <a:rPr lang="en-GB" sz="2000" dirty="0">
                <a:solidFill>
                  <a:srgbClr val="99CC00"/>
                </a:solidFill>
                <a:latin typeface="Courier" pitchFamily="2" charset="0"/>
              </a:rPr>
              <a:t>[8]  0.8416212  1.281551</a:t>
            </a:r>
          </a:p>
          <a:p>
            <a:endParaRPr lang="en-GB" sz="2000" b="0" dirty="0">
              <a:solidFill>
                <a:srgbClr val="000000"/>
              </a:solidFill>
              <a:latin typeface="Courier" pitchFamily="2" charset="0"/>
            </a:endParaRPr>
          </a:p>
          <a:p>
            <a:r>
              <a:rPr lang="en-GB" sz="2000" b="0" dirty="0">
                <a:solidFill>
                  <a:srgbClr val="000000"/>
                </a:solidFill>
                <a:latin typeface="Courier" pitchFamily="2" charset="0"/>
              </a:rPr>
              <a:t>plot(</a:t>
            </a:r>
            <a:r>
              <a:rPr lang="en-GB" sz="2000" b="0" dirty="0" err="1">
                <a:solidFill>
                  <a:srgbClr val="000000"/>
                </a:solidFill>
                <a:latin typeface="Courier" pitchFamily="2" charset="0"/>
              </a:rPr>
              <a:t>expected,data</a:t>
            </a:r>
            <a:r>
              <a:rPr lang="en-GB" sz="2000" b="0" dirty="0">
                <a:solidFill>
                  <a:srgbClr val="000000"/>
                </a:solidFill>
                <a:latin typeface="Courier" pitchFamily="2" charset="0"/>
              </a:rPr>
              <a:t>)</a:t>
            </a:r>
          </a:p>
          <a:p>
            <a:endParaRPr lang="en-GB" sz="2000" b="0" dirty="0">
              <a:solidFill>
                <a:srgbClr val="000000"/>
              </a:solidFill>
              <a:latin typeface="Courier" pitchFamily="2" charset="0"/>
            </a:endParaRPr>
          </a:p>
          <a:p>
            <a:r>
              <a:rPr lang="en-GB" sz="2000" b="0" dirty="0">
                <a:solidFill>
                  <a:srgbClr val="000000"/>
                </a:solidFill>
                <a:latin typeface="Courier" pitchFamily="2" charset="0"/>
              </a:rPr>
              <a:t>#or simpler:</a:t>
            </a:r>
          </a:p>
          <a:p>
            <a:r>
              <a:rPr lang="en-GB" sz="2000" b="0" dirty="0" err="1">
                <a:solidFill>
                  <a:srgbClr val="000000"/>
                </a:solidFill>
                <a:latin typeface="Courier" pitchFamily="2" charset="0"/>
              </a:rPr>
              <a:t>qqnorm</a:t>
            </a:r>
            <a:r>
              <a:rPr lang="en-GB" sz="2000" b="0" dirty="0">
                <a:solidFill>
                  <a:srgbClr val="000000"/>
                </a:solidFill>
                <a:latin typeface="Courier" pitchFamily="2" charset="0"/>
              </a:rPr>
              <a:t>(data)</a:t>
            </a:r>
          </a:p>
          <a:p>
            <a:r>
              <a:rPr lang="en-GB" sz="2000" b="0" dirty="0" err="1">
                <a:solidFill>
                  <a:srgbClr val="000000"/>
                </a:solidFill>
                <a:latin typeface="Courier" pitchFamily="2" charset="0"/>
              </a:rPr>
              <a:t>qqline</a:t>
            </a:r>
            <a:r>
              <a:rPr lang="en-GB" sz="2000" b="0" dirty="0">
                <a:solidFill>
                  <a:srgbClr val="000000"/>
                </a:solidFill>
                <a:latin typeface="Courier" pitchFamily="2" charset="0"/>
              </a:rPr>
              <a:t>(data)</a:t>
            </a: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p:txBody>
      </p:sp>
      <p:sp>
        <p:nvSpPr>
          <p:cNvPr id="2" name="Slide Number Placeholder 1">
            <a:extLst>
              <a:ext uri="{FF2B5EF4-FFF2-40B4-BE49-F238E27FC236}">
                <a16:creationId xmlns:a16="http://schemas.microsoft.com/office/drawing/2014/main" id="{37339F1B-6C8B-204A-9066-D3EEA12A513F}"/>
              </a:ext>
            </a:extLst>
          </p:cNvPr>
          <p:cNvSpPr>
            <a:spLocks noGrp="1"/>
          </p:cNvSpPr>
          <p:nvPr>
            <p:ph type="sldNum" sz="quarter" idx="12"/>
          </p:nvPr>
        </p:nvSpPr>
        <p:spPr/>
        <p:txBody>
          <a:bodyPr/>
          <a:lstStyle/>
          <a:p>
            <a:fld id="{803C33BC-767D-8845-BB2C-A473FB4A7552}" type="slidenum">
              <a:rPr lang="en-US" smtClean="0"/>
              <a:pPr/>
              <a:t>305</a:t>
            </a:fld>
            <a:endParaRPr lang="en-US"/>
          </a:p>
        </p:txBody>
      </p:sp>
    </p:spTree>
    <p:extLst>
      <p:ext uri="{BB962C8B-B14F-4D97-AF65-F5344CB8AC3E}">
        <p14:creationId xmlns:p14="http://schemas.microsoft.com/office/powerpoint/2010/main" val="9599651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942A04C-2CC9-DF40-97AE-1C4588349551}"/>
              </a:ext>
            </a:extLst>
          </p:cNvPr>
          <p:cNvSpPr txBox="1">
            <a:spLocks/>
          </p:cNvSpPr>
          <p:nvPr/>
        </p:nvSpPr>
        <p:spPr bwMode="auto">
          <a:xfrm>
            <a:off x="304800" y="304800"/>
            <a:ext cx="81534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Q-Q plots are great </a:t>
            </a:r>
            <a:r>
              <a:rPr lang="en-US" dirty="0">
                <a:solidFill>
                  <a:srgbClr val="99CC00"/>
                </a:solidFill>
                <a:latin typeface="Arial" charset="0"/>
                <a:cs typeface="Arial" charset="0"/>
              </a:rPr>
              <a:t>graphical tools for large sample </a:t>
            </a:r>
            <a:r>
              <a:rPr lang="en-US" b="0" dirty="0">
                <a:latin typeface="Arial" charset="0"/>
                <a:cs typeface="Arial" charset="0"/>
              </a:rPr>
              <a:t>but not </a:t>
            </a:r>
            <a:r>
              <a:rPr lang="en-US" dirty="0">
                <a:solidFill>
                  <a:srgbClr val="FFC000"/>
                </a:solidFill>
                <a:latin typeface="Arial" charset="0"/>
                <a:cs typeface="Arial" charset="0"/>
              </a:rPr>
              <a:t>very useful for small sample size</a:t>
            </a:r>
            <a:r>
              <a:rPr lang="en-US" b="0" dirty="0">
                <a:latin typeface="Arial" charset="0"/>
                <a:cs typeface="Arial" charset="0"/>
              </a:rPr>
              <a:t>, e.g. this is the histogram of the last example: data do not ‘look’ normal, but they are not statistically different than normal.</a:t>
            </a: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p:txBody>
      </p:sp>
      <p:pic>
        <p:nvPicPr>
          <p:cNvPr id="3" name="Picture 2">
            <a:extLst>
              <a:ext uri="{FF2B5EF4-FFF2-40B4-BE49-F238E27FC236}">
                <a16:creationId xmlns:a16="http://schemas.microsoft.com/office/drawing/2014/main" id="{910D82C1-FC53-5A49-A785-1EA4D2B9CE92}"/>
              </a:ext>
            </a:extLst>
          </p:cNvPr>
          <p:cNvPicPr>
            <a:picLocks noChangeAspect="1"/>
          </p:cNvPicPr>
          <p:nvPr/>
        </p:nvPicPr>
        <p:blipFill>
          <a:blip r:embed="rId2"/>
          <a:stretch>
            <a:fillRect/>
          </a:stretch>
        </p:blipFill>
        <p:spPr>
          <a:xfrm>
            <a:off x="2514600" y="2057400"/>
            <a:ext cx="4343400" cy="4575893"/>
          </a:xfrm>
          <a:prstGeom prst="rect">
            <a:avLst/>
          </a:prstGeom>
        </p:spPr>
      </p:pic>
      <p:sp>
        <p:nvSpPr>
          <p:cNvPr id="2" name="Slide Number Placeholder 1">
            <a:extLst>
              <a:ext uri="{FF2B5EF4-FFF2-40B4-BE49-F238E27FC236}">
                <a16:creationId xmlns:a16="http://schemas.microsoft.com/office/drawing/2014/main" id="{C3B39DA1-FB6C-6D4E-A2A2-C2F840D5D5D6}"/>
              </a:ext>
            </a:extLst>
          </p:cNvPr>
          <p:cNvSpPr>
            <a:spLocks noGrp="1"/>
          </p:cNvSpPr>
          <p:nvPr>
            <p:ph type="sldNum" sz="quarter" idx="12"/>
          </p:nvPr>
        </p:nvSpPr>
        <p:spPr/>
        <p:txBody>
          <a:bodyPr/>
          <a:lstStyle/>
          <a:p>
            <a:fld id="{803C33BC-767D-8845-BB2C-A473FB4A7552}" type="slidenum">
              <a:rPr lang="en-US" smtClean="0"/>
              <a:pPr/>
              <a:t>306</a:t>
            </a:fld>
            <a:endParaRPr lang="en-US"/>
          </a:p>
        </p:txBody>
      </p:sp>
    </p:spTree>
    <p:extLst>
      <p:ext uri="{BB962C8B-B14F-4D97-AF65-F5344CB8AC3E}">
        <p14:creationId xmlns:p14="http://schemas.microsoft.com/office/powerpoint/2010/main" val="60468911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4DFB930-2001-5F4B-95EB-F4C8A42F4FD4}"/>
              </a:ext>
            </a:extLst>
          </p:cNvPr>
          <p:cNvSpPr txBox="1">
            <a:spLocks/>
          </p:cNvSpPr>
          <p:nvPr/>
        </p:nvSpPr>
        <p:spPr bwMode="auto">
          <a:xfrm>
            <a:off x="457200" y="1421296"/>
            <a:ext cx="8153400" cy="541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dirty="0">
                <a:solidFill>
                  <a:srgbClr val="99CC00"/>
                </a:solidFill>
                <a:latin typeface="Arial" charset="0"/>
                <a:cs typeface="Arial" charset="0"/>
              </a:rPr>
              <a:t>statistical tests </a:t>
            </a:r>
            <a:r>
              <a:rPr lang="en-US" b="0" dirty="0">
                <a:latin typeface="Arial" charset="0"/>
                <a:cs typeface="Arial" charset="0"/>
              </a:rPr>
              <a:t>for normality are more precise since actual probabilities are calculated</a:t>
            </a:r>
          </a:p>
          <a:p>
            <a:endParaRPr lang="en-US" b="0" dirty="0">
              <a:latin typeface="Arial" charset="0"/>
              <a:cs typeface="Arial" charset="0"/>
            </a:endParaRPr>
          </a:p>
          <a:p>
            <a:r>
              <a:rPr lang="en-US" dirty="0">
                <a:solidFill>
                  <a:srgbClr val="99CC00"/>
                </a:solidFill>
                <a:latin typeface="Arial" charset="0"/>
                <a:cs typeface="Arial" charset="0"/>
              </a:rPr>
              <a:t>Kolmogorov-Smirnov</a:t>
            </a:r>
          </a:p>
          <a:p>
            <a:pPr lvl="1"/>
            <a:r>
              <a:rPr lang="en-US" b="0" dirty="0">
                <a:latin typeface="Arial" charset="0"/>
                <a:cs typeface="Arial" charset="0"/>
              </a:rPr>
              <a:t>works best for data sets with n &gt; 50</a:t>
            </a:r>
          </a:p>
          <a:p>
            <a:pPr lvl="1"/>
            <a:r>
              <a:rPr lang="en-US" b="0" dirty="0">
                <a:latin typeface="Arial" charset="0"/>
                <a:cs typeface="Arial" charset="0"/>
              </a:rPr>
              <a:t>not sensitive to problems in the tails</a:t>
            </a:r>
          </a:p>
          <a:p>
            <a:br>
              <a:rPr lang="en-US" b="0" dirty="0">
                <a:latin typeface="Arial" charset="0"/>
                <a:cs typeface="Arial" charset="0"/>
              </a:rPr>
            </a:br>
            <a:r>
              <a:rPr lang="en-US" dirty="0">
                <a:solidFill>
                  <a:srgbClr val="99CC00"/>
                </a:solidFill>
                <a:latin typeface="Arial" charset="0"/>
                <a:cs typeface="Arial" charset="0"/>
              </a:rPr>
              <a:t>Shapiro-Wilks</a:t>
            </a:r>
          </a:p>
          <a:p>
            <a:pPr lvl="1"/>
            <a:r>
              <a:rPr lang="en-US" b="0" dirty="0">
                <a:latin typeface="Arial" charset="0"/>
                <a:cs typeface="Arial" charset="0"/>
              </a:rPr>
              <a:t>works best for data sets with n &lt; 50</a:t>
            </a:r>
          </a:p>
          <a:p>
            <a:pPr lvl="1"/>
            <a:r>
              <a:rPr lang="en-US" b="0" dirty="0">
                <a:latin typeface="Arial" charset="0"/>
                <a:cs typeface="Arial" charset="0"/>
              </a:rPr>
              <a:t>doesn't work well if several values are same</a:t>
            </a:r>
            <a:endParaRPr lang="en-US"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F7327D4A-D038-4E44-A41B-100EFAB148F7}"/>
              </a:ext>
            </a:extLst>
          </p:cNvPr>
          <p:cNvSpPr>
            <a:spLocks noGrp="1"/>
          </p:cNvSpPr>
          <p:nvPr>
            <p:ph type="sldNum" sz="quarter" idx="12"/>
          </p:nvPr>
        </p:nvSpPr>
        <p:spPr/>
        <p:txBody>
          <a:bodyPr/>
          <a:lstStyle/>
          <a:p>
            <a:fld id="{803C33BC-767D-8845-BB2C-A473FB4A7552}" type="slidenum">
              <a:rPr lang="en-US" smtClean="0"/>
              <a:pPr/>
              <a:t>307</a:t>
            </a:fld>
            <a:endParaRPr lang="en-US"/>
          </a:p>
        </p:txBody>
      </p:sp>
    </p:spTree>
    <p:extLst>
      <p:ext uri="{BB962C8B-B14F-4D97-AF65-F5344CB8AC3E}">
        <p14:creationId xmlns:p14="http://schemas.microsoft.com/office/powerpoint/2010/main" val="304436918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7BC125-AC78-9249-B88E-2F8B83C33882}"/>
              </a:ext>
            </a:extLst>
          </p:cNvPr>
          <p:cNvSpPr/>
          <p:nvPr/>
        </p:nvSpPr>
        <p:spPr>
          <a:xfrm>
            <a:off x="-401509" y="222647"/>
            <a:ext cx="7848600" cy="615553"/>
          </a:xfrm>
          <a:prstGeom prst="rect">
            <a:avLst/>
          </a:prstGeom>
        </p:spPr>
        <p:txBody>
          <a:bodyPr wrap="square">
            <a:spAutoFit/>
          </a:bodyPr>
          <a:lstStyle/>
          <a:p>
            <a:pPr lvl="0" algn="r"/>
            <a:r>
              <a:rPr lang="en-US" sz="3400" b="0" dirty="0"/>
              <a:t>Kolmogorov-Smirnov test</a:t>
            </a:r>
          </a:p>
        </p:txBody>
      </p:sp>
      <p:grpSp>
        <p:nvGrpSpPr>
          <p:cNvPr id="13" name="Group 8">
            <a:extLst>
              <a:ext uri="{FF2B5EF4-FFF2-40B4-BE49-F238E27FC236}">
                <a16:creationId xmlns:a16="http://schemas.microsoft.com/office/drawing/2014/main" id="{EA0EA727-246A-9D4B-BD77-0870E945F6EA}"/>
              </a:ext>
            </a:extLst>
          </p:cNvPr>
          <p:cNvGrpSpPr>
            <a:grpSpLocks/>
          </p:cNvGrpSpPr>
          <p:nvPr/>
        </p:nvGrpSpPr>
        <p:grpSpPr bwMode="auto">
          <a:xfrm>
            <a:off x="6511412" y="-76200"/>
            <a:ext cx="3089787" cy="1865532"/>
            <a:chOff x="5029200" y="990600"/>
            <a:chExt cx="4038600" cy="2438400"/>
          </a:xfrm>
        </p:grpSpPr>
        <p:sp>
          <p:nvSpPr>
            <p:cNvPr id="14" name="Oval 9">
              <a:extLst>
                <a:ext uri="{FF2B5EF4-FFF2-40B4-BE49-F238E27FC236}">
                  <a16:creationId xmlns:a16="http://schemas.microsoft.com/office/drawing/2014/main" id="{5C884CCD-177B-8043-B4A1-18C47C667298}"/>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5" name="Oval 10">
              <a:extLst>
                <a:ext uri="{FF2B5EF4-FFF2-40B4-BE49-F238E27FC236}">
                  <a16:creationId xmlns:a16="http://schemas.microsoft.com/office/drawing/2014/main" id="{220DDF04-43E2-6C47-8CD1-706CBA33365C}"/>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2</a:t>
              </a:r>
            </a:p>
          </p:txBody>
        </p:sp>
      </p:grpSp>
      <p:sp>
        <p:nvSpPr>
          <p:cNvPr id="20" name="Rectangle 19">
            <a:extLst>
              <a:ext uri="{FF2B5EF4-FFF2-40B4-BE49-F238E27FC236}">
                <a16:creationId xmlns:a16="http://schemas.microsoft.com/office/drawing/2014/main" id="{C2E1AD1A-B56C-C441-9096-99E5526B7545}"/>
              </a:ext>
            </a:extLst>
          </p:cNvPr>
          <p:cNvSpPr/>
          <p:nvPr/>
        </p:nvSpPr>
        <p:spPr>
          <a:xfrm>
            <a:off x="2541012" y="3595439"/>
            <a:ext cx="3554988" cy="830997"/>
          </a:xfrm>
          <a:prstGeom prst="rect">
            <a:avLst/>
          </a:prstGeom>
        </p:spPr>
        <p:txBody>
          <a:bodyPr wrap="square">
            <a:spAutoFit/>
          </a:bodyPr>
          <a:lstStyle/>
          <a:p>
            <a:r>
              <a:rPr lang="en-US" sz="2400" dirty="0">
                <a:solidFill>
                  <a:srgbClr val="99CC00"/>
                </a:solidFill>
              </a:rPr>
              <a:t>cumulative distribution function expected</a:t>
            </a:r>
            <a:endParaRPr lang="en-US" sz="2400" dirty="0"/>
          </a:p>
        </p:txBody>
      </p:sp>
      <p:sp>
        <p:nvSpPr>
          <p:cNvPr id="21" name="Freeform 20">
            <a:extLst>
              <a:ext uri="{FF2B5EF4-FFF2-40B4-BE49-F238E27FC236}">
                <a16:creationId xmlns:a16="http://schemas.microsoft.com/office/drawing/2014/main" id="{57E1C6E3-D6DA-EF4D-93A6-A22FE5243CE0}"/>
              </a:ext>
            </a:extLst>
          </p:cNvPr>
          <p:cNvSpPr/>
          <p:nvPr/>
        </p:nvSpPr>
        <p:spPr bwMode="auto">
          <a:xfrm rot="16951003">
            <a:off x="2810681" y="2831096"/>
            <a:ext cx="769139" cy="54762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pic>
        <p:nvPicPr>
          <p:cNvPr id="3" name="Picture 2">
            <a:extLst>
              <a:ext uri="{FF2B5EF4-FFF2-40B4-BE49-F238E27FC236}">
                <a16:creationId xmlns:a16="http://schemas.microsoft.com/office/drawing/2014/main" id="{7A8A2214-4C85-7049-9A34-AB0AA630DB9E}"/>
              </a:ext>
            </a:extLst>
          </p:cNvPr>
          <p:cNvPicPr>
            <a:picLocks noChangeAspect="1"/>
          </p:cNvPicPr>
          <p:nvPr/>
        </p:nvPicPr>
        <p:blipFill rotWithShape="1">
          <a:blip r:embed="rId2"/>
          <a:srcRect r="4848" b="-13841"/>
          <a:stretch/>
        </p:blipFill>
        <p:spPr>
          <a:xfrm>
            <a:off x="990600" y="2088179"/>
            <a:ext cx="4217412" cy="925301"/>
          </a:xfrm>
          <a:prstGeom prst="rect">
            <a:avLst/>
          </a:prstGeom>
        </p:spPr>
      </p:pic>
      <p:sp>
        <p:nvSpPr>
          <p:cNvPr id="12" name="Rectangle 11">
            <a:extLst>
              <a:ext uri="{FF2B5EF4-FFF2-40B4-BE49-F238E27FC236}">
                <a16:creationId xmlns:a16="http://schemas.microsoft.com/office/drawing/2014/main" id="{3BDE327F-61C5-9E49-96F1-1D575D0FB478}"/>
              </a:ext>
            </a:extLst>
          </p:cNvPr>
          <p:cNvSpPr/>
          <p:nvPr/>
        </p:nvSpPr>
        <p:spPr>
          <a:xfrm>
            <a:off x="5399900" y="2742800"/>
            <a:ext cx="3744099" cy="830997"/>
          </a:xfrm>
          <a:prstGeom prst="rect">
            <a:avLst/>
          </a:prstGeom>
        </p:spPr>
        <p:txBody>
          <a:bodyPr wrap="square">
            <a:spAutoFit/>
          </a:bodyPr>
          <a:lstStyle/>
          <a:p>
            <a:r>
              <a:rPr lang="en-US" sz="2400" dirty="0">
                <a:solidFill>
                  <a:srgbClr val="99CC00"/>
                </a:solidFill>
              </a:rPr>
              <a:t>cumulative distribution function observed</a:t>
            </a:r>
            <a:endParaRPr lang="en-US" sz="2400" dirty="0"/>
          </a:p>
        </p:txBody>
      </p:sp>
      <p:sp>
        <p:nvSpPr>
          <p:cNvPr id="16" name="Freeform 15">
            <a:extLst>
              <a:ext uri="{FF2B5EF4-FFF2-40B4-BE49-F238E27FC236}">
                <a16:creationId xmlns:a16="http://schemas.microsoft.com/office/drawing/2014/main" id="{18EEFE26-3580-6C40-B015-DF9934D3D6EB}"/>
              </a:ext>
            </a:extLst>
          </p:cNvPr>
          <p:cNvSpPr/>
          <p:nvPr/>
        </p:nvSpPr>
        <p:spPr bwMode="auto">
          <a:xfrm rot="13921073">
            <a:off x="4523351" y="2643688"/>
            <a:ext cx="769139" cy="54762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5" name="Group 4">
            <a:extLst>
              <a:ext uri="{FF2B5EF4-FFF2-40B4-BE49-F238E27FC236}">
                <a16:creationId xmlns:a16="http://schemas.microsoft.com/office/drawing/2014/main" id="{A0193575-64EF-A247-BE06-C0B96CCB4A47}"/>
              </a:ext>
            </a:extLst>
          </p:cNvPr>
          <p:cNvGrpSpPr/>
          <p:nvPr/>
        </p:nvGrpSpPr>
        <p:grpSpPr>
          <a:xfrm>
            <a:off x="952459" y="2933589"/>
            <a:ext cx="7509195" cy="2460460"/>
            <a:chOff x="952459" y="2933589"/>
            <a:chExt cx="7509195" cy="2460460"/>
          </a:xfrm>
        </p:grpSpPr>
        <p:sp>
          <p:nvSpPr>
            <p:cNvPr id="17" name="Freeform 16">
              <a:extLst>
                <a:ext uri="{FF2B5EF4-FFF2-40B4-BE49-F238E27FC236}">
                  <a16:creationId xmlns:a16="http://schemas.microsoft.com/office/drawing/2014/main" id="{4724FFEF-DEA7-8A43-9E4C-EFAC01B9848B}"/>
                </a:ext>
              </a:extLst>
            </p:cNvPr>
            <p:cNvSpPr/>
            <p:nvPr/>
          </p:nvSpPr>
          <p:spPr bwMode="auto">
            <a:xfrm rot="16951003">
              <a:off x="908883" y="2977165"/>
              <a:ext cx="2075416" cy="1988263"/>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8" name="Rectangle 17">
              <a:extLst>
                <a:ext uri="{FF2B5EF4-FFF2-40B4-BE49-F238E27FC236}">
                  <a16:creationId xmlns:a16="http://schemas.microsoft.com/office/drawing/2014/main" id="{D3A2617F-DAF8-8647-B513-B069D2D729AD}"/>
                </a:ext>
              </a:extLst>
            </p:cNvPr>
            <p:cNvSpPr/>
            <p:nvPr/>
          </p:nvSpPr>
          <p:spPr>
            <a:xfrm>
              <a:off x="2841502" y="4932384"/>
              <a:ext cx="5620152" cy="461665"/>
            </a:xfrm>
            <a:prstGeom prst="rect">
              <a:avLst/>
            </a:prstGeom>
          </p:spPr>
          <p:txBody>
            <a:bodyPr wrap="square">
              <a:spAutoFit/>
            </a:bodyPr>
            <a:lstStyle/>
            <a:p>
              <a:r>
                <a:rPr lang="en-US" sz="2400" b="0" dirty="0"/>
                <a:t>can generate a </a:t>
              </a:r>
              <a:r>
                <a:rPr lang="en-US" sz="2400" dirty="0">
                  <a:solidFill>
                    <a:srgbClr val="99CC00"/>
                  </a:solidFill>
                </a:rPr>
                <a:t>p-value</a:t>
              </a:r>
            </a:p>
          </p:txBody>
        </p:sp>
      </p:grpSp>
      <p:sp>
        <p:nvSpPr>
          <p:cNvPr id="2" name="Slide Number Placeholder 1">
            <a:extLst>
              <a:ext uri="{FF2B5EF4-FFF2-40B4-BE49-F238E27FC236}">
                <a16:creationId xmlns:a16="http://schemas.microsoft.com/office/drawing/2014/main" id="{A814A21A-E7CF-8E49-8A88-05C9D710C30B}"/>
              </a:ext>
            </a:extLst>
          </p:cNvPr>
          <p:cNvSpPr>
            <a:spLocks noGrp="1"/>
          </p:cNvSpPr>
          <p:nvPr>
            <p:ph type="sldNum" sz="quarter" idx="12"/>
          </p:nvPr>
        </p:nvSpPr>
        <p:spPr/>
        <p:txBody>
          <a:bodyPr/>
          <a:lstStyle/>
          <a:p>
            <a:fld id="{8C734804-006E-DC44-93A2-A63A0AD6AB16}" type="slidenum">
              <a:rPr lang="en-US" smtClean="0"/>
              <a:pPr/>
              <a:t>308</a:t>
            </a:fld>
            <a:endParaRPr lang="en-US"/>
          </a:p>
        </p:txBody>
      </p:sp>
    </p:spTree>
    <p:extLst>
      <p:ext uri="{BB962C8B-B14F-4D97-AF65-F5344CB8AC3E}">
        <p14:creationId xmlns:p14="http://schemas.microsoft.com/office/powerpoint/2010/main" val="275022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525F029-E4BA-AC49-9B7A-0780F57F2C65}"/>
              </a:ext>
            </a:extLst>
          </p:cNvPr>
          <p:cNvSpPr txBox="1">
            <a:spLocks/>
          </p:cNvSpPr>
          <p:nvPr/>
        </p:nvSpPr>
        <p:spPr bwMode="auto">
          <a:xfrm>
            <a:off x="510209" y="4187755"/>
            <a:ext cx="8153400" cy="954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dirty="0">
                <a:solidFill>
                  <a:srgbClr val="99CC00"/>
                </a:solidFill>
                <a:latin typeface="Arial" charset="0"/>
                <a:cs typeface="Arial" charset="0"/>
              </a:rPr>
              <a:t>does the following sample of n=100 comes from a normality distributed population?</a:t>
            </a:r>
          </a:p>
        </p:txBody>
      </p:sp>
      <p:sp>
        <p:nvSpPr>
          <p:cNvPr id="7" name="Rectangle 6">
            <a:extLst>
              <a:ext uri="{FF2B5EF4-FFF2-40B4-BE49-F238E27FC236}">
                <a16:creationId xmlns:a16="http://schemas.microsoft.com/office/drawing/2014/main" id="{9EF3C332-76F7-6542-A1FF-0DAE3D55C628}"/>
              </a:ext>
            </a:extLst>
          </p:cNvPr>
          <p:cNvSpPr/>
          <p:nvPr/>
        </p:nvSpPr>
        <p:spPr>
          <a:xfrm>
            <a:off x="1295400" y="1524000"/>
            <a:ext cx="6934200" cy="2246769"/>
          </a:xfrm>
          <a:prstGeom prst="rect">
            <a:avLst/>
          </a:prstGeom>
        </p:spPr>
        <p:txBody>
          <a:bodyPr wrap="square">
            <a:spAutoFit/>
          </a:bodyPr>
          <a:lstStyle/>
          <a:p>
            <a:r>
              <a:rPr lang="en-GB" sz="1400" b="0" dirty="0">
                <a:solidFill>
                  <a:srgbClr val="000000"/>
                </a:solidFill>
                <a:latin typeface="Menlo" panose="020B0609030804020204" pitchFamily="49" charset="0"/>
              </a:rPr>
              <a:t> 0.16 -0.68 -0.32 -0.85  0.89 -2.28  0.63  0.41  0.15  0.74  </a:t>
            </a:r>
          </a:p>
          <a:p>
            <a:r>
              <a:rPr lang="en-GB" sz="1400" b="0" dirty="0">
                <a:solidFill>
                  <a:srgbClr val="000000"/>
                </a:solidFill>
                <a:latin typeface="Menlo" panose="020B0609030804020204" pitchFamily="49" charset="0"/>
              </a:rPr>
              <a:t> 1.30 -0.13  0.80 -0.75  0.28 -1.00  0.14 -1.38 -0.04 -0.25 </a:t>
            </a:r>
          </a:p>
          <a:p>
            <a:r>
              <a:rPr lang="en-GB" sz="1400" b="0" dirty="0">
                <a:solidFill>
                  <a:srgbClr val="000000"/>
                </a:solidFill>
                <a:latin typeface="Menlo" panose="020B0609030804020204" pitchFamily="49" charset="0"/>
              </a:rPr>
              <a:t>-0.17  1.29  0.47 -1.23  0.21 -0.04  0.07 -0.08  0.32 -0.17  </a:t>
            </a:r>
          </a:p>
          <a:p>
            <a:r>
              <a:rPr lang="en-GB" sz="1400" b="0" dirty="0">
                <a:solidFill>
                  <a:srgbClr val="000000"/>
                </a:solidFill>
                <a:latin typeface="Menlo" panose="020B0609030804020204" pitchFamily="49" charset="0"/>
              </a:rPr>
              <a:t> 0.13 -1.94  0.78  0.19 -0.12 -0.19  0.76 -1.48 -0.01  0.20 </a:t>
            </a:r>
          </a:p>
          <a:p>
            <a:r>
              <a:rPr lang="en-GB" sz="1400" b="0" dirty="0">
                <a:solidFill>
                  <a:srgbClr val="000000"/>
                </a:solidFill>
                <a:latin typeface="Menlo" panose="020B0609030804020204" pitchFamily="49" charset="0"/>
              </a:rPr>
              <a:t>-1.97 -0.37  3.08 -0.40  0.80  0.01  1.32 -0.47  2.29 -0.26 </a:t>
            </a:r>
          </a:p>
          <a:p>
            <a:r>
              <a:rPr lang="en-GB" sz="1400" b="0" dirty="0">
                <a:solidFill>
                  <a:srgbClr val="000000"/>
                </a:solidFill>
                <a:latin typeface="Menlo" panose="020B0609030804020204" pitchFamily="49" charset="0"/>
              </a:rPr>
              <a:t>-1.52 -0.06 -1.02  1.06  0.60  1.15  1.92 -0.06 -0.19  0.67     </a:t>
            </a:r>
          </a:p>
          <a:p>
            <a:r>
              <a:rPr lang="en-GB" sz="1400" b="0" dirty="0">
                <a:solidFill>
                  <a:srgbClr val="000000"/>
                </a:solidFill>
                <a:latin typeface="Menlo" panose="020B0609030804020204" pitchFamily="49" charset="0"/>
              </a:rPr>
              <a:t> 0.29  0.58  0.02  2.18 -0.04 -0.13 -0.79 -1.28 -1.41 -0.23  </a:t>
            </a:r>
          </a:p>
          <a:p>
            <a:r>
              <a:rPr lang="en-GB" sz="1400" b="0" dirty="0">
                <a:solidFill>
                  <a:srgbClr val="000000"/>
                </a:solidFill>
                <a:latin typeface="Menlo" panose="020B0609030804020204" pitchFamily="49" charset="0"/>
              </a:rPr>
              <a:t> 0.65 -0.26 -0.17 -1.53 -1.69 -1.60  0.09 -1.11  0.30  0.71 </a:t>
            </a:r>
          </a:p>
          <a:p>
            <a:r>
              <a:rPr lang="en-GB" sz="1400" b="0" dirty="0">
                <a:solidFill>
                  <a:srgbClr val="000000"/>
                </a:solidFill>
                <a:latin typeface="Menlo" panose="020B0609030804020204" pitchFamily="49" charset="0"/>
              </a:rPr>
              <a:t>-0.88 -0.03  0.56 -3.68  2.40  0.62  0.52 -1.25  0.85 -0.09 </a:t>
            </a:r>
          </a:p>
          <a:p>
            <a:r>
              <a:rPr lang="en-GB" sz="1400" b="0" dirty="0">
                <a:solidFill>
                  <a:srgbClr val="000000"/>
                </a:solidFill>
                <a:latin typeface="Menlo" panose="020B0609030804020204" pitchFamily="49" charset="0"/>
              </a:rPr>
              <a:t>-0.23 -1.16  0.22 -1.68  0.50 -0.35 -0.35 -0.33 -0.24  0.25</a:t>
            </a:r>
          </a:p>
        </p:txBody>
      </p:sp>
      <p:sp>
        <p:nvSpPr>
          <p:cNvPr id="2" name="Slide Number Placeholder 1">
            <a:extLst>
              <a:ext uri="{FF2B5EF4-FFF2-40B4-BE49-F238E27FC236}">
                <a16:creationId xmlns:a16="http://schemas.microsoft.com/office/drawing/2014/main" id="{8D753C2A-5B85-6D48-9375-86A4F768BDAA}"/>
              </a:ext>
            </a:extLst>
          </p:cNvPr>
          <p:cNvSpPr>
            <a:spLocks noGrp="1"/>
          </p:cNvSpPr>
          <p:nvPr>
            <p:ph type="sldNum" sz="quarter" idx="12"/>
          </p:nvPr>
        </p:nvSpPr>
        <p:spPr/>
        <p:txBody>
          <a:bodyPr/>
          <a:lstStyle/>
          <a:p>
            <a:fld id="{8C734804-006E-DC44-93A2-A63A0AD6AB16}" type="slidenum">
              <a:rPr lang="en-US" smtClean="0"/>
              <a:pPr/>
              <a:t>309</a:t>
            </a:fld>
            <a:endParaRPr lang="en-US"/>
          </a:p>
        </p:txBody>
      </p:sp>
    </p:spTree>
    <p:extLst>
      <p:ext uri="{BB962C8B-B14F-4D97-AF65-F5344CB8AC3E}">
        <p14:creationId xmlns:p14="http://schemas.microsoft.com/office/powerpoint/2010/main" val="1170488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990B6D9-2EE2-3142-9C98-8FA60DECD1B1}"/>
              </a:ext>
            </a:extLst>
          </p:cNvPr>
          <p:cNvCxnSpPr/>
          <p:nvPr/>
        </p:nvCxnSpPr>
        <p:spPr bwMode="auto">
          <a:xfrm flipV="1">
            <a:off x="1066800" y="1828800"/>
            <a:ext cx="0" cy="342900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AB2DC191-D1B7-E148-9990-9E9484EAADE2}"/>
              </a:ext>
            </a:extLst>
          </p:cNvPr>
          <p:cNvCxnSpPr>
            <a:cxnSpLocks/>
          </p:cNvCxnSpPr>
          <p:nvPr/>
        </p:nvCxnSpPr>
        <p:spPr bwMode="auto">
          <a:xfrm>
            <a:off x="1066800" y="5257800"/>
            <a:ext cx="70866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sp>
        <p:nvSpPr>
          <p:cNvPr id="10" name="Rectangle 9">
            <a:extLst>
              <a:ext uri="{FF2B5EF4-FFF2-40B4-BE49-F238E27FC236}">
                <a16:creationId xmlns:a16="http://schemas.microsoft.com/office/drawing/2014/main" id="{25BE0559-72FE-2041-9A54-2162ACC23CA3}"/>
              </a:ext>
            </a:extLst>
          </p:cNvPr>
          <p:cNvSpPr/>
          <p:nvPr/>
        </p:nvSpPr>
        <p:spPr>
          <a:xfrm>
            <a:off x="408017" y="1295400"/>
            <a:ext cx="889987" cy="646331"/>
          </a:xfrm>
          <a:prstGeom prst="rect">
            <a:avLst/>
          </a:prstGeom>
        </p:spPr>
        <p:txBody>
          <a:bodyPr wrap="none">
            <a:spAutoFit/>
          </a:bodyPr>
          <a:lstStyle/>
          <a:p>
            <a:r>
              <a:rPr lang="en-US" b="0" kern="0" dirty="0">
                <a:latin typeface="Arial"/>
                <a:ea typeface="Arial"/>
                <a:cs typeface="Arial"/>
              </a:rPr>
              <a:t>T time </a:t>
            </a:r>
          </a:p>
          <a:p>
            <a:r>
              <a:rPr lang="en-US" b="0" kern="0" dirty="0">
                <a:latin typeface="Arial"/>
                <a:ea typeface="Arial"/>
                <a:cs typeface="Arial"/>
              </a:rPr>
              <a:t>(</a:t>
            </a:r>
            <a:r>
              <a:rPr lang="en-US" b="0" kern="0" dirty="0" err="1">
                <a:latin typeface="Arial"/>
                <a:ea typeface="Arial"/>
                <a:cs typeface="Arial"/>
              </a:rPr>
              <a:t>ms</a:t>
            </a:r>
            <a:r>
              <a:rPr lang="en-US" b="0" kern="0" dirty="0">
                <a:latin typeface="Arial"/>
                <a:ea typeface="Arial"/>
                <a:cs typeface="Arial"/>
              </a:rPr>
              <a:t>)</a:t>
            </a:r>
            <a:endParaRPr lang="en-US" dirty="0"/>
          </a:p>
        </p:txBody>
      </p:sp>
      <p:sp>
        <p:nvSpPr>
          <p:cNvPr id="11" name="Rectangle 10">
            <a:extLst>
              <a:ext uri="{FF2B5EF4-FFF2-40B4-BE49-F238E27FC236}">
                <a16:creationId xmlns:a16="http://schemas.microsoft.com/office/drawing/2014/main" id="{70158D0A-71D9-3E4E-BA04-32925362BC9A}"/>
              </a:ext>
            </a:extLst>
          </p:cNvPr>
          <p:cNvSpPr/>
          <p:nvPr/>
        </p:nvSpPr>
        <p:spPr>
          <a:xfrm>
            <a:off x="7361267" y="5410200"/>
            <a:ext cx="1782733" cy="646331"/>
          </a:xfrm>
          <a:prstGeom prst="rect">
            <a:avLst/>
          </a:prstGeom>
        </p:spPr>
        <p:txBody>
          <a:bodyPr wrap="square">
            <a:spAutoFit/>
          </a:bodyPr>
          <a:lstStyle/>
          <a:p>
            <a:pPr algn="ctr"/>
            <a:r>
              <a:rPr lang="en-US" b="0" kern="0" dirty="0">
                <a:latin typeface="Arial"/>
                <a:ea typeface="Arial"/>
                <a:cs typeface="Arial"/>
              </a:rPr>
              <a:t>ID index of difficulty</a:t>
            </a:r>
            <a:endParaRPr lang="en-US" dirty="0"/>
          </a:p>
        </p:txBody>
      </p:sp>
      <p:cxnSp>
        <p:nvCxnSpPr>
          <p:cNvPr id="20" name="Straight Connector 19">
            <a:extLst>
              <a:ext uri="{FF2B5EF4-FFF2-40B4-BE49-F238E27FC236}">
                <a16:creationId xmlns:a16="http://schemas.microsoft.com/office/drawing/2014/main" id="{4C4C4F44-1B7A-7C4B-AED7-11FCC9DFFFB9}"/>
              </a:ext>
            </a:extLst>
          </p:cNvPr>
          <p:cNvCxnSpPr/>
          <p:nvPr/>
        </p:nvCxnSpPr>
        <p:spPr bwMode="auto">
          <a:xfrm flipV="1">
            <a:off x="1066800" y="1941731"/>
            <a:ext cx="6781800" cy="224926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30B1BC1F-3EDB-184A-ADD7-FEE3359627F6}"/>
              </a:ext>
            </a:extLst>
          </p:cNvPr>
          <p:cNvSpPr/>
          <p:nvPr/>
        </p:nvSpPr>
        <p:spPr>
          <a:xfrm>
            <a:off x="5046719" y="3674710"/>
            <a:ext cx="2319866" cy="830997"/>
          </a:xfrm>
          <a:prstGeom prst="rect">
            <a:avLst/>
          </a:prstGeom>
        </p:spPr>
        <p:txBody>
          <a:bodyPr wrap="none">
            <a:spAutoFit/>
          </a:bodyPr>
          <a:lstStyle/>
          <a:p>
            <a:pPr lvl="0" algn="ctr" eaLnBrk="0" hangingPunct="0">
              <a:lnSpc>
                <a:spcPct val="90000"/>
              </a:lnSpc>
              <a:spcBef>
                <a:spcPct val="20000"/>
              </a:spcBef>
            </a:pPr>
            <a:r>
              <a:rPr lang="en-US" sz="2400" kern="0" dirty="0">
                <a:solidFill>
                  <a:srgbClr val="000000"/>
                </a:solidFill>
              </a:rPr>
              <a:t>T = 2.3 + 1.1 ID</a:t>
            </a:r>
          </a:p>
          <a:p>
            <a:pPr lvl="0" algn="ctr" eaLnBrk="0" hangingPunct="0">
              <a:lnSpc>
                <a:spcPct val="90000"/>
              </a:lnSpc>
              <a:spcBef>
                <a:spcPct val="20000"/>
              </a:spcBef>
            </a:pPr>
            <a:r>
              <a:rPr lang="en-US" sz="2400" kern="0" dirty="0">
                <a:solidFill>
                  <a:srgbClr val="000000"/>
                </a:solidFill>
              </a:rPr>
              <a:t>R</a:t>
            </a:r>
            <a:r>
              <a:rPr lang="en-US" sz="2400" kern="0" baseline="30000" dirty="0">
                <a:solidFill>
                  <a:srgbClr val="000000"/>
                </a:solidFill>
              </a:rPr>
              <a:t>2</a:t>
            </a:r>
            <a:r>
              <a:rPr lang="en-US" sz="2400" kern="0" dirty="0">
                <a:solidFill>
                  <a:srgbClr val="000000"/>
                </a:solidFill>
              </a:rPr>
              <a:t> = 0.97</a:t>
            </a:r>
          </a:p>
        </p:txBody>
      </p:sp>
      <p:sp>
        <p:nvSpPr>
          <p:cNvPr id="25" name="Oval 24">
            <a:extLst>
              <a:ext uri="{FF2B5EF4-FFF2-40B4-BE49-F238E27FC236}">
                <a16:creationId xmlns:a16="http://schemas.microsoft.com/office/drawing/2014/main" id="{02B34BC1-8570-E044-AE19-42005720B7DD}"/>
              </a:ext>
            </a:extLst>
          </p:cNvPr>
          <p:cNvSpPr/>
          <p:nvPr/>
        </p:nvSpPr>
        <p:spPr bwMode="auto">
          <a:xfrm>
            <a:off x="1828800" y="39624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0" name="Oval 29">
            <a:extLst>
              <a:ext uri="{FF2B5EF4-FFF2-40B4-BE49-F238E27FC236}">
                <a16:creationId xmlns:a16="http://schemas.microsoft.com/office/drawing/2014/main" id="{F7163CFD-A6B9-FD44-BA38-C98285612F83}"/>
              </a:ext>
            </a:extLst>
          </p:cNvPr>
          <p:cNvSpPr/>
          <p:nvPr/>
        </p:nvSpPr>
        <p:spPr bwMode="auto">
          <a:xfrm>
            <a:off x="2971800" y="33528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1" name="Oval 30">
            <a:extLst>
              <a:ext uri="{FF2B5EF4-FFF2-40B4-BE49-F238E27FC236}">
                <a16:creationId xmlns:a16="http://schemas.microsoft.com/office/drawing/2014/main" id="{5220517A-8823-4A4C-B017-67B2D71458C4}"/>
              </a:ext>
            </a:extLst>
          </p:cNvPr>
          <p:cNvSpPr/>
          <p:nvPr/>
        </p:nvSpPr>
        <p:spPr bwMode="auto">
          <a:xfrm>
            <a:off x="4038600" y="304800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2" name="Oval 31">
            <a:extLst>
              <a:ext uri="{FF2B5EF4-FFF2-40B4-BE49-F238E27FC236}">
                <a16:creationId xmlns:a16="http://schemas.microsoft.com/office/drawing/2014/main" id="{3F4E79DD-984F-DA45-A8F3-7825B90E26DD}"/>
              </a:ext>
            </a:extLst>
          </p:cNvPr>
          <p:cNvSpPr/>
          <p:nvPr/>
        </p:nvSpPr>
        <p:spPr bwMode="auto">
          <a:xfrm>
            <a:off x="5032744" y="263478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3" name="Oval 32">
            <a:extLst>
              <a:ext uri="{FF2B5EF4-FFF2-40B4-BE49-F238E27FC236}">
                <a16:creationId xmlns:a16="http://schemas.microsoft.com/office/drawing/2014/main" id="{CBE60D1B-D4EB-C546-AED7-4AF635190F36}"/>
              </a:ext>
            </a:extLst>
          </p:cNvPr>
          <p:cNvSpPr/>
          <p:nvPr/>
        </p:nvSpPr>
        <p:spPr bwMode="auto">
          <a:xfrm>
            <a:off x="6019800" y="2482380"/>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4" name="Oval 33">
            <a:extLst>
              <a:ext uri="{FF2B5EF4-FFF2-40B4-BE49-F238E27FC236}">
                <a16:creationId xmlns:a16="http://schemas.microsoft.com/office/drawing/2014/main" id="{422FFF97-D962-E84C-8A17-21AF92F7AAB3}"/>
              </a:ext>
            </a:extLst>
          </p:cNvPr>
          <p:cNvSpPr/>
          <p:nvPr/>
        </p:nvSpPr>
        <p:spPr bwMode="auto">
          <a:xfrm>
            <a:off x="6875719" y="2090024"/>
            <a:ext cx="152400" cy="152400"/>
          </a:xfrm>
          <a:prstGeom prst="ellips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5" name="TextBox 9">
            <a:extLst>
              <a:ext uri="{FF2B5EF4-FFF2-40B4-BE49-F238E27FC236}">
                <a16:creationId xmlns:a16="http://schemas.microsoft.com/office/drawing/2014/main" id="{A67EB914-F3E5-D642-BA4D-90B5CB82AAF7}"/>
              </a:ext>
            </a:extLst>
          </p:cNvPr>
          <p:cNvSpPr txBox="1">
            <a:spLocks noChangeArrowheads="1"/>
          </p:cNvSpPr>
          <p:nvPr/>
        </p:nvSpPr>
        <p:spPr bwMode="auto">
          <a:xfrm>
            <a:off x="-13252" y="4800600"/>
            <a:ext cx="9144000" cy="113877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how can you be sure this is a good fit for all human?</a:t>
            </a:r>
          </a:p>
        </p:txBody>
      </p:sp>
      <p:sp>
        <p:nvSpPr>
          <p:cNvPr id="2" name="Slide Number Placeholder 1">
            <a:extLst>
              <a:ext uri="{FF2B5EF4-FFF2-40B4-BE49-F238E27FC236}">
                <a16:creationId xmlns:a16="http://schemas.microsoft.com/office/drawing/2014/main" id="{F8564563-3D6A-7C46-9D29-BA51E4E56B9A}"/>
              </a:ext>
            </a:extLst>
          </p:cNvPr>
          <p:cNvSpPr>
            <a:spLocks noGrp="1"/>
          </p:cNvSpPr>
          <p:nvPr>
            <p:ph type="sldNum" sz="quarter" idx="12"/>
          </p:nvPr>
        </p:nvSpPr>
        <p:spPr/>
        <p:txBody>
          <a:bodyPr/>
          <a:lstStyle/>
          <a:p>
            <a:fld id="{803C33BC-767D-8845-BB2C-A473FB4A7552}" type="slidenum">
              <a:rPr lang="en-US" smtClean="0"/>
              <a:pPr/>
              <a:t>31</a:t>
            </a:fld>
            <a:endParaRPr lang="en-US"/>
          </a:p>
        </p:txBody>
      </p:sp>
    </p:spTree>
    <p:extLst>
      <p:ext uri="{BB962C8B-B14F-4D97-AF65-F5344CB8AC3E}">
        <p14:creationId xmlns:p14="http://schemas.microsoft.com/office/powerpoint/2010/main" val="292593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250687-6302-9045-8E74-B8F75484A47E}"/>
              </a:ext>
            </a:extLst>
          </p:cNvPr>
          <p:cNvSpPr txBox="1">
            <a:spLocks/>
          </p:cNvSpPr>
          <p:nvPr/>
        </p:nvSpPr>
        <p:spPr bwMode="auto">
          <a:xfrm>
            <a:off x="381000" y="533400"/>
            <a:ext cx="838835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intuitively, we search for the maximum absolute distance between our data cumulative distribution function and the normal cumulative distribution function</a:t>
            </a:r>
          </a:p>
        </p:txBody>
      </p:sp>
      <p:pic>
        <p:nvPicPr>
          <p:cNvPr id="7" name="Picture 6">
            <a:extLst>
              <a:ext uri="{FF2B5EF4-FFF2-40B4-BE49-F238E27FC236}">
                <a16:creationId xmlns:a16="http://schemas.microsoft.com/office/drawing/2014/main" id="{14A518EC-8AD0-F841-A668-72EDD3B387C8}"/>
              </a:ext>
            </a:extLst>
          </p:cNvPr>
          <p:cNvPicPr>
            <a:picLocks noChangeAspect="1"/>
          </p:cNvPicPr>
          <p:nvPr/>
        </p:nvPicPr>
        <p:blipFill>
          <a:blip r:embed="rId2"/>
          <a:stretch>
            <a:fillRect/>
          </a:stretch>
        </p:blipFill>
        <p:spPr>
          <a:xfrm>
            <a:off x="146050" y="1828800"/>
            <a:ext cx="8623300" cy="4292257"/>
          </a:xfrm>
          <a:prstGeom prst="rect">
            <a:avLst/>
          </a:prstGeom>
        </p:spPr>
      </p:pic>
      <p:sp>
        <p:nvSpPr>
          <p:cNvPr id="2" name="Slide Number Placeholder 1">
            <a:extLst>
              <a:ext uri="{FF2B5EF4-FFF2-40B4-BE49-F238E27FC236}">
                <a16:creationId xmlns:a16="http://schemas.microsoft.com/office/drawing/2014/main" id="{7292DD38-0EAC-FC49-84F1-B20276306403}"/>
              </a:ext>
            </a:extLst>
          </p:cNvPr>
          <p:cNvSpPr>
            <a:spLocks noGrp="1"/>
          </p:cNvSpPr>
          <p:nvPr>
            <p:ph type="sldNum" sz="quarter" idx="12"/>
          </p:nvPr>
        </p:nvSpPr>
        <p:spPr/>
        <p:txBody>
          <a:bodyPr/>
          <a:lstStyle/>
          <a:p>
            <a:fld id="{803C33BC-767D-8845-BB2C-A473FB4A7552}" type="slidenum">
              <a:rPr lang="en-US" smtClean="0"/>
              <a:pPr/>
              <a:t>310</a:t>
            </a:fld>
            <a:endParaRPr lang="en-US"/>
          </a:p>
        </p:txBody>
      </p:sp>
    </p:spTree>
    <p:extLst>
      <p:ext uri="{BB962C8B-B14F-4D97-AF65-F5344CB8AC3E}">
        <p14:creationId xmlns:p14="http://schemas.microsoft.com/office/powerpoint/2010/main" val="382936875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F4EF88D-31F7-5E49-BF52-B69AEFF5829E}"/>
              </a:ext>
            </a:extLst>
          </p:cNvPr>
          <p:cNvSpPr txBox="1">
            <a:spLocks/>
          </p:cNvSpPr>
          <p:nvPr/>
        </p:nvSpPr>
        <p:spPr bwMode="auto">
          <a:xfrm>
            <a:off x="381000" y="533400"/>
            <a:ext cx="86868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GB" b="0" dirty="0"/>
              <a:t>so far we looked at </a:t>
            </a:r>
            <a:r>
              <a:rPr lang="en-GB" dirty="0">
                <a:solidFill>
                  <a:srgbClr val="99CC00"/>
                </a:solidFill>
              </a:rPr>
              <a:t>probability density function: </a:t>
            </a:r>
            <a:r>
              <a:rPr lang="en-GB" b="0" dirty="0"/>
              <a:t>represents probability that the variate has the value x</a:t>
            </a:r>
          </a:p>
          <a:p>
            <a:endParaRPr lang="en-GB" b="0" dirty="0">
              <a:latin typeface="Arial" charset="0"/>
              <a:cs typeface="Arial" charset="0"/>
            </a:endParaRPr>
          </a:p>
          <a:p>
            <a:r>
              <a:rPr lang="en-US" b="0" dirty="0">
                <a:latin typeface="Arial" charset="0"/>
                <a:cs typeface="Arial" charset="0"/>
              </a:rPr>
              <a:t>another way to look at this is the </a:t>
            </a:r>
            <a:r>
              <a:rPr lang="en-US" dirty="0">
                <a:solidFill>
                  <a:srgbClr val="99CC00"/>
                </a:solidFill>
                <a:latin typeface="Arial" charset="0"/>
                <a:cs typeface="Arial" charset="0"/>
              </a:rPr>
              <a:t>cumulative distribution function</a:t>
            </a:r>
            <a:r>
              <a:rPr lang="en-US" b="0" dirty="0">
                <a:solidFill>
                  <a:srgbClr val="99CC00"/>
                </a:solidFill>
                <a:latin typeface="Arial" charset="0"/>
                <a:cs typeface="Arial" charset="0"/>
              </a:rPr>
              <a:t>:</a:t>
            </a:r>
            <a:r>
              <a:rPr lang="en-US" b="0" dirty="0">
                <a:latin typeface="Arial" charset="0"/>
                <a:cs typeface="Arial" charset="0"/>
              </a:rPr>
              <a:t> represents </a:t>
            </a:r>
            <a:r>
              <a:rPr lang="en-GB" b="0" dirty="0"/>
              <a:t>probability that the variable takes a value less than or equal to x</a:t>
            </a:r>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p:txBody>
      </p:sp>
      <p:pic>
        <p:nvPicPr>
          <p:cNvPr id="7" name="Picture 6">
            <a:extLst>
              <a:ext uri="{FF2B5EF4-FFF2-40B4-BE49-F238E27FC236}">
                <a16:creationId xmlns:a16="http://schemas.microsoft.com/office/drawing/2014/main" id="{671B5E2A-DA9D-024D-9EE8-9802A1F96689}"/>
              </a:ext>
            </a:extLst>
          </p:cNvPr>
          <p:cNvPicPr>
            <a:picLocks noChangeAspect="1"/>
          </p:cNvPicPr>
          <p:nvPr/>
        </p:nvPicPr>
        <p:blipFill>
          <a:blip r:embed="rId2"/>
          <a:stretch>
            <a:fillRect/>
          </a:stretch>
        </p:blipFill>
        <p:spPr>
          <a:xfrm>
            <a:off x="369277" y="3276600"/>
            <a:ext cx="4066278" cy="2590800"/>
          </a:xfrm>
          <a:prstGeom prst="rect">
            <a:avLst/>
          </a:prstGeom>
        </p:spPr>
      </p:pic>
      <p:pic>
        <p:nvPicPr>
          <p:cNvPr id="9" name="Picture 8">
            <a:extLst>
              <a:ext uri="{FF2B5EF4-FFF2-40B4-BE49-F238E27FC236}">
                <a16:creationId xmlns:a16="http://schemas.microsoft.com/office/drawing/2014/main" id="{95901876-98C9-8748-8078-3DC5E634400E}"/>
              </a:ext>
            </a:extLst>
          </p:cNvPr>
          <p:cNvPicPr>
            <a:picLocks noChangeAspect="1"/>
          </p:cNvPicPr>
          <p:nvPr/>
        </p:nvPicPr>
        <p:blipFill>
          <a:blip r:embed="rId3"/>
          <a:stretch>
            <a:fillRect/>
          </a:stretch>
        </p:blipFill>
        <p:spPr>
          <a:xfrm>
            <a:off x="4572977" y="3276600"/>
            <a:ext cx="4066278" cy="2590800"/>
          </a:xfrm>
          <a:prstGeom prst="rect">
            <a:avLst/>
          </a:prstGeom>
        </p:spPr>
      </p:pic>
      <p:sp>
        <p:nvSpPr>
          <p:cNvPr id="2" name="Slide Number Placeholder 1">
            <a:extLst>
              <a:ext uri="{FF2B5EF4-FFF2-40B4-BE49-F238E27FC236}">
                <a16:creationId xmlns:a16="http://schemas.microsoft.com/office/drawing/2014/main" id="{43C9A035-5875-2344-82EC-38F30635D135}"/>
              </a:ext>
            </a:extLst>
          </p:cNvPr>
          <p:cNvSpPr>
            <a:spLocks noGrp="1"/>
          </p:cNvSpPr>
          <p:nvPr>
            <p:ph type="sldNum" sz="quarter" idx="12"/>
          </p:nvPr>
        </p:nvSpPr>
        <p:spPr/>
        <p:txBody>
          <a:bodyPr/>
          <a:lstStyle/>
          <a:p>
            <a:fld id="{803C33BC-767D-8845-BB2C-A473FB4A7552}" type="slidenum">
              <a:rPr lang="en-US" smtClean="0"/>
              <a:pPr/>
              <a:t>311</a:t>
            </a:fld>
            <a:endParaRPr lang="en-US"/>
          </a:p>
        </p:txBody>
      </p:sp>
    </p:spTree>
    <p:extLst>
      <p:ext uri="{BB962C8B-B14F-4D97-AF65-F5344CB8AC3E}">
        <p14:creationId xmlns:p14="http://schemas.microsoft.com/office/powerpoint/2010/main" val="72759328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525F029-E4BA-AC49-9B7A-0780F57F2C65}"/>
              </a:ext>
            </a:extLst>
          </p:cNvPr>
          <p:cNvSpPr txBox="1">
            <a:spLocks/>
          </p:cNvSpPr>
          <p:nvPr/>
        </p:nvSpPr>
        <p:spPr bwMode="auto">
          <a:xfrm>
            <a:off x="510209" y="4187755"/>
            <a:ext cx="8153400" cy="954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dirty="0">
                <a:solidFill>
                  <a:srgbClr val="99CC00"/>
                </a:solidFill>
                <a:latin typeface="Arial" charset="0"/>
                <a:cs typeface="Arial" charset="0"/>
              </a:rPr>
              <a:t>does the following sample of n=100 comes from a normality distributed population?</a:t>
            </a:r>
          </a:p>
        </p:txBody>
      </p:sp>
      <p:sp>
        <p:nvSpPr>
          <p:cNvPr id="7" name="Rectangle 6">
            <a:extLst>
              <a:ext uri="{FF2B5EF4-FFF2-40B4-BE49-F238E27FC236}">
                <a16:creationId xmlns:a16="http://schemas.microsoft.com/office/drawing/2014/main" id="{9EF3C332-76F7-6542-A1FF-0DAE3D55C628}"/>
              </a:ext>
            </a:extLst>
          </p:cNvPr>
          <p:cNvSpPr/>
          <p:nvPr/>
        </p:nvSpPr>
        <p:spPr>
          <a:xfrm>
            <a:off x="1295400" y="1524000"/>
            <a:ext cx="6934200" cy="2246769"/>
          </a:xfrm>
          <a:prstGeom prst="rect">
            <a:avLst/>
          </a:prstGeom>
        </p:spPr>
        <p:txBody>
          <a:bodyPr wrap="square">
            <a:spAutoFit/>
          </a:bodyPr>
          <a:lstStyle/>
          <a:p>
            <a:r>
              <a:rPr lang="en-GB" sz="1400" b="0" dirty="0">
                <a:solidFill>
                  <a:srgbClr val="000000"/>
                </a:solidFill>
                <a:latin typeface="Menlo" panose="020B0609030804020204" pitchFamily="49" charset="0"/>
              </a:rPr>
              <a:t> 0.16 -0.68 -0.32 -0.85  0.89 -2.28  0.63  0.41  0.15  0.74  </a:t>
            </a:r>
          </a:p>
          <a:p>
            <a:r>
              <a:rPr lang="en-GB" sz="1400" b="0" dirty="0">
                <a:solidFill>
                  <a:srgbClr val="000000"/>
                </a:solidFill>
                <a:latin typeface="Menlo" panose="020B0609030804020204" pitchFamily="49" charset="0"/>
              </a:rPr>
              <a:t> 1.30 -0.13  0.80 -0.75  0.28 -1.00  0.14 -1.38 -0.04 -0.25 </a:t>
            </a:r>
          </a:p>
          <a:p>
            <a:r>
              <a:rPr lang="en-GB" sz="1400" b="0" dirty="0">
                <a:solidFill>
                  <a:srgbClr val="000000"/>
                </a:solidFill>
                <a:latin typeface="Menlo" panose="020B0609030804020204" pitchFamily="49" charset="0"/>
              </a:rPr>
              <a:t>-0.17  1.29  0.47 -1.23  0.21 -0.04  0.07 -0.08  0.32 -0.17  </a:t>
            </a:r>
          </a:p>
          <a:p>
            <a:r>
              <a:rPr lang="en-GB" sz="1400" b="0" dirty="0">
                <a:solidFill>
                  <a:srgbClr val="000000"/>
                </a:solidFill>
                <a:latin typeface="Menlo" panose="020B0609030804020204" pitchFamily="49" charset="0"/>
              </a:rPr>
              <a:t> 0.13 -1.94  0.78  0.19 -0.12 -0.19  0.76 -1.48 -0.01  0.20 </a:t>
            </a:r>
          </a:p>
          <a:p>
            <a:r>
              <a:rPr lang="en-GB" sz="1400" b="0" dirty="0">
                <a:solidFill>
                  <a:srgbClr val="000000"/>
                </a:solidFill>
                <a:latin typeface="Menlo" panose="020B0609030804020204" pitchFamily="49" charset="0"/>
              </a:rPr>
              <a:t>-1.97 -0.37  3.08 -0.40  0.80  0.01  1.32 -0.47  2.29 -0.26 </a:t>
            </a:r>
          </a:p>
          <a:p>
            <a:r>
              <a:rPr lang="en-GB" sz="1400" b="0" dirty="0">
                <a:solidFill>
                  <a:srgbClr val="000000"/>
                </a:solidFill>
                <a:latin typeface="Menlo" panose="020B0609030804020204" pitchFamily="49" charset="0"/>
              </a:rPr>
              <a:t>-1.52 -0.06 -1.02  1.06  0.60  1.15  1.92 -0.06 -0.19  0.67     </a:t>
            </a:r>
          </a:p>
          <a:p>
            <a:r>
              <a:rPr lang="en-GB" sz="1400" b="0" dirty="0">
                <a:solidFill>
                  <a:srgbClr val="000000"/>
                </a:solidFill>
                <a:latin typeface="Menlo" panose="020B0609030804020204" pitchFamily="49" charset="0"/>
              </a:rPr>
              <a:t> 0.29  0.58  0.02  2.18 -0.04 -0.13 -0.79 -1.28 -1.41 -0.23  </a:t>
            </a:r>
          </a:p>
          <a:p>
            <a:r>
              <a:rPr lang="en-GB" sz="1400" b="0" dirty="0">
                <a:solidFill>
                  <a:srgbClr val="000000"/>
                </a:solidFill>
                <a:latin typeface="Menlo" panose="020B0609030804020204" pitchFamily="49" charset="0"/>
              </a:rPr>
              <a:t> 0.65 -0.26 -0.17 -1.53 -1.69 -1.60  0.09 -1.11  0.30  0.71 </a:t>
            </a:r>
          </a:p>
          <a:p>
            <a:r>
              <a:rPr lang="en-GB" sz="1400" b="0" dirty="0">
                <a:solidFill>
                  <a:srgbClr val="000000"/>
                </a:solidFill>
                <a:latin typeface="Menlo" panose="020B0609030804020204" pitchFamily="49" charset="0"/>
              </a:rPr>
              <a:t>-0.88 -0.03  0.56 -3.68  2.40  0.62  0.52 -1.25  0.85 -0.09 </a:t>
            </a:r>
          </a:p>
          <a:p>
            <a:r>
              <a:rPr lang="en-GB" sz="1400" b="0" dirty="0">
                <a:solidFill>
                  <a:srgbClr val="000000"/>
                </a:solidFill>
                <a:latin typeface="Menlo" panose="020B0609030804020204" pitchFamily="49" charset="0"/>
              </a:rPr>
              <a:t>-0.23 -1.16  0.22 -1.68  0.50 -0.35 -0.35 -0.33 -0.24  0.25</a:t>
            </a:r>
          </a:p>
        </p:txBody>
      </p:sp>
      <p:sp>
        <p:nvSpPr>
          <p:cNvPr id="2" name="Slide Number Placeholder 1">
            <a:extLst>
              <a:ext uri="{FF2B5EF4-FFF2-40B4-BE49-F238E27FC236}">
                <a16:creationId xmlns:a16="http://schemas.microsoft.com/office/drawing/2014/main" id="{E3C28AE5-A086-EB45-B145-903DCC0B021B}"/>
              </a:ext>
            </a:extLst>
          </p:cNvPr>
          <p:cNvSpPr>
            <a:spLocks noGrp="1"/>
          </p:cNvSpPr>
          <p:nvPr>
            <p:ph type="sldNum" sz="quarter" idx="12"/>
          </p:nvPr>
        </p:nvSpPr>
        <p:spPr/>
        <p:txBody>
          <a:bodyPr/>
          <a:lstStyle/>
          <a:p>
            <a:fld id="{8C734804-006E-DC44-93A2-A63A0AD6AB16}" type="slidenum">
              <a:rPr lang="en-US" smtClean="0"/>
              <a:pPr/>
              <a:t>312</a:t>
            </a:fld>
            <a:endParaRPr lang="en-US"/>
          </a:p>
        </p:txBody>
      </p:sp>
    </p:spTree>
    <p:extLst>
      <p:ext uri="{BB962C8B-B14F-4D97-AF65-F5344CB8AC3E}">
        <p14:creationId xmlns:p14="http://schemas.microsoft.com/office/powerpoint/2010/main" val="34113835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B0A310-A271-A14F-81D7-B3660F1BE276}"/>
              </a:ext>
            </a:extLst>
          </p:cNvPr>
          <p:cNvSpPr txBox="1">
            <a:spLocks/>
          </p:cNvSpPr>
          <p:nvPr/>
        </p:nvSpPr>
        <p:spPr bwMode="auto">
          <a:xfrm>
            <a:off x="381000" y="533400"/>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1. order the data:</a:t>
            </a:r>
          </a:p>
        </p:txBody>
      </p:sp>
      <p:grpSp>
        <p:nvGrpSpPr>
          <p:cNvPr id="9" name="Group 8">
            <a:extLst>
              <a:ext uri="{FF2B5EF4-FFF2-40B4-BE49-F238E27FC236}">
                <a16:creationId xmlns:a16="http://schemas.microsoft.com/office/drawing/2014/main" id="{F39F9712-76B7-0A4F-89CB-B07F124DF6CD}"/>
              </a:ext>
            </a:extLst>
          </p:cNvPr>
          <p:cNvGrpSpPr/>
          <p:nvPr/>
        </p:nvGrpSpPr>
        <p:grpSpPr>
          <a:xfrm>
            <a:off x="381000" y="3200400"/>
            <a:ext cx="8153400" cy="1255068"/>
            <a:chOff x="457200" y="4343400"/>
            <a:chExt cx="8153400" cy="1255068"/>
          </a:xfrm>
        </p:grpSpPr>
        <p:sp>
          <p:nvSpPr>
            <p:cNvPr id="5" name="Content Placeholder 2">
              <a:extLst>
                <a:ext uri="{FF2B5EF4-FFF2-40B4-BE49-F238E27FC236}">
                  <a16:creationId xmlns:a16="http://schemas.microsoft.com/office/drawing/2014/main" id="{442B584B-B69D-F848-B244-6555D2BEFD61}"/>
                </a:ext>
              </a:extLst>
            </p:cNvPr>
            <p:cNvSpPr txBox="1">
              <a:spLocks/>
            </p:cNvSpPr>
            <p:nvPr/>
          </p:nvSpPr>
          <p:spPr bwMode="auto">
            <a:xfrm>
              <a:off x="457200" y="4343400"/>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2. compute the empirical distribution function</a:t>
              </a:r>
            </a:p>
          </p:txBody>
        </p:sp>
        <p:pic>
          <p:nvPicPr>
            <p:cNvPr id="6" name="Picture 5">
              <a:extLst>
                <a:ext uri="{FF2B5EF4-FFF2-40B4-BE49-F238E27FC236}">
                  <a16:creationId xmlns:a16="http://schemas.microsoft.com/office/drawing/2014/main" id="{597C70A7-BF06-ED40-B34F-BB2FFA4FF725}"/>
                </a:ext>
              </a:extLst>
            </p:cNvPr>
            <p:cNvPicPr>
              <a:picLocks noChangeAspect="1"/>
            </p:cNvPicPr>
            <p:nvPr/>
          </p:nvPicPr>
          <p:blipFill>
            <a:blip r:embed="rId3"/>
            <a:stretch>
              <a:fillRect/>
            </a:stretch>
          </p:blipFill>
          <p:spPr>
            <a:xfrm>
              <a:off x="502836" y="4724400"/>
              <a:ext cx="8062127" cy="874068"/>
            </a:xfrm>
            <a:prstGeom prst="rect">
              <a:avLst/>
            </a:prstGeom>
          </p:spPr>
        </p:pic>
      </p:grpSp>
      <p:sp>
        <p:nvSpPr>
          <p:cNvPr id="13" name="Rectangle 12">
            <a:extLst>
              <a:ext uri="{FF2B5EF4-FFF2-40B4-BE49-F238E27FC236}">
                <a16:creationId xmlns:a16="http://schemas.microsoft.com/office/drawing/2014/main" id="{EFDBB52C-474E-EB42-9137-C2152D8B7D9E}"/>
              </a:ext>
            </a:extLst>
          </p:cNvPr>
          <p:cNvSpPr/>
          <p:nvPr/>
        </p:nvSpPr>
        <p:spPr>
          <a:xfrm>
            <a:off x="1348781" y="953631"/>
            <a:ext cx="6728419" cy="2246769"/>
          </a:xfrm>
          <a:prstGeom prst="rect">
            <a:avLst/>
          </a:prstGeom>
        </p:spPr>
        <p:txBody>
          <a:bodyPr wrap="square">
            <a:spAutoFit/>
          </a:bodyPr>
          <a:lstStyle/>
          <a:p>
            <a:r>
              <a:rPr lang="en-GB" sz="1400" b="0" dirty="0">
                <a:solidFill>
                  <a:srgbClr val="000000"/>
                </a:solidFill>
                <a:latin typeface="Menlo" panose="020B0609030804020204" pitchFamily="49" charset="0"/>
              </a:rPr>
              <a:t>-3.68 -2.28 -1.97 -1.94 -1.69 -1.68 -1.60 -1.53 -1.52 -1.48 </a:t>
            </a:r>
          </a:p>
          <a:p>
            <a:r>
              <a:rPr lang="en-GB" sz="1400" b="0" dirty="0">
                <a:solidFill>
                  <a:srgbClr val="000000"/>
                </a:solidFill>
                <a:latin typeface="Menlo" panose="020B0609030804020204" pitchFamily="49" charset="0"/>
              </a:rPr>
              <a:t>-1.41 -1.38 -1.28 -1.25 -1.23 -1.16 -1.11 -1.02 -1.00 -0.88 </a:t>
            </a:r>
          </a:p>
          <a:p>
            <a:r>
              <a:rPr lang="en-GB" sz="1400" b="0" dirty="0">
                <a:solidFill>
                  <a:srgbClr val="000000"/>
                </a:solidFill>
                <a:latin typeface="Menlo" panose="020B0609030804020204" pitchFamily="49" charset="0"/>
              </a:rPr>
              <a:t>-0.85 -0.79 -0.75 -0.68 -0.47 -0.40 -0.37 -0.35 -0.35 -0.33 </a:t>
            </a:r>
          </a:p>
          <a:p>
            <a:r>
              <a:rPr lang="en-GB" sz="1400" b="0" dirty="0">
                <a:solidFill>
                  <a:srgbClr val="000000"/>
                </a:solidFill>
                <a:latin typeface="Menlo" panose="020B0609030804020204" pitchFamily="49" charset="0"/>
              </a:rPr>
              <a:t>-0.32 -0.26 -0.26 -0.25 -0.24 -0.23 -0.23 -0.19 -0.19 -0.17 </a:t>
            </a:r>
          </a:p>
          <a:p>
            <a:r>
              <a:rPr lang="en-GB" sz="1400" b="0" dirty="0">
                <a:solidFill>
                  <a:srgbClr val="000000"/>
                </a:solidFill>
                <a:latin typeface="Menlo" panose="020B0609030804020204" pitchFamily="49" charset="0"/>
              </a:rPr>
              <a:t>-0.17 -0.17 -0.13 -0.13 -0.12 -0.09 -0.08 -0.06 -0.06 -0.04 </a:t>
            </a:r>
          </a:p>
          <a:p>
            <a:r>
              <a:rPr lang="en-GB" sz="1400" b="0" dirty="0">
                <a:solidFill>
                  <a:srgbClr val="000000"/>
                </a:solidFill>
                <a:latin typeface="Menlo" panose="020B0609030804020204" pitchFamily="49" charset="0"/>
              </a:rPr>
              <a:t>-0.04 -0.04 -0.03 -0.01  0.01  0.02  0.07  0.09  0.13  0.14</a:t>
            </a:r>
          </a:p>
          <a:p>
            <a:r>
              <a:rPr lang="en-GB" sz="1400" b="0" dirty="0">
                <a:solidFill>
                  <a:srgbClr val="000000"/>
                </a:solidFill>
                <a:latin typeface="Menlo" panose="020B0609030804020204" pitchFamily="49" charset="0"/>
              </a:rPr>
              <a:t> 0.15  0.16  0.19  0.20  0.21  0.22  0.25  0.28  0.29  0.30  </a:t>
            </a:r>
          </a:p>
          <a:p>
            <a:r>
              <a:rPr lang="en-GB" sz="1400" b="0" dirty="0">
                <a:solidFill>
                  <a:srgbClr val="000000"/>
                </a:solidFill>
                <a:latin typeface="Menlo" panose="020B0609030804020204" pitchFamily="49" charset="0"/>
              </a:rPr>
              <a:t> 0.32  0.41  0.47  0.50  0.52  0.56  0.58  0.60  0.62  0.63  </a:t>
            </a:r>
          </a:p>
          <a:p>
            <a:r>
              <a:rPr lang="en-GB" sz="1400" b="0" dirty="0">
                <a:solidFill>
                  <a:srgbClr val="000000"/>
                </a:solidFill>
                <a:latin typeface="Menlo" panose="020B0609030804020204" pitchFamily="49" charset="0"/>
              </a:rPr>
              <a:t> 0.65  0.67  0.71  0.74  0.76  0.78  0.80  0.80  0.85  0.89  </a:t>
            </a:r>
          </a:p>
          <a:p>
            <a:r>
              <a:rPr lang="en-GB" sz="1400" b="0" dirty="0">
                <a:solidFill>
                  <a:srgbClr val="000000"/>
                </a:solidFill>
                <a:latin typeface="Menlo" panose="020B0609030804020204" pitchFamily="49" charset="0"/>
              </a:rPr>
              <a:t> 1.06  1.15  1.29  1.30  1.32  1.92 2.18   2.29  2.40  3.08</a:t>
            </a:r>
          </a:p>
        </p:txBody>
      </p:sp>
      <p:grpSp>
        <p:nvGrpSpPr>
          <p:cNvPr id="2" name="Group 1">
            <a:extLst>
              <a:ext uri="{FF2B5EF4-FFF2-40B4-BE49-F238E27FC236}">
                <a16:creationId xmlns:a16="http://schemas.microsoft.com/office/drawing/2014/main" id="{5ADE2BB6-F102-494F-BDB7-7A88BEA29FE2}"/>
              </a:ext>
            </a:extLst>
          </p:cNvPr>
          <p:cNvGrpSpPr/>
          <p:nvPr/>
        </p:nvGrpSpPr>
        <p:grpSpPr>
          <a:xfrm>
            <a:off x="1085849" y="4455468"/>
            <a:ext cx="6457951" cy="2246769"/>
            <a:chOff x="1085849" y="4455468"/>
            <a:chExt cx="6457951" cy="2246769"/>
          </a:xfrm>
        </p:grpSpPr>
        <p:sp>
          <p:nvSpPr>
            <p:cNvPr id="11" name="Rectangle 10">
              <a:extLst>
                <a:ext uri="{FF2B5EF4-FFF2-40B4-BE49-F238E27FC236}">
                  <a16:creationId xmlns:a16="http://schemas.microsoft.com/office/drawing/2014/main" id="{6DDFF433-8E12-174A-8322-40BD52619682}"/>
                </a:ext>
              </a:extLst>
            </p:cNvPr>
            <p:cNvSpPr/>
            <p:nvPr/>
          </p:nvSpPr>
          <p:spPr>
            <a:xfrm>
              <a:off x="1752600" y="4455468"/>
              <a:ext cx="5791200" cy="2246769"/>
            </a:xfrm>
            <a:prstGeom prst="rect">
              <a:avLst/>
            </a:prstGeom>
          </p:spPr>
          <p:txBody>
            <a:bodyPr wrap="square">
              <a:spAutoFit/>
            </a:bodyPr>
            <a:lstStyle/>
            <a:p>
              <a:r>
                <a:rPr lang="en-GB" sz="1400" b="0" dirty="0">
                  <a:solidFill>
                    <a:srgbClr val="000000"/>
                  </a:solidFill>
                  <a:latin typeface="Menlo" panose="020B0609030804020204" pitchFamily="49" charset="0"/>
                </a:rPr>
                <a:t>0.01 0.02 0.03 0.04 0.05 0.06 0.07 0.08 0.09 0.10 0.11 0.12 0.13 0.14 0.15 0.16 0.17 0.18 0.19 0.20 0.21 0.22 0.23 0.24 0.25 0.26 0.27 0.28 0.29 0.30 0.31 0.32 0.33 0.34 0.35 0.36 0.37 0.38 0.39 0.40 0.41 0.42 0.43 0.44 0.45 0.46 0.47 0.48 0.49 0.50 0.51 0.52 0.53 0.54 0.55 0.56 0.57 0.58 0.59 0.60 0.61 0.62 0.63 0.64 0.65 0.66 0.67 0.68 0.69 0.70 0.71 0.72 0.73 0.74 0.75 0.76 0.77 0.78 0.79 0.80 0.81 0.82 0.83 0.84 0.85 0.86 0.87 0.88 0.89 0.90 0.91 0.92 0.93 0.94 0.95 0.96 0.97 0.98 0.99 1.00</a:t>
              </a:r>
            </a:p>
          </p:txBody>
        </p:sp>
        <p:pic>
          <p:nvPicPr>
            <p:cNvPr id="17" name="Picture 16">
              <a:extLst>
                <a:ext uri="{FF2B5EF4-FFF2-40B4-BE49-F238E27FC236}">
                  <a16:creationId xmlns:a16="http://schemas.microsoft.com/office/drawing/2014/main" id="{6CE1E9E2-2AC3-CC42-B7F9-676042538FD9}"/>
                </a:ext>
              </a:extLst>
            </p:cNvPr>
            <p:cNvPicPr>
              <a:picLocks noChangeAspect="1"/>
            </p:cNvPicPr>
            <p:nvPr/>
          </p:nvPicPr>
          <p:blipFill rotWithShape="1">
            <a:blip r:embed="rId3"/>
            <a:srcRect r="93477"/>
            <a:stretch/>
          </p:blipFill>
          <p:spPr>
            <a:xfrm>
              <a:off x="1085849" y="5034215"/>
              <a:ext cx="525864" cy="874068"/>
            </a:xfrm>
            <a:prstGeom prst="rect">
              <a:avLst/>
            </a:prstGeom>
          </p:spPr>
        </p:pic>
      </p:grpSp>
      <p:sp>
        <p:nvSpPr>
          <p:cNvPr id="4" name="Slide Number Placeholder 3">
            <a:extLst>
              <a:ext uri="{FF2B5EF4-FFF2-40B4-BE49-F238E27FC236}">
                <a16:creationId xmlns:a16="http://schemas.microsoft.com/office/drawing/2014/main" id="{4D59FCAA-73E8-C049-8CDB-0D6DA34CD1A7}"/>
              </a:ext>
            </a:extLst>
          </p:cNvPr>
          <p:cNvSpPr>
            <a:spLocks noGrp="1"/>
          </p:cNvSpPr>
          <p:nvPr>
            <p:ph type="sldNum" sz="quarter" idx="12"/>
          </p:nvPr>
        </p:nvSpPr>
        <p:spPr/>
        <p:txBody>
          <a:bodyPr/>
          <a:lstStyle/>
          <a:p>
            <a:fld id="{8C734804-006E-DC44-93A2-A63A0AD6AB16}" type="slidenum">
              <a:rPr lang="en-US" smtClean="0"/>
              <a:pPr/>
              <a:t>313</a:t>
            </a:fld>
            <a:endParaRPr lang="en-US"/>
          </a:p>
        </p:txBody>
      </p:sp>
    </p:spTree>
    <p:extLst>
      <p:ext uri="{BB962C8B-B14F-4D97-AF65-F5344CB8AC3E}">
        <p14:creationId xmlns:p14="http://schemas.microsoft.com/office/powerpoint/2010/main" val="117990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B0A310-A271-A14F-81D7-B3660F1BE276}"/>
              </a:ext>
            </a:extLst>
          </p:cNvPr>
          <p:cNvSpPr txBox="1">
            <a:spLocks/>
          </p:cNvSpPr>
          <p:nvPr/>
        </p:nvSpPr>
        <p:spPr bwMode="auto">
          <a:xfrm>
            <a:off x="381000" y="533400"/>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3. for each observation xi from the data, compute:</a:t>
            </a: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r>
              <a:rPr lang="en-US" b="0" dirty="0">
                <a:latin typeface="Arial" charset="0"/>
                <a:cs typeface="Arial" charset="0"/>
              </a:rPr>
              <a:t>(in this case, the expected distribution function is standard normal so use the normal table)</a:t>
            </a:r>
          </a:p>
          <a:p>
            <a:endParaRPr lang="en-US" b="0" dirty="0">
              <a:latin typeface="Arial" charset="0"/>
              <a:cs typeface="Arial" charset="0"/>
            </a:endParaRPr>
          </a:p>
        </p:txBody>
      </p:sp>
      <p:sp>
        <p:nvSpPr>
          <p:cNvPr id="4" name="Rectangle 3">
            <a:extLst>
              <a:ext uri="{FF2B5EF4-FFF2-40B4-BE49-F238E27FC236}">
                <a16:creationId xmlns:a16="http://schemas.microsoft.com/office/drawing/2014/main" id="{CAD83E9B-3D6F-5040-992A-8EEF7958C029}"/>
              </a:ext>
            </a:extLst>
          </p:cNvPr>
          <p:cNvSpPr/>
          <p:nvPr/>
        </p:nvSpPr>
        <p:spPr>
          <a:xfrm>
            <a:off x="1828800" y="3429000"/>
            <a:ext cx="5791200" cy="2246769"/>
          </a:xfrm>
          <a:prstGeom prst="rect">
            <a:avLst/>
          </a:prstGeom>
        </p:spPr>
        <p:txBody>
          <a:bodyPr wrap="square">
            <a:spAutoFit/>
          </a:bodyPr>
          <a:lstStyle/>
          <a:p>
            <a:r>
              <a:rPr lang="en-GB" sz="1400" b="0" dirty="0">
                <a:solidFill>
                  <a:srgbClr val="000000"/>
                </a:solidFill>
                <a:latin typeface="Menlo" panose="020B0609030804020204" pitchFamily="49" charset="0"/>
              </a:rPr>
              <a:t>0.01 0.02 0.03 0.04 0.05 0.06 0.07 0.08 0.09 0.10 0.11 0.12 0.13 0.14 0.15 0.16 0.17 0.18 0.19 0.20 0.21 0.22 0.23 0.24 0.25 0.26 0.27 0.28 0.29 0.30</a:t>
            </a:r>
          </a:p>
          <a:p>
            <a:r>
              <a:rPr lang="en-GB" sz="1400" b="0" dirty="0">
                <a:solidFill>
                  <a:srgbClr val="000000"/>
                </a:solidFill>
                <a:latin typeface="Menlo" panose="020B0609030804020204" pitchFamily="49" charset="0"/>
              </a:rPr>
              <a:t>0.31 0.32 0.33 0.34 0.35 0.36 0.37 0.38 0.39 0.40 0.41 0.42 0.43 0.44 0.45 0.46 0.47 0.48 0.49 0.50 0.51 0.52 0.53 0.54 0.55 0.56 0.57 0.58 0.59 0.60</a:t>
            </a:r>
          </a:p>
          <a:p>
            <a:r>
              <a:rPr lang="en-GB" sz="1400" b="0" dirty="0">
                <a:solidFill>
                  <a:srgbClr val="000000"/>
                </a:solidFill>
                <a:latin typeface="Menlo" panose="020B0609030804020204" pitchFamily="49" charset="0"/>
              </a:rPr>
              <a:t>0.61 0.62 0.63 0.64 0.65 0.66 0.67 0.68 0.69 0.70 0.71 0.72 0.73 0.74 0.75 0.76 0.77 0.78 0.79 0.80 0.81 0.82 0.83 0.84 0.85 0.86 0.87 0.88 0.89 0.90</a:t>
            </a:r>
          </a:p>
          <a:p>
            <a:r>
              <a:rPr lang="en-GB" sz="1400" b="0" dirty="0">
                <a:solidFill>
                  <a:srgbClr val="000000"/>
                </a:solidFill>
                <a:latin typeface="Menlo" panose="020B0609030804020204" pitchFamily="49" charset="0"/>
              </a:rPr>
              <a:t>0.91 0.92 0.93 0.94 0.95 0.96 0.97 0.98 0.99 1.00</a:t>
            </a:r>
          </a:p>
        </p:txBody>
      </p:sp>
      <p:pic>
        <p:nvPicPr>
          <p:cNvPr id="5" name="Picture 4">
            <a:extLst>
              <a:ext uri="{FF2B5EF4-FFF2-40B4-BE49-F238E27FC236}">
                <a16:creationId xmlns:a16="http://schemas.microsoft.com/office/drawing/2014/main" id="{4400B6FF-B624-5E43-A708-652B209B19A6}"/>
              </a:ext>
            </a:extLst>
          </p:cNvPr>
          <p:cNvPicPr>
            <a:picLocks noChangeAspect="1"/>
          </p:cNvPicPr>
          <p:nvPr/>
        </p:nvPicPr>
        <p:blipFill>
          <a:blip r:embed="rId3"/>
          <a:stretch>
            <a:fillRect/>
          </a:stretch>
        </p:blipFill>
        <p:spPr>
          <a:xfrm>
            <a:off x="2971800" y="1249064"/>
            <a:ext cx="2743200" cy="461727"/>
          </a:xfrm>
          <a:prstGeom prst="rect">
            <a:avLst/>
          </a:prstGeom>
        </p:spPr>
      </p:pic>
      <p:pic>
        <p:nvPicPr>
          <p:cNvPr id="7" name="Picture 6">
            <a:extLst>
              <a:ext uri="{FF2B5EF4-FFF2-40B4-BE49-F238E27FC236}">
                <a16:creationId xmlns:a16="http://schemas.microsoft.com/office/drawing/2014/main" id="{3D85FFA6-D10B-764A-8F13-1FDEA84A4F5F}"/>
              </a:ext>
            </a:extLst>
          </p:cNvPr>
          <p:cNvPicPr>
            <a:picLocks noChangeAspect="1"/>
          </p:cNvPicPr>
          <p:nvPr/>
        </p:nvPicPr>
        <p:blipFill rotWithShape="1">
          <a:blip r:embed="rId3"/>
          <a:srcRect t="4738" r="80556"/>
          <a:stretch/>
        </p:blipFill>
        <p:spPr>
          <a:xfrm>
            <a:off x="1219200" y="4343400"/>
            <a:ext cx="533400" cy="439847"/>
          </a:xfrm>
          <a:prstGeom prst="rect">
            <a:avLst/>
          </a:prstGeom>
        </p:spPr>
      </p:pic>
      <p:sp>
        <p:nvSpPr>
          <p:cNvPr id="2" name="Slide Number Placeholder 1">
            <a:extLst>
              <a:ext uri="{FF2B5EF4-FFF2-40B4-BE49-F238E27FC236}">
                <a16:creationId xmlns:a16="http://schemas.microsoft.com/office/drawing/2014/main" id="{1578C35A-4A76-E748-A68B-1B194C40D42C}"/>
              </a:ext>
            </a:extLst>
          </p:cNvPr>
          <p:cNvSpPr>
            <a:spLocks noGrp="1"/>
          </p:cNvSpPr>
          <p:nvPr>
            <p:ph type="sldNum" sz="quarter" idx="12"/>
          </p:nvPr>
        </p:nvSpPr>
        <p:spPr/>
        <p:txBody>
          <a:bodyPr/>
          <a:lstStyle/>
          <a:p>
            <a:fld id="{8C734804-006E-DC44-93A2-A63A0AD6AB16}" type="slidenum">
              <a:rPr lang="en-US" smtClean="0"/>
              <a:pPr/>
              <a:t>314</a:t>
            </a:fld>
            <a:endParaRPr lang="en-US"/>
          </a:p>
        </p:txBody>
      </p:sp>
    </p:spTree>
    <p:extLst>
      <p:ext uri="{BB962C8B-B14F-4D97-AF65-F5344CB8AC3E}">
        <p14:creationId xmlns:p14="http://schemas.microsoft.com/office/powerpoint/2010/main" val="377267438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E4FE3C-F3A0-9E4C-85D6-A6E0AA291D74}"/>
              </a:ext>
            </a:extLst>
          </p:cNvPr>
          <p:cNvSpPr txBox="1">
            <a:spLocks/>
          </p:cNvSpPr>
          <p:nvPr/>
        </p:nvSpPr>
        <p:spPr bwMode="auto">
          <a:xfrm>
            <a:off x="381000" y="533400"/>
            <a:ext cx="8153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now we have two tables Fobs and </a:t>
            </a:r>
            <a:r>
              <a:rPr lang="en-US" b="0" dirty="0" err="1">
                <a:latin typeface="Arial" charset="0"/>
                <a:cs typeface="Arial" charset="0"/>
              </a:rPr>
              <a:t>Fexp</a:t>
            </a:r>
            <a:r>
              <a:rPr lang="en-US" b="0" dirty="0">
                <a:latin typeface="Arial" charset="0"/>
                <a:cs typeface="Arial" charset="0"/>
              </a:rPr>
              <a:t> …</a:t>
            </a:r>
          </a:p>
          <a:p>
            <a:endParaRPr lang="en-US" b="0" dirty="0">
              <a:latin typeface="Arial" charset="0"/>
              <a:cs typeface="Arial" charset="0"/>
            </a:endParaRPr>
          </a:p>
          <a:p>
            <a:r>
              <a:rPr lang="en-US" b="0" dirty="0">
                <a:latin typeface="Arial" charset="0"/>
                <a:cs typeface="Arial" charset="0"/>
              </a:rPr>
              <a:t>4. lets compute the absolute difference between the two and find the highest value</a:t>
            </a:r>
          </a:p>
        </p:txBody>
      </p:sp>
      <p:sp>
        <p:nvSpPr>
          <p:cNvPr id="6" name="Freeform 5">
            <a:extLst>
              <a:ext uri="{FF2B5EF4-FFF2-40B4-BE49-F238E27FC236}">
                <a16:creationId xmlns:a16="http://schemas.microsoft.com/office/drawing/2014/main" id="{76957E20-895C-884F-B08D-F0AA81A8ABE5}"/>
              </a:ext>
            </a:extLst>
          </p:cNvPr>
          <p:cNvSpPr/>
          <p:nvPr/>
        </p:nvSpPr>
        <p:spPr bwMode="auto">
          <a:xfrm rot="12320084">
            <a:off x="5573005" y="4064017"/>
            <a:ext cx="459248" cy="2181932"/>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Rectangle 6">
            <a:extLst>
              <a:ext uri="{FF2B5EF4-FFF2-40B4-BE49-F238E27FC236}">
                <a16:creationId xmlns:a16="http://schemas.microsoft.com/office/drawing/2014/main" id="{A57B01A8-68B2-EB4F-8C71-FC3AEAE61099}"/>
              </a:ext>
            </a:extLst>
          </p:cNvPr>
          <p:cNvSpPr/>
          <p:nvPr/>
        </p:nvSpPr>
        <p:spPr>
          <a:xfrm>
            <a:off x="1647624" y="5724559"/>
            <a:ext cx="5620152" cy="461665"/>
          </a:xfrm>
          <a:prstGeom prst="rect">
            <a:avLst/>
          </a:prstGeom>
        </p:spPr>
        <p:txBody>
          <a:bodyPr wrap="square">
            <a:spAutoFit/>
          </a:bodyPr>
          <a:lstStyle/>
          <a:p>
            <a:r>
              <a:rPr lang="en-US" sz="2400" dirty="0">
                <a:solidFill>
                  <a:srgbClr val="99CC00"/>
                </a:solidFill>
              </a:rPr>
              <a:t>this is the D searched</a:t>
            </a:r>
          </a:p>
        </p:txBody>
      </p:sp>
      <p:sp>
        <p:nvSpPr>
          <p:cNvPr id="8" name="Rectangle 7">
            <a:extLst>
              <a:ext uri="{FF2B5EF4-FFF2-40B4-BE49-F238E27FC236}">
                <a16:creationId xmlns:a16="http://schemas.microsoft.com/office/drawing/2014/main" id="{823D8873-9C62-C444-886D-57AC9A87AE0E}"/>
              </a:ext>
            </a:extLst>
          </p:cNvPr>
          <p:cNvSpPr/>
          <p:nvPr/>
        </p:nvSpPr>
        <p:spPr>
          <a:xfrm>
            <a:off x="1219200" y="2671166"/>
            <a:ext cx="6705600" cy="2246769"/>
          </a:xfrm>
          <a:prstGeom prst="rect">
            <a:avLst/>
          </a:prstGeom>
        </p:spPr>
        <p:txBody>
          <a:bodyPr wrap="square">
            <a:spAutoFit/>
          </a:bodyPr>
          <a:lstStyle/>
          <a:p>
            <a:r>
              <a:rPr lang="en-GB" sz="1400" b="0" dirty="0">
                <a:solidFill>
                  <a:srgbClr val="000000"/>
                </a:solidFill>
                <a:latin typeface="Menlo" panose="020B0609030804020204" pitchFamily="49" charset="0"/>
              </a:rPr>
              <a:t> 0.01  0.02  0.01  0.01  0.02  0.02  0.02  0.03  0.04  0.04 </a:t>
            </a:r>
          </a:p>
          <a:p>
            <a:r>
              <a:rPr lang="en-GB" sz="1400" b="0" dirty="0">
                <a:solidFill>
                  <a:srgbClr val="000000"/>
                </a:solidFill>
                <a:latin typeface="Menlo" panose="020B0609030804020204" pitchFamily="49" charset="0"/>
              </a:rPr>
              <a:t> 0.04  0.05  0.04  0.04  0.05  0.06  0.07  0.07  0.08  0.08  </a:t>
            </a:r>
          </a:p>
          <a:p>
            <a:r>
              <a:rPr lang="en-GB" sz="1400" b="0" dirty="0">
                <a:solidFill>
                  <a:srgbClr val="000000"/>
                </a:solidFill>
                <a:latin typeface="Menlo" panose="020B0609030804020204" pitchFamily="49" charset="0"/>
              </a:rPr>
              <a:t> 0.09  0.09  0.09  0.06 -0.04 -0.05 -0.05 -0.04 -0.03 -0.04 </a:t>
            </a:r>
          </a:p>
          <a:p>
            <a:r>
              <a:rPr lang="en-GB" sz="1400" b="0" dirty="0">
                <a:solidFill>
                  <a:srgbClr val="000000"/>
                </a:solidFill>
                <a:latin typeface="Menlo" panose="020B0609030804020204" pitchFamily="49" charset="0"/>
              </a:rPr>
              <a:t>-0.03 -0.04 -0.03 -0.02 -0.01  0.00  0.01  0.01  0.02  0.03  </a:t>
            </a:r>
          </a:p>
          <a:p>
            <a:r>
              <a:rPr lang="en-GB" sz="1400" b="0" dirty="0">
                <a:solidFill>
                  <a:srgbClr val="000000"/>
                </a:solidFill>
                <a:latin typeface="Menlo" panose="020B0609030804020204" pitchFamily="49" charset="0"/>
              </a:rPr>
              <a:t> 0.04  0.05  0.03  0.04  0.05  0.06  0.06  0.06  0.07  0.08  </a:t>
            </a:r>
          </a:p>
          <a:p>
            <a:r>
              <a:rPr lang="en-GB" sz="1400" b="0" dirty="0">
                <a:solidFill>
                  <a:srgbClr val="000000"/>
                </a:solidFill>
                <a:latin typeface="Menlo" panose="020B0609030804020204" pitchFamily="49" charset="0"/>
              </a:rPr>
              <a:t> 0.09  0.10  0.11  0.12  0.11  0.12  0.12  0.13  0.13  0.11</a:t>
            </a:r>
          </a:p>
          <a:p>
            <a:r>
              <a:rPr lang="en-GB" sz="1400" b="0" dirty="0">
                <a:solidFill>
                  <a:srgbClr val="000000"/>
                </a:solidFill>
                <a:latin typeface="Menlo" panose="020B0609030804020204" pitchFamily="49" charset="0"/>
              </a:rPr>
              <a:t> 0.12  0.12  0.13  0.14  0.15  0.16  0.17  0.18  0.19  0.19  </a:t>
            </a:r>
          </a:p>
          <a:p>
            <a:r>
              <a:rPr lang="en-GB" sz="1400" b="0" dirty="0">
                <a:solidFill>
                  <a:srgbClr val="000000"/>
                </a:solidFill>
                <a:latin typeface="Menlo" panose="020B0609030804020204" pitchFamily="49" charset="0"/>
              </a:rPr>
              <a:t> 0.18  0.12  0.11  0.10  0.11  0.10  0.08  0.09  0.08  0.09  </a:t>
            </a:r>
          </a:p>
          <a:p>
            <a:r>
              <a:rPr lang="en-GB" sz="1400" b="0" dirty="0">
                <a:solidFill>
                  <a:srgbClr val="000000"/>
                </a:solidFill>
                <a:latin typeface="Menlo" panose="020B0609030804020204" pitchFamily="49" charset="0"/>
              </a:rPr>
              <a:t> 0.09  0.09  0.10  0.10  0.10  0.11  0.11  0.12  0.13  0.11  </a:t>
            </a:r>
          </a:p>
          <a:p>
            <a:r>
              <a:rPr lang="en-GB" sz="1400" b="0" dirty="0">
                <a:solidFill>
                  <a:srgbClr val="000000"/>
                </a:solidFill>
                <a:latin typeface="Menlo" panose="020B0609030804020204" pitchFamily="49" charset="0"/>
              </a:rPr>
              <a:t> 0.06  0.06  0.04  0.05  0.06 -0.02 -0.03 -0.02 -0.01  0.00</a:t>
            </a:r>
          </a:p>
        </p:txBody>
      </p:sp>
      <p:sp>
        <p:nvSpPr>
          <p:cNvPr id="9" name="Rounded Rectangle 8">
            <a:extLst>
              <a:ext uri="{FF2B5EF4-FFF2-40B4-BE49-F238E27FC236}">
                <a16:creationId xmlns:a16="http://schemas.microsoft.com/office/drawing/2014/main" id="{1E5A63BE-4232-704D-BFB8-D9CF2C2306E5}"/>
              </a:ext>
            </a:extLst>
          </p:cNvPr>
          <p:cNvSpPr/>
          <p:nvPr/>
        </p:nvSpPr>
        <p:spPr bwMode="auto">
          <a:xfrm>
            <a:off x="6361553" y="3886200"/>
            <a:ext cx="801247" cy="457200"/>
          </a:xfrm>
          <a:prstGeom prst="roundRect">
            <a:avLst/>
          </a:prstGeom>
          <a:noFill/>
          <a:ln w="1270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pic>
        <p:nvPicPr>
          <p:cNvPr id="10" name="Picture 9">
            <a:extLst>
              <a:ext uri="{FF2B5EF4-FFF2-40B4-BE49-F238E27FC236}">
                <a16:creationId xmlns:a16="http://schemas.microsoft.com/office/drawing/2014/main" id="{E359DAF6-1EA3-6D45-80B6-7C264F3F8452}"/>
              </a:ext>
            </a:extLst>
          </p:cNvPr>
          <p:cNvPicPr>
            <a:picLocks noChangeAspect="1"/>
          </p:cNvPicPr>
          <p:nvPr/>
        </p:nvPicPr>
        <p:blipFill>
          <a:blip r:embed="rId2"/>
          <a:stretch>
            <a:fillRect/>
          </a:stretch>
        </p:blipFill>
        <p:spPr>
          <a:xfrm>
            <a:off x="1647624" y="5084835"/>
            <a:ext cx="3517900" cy="584200"/>
          </a:xfrm>
          <a:prstGeom prst="rect">
            <a:avLst/>
          </a:prstGeom>
        </p:spPr>
      </p:pic>
      <p:sp>
        <p:nvSpPr>
          <p:cNvPr id="2" name="Slide Number Placeholder 1">
            <a:extLst>
              <a:ext uri="{FF2B5EF4-FFF2-40B4-BE49-F238E27FC236}">
                <a16:creationId xmlns:a16="http://schemas.microsoft.com/office/drawing/2014/main" id="{C14286D7-D284-0848-AF29-99DD04714426}"/>
              </a:ext>
            </a:extLst>
          </p:cNvPr>
          <p:cNvSpPr>
            <a:spLocks noGrp="1"/>
          </p:cNvSpPr>
          <p:nvPr>
            <p:ph type="sldNum" sz="quarter" idx="12"/>
          </p:nvPr>
        </p:nvSpPr>
        <p:spPr/>
        <p:txBody>
          <a:bodyPr/>
          <a:lstStyle/>
          <a:p>
            <a:fld id="{8C734804-006E-DC44-93A2-A63A0AD6AB16}" type="slidenum">
              <a:rPr lang="en-US" smtClean="0"/>
              <a:pPr/>
              <a:t>315</a:t>
            </a:fld>
            <a:endParaRPr lang="en-US"/>
          </a:p>
        </p:txBody>
      </p:sp>
    </p:spTree>
    <p:extLst>
      <p:ext uri="{BB962C8B-B14F-4D97-AF65-F5344CB8AC3E}">
        <p14:creationId xmlns:p14="http://schemas.microsoft.com/office/powerpoint/2010/main" val="259615761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F250687-6302-9045-8E74-B8F75484A47E}"/>
              </a:ext>
            </a:extLst>
          </p:cNvPr>
          <p:cNvSpPr txBox="1">
            <a:spLocks/>
          </p:cNvSpPr>
          <p:nvPr/>
        </p:nvSpPr>
        <p:spPr bwMode="auto">
          <a:xfrm>
            <a:off x="381000" y="533400"/>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we have calculated the maximum absolute distance between expected and observed distribution functions</a:t>
            </a:r>
          </a:p>
        </p:txBody>
      </p:sp>
      <p:pic>
        <p:nvPicPr>
          <p:cNvPr id="7" name="Picture 6">
            <a:extLst>
              <a:ext uri="{FF2B5EF4-FFF2-40B4-BE49-F238E27FC236}">
                <a16:creationId xmlns:a16="http://schemas.microsoft.com/office/drawing/2014/main" id="{14A518EC-8AD0-F841-A668-72EDD3B387C8}"/>
              </a:ext>
            </a:extLst>
          </p:cNvPr>
          <p:cNvPicPr>
            <a:picLocks noChangeAspect="1"/>
          </p:cNvPicPr>
          <p:nvPr/>
        </p:nvPicPr>
        <p:blipFill>
          <a:blip r:embed="rId2"/>
          <a:stretch>
            <a:fillRect/>
          </a:stretch>
        </p:blipFill>
        <p:spPr>
          <a:xfrm>
            <a:off x="146050" y="1828800"/>
            <a:ext cx="8623300" cy="4292257"/>
          </a:xfrm>
          <a:prstGeom prst="rect">
            <a:avLst/>
          </a:prstGeom>
        </p:spPr>
      </p:pic>
      <p:sp>
        <p:nvSpPr>
          <p:cNvPr id="4" name="Rounded Rectangle 3">
            <a:extLst>
              <a:ext uri="{FF2B5EF4-FFF2-40B4-BE49-F238E27FC236}">
                <a16:creationId xmlns:a16="http://schemas.microsoft.com/office/drawing/2014/main" id="{676DF120-6AD8-B748-8004-841D9D4938C8}"/>
              </a:ext>
            </a:extLst>
          </p:cNvPr>
          <p:cNvSpPr/>
          <p:nvPr/>
        </p:nvSpPr>
        <p:spPr bwMode="auto">
          <a:xfrm>
            <a:off x="5791200" y="2035368"/>
            <a:ext cx="342236" cy="1165031"/>
          </a:xfrm>
          <a:prstGeom prst="roundRect">
            <a:avLst/>
          </a:prstGeom>
          <a:noFill/>
          <a:ln w="1270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6C34D55A-9A62-DA40-8804-17CDB04E002B}"/>
              </a:ext>
            </a:extLst>
          </p:cNvPr>
          <p:cNvSpPr>
            <a:spLocks noGrp="1"/>
          </p:cNvSpPr>
          <p:nvPr>
            <p:ph type="sldNum" sz="quarter" idx="12"/>
          </p:nvPr>
        </p:nvSpPr>
        <p:spPr/>
        <p:txBody>
          <a:bodyPr/>
          <a:lstStyle/>
          <a:p>
            <a:fld id="{803C33BC-767D-8845-BB2C-A473FB4A7552}" type="slidenum">
              <a:rPr lang="en-US" smtClean="0"/>
              <a:pPr/>
              <a:t>316</a:t>
            </a:fld>
            <a:endParaRPr lang="en-US"/>
          </a:p>
        </p:txBody>
      </p:sp>
    </p:spTree>
    <p:extLst>
      <p:ext uri="{BB962C8B-B14F-4D97-AF65-F5344CB8AC3E}">
        <p14:creationId xmlns:p14="http://schemas.microsoft.com/office/powerpoint/2010/main" val="349121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170953-893E-5545-92D7-AFA3DAE11794}"/>
              </a:ext>
            </a:extLst>
          </p:cNvPr>
          <p:cNvSpPr/>
          <p:nvPr/>
        </p:nvSpPr>
        <p:spPr>
          <a:xfrm>
            <a:off x="533400" y="381000"/>
            <a:ext cx="8077200" cy="4524315"/>
          </a:xfrm>
          <a:prstGeom prst="rect">
            <a:avLst/>
          </a:prstGeom>
        </p:spPr>
        <p:txBody>
          <a:bodyPr wrap="square">
            <a:spAutoFit/>
          </a:bodyPr>
          <a:lstStyle/>
          <a:p>
            <a:pPr lvl="0"/>
            <a:r>
              <a:rPr lang="en-US" sz="2400" b="0" dirty="0">
                <a:solidFill>
                  <a:srgbClr val="000000"/>
                </a:solidFill>
              </a:rPr>
              <a:t>5. at 95% level the critical value is approximately given by</a:t>
            </a:r>
          </a:p>
          <a:p>
            <a:pPr lvl="0"/>
            <a:endParaRPr lang="en-US" sz="2400" b="0" dirty="0">
              <a:solidFill>
                <a:srgbClr val="000000"/>
              </a:solidFill>
            </a:endParaRPr>
          </a:p>
          <a:p>
            <a:pPr lvl="0"/>
            <a:endParaRPr lang="en-US" sz="2400" b="0" dirty="0">
              <a:solidFill>
                <a:srgbClr val="000000"/>
              </a:solidFill>
            </a:endParaRPr>
          </a:p>
          <a:p>
            <a:pPr lvl="0"/>
            <a:endParaRPr lang="en-US" sz="2400" b="0" dirty="0">
              <a:solidFill>
                <a:srgbClr val="000000"/>
              </a:solidFill>
            </a:endParaRPr>
          </a:p>
          <a:p>
            <a:pPr lvl="0"/>
            <a:endParaRPr lang="en-US" sz="2400" b="0" dirty="0">
              <a:solidFill>
                <a:srgbClr val="000000"/>
              </a:solidFill>
            </a:endParaRPr>
          </a:p>
          <a:p>
            <a:pPr lvl="0"/>
            <a:endParaRPr lang="en-US" sz="2400" b="0" dirty="0">
              <a:solidFill>
                <a:srgbClr val="000000"/>
              </a:solidFill>
            </a:endParaRPr>
          </a:p>
          <a:p>
            <a:pPr lvl="0"/>
            <a:endParaRPr lang="en-US" sz="2400" b="0" dirty="0">
              <a:solidFill>
                <a:srgbClr val="000000"/>
              </a:solidFill>
            </a:endParaRPr>
          </a:p>
          <a:p>
            <a:pPr lvl="0"/>
            <a:endParaRPr lang="en-US" sz="2400" b="0" dirty="0">
              <a:solidFill>
                <a:srgbClr val="000000"/>
              </a:solidFill>
            </a:endParaRPr>
          </a:p>
          <a:p>
            <a:pPr lvl="0"/>
            <a:r>
              <a:rPr lang="en-US" sz="2400" b="0" dirty="0">
                <a:solidFill>
                  <a:srgbClr val="000000"/>
                </a:solidFill>
              </a:rPr>
              <a:t>we have a sample size of n = 100 so </a:t>
            </a:r>
            <a:r>
              <a:rPr lang="en-US" sz="2400" b="0" dirty="0" err="1">
                <a:solidFill>
                  <a:srgbClr val="000000"/>
                </a:solidFill>
              </a:rPr>
              <a:t>Dcrit</a:t>
            </a:r>
            <a:r>
              <a:rPr lang="en-US" sz="2400" b="0" dirty="0">
                <a:solidFill>
                  <a:srgbClr val="000000"/>
                </a:solidFill>
              </a:rPr>
              <a:t> = 0.136</a:t>
            </a:r>
          </a:p>
          <a:p>
            <a:pPr lvl="0"/>
            <a:endParaRPr lang="en-US" sz="2400" b="0" dirty="0">
              <a:solidFill>
                <a:srgbClr val="000000"/>
              </a:solidFill>
            </a:endParaRPr>
          </a:p>
          <a:p>
            <a:r>
              <a:rPr lang="en-US" sz="2400" b="0" dirty="0">
                <a:solidFill>
                  <a:srgbClr val="000000"/>
                </a:solidFill>
              </a:rPr>
              <a:t>and 0.19 &gt; </a:t>
            </a:r>
            <a:r>
              <a:rPr lang="en-US" sz="2400" dirty="0">
                <a:solidFill>
                  <a:srgbClr val="99CC00"/>
                </a:solidFill>
              </a:rPr>
              <a:t>0.136</a:t>
            </a:r>
            <a:endParaRPr lang="en-US" sz="2400" b="0" dirty="0">
              <a:solidFill>
                <a:srgbClr val="000000"/>
              </a:solidFill>
            </a:endParaRPr>
          </a:p>
          <a:p>
            <a:endParaRPr lang="en-US" sz="2400" dirty="0">
              <a:solidFill>
                <a:srgbClr val="99CC00"/>
              </a:solidFill>
            </a:endParaRPr>
          </a:p>
        </p:txBody>
      </p:sp>
      <p:pic>
        <p:nvPicPr>
          <p:cNvPr id="11" name="Picture 10">
            <a:extLst>
              <a:ext uri="{FF2B5EF4-FFF2-40B4-BE49-F238E27FC236}">
                <a16:creationId xmlns:a16="http://schemas.microsoft.com/office/drawing/2014/main" id="{2A26DF16-909C-F64A-A546-6ADF1F46B54F}"/>
              </a:ext>
            </a:extLst>
          </p:cNvPr>
          <p:cNvPicPr>
            <a:picLocks noChangeAspect="1"/>
          </p:cNvPicPr>
          <p:nvPr/>
        </p:nvPicPr>
        <p:blipFill>
          <a:blip r:embed="rId2"/>
          <a:stretch>
            <a:fillRect/>
          </a:stretch>
        </p:blipFill>
        <p:spPr>
          <a:xfrm>
            <a:off x="2424190" y="1368425"/>
            <a:ext cx="3838419" cy="1530350"/>
          </a:xfrm>
          <a:prstGeom prst="rect">
            <a:avLst/>
          </a:prstGeom>
        </p:spPr>
      </p:pic>
      <p:sp>
        <p:nvSpPr>
          <p:cNvPr id="2" name="Slide Number Placeholder 1">
            <a:extLst>
              <a:ext uri="{FF2B5EF4-FFF2-40B4-BE49-F238E27FC236}">
                <a16:creationId xmlns:a16="http://schemas.microsoft.com/office/drawing/2014/main" id="{54AAE6C2-9E89-B84F-9980-86AAD96BE109}"/>
              </a:ext>
            </a:extLst>
          </p:cNvPr>
          <p:cNvSpPr>
            <a:spLocks noGrp="1"/>
          </p:cNvSpPr>
          <p:nvPr>
            <p:ph type="sldNum" sz="quarter" idx="12"/>
          </p:nvPr>
        </p:nvSpPr>
        <p:spPr/>
        <p:txBody>
          <a:bodyPr/>
          <a:lstStyle/>
          <a:p>
            <a:fld id="{803C33BC-767D-8845-BB2C-A473FB4A7552}" type="slidenum">
              <a:rPr lang="en-US" smtClean="0"/>
              <a:pPr/>
              <a:t>317</a:t>
            </a:fld>
            <a:endParaRPr lang="en-US"/>
          </a:p>
        </p:txBody>
      </p:sp>
    </p:spTree>
    <p:extLst>
      <p:ext uri="{BB962C8B-B14F-4D97-AF65-F5344CB8AC3E}">
        <p14:creationId xmlns:p14="http://schemas.microsoft.com/office/powerpoint/2010/main" val="28213098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D86934-4353-014B-B2A0-66F2019D9CD2}"/>
              </a:ext>
            </a:extLst>
          </p:cNvPr>
          <p:cNvPicPr>
            <a:picLocks noChangeAspect="1"/>
          </p:cNvPicPr>
          <p:nvPr/>
        </p:nvPicPr>
        <p:blipFill rotWithShape="1">
          <a:blip r:embed="rId2"/>
          <a:srcRect l="2968" r="4647" b="1316"/>
          <a:stretch/>
        </p:blipFill>
        <p:spPr>
          <a:xfrm>
            <a:off x="4876800" y="14068"/>
            <a:ext cx="4267200" cy="6890780"/>
          </a:xfrm>
          <a:prstGeom prst="rect">
            <a:avLst/>
          </a:prstGeom>
        </p:spPr>
      </p:pic>
      <p:pic>
        <p:nvPicPr>
          <p:cNvPr id="6" name="Picture 5">
            <a:extLst>
              <a:ext uri="{FF2B5EF4-FFF2-40B4-BE49-F238E27FC236}">
                <a16:creationId xmlns:a16="http://schemas.microsoft.com/office/drawing/2014/main" id="{B2728974-7C47-F540-8AA3-A00409243260}"/>
              </a:ext>
            </a:extLst>
          </p:cNvPr>
          <p:cNvPicPr>
            <a:picLocks noChangeAspect="1"/>
          </p:cNvPicPr>
          <p:nvPr/>
        </p:nvPicPr>
        <p:blipFill>
          <a:blip r:embed="rId3"/>
          <a:stretch>
            <a:fillRect/>
          </a:stretch>
        </p:blipFill>
        <p:spPr>
          <a:xfrm>
            <a:off x="685800" y="1371600"/>
            <a:ext cx="3838419" cy="1530350"/>
          </a:xfrm>
          <a:prstGeom prst="rect">
            <a:avLst/>
          </a:prstGeom>
        </p:spPr>
      </p:pic>
      <p:sp>
        <p:nvSpPr>
          <p:cNvPr id="7" name="Rounded Rectangle 6">
            <a:extLst>
              <a:ext uri="{FF2B5EF4-FFF2-40B4-BE49-F238E27FC236}">
                <a16:creationId xmlns:a16="http://schemas.microsoft.com/office/drawing/2014/main" id="{DCD42D09-F18A-AB46-AD72-3ABAC50E9763}"/>
              </a:ext>
            </a:extLst>
          </p:cNvPr>
          <p:cNvSpPr/>
          <p:nvPr/>
        </p:nvSpPr>
        <p:spPr bwMode="auto">
          <a:xfrm>
            <a:off x="6324600" y="6324600"/>
            <a:ext cx="609601" cy="685800"/>
          </a:xfrm>
          <a:prstGeom prst="roundRect">
            <a:avLst/>
          </a:prstGeom>
          <a:noFill/>
          <a:ln w="1270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8" name="Title 1">
            <a:extLst>
              <a:ext uri="{FF2B5EF4-FFF2-40B4-BE49-F238E27FC236}">
                <a16:creationId xmlns:a16="http://schemas.microsoft.com/office/drawing/2014/main" id="{F7EDEC9C-0DF7-7946-ADE1-94DB6BDD9F7B}"/>
              </a:ext>
            </a:extLst>
          </p:cNvPr>
          <p:cNvSpPr txBox="1">
            <a:spLocks/>
          </p:cNvSpPr>
          <p:nvPr/>
        </p:nvSpPr>
        <p:spPr bwMode="auto">
          <a:xfrm>
            <a:off x="1172" y="3678197"/>
            <a:ext cx="9144000" cy="1803765"/>
          </a:xfrm>
          <a:prstGeom prst="rect">
            <a:avLst/>
          </a:prstGeom>
          <a:solidFill>
            <a:schemeClr val="tx1">
              <a:alpha val="5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rgbClr val="FFFFFF"/>
                </a:solidFill>
              </a:rPr>
              <a:t>there is a plethora of </a:t>
            </a:r>
            <a:r>
              <a:rPr lang="en-US" sz="3600" dirty="0">
                <a:solidFill>
                  <a:srgbClr val="99CC00"/>
                </a:solidFill>
              </a:rPr>
              <a:t>tables / sampling distributions </a:t>
            </a:r>
            <a:r>
              <a:rPr lang="en-US" sz="3600" b="0" dirty="0">
                <a:solidFill>
                  <a:srgbClr val="FFFFFF"/>
                </a:solidFill>
              </a:rPr>
              <a:t>that are established and are the basis of all statistic tests</a:t>
            </a:r>
            <a:endParaRPr lang="en-US" sz="3600" dirty="0">
              <a:solidFill>
                <a:srgbClr val="FF9900"/>
              </a:solidFill>
            </a:endParaRPr>
          </a:p>
        </p:txBody>
      </p:sp>
      <p:sp>
        <p:nvSpPr>
          <p:cNvPr id="2" name="Slide Number Placeholder 1">
            <a:extLst>
              <a:ext uri="{FF2B5EF4-FFF2-40B4-BE49-F238E27FC236}">
                <a16:creationId xmlns:a16="http://schemas.microsoft.com/office/drawing/2014/main" id="{98986708-1B0B-E744-BAA3-FB9C3E37B0C8}"/>
              </a:ext>
            </a:extLst>
          </p:cNvPr>
          <p:cNvSpPr>
            <a:spLocks noGrp="1"/>
          </p:cNvSpPr>
          <p:nvPr>
            <p:ph type="sldNum" sz="quarter" idx="12"/>
          </p:nvPr>
        </p:nvSpPr>
        <p:spPr/>
        <p:txBody>
          <a:bodyPr/>
          <a:lstStyle/>
          <a:p>
            <a:fld id="{803C33BC-767D-8845-BB2C-A473FB4A7552}" type="slidenum">
              <a:rPr lang="en-US" smtClean="0"/>
              <a:pPr/>
              <a:t>318</a:t>
            </a:fld>
            <a:endParaRPr lang="en-US"/>
          </a:p>
        </p:txBody>
      </p:sp>
    </p:spTree>
    <p:extLst>
      <p:ext uri="{BB962C8B-B14F-4D97-AF65-F5344CB8AC3E}">
        <p14:creationId xmlns:p14="http://schemas.microsoft.com/office/powerpoint/2010/main" val="55901163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8FA364-254F-294B-B042-3965466C190C}"/>
              </a:ext>
            </a:extLst>
          </p:cNvPr>
          <p:cNvSpPr/>
          <p:nvPr/>
        </p:nvSpPr>
        <p:spPr>
          <a:xfrm>
            <a:off x="533400" y="1295400"/>
            <a:ext cx="8382000" cy="4893647"/>
          </a:xfrm>
          <a:prstGeom prst="rect">
            <a:avLst/>
          </a:prstGeom>
        </p:spPr>
        <p:txBody>
          <a:bodyPr wrap="square">
            <a:spAutoFit/>
          </a:bodyPr>
          <a:lstStyle/>
          <a:p>
            <a:r>
              <a:rPr lang="en-US" sz="2400" b="0" dirty="0">
                <a:solidFill>
                  <a:srgbClr val="000000"/>
                </a:solidFill>
              </a:rPr>
              <a:t>so 0.19 &gt; </a:t>
            </a:r>
            <a:r>
              <a:rPr lang="en-US" sz="2400" dirty="0">
                <a:solidFill>
                  <a:srgbClr val="99CC00"/>
                </a:solidFill>
              </a:rPr>
              <a:t>0.136</a:t>
            </a:r>
            <a:r>
              <a:rPr lang="en-US" sz="2400" b="0" dirty="0">
                <a:solidFill>
                  <a:srgbClr val="000000"/>
                </a:solidFill>
              </a:rPr>
              <a:t> so null hypothesis rejected</a:t>
            </a:r>
          </a:p>
          <a:p>
            <a:endParaRPr lang="en-US" sz="2400" dirty="0">
              <a:solidFill>
                <a:srgbClr val="99CC00"/>
              </a:solidFill>
            </a:endParaRPr>
          </a:p>
          <a:p>
            <a:r>
              <a:rPr lang="en-US" sz="2400" dirty="0">
                <a:solidFill>
                  <a:srgbClr val="99CC00"/>
                </a:solidFill>
              </a:rPr>
              <a:t>H0: the samples come from a normal distribution</a:t>
            </a:r>
          </a:p>
          <a:p>
            <a:endParaRPr lang="en-US" sz="2400" dirty="0">
              <a:solidFill>
                <a:srgbClr val="99CC00"/>
              </a:solidFill>
            </a:endParaRPr>
          </a:p>
          <a:p>
            <a:r>
              <a:rPr lang="en-US" sz="2400" b="0" dirty="0"/>
              <a:t>conclusion: the data do not come from a normal distribution</a:t>
            </a:r>
          </a:p>
          <a:p>
            <a:endParaRPr lang="en-US" sz="2400" b="0" dirty="0">
              <a:solidFill>
                <a:srgbClr val="99CC00"/>
              </a:solidFill>
            </a:endParaRPr>
          </a:p>
          <a:p>
            <a:endParaRPr lang="en-US" sz="2400" b="0" dirty="0">
              <a:solidFill>
                <a:srgbClr val="99CC00"/>
              </a:solidFill>
            </a:endParaRPr>
          </a:p>
          <a:p>
            <a:r>
              <a:rPr lang="en-US" sz="2400" b="0" dirty="0"/>
              <a:t>note</a:t>
            </a:r>
            <a:r>
              <a:rPr lang="en-US" sz="2400" b="0" dirty="0">
                <a:solidFill>
                  <a:srgbClr val="99CC00"/>
                </a:solidFill>
              </a:rPr>
              <a:t> </a:t>
            </a:r>
            <a:r>
              <a:rPr lang="en-US" sz="2400" b="0" dirty="0"/>
              <a:t>KS is different than other tests we saw where we looked for a value below a critical level to reject the null, here it is the opposite (the larger the results the less likely is H0 so we reject it)</a:t>
            </a:r>
            <a:endParaRPr lang="en-US" sz="2400" dirty="0"/>
          </a:p>
          <a:p>
            <a:r>
              <a:rPr lang="en-US" sz="2400" b="0" dirty="0">
                <a:solidFill>
                  <a:srgbClr val="99CC00"/>
                </a:solidFill>
              </a:rPr>
              <a:t> </a:t>
            </a:r>
            <a:endParaRPr lang="en-US" sz="2400" dirty="0">
              <a:solidFill>
                <a:srgbClr val="99CC00"/>
              </a:solidFill>
            </a:endParaRPr>
          </a:p>
          <a:p>
            <a:endParaRPr lang="en-US" sz="2400" dirty="0">
              <a:solidFill>
                <a:srgbClr val="99CC00"/>
              </a:solidFill>
            </a:endParaRPr>
          </a:p>
        </p:txBody>
      </p:sp>
      <p:sp>
        <p:nvSpPr>
          <p:cNvPr id="2" name="Slide Number Placeholder 1">
            <a:extLst>
              <a:ext uri="{FF2B5EF4-FFF2-40B4-BE49-F238E27FC236}">
                <a16:creationId xmlns:a16="http://schemas.microsoft.com/office/drawing/2014/main" id="{85A21787-0EAD-A14E-B13F-6D17B09FF62B}"/>
              </a:ext>
            </a:extLst>
          </p:cNvPr>
          <p:cNvSpPr>
            <a:spLocks noGrp="1"/>
          </p:cNvSpPr>
          <p:nvPr>
            <p:ph type="sldNum" sz="quarter" idx="12"/>
          </p:nvPr>
        </p:nvSpPr>
        <p:spPr/>
        <p:txBody>
          <a:bodyPr/>
          <a:lstStyle/>
          <a:p>
            <a:fld id="{803C33BC-767D-8845-BB2C-A473FB4A7552}" type="slidenum">
              <a:rPr lang="en-US" smtClean="0"/>
              <a:pPr/>
              <a:t>319</a:t>
            </a:fld>
            <a:endParaRPr lang="en-US"/>
          </a:p>
        </p:txBody>
      </p:sp>
    </p:spTree>
    <p:extLst>
      <p:ext uri="{BB962C8B-B14F-4D97-AF65-F5344CB8AC3E}">
        <p14:creationId xmlns:p14="http://schemas.microsoft.com/office/powerpoint/2010/main" val="3490057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29" name="Rectangle 3"/>
          <p:cNvSpPr>
            <a:spLocks noGrp="1" noChangeArrowheads="1"/>
          </p:cNvSpPr>
          <p:nvPr>
            <p:ph type="body" idx="1"/>
          </p:nvPr>
        </p:nvSpPr>
        <p:spPr>
          <a:xfrm>
            <a:off x="457200" y="1066800"/>
            <a:ext cx="4876800" cy="4525963"/>
          </a:xfrm>
        </p:spPr>
        <p:txBody>
          <a:bodyPr lIns="92075" tIns="46038" rIns="92075" bIns="46038"/>
          <a:lstStyle/>
          <a:p>
            <a:pPr eaLnBrk="1" hangingPunct="1"/>
            <a:endParaRPr lang="en-US" sz="2800" b="1">
              <a:solidFill>
                <a:srgbClr val="99CC00"/>
              </a:solidFill>
              <a:latin typeface="Arial" charset="0"/>
            </a:endParaRPr>
          </a:p>
          <a:p>
            <a:pPr eaLnBrk="1" hangingPunct="1"/>
            <a:r>
              <a:rPr lang="en-US" sz="2800">
                <a:latin typeface="Arial" charset="0"/>
              </a:rPr>
              <a:t>to </a:t>
            </a:r>
            <a:r>
              <a:rPr lang="en-US" sz="2800" b="1">
                <a:solidFill>
                  <a:srgbClr val="99CC00"/>
                </a:solidFill>
                <a:latin typeface="Arial" charset="0"/>
              </a:rPr>
              <a:t>gain additional confidence </a:t>
            </a:r>
            <a:r>
              <a:rPr lang="en-US" sz="2800">
                <a:latin typeface="Arial" charset="0"/>
              </a:rPr>
              <a:t>we </a:t>
            </a:r>
            <a:r>
              <a:rPr lang="en-US" sz="2800" b="1">
                <a:solidFill>
                  <a:srgbClr val="99CC00"/>
                </a:solidFill>
                <a:latin typeface="Arial" charset="0"/>
              </a:rPr>
              <a:t>repeat</a:t>
            </a:r>
          </a:p>
        </p:txBody>
      </p:sp>
      <p:pic>
        <p:nvPicPr>
          <p:cNvPr id="99330" name="Picture 3" descr="the_differenc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12800"/>
            <a:ext cx="4271963" cy="802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ounded Rectangle 9"/>
          <p:cNvSpPr/>
          <p:nvPr/>
        </p:nvSpPr>
        <p:spPr bwMode="auto">
          <a:xfrm>
            <a:off x="6604000" y="5207000"/>
            <a:ext cx="1981200" cy="1854200"/>
          </a:xfrm>
          <a:prstGeom prst="roundRect">
            <a:avLst>
              <a:gd name="adj" fmla="val 50000"/>
            </a:avLst>
          </a:prstGeom>
          <a:noFill/>
          <a:ln w="76200" cap="flat" cmpd="sng" algn="ctr">
            <a:solidFill>
              <a:srgbClr val="99CC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pPr>
              <a:defRPr/>
            </a:pPr>
            <a:endParaRPr lang="en-US">
              <a:cs typeface="Arial" charset="0"/>
            </a:endParaRPr>
          </a:p>
        </p:txBody>
      </p:sp>
      <p:sp>
        <p:nvSpPr>
          <p:cNvPr id="11" name="TextBox 9"/>
          <p:cNvSpPr txBox="1">
            <a:spLocks noChangeArrowheads="1"/>
          </p:cNvSpPr>
          <p:nvPr/>
        </p:nvSpPr>
        <p:spPr bwMode="auto">
          <a:xfrm>
            <a:off x="0" y="2997200"/>
            <a:ext cx="9144000" cy="2708275"/>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3400" b="0" dirty="0">
                <a:solidFill>
                  <a:schemeClr val="bg1"/>
                </a:solidFill>
              </a:rPr>
              <a:t>we gain trust in a model if it fits the data</a:t>
            </a:r>
            <a:br>
              <a:rPr lang="en-US" sz="3400" b="0" dirty="0">
                <a:solidFill>
                  <a:schemeClr val="bg1"/>
                </a:solidFill>
              </a:rPr>
            </a:br>
            <a:r>
              <a:rPr lang="en-US" sz="3400" b="0" dirty="0">
                <a:solidFill>
                  <a:schemeClr val="bg1"/>
                </a:solidFill>
              </a:rPr>
              <a:t>with </a:t>
            </a:r>
            <a:r>
              <a:rPr lang="en-US" sz="3400" dirty="0">
                <a:solidFill>
                  <a:srgbClr val="99CC00"/>
                </a:solidFill>
              </a:rPr>
              <a:t>little error </a:t>
            </a:r>
            <a:r>
              <a:rPr lang="en-US" sz="3400" b="0" dirty="0">
                <a:solidFill>
                  <a:schemeClr val="bg1"/>
                </a:solidFill>
              </a:rPr>
              <a:t>when</a:t>
            </a:r>
          </a:p>
          <a:p>
            <a:pPr eaLnBrk="1" hangingPunct="1">
              <a:buFontTx/>
              <a:buAutoNum type="arabicPeriod"/>
            </a:pPr>
            <a:r>
              <a:rPr lang="en-US" sz="3400" b="0" dirty="0">
                <a:solidFill>
                  <a:schemeClr val="bg1"/>
                </a:solidFill>
              </a:rPr>
              <a:t>it is verified with a </a:t>
            </a:r>
            <a:r>
              <a:rPr lang="en-US" sz="3400" dirty="0">
                <a:solidFill>
                  <a:srgbClr val="99CC00"/>
                </a:solidFill>
              </a:rPr>
              <a:t>lot of data</a:t>
            </a:r>
          </a:p>
          <a:p>
            <a:pPr eaLnBrk="1" hangingPunct="1">
              <a:buFontTx/>
              <a:buAutoNum type="arabicPeriod"/>
            </a:pPr>
            <a:r>
              <a:rPr lang="en-US" sz="3400" b="0" dirty="0">
                <a:solidFill>
                  <a:schemeClr val="bg1"/>
                </a:solidFill>
              </a:rPr>
              <a:t>it holds across very </a:t>
            </a:r>
            <a:r>
              <a:rPr lang="en-US" sz="3400" dirty="0">
                <a:solidFill>
                  <a:srgbClr val="99CC00"/>
                </a:solidFill>
              </a:rPr>
              <a:t>different people</a:t>
            </a:r>
          </a:p>
          <a:p>
            <a:pPr eaLnBrk="1" hangingPunct="1">
              <a:buFontTx/>
              <a:buAutoNum type="arabicPeriod"/>
            </a:pPr>
            <a:r>
              <a:rPr lang="en-US" sz="3400" b="0" dirty="0">
                <a:solidFill>
                  <a:schemeClr val="bg1"/>
                </a:solidFill>
              </a:rPr>
              <a:t>it is verified in </a:t>
            </a:r>
            <a:r>
              <a:rPr lang="en-US" sz="3400" dirty="0">
                <a:solidFill>
                  <a:srgbClr val="99CC00"/>
                </a:solidFill>
              </a:rPr>
              <a:t>independent studies…</a:t>
            </a:r>
          </a:p>
        </p:txBody>
      </p:sp>
      <p:sp>
        <p:nvSpPr>
          <p:cNvPr id="2" name="Slide Number Placeholder 1">
            <a:extLst>
              <a:ext uri="{FF2B5EF4-FFF2-40B4-BE49-F238E27FC236}">
                <a16:creationId xmlns:a16="http://schemas.microsoft.com/office/drawing/2014/main" id="{66B926BD-F6EE-564B-B63B-85F6CB91BE9B}"/>
              </a:ext>
            </a:extLst>
          </p:cNvPr>
          <p:cNvSpPr>
            <a:spLocks noGrp="1"/>
          </p:cNvSpPr>
          <p:nvPr>
            <p:ph type="sldNum" sz="quarter" idx="12"/>
          </p:nvPr>
        </p:nvSpPr>
        <p:spPr/>
        <p:txBody>
          <a:bodyPr/>
          <a:lstStyle/>
          <a:p>
            <a:fld id="{803C33BC-767D-8845-BB2C-A473FB4A7552}" type="slidenum">
              <a:rPr lang="en-US" smtClean="0"/>
              <a:pPr/>
              <a:t>32</a:t>
            </a:fld>
            <a:endParaRPr lang="en-US"/>
          </a:p>
        </p:txBody>
      </p:sp>
    </p:spTree>
    <p:extLst>
      <p:ext uri="{BB962C8B-B14F-4D97-AF65-F5344CB8AC3E}">
        <p14:creationId xmlns:p14="http://schemas.microsoft.com/office/powerpoint/2010/main" val="12870788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8FA364-254F-294B-B042-3965466C190C}"/>
              </a:ext>
            </a:extLst>
          </p:cNvPr>
          <p:cNvSpPr/>
          <p:nvPr/>
        </p:nvSpPr>
        <p:spPr>
          <a:xfrm>
            <a:off x="533400" y="1295400"/>
            <a:ext cx="8077200" cy="3046988"/>
          </a:xfrm>
          <a:prstGeom prst="rect">
            <a:avLst/>
          </a:prstGeom>
        </p:spPr>
        <p:txBody>
          <a:bodyPr wrap="square">
            <a:spAutoFit/>
          </a:bodyPr>
          <a:lstStyle/>
          <a:p>
            <a:r>
              <a:rPr lang="en-US" sz="2400" b="0" dirty="0"/>
              <a:t>what if </a:t>
            </a:r>
            <a:r>
              <a:rPr lang="en-US" sz="2400" b="0" dirty="0" err="1"/>
              <a:t>Dn</a:t>
            </a:r>
            <a:r>
              <a:rPr lang="en-US" sz="2400" b="0" dirty="0"/>
              <a:t> &lt; </a:t>
            </a:r>
            <a:r>
              <a:rPr lang="en-US" sz="2400" b="0" dirty="0" err="1"/>
              <a:t>Dcrit</a:t>
            </a:r>
            <a:r>
              <a:rPr lang="en-US" sz="2400" b="0" dirty="0"/>
              <a:t>?  </a:t>
            </a:r>
          </a:p>
          <a:p>
            <a:endParaRPr lang="en-US" sz="2400" b="0" dirty="0"/>
          </a:p>
          <a:p>
            <a:r>
              <a:rPr lang="en-US" sz="2400" b="0" dirty="0"/>
              <a:t>here is a tricky bit … remember lecture on hypothesis testing, we cannot prove that two things are equal so we are going to </a:t>
            </a:r>
            <a:r>
              <a:rPr lang="en-US" sz="2400" dirty="0">
                <a:solidFill>
                  <a:srgbClr val="99CC00"/>
                </a:solidFill>
              </a:rPr>
              <a:t>assume</a:t>
            </a:r>
            <a:r>
              <a:rPr lang="en-US" sz="2400" b="0" dirty="0"/>
              <a:t> that the normality is met</a:t>
            </a:r>
          </a:p>
          <a:p>
            <a:endParaRPr lang="en-US" sz="2400" b="0" dirty="0"/>
          </a:p>
          <a:p>
            <a:r>
              <a:rPr lang="en-US" sz="2400" b="0" dirty="0"/>
              <a:t>which is why we call this </a:t>
            </a:r>
            <a:r>
              <a:rPr lang="en-US" sz="2400" dirty="0">
                <a:solidFill>
                  <a:srgbClr val="99CC00"/>
                </a:solidFill>
              </a:rPr>
              <a:t>assumption of normality</a:t>
            </a:r>
          </a:p>
          <a:p>
            <a:endParaRPr lang="en-US" sz="2400" dirty="0">
              <a:solidFill>
                <a:srgbClr val="99CC00"/>
              </a:solidFill>
            </a:endParaRPr>
          </a:p>
        </p:txBody>
      </p:sp>
      <p:sp>
        <p:nvSpPr>
          <p:cNvPr id="5" name="Rectangle 4">
            <a:extLst>
              <a:ext uri="{FF2B5EF4-FFF2-40B4-BE49-F238E27FC236}">
                <a16:creationId xmlns:a16="http://schemas.microsoft.com/office/drawing/2014/main" id="{6BC76127-0A46-5041-9734-3812A79C4B9A}"/>
              </a:ext>
            </a:extLst>
          </p:cNvPr>
          <p:cNvSpPr/>
          <p:nvPr/>
        </p:nvSpPr>
        <p:spPr>
          <a:xfrm>
            <a:off x="531223" y="5791200"/>
            <a:ext cx="8612777" cy="923330"/>
          </a:xfrm>
          <a:prstGeom prst="rect">
            <a:avLst/>
          </a:prstGeom>
        </p:spPr>
        <p:txBody>
          <a:bodyPr wrap="square">
            <a:spAutoFit/>
          </a:bodyPr>
          <a:lstStyle/>
          <a:p>
            <a:pPr algn="r"/>
            <a:r>
              <a:rPr lang="en-US" b="0" dirty="0">
                <a:solidFill>
                  <a:schemeClr val="bg1">
                    <a:lumMod val="50000"/>
                  </a:schemeClr>
                </a:solidFill>
              </a:rPr>
              <a:t>more example on GitHub repository or at </a:t>
            </a:r>
          </a:p>
          <a:p>
            <a:pPr algn="r"/>
            <a:r>
              <a:rPr lang="en-US" b="0" dirty="0">
                <a:solidFill>
                  <a:schemeClr val="bg1">
                    <a:lumMod val="50000"/>
                  </a:schemeClr>
                </a:solidFill>
              </a:rPr>
              <a:t>http://</a:t>
            </a:r>
            <a:r>
              <a:rPr lang="en-US" b="0" dirty="0" err="1">
                <a:solidFill>
                  <a:schemeClr val="bg1">
                    <a:lumMod val="50000"/>
                  </a:schemeClr>
                </a:solidFill>
              </a:rPr>
              <a:t>www.real-statistics.com</a:t>
            </a:r>
            <a:r>
              <a:rPr lang="en-US" b="0" dirty="0">
                <a:solidFill>
                  <a:schemeClr val="bg1">
                    <a:lumMod val="50000"/>
                  </a:schemeClr>
                </a:solidFill>
              </a:rPr>
              <a:t>/tests-normality-and-symmetry/statistical-tests-normality-symmetry/</a:t>
            </a:r>
            <a:r>
              <a:rPr lang="en-US" b="0" dirty="0" err="1">
                <a:solidFill>
                  <a:schemeClr val="bg1">
                    <a:lumMod val="50000"/>
                  </a:schemeClr>
                </a:solidFill>
              </a:rPr>
              <a:t>kolmogorov</a:t>
            </a:r>
            <a:r>
              <a:rPr lang="en-US" b="0" dirty="0">
                <a:solidFill>
                  <a:schemeClr val="bg1">
                    <a:lumMod val="50000"/>
                  </a:schemeClr>
                </a:solidFill>
              </a:rPr>
              <a:t>-</a:t>
            </a:r>
            <a:r>
              <a:rPr lang="en-US" b="0" dirty="0" err="1">
                <a:solidFill>
                  <a:schemeClr val="bg1">
                    <a:lumMod val="50000"/>
                  </a:schemeClr>
                </a:solidFill>
              </a:rPr>
              <a:t>smirnov</a:t>
            </a:r>
            <a:r>
              <a:rPr lang="en-US" b="0" dirty="0">
                <a:solidFill>
                  <a:schemeClr val="bg1">
                    <a:lumMod val="50000"/>
                  </a:schemeClr>
                </a:solidFill>
              </a:rPr>
              <a:t>-test/</a:t>
            </a:r>
          </a:p>
        </p:txBody>
      </p:sp>
      <p:sp>
        <p:nvSpPr>
          <p:cNvPr id="2" name="Slide Number Placeholder 1">
            <a:extLst>
              <a:ext uri="{FF2B5EF4-FFF2-40B4-BE49-F238E27FC236}">
                <a16:creationId xmlns:a16="http://schemas.microsoft.com/office/drawing/2014/main" id="{ED5D6C30-29BA-FC49-88FF-4E37AAE2936E}"/>
              </a:ext>
            </a:extLst>
          </p:cNvPr>
          <p:cNvSpPr>
            <a:spLocks noGrp="1"/>
          </p:cNvSpPr>
          <p:nvPr>
            <p:ph type="sldNum" sz="quarter" idx="12"/>
          </p:nvPr>
        </p:nvSpPr>
        <p:spPr/>
        <p:txBody>
          <a:bodyPr/>
          <a:lstStyle/>
          <a:p>
            <a:fld id="{803C33BC-767D-8845-BB2C-A473FB4A7552}" type="slidenum">
              <a:rPr lang="en-US" smtClean="0"/>
              <a:pPr/>
              <a:t>320</a:t>
            </a:fld>
            <a:endParaRPr lang="en-US"/>
          </a:p>
        </p:txBody>
      </p:sp>
    </p:spTree>
    <p:extLst>
      <p:ext uri="{BB962C8B-B14F-4D97-AF65-F5344CB8AC3E}">
        <p14:creationId xmlns:p14="http://schemas.microsoft.com/office/powerpoint/2010/main" val="186772371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2CD34-E091-5A43-BB93-339D2274C158}"/>
              </a:ext>
            </a:extLst>
          </p:cNvPr>
          <p:cNvGrpSpPr/>
          <p:nvPr/>
        </p:nvGrpSpPr>
        <p:grpSpPr>
          <a:xfrm>
            <a:off x="7772400" y="-258128"/>
            <a:ext cx="1371600" cy="1630760"/>
            <a:chOff x="7772400" y="-258128"/>
            <a:chExt cx="1371600" cy="1630760"/>
          </a:xfrm>
        </p:grpSpPr>
        <p:sp>
          <p:nvSpPr>
            <p:cNvPr id="8" name="Right Triangle 7">
              <a:extLst>
                <a:ext uri="{FF2B5EF4-FFF2-40B4-BE49-F238E27FC236}">
                  <a16:creationId xmlns:a16="http://schemas.microsoft.com/office/drawing/2014/main" id="{16EA050A-1BEF-EA40-B079-A53680F854BF}"/>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a:extLst>
                <a:ext uri="{FF2B5EF4-FFF2-40B4-BE49-F238E27FC236}">
                  <a16:creationId xmlns:a16="http://schemas.microsoft.com/office/drawing/2014/main" id="{DAAA1B20-618F-7640-A7F0-50362DFDFC49}"/>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10" name="Rectangle 9">
            <a:extLst>
              <a:ext uri="{FF2B5EF4-FFF2-40B4-BE49-F238E27FC236}">
                <a16:creationId xmlns:a16="http://schemas.microsoft.com/office/drawing/2014/main" id="{B8A05B1B-8A12-7241-81EF-445E66719F01}"/>
              </a:ext>
            </a:extLst>
          </p:cNvPr>
          <p:cNvSpPr/>
          <p:nvPr/>
        </p:nvSpPr>
        <p:spPr>
          <a:xfrm>
            <a:off x="762000" y="733215"/>
            <a:ext cx="7942847" cy="6617196"/>
          </a:xfrm>
          <a:prstGeom prst="rect">
            <a:avLst/>
          </a:prstGeom>
        </p:spPr>
        <p:txBody>
          <a:bodyPr wrap="square">
            <a:spAutoFit/>
          </a:bodyPr>
          <a:lstStyle/>
          <a:p>
            <a:r>
              <a:rPr lang="en-GB" sz="2000" b="0" dirty="0">
                <a:solidFill>
                  <a:srgbClr val="000000"/>
                </a:solidFill>
                <a:latin typeface="Courier" pitchFamily="2" charset="0"/>
              </a:rPr>
              <a:t>#sorting a table</a:t>
            </a:r>
          </a:p>
          <a:p>
            <a:r>
              <a:rPr lang="en-GB" sz="2000" b="0" dirty="0">
                <a:solidFill>
                  <a:srgbClr val="000000"/>
                </a:solidFill>
                <a:latin typeface="Courier" pitchFamily="2" charset="0"/>
              </a:rPr>
              <a:t>y &lt;-c</a:t>
            </a:r>
            <a:r>
              <a:rPr lang="en-GB" sz="1200" b="0" dirty="0">
                <a:solidFill>
                  <a:srgbClr val="000000"/>
                </a:solidFill>
                <a:latin typeface="Courier" pitchFamily="2" charset="0"/>
              </a:rPr>
              <a:t>(0.16,-0.68,-0.32,-0.85,0.89,-2.28,0.63,0.41,0.15,0.74,1.30,-0.13,0.80,-0.75,0.28,-1.00,0.14,-1.38,-0.04,-0.25,-0.17,1.29,0.47,-1.23,0.21,-0.04,0.07,-0.08,0.32,-0.17,0.13,-1.94,0.78,0.19,-0.12,-0.19,0.76,-1.48,-0.01,0.20,-1.97,-0.37,3.08,-0.40,0.80,0.01,1.32,-0.47,2.29,-0.26,-1.52,-0.06,-1.02,1.06,0.60,1.15,1.92,-0.06,-0.19,0.67,0.29,0.58,0.02,2.18,-0.04,-0.13,-0.79,-1.28,-1.41,-0.23,0.65,-0.26,-0.17,-1.53,-1.69,-1.60,0.09,-1.11,0.30,0.71,-0.88,-0.03,0.56,-3.68,2.40,0.62,0.52,-1.25,0.85,-0.09,-0.23,-1.16,0.22,-1.68,0.50,-0.35,-0.35,-0.33,-0.24,0.25)</a:t>
            </a:r>
          </a:p>
          <a:p>
            <a:r>
              <a:rPr lang="en-GB" sz="2000" b="0" dirty="0" err="1">
                <a:solidFill>
                  <a:srgbClr val="000000"/>
                </a:solidFill>
                <a:latin typeface="Courier" pitchFamily="2" charset="0"/>
              </a:rPr>
              <a:t>ysorted</a:t>
            </a:r>
            <a:r>
              <a:rPr lang="en-GB" sz="2000" b="0" dirty="0">
                <a:solidFill>
                  <a:srgbClr val="000000"/>
                </a:solidFill>
                <a:latin typeface="Courier" pitchFamily="2" charset="0"/>
              </a:rPr>
              <a:t> &lt;- sort(y)</a:t>
            </a:r>
          </a:p>
          <a:p>
            <a:endParaRPr lang="en-GB" sz="2000" b="0" dirty="0">
              <a:solidFill>
                <a:srgbClr val="000000"/>
              </a:solidFill>
              <a:latin typeface="Courier" pitchFamily="2" charset="0"/>
            </a:endParaRPr>
          </a:p>
          <a:p>
            <a:r>
              <a:rPr lang="en-GB" sz="2000" b="0" dirty="0">
                <a:solidFill>
                  <a:srgbClr val="000000"/>
                </a:solidFill>
                <a:latin typeface="Courier" pitchFamily="2" charset="0"/>
              </a:rPr>
              <a:t>X &lt;- </a:t>
            </a:r>
            <a:r>
              <a:rPr lang="en-GB" sz="2000" b="0" dirty="0" err="1">
                <a:solidFill>
                  <a:srgbClr val="000000"/>
                </a:solidFill>
                <a:latin typeface="Courier" pitchFamily="2" charset="0"/>
              </a:rPr>
              <a:t>rnorm</a:t>
            </a:r>
            <a:r>
              <a:rPr lang="en-GB" sz="2000" b="0" dirty="0">
                <a:solidFill>
                  <a:srgbClr val="000000"/>
                </a:solidFill>
                <a:latin typeface="Courier" pitchFamily="2" charset="0"/>
              </a:rPr>
              <a:t>(100)</a:t>
            </a:r>
          </a:p>
          <a:p>
            <a:r>
              <a:rPr lang="en-GB" sz="2000" b="0" dirty="0">
                <a:solidFill>
                  <a:srgbClr val="000000"/>
                </a:solidFill>
                <a:latin typeface="Courier" pitchFamily="2" charset="0"/>
              </a:rPr>
              <a:t>p = </a:t>
            </a:r>
            <a:r>
              <a:rPr lang="en-GB" sz="2000" b="0" dirty="0" err="1">
                <a:solidFill>
                  <a:srgbClr val="000000"/>
                </a:solidFill>
                <a:latin typeface="Courier" pitchFamily="2" charset="0"/>
              </a:rPr>
              <a:t>ecdf</a:t>
            </a:r>
            <a:r>
              <a:rPr lang="en-GB" sz="2000" b="0" dirty="0">
                <a:solidFill>
                  <a:srgbClr val="000000"/>
                </a:solidFill>
                <a:latin typeface="Courier" pitchFamily="2" charset="0"/>
              </a:rPr>
              <a:t>(X) #cumulative distribution function</a:t>
            </a:r>
          </a:p>
          <a:p>
            <a:r>
              <a:rPr lang="en-GB" sz="2000" b="0" dirty="0">
                <a:solidFill>
                  <a:srgbClr val="000000"/>
                </a:solidFill>
                <a:latin typeface="Courier" pitchFamily="2" charset="0"/>
              </a:rPr>
              <a:t>X = sort(X) # trick to get </a:t>
            </a:r>
            <a:r>
              <a:rPr lang="en-GB" sz="2000" b="0" dirty="0" err="1">
                <a:solidFill>
                  <a:srgbClr val="000000"/>
                </a:solidFill>
                <a:latin typeface="Courier" pitchFamily="2" charset="0"/>
              </a:rPr>
              <a:t>fexp</a:t>
            </a:r>
            <a:endParaRPr lang="en-GB" sz="2000" b="0" dirty="0">
              <a:solidFill>
                <a:srgbClr val="000000"/>
              </a:solidFill>
              <a:latin typeface="Courier" pitchFamily="2" charset="0"/>
            </a:endParaRPr>
          </a:p>
          <a:p>
            <a:r>
              <a:rPr lang="en-GB" sz="2000" b="0" dirty="0" err="1">
                <a:solidFill>
                  <a:srgbClr val="000000"/>
                </a:solidFill>
                <a:latin typeface="Courier" pitchFamily="2" charset="0"/>
              </a:rPr>
              <a:t>fexp</a:t>
            </a:r>
            <a:r>
              <a:rPr lang="en-GB" sz="2000" b="0" dirty="0">
                <a:solidFill>
                  <a:srgbClr val="000000"/>
                </a:solidFill>
                <a:latin typeface="Courier" pitchFamily="2" charset="0"/>
              </a:rPr>
              <a:t> &lt;- p(X)</a:t>
            </a:r>
          </a:p>
          <a:p>
            <a:r>
              <a:rPr lang="en-GB" sz="2000" b="0" dirty="0">
                <a:solidFill>
                  <a:srgbClr val="000000"/>
                </a:solidFill>
                <a:latin typeface="Courier" pitchFamily="2" charset="0"/>
              </a:rPr>
              <a:t>fobs &lt;- p(</a:t>
            </a:r>
            <a:r>
              <a:rPr lang="en-GB" sz="2000" b="0" dirty="0" err="1">
                <a:solidFill>
                  <a:srgbClr val="000000"/>
                </a:solidFill>
                <a:latin typeface="Courier" pitchFamily="2" charset="0"/>
              </a:rPr>
              <a:t>ysorted</a:t>
            </a:r>
            <a:r>
              <a:rPr lang="en-GB" sz="2000" b="0" dirty="0">
                <a:solidFill>
                  <a:srgbClr val="000000"/>
                </a:solidFill>
                <a:latin typeface="Courier" pitchFamily="2" charset="0"/>
              </a:rPr>
              <a:t>)</a:t>
            </a:r>
          </a:p>
          <a:p>
            <a:r>
              <a:rPr lang="en-GB" sz="2000" b="0" dirty="0">
                <a:solidFill>
                  <a:srgbClr val="000000"/>
                </a:solidFill>
                <a:latin typeface="Courier" pitchFamily="2" charset="0"/>
              </a:rPr>
              <a:t>KS = max(abs(</a:t>
            </a:r>
            <a:r>
              <a:rPr lang="en-GB" sz="2000" b="0" dirty="0" err="1">
                <a:solidFill>
                  <a:srgbClr val="000000"/>
                </a:solidFill>
                <a:latin typeface="Courier" pitchFamily="2" charset="0"/>
              </a:rPr>
              <a:t>fexp</a:t>
            </a:r>
            <a:r>
              <a:rPr lang="en-GB" sz="2000" b="0" dirty="0">
                <a:solidFill>
                  <a:srgbClr val="000000"/>
                </a:solidFill>
                <a:latin typeface="Courier" pitchFamily="2" charset="0"/>
              </a:rPr>
              <a:t>-fobs))</a:t>
            </a: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p:txBody>
      </p:sp>
      <p:sp>
        <p:nvSpPr>
          <p:cNvPr id="2" name="Slide Number Placeholder 1">
            <a:extLst>
              <a:ext uri="{FF2B5EF4-FFF2-40B4-BE49-F238E27FC236}">
                <a16:creationId xmlns:a16="http://schemas.microsoft.com/office/drawing/2014/main" id="{34787467-9936-4745-A318-35C27381198F}"/>
              </a:ext>
            </a:extLst>
          </p:cNvPr>
          <p:cNvSpPr>
            <a:spLocks noGrp="1"/>
          </p:cNvSpPr>
          <p:nvPr>
            <p:ph type="sldNum" sz="quarter" idx="12"/>
          </p:nvPr>
        </p:nvSpPr>
        <p:spPr/>
        <p:txBody>
          <a:bodyPr/>
          <a:lstStyle/>
          <a:p>
            <a:fld id="{803C33BC-767D-8845-BB2C-A473FB4A7552}" type="slidenum">
              <a:rPr lang="en-US" smtClean="0"/>
              <a:pPr/>
              <a:t>321</a:t>
            </a:fld>
            <a:endParaRPr lang="en-US"/>
          </a:p>
        </p:txBody>
      </p:sp>
    </p:spTree>
    <p:extLst>
      <p:ext uri="{BB962C8B-B14F-4D97-AF65-F5344CB8AC3E}">
        <p14:creationId xmlns:p14="http://schemas.microsoft.com/office/powerpoint/2010/main" val="221941752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2CD34-E091-5A43-BB93-339D2274C158}"/>
              </a:ext>
            </a:extLst>
          </p:cNvPr>
          <p:cNvGrpSpPr/>
          <p:nvPr/>
        </p:nvGrpSpPr>
        <p:grpSpPr>
          <a:xfrm>
            <a:off x="7772400" y="-258128"/>
            <a:ext cx="1371600" cy="1630760"/>
            <a:chOff x="7772400" y="-258128"/>
            <a:chExt cx="1371600" cy="1630760"/>
          </a:xfrm>
        </p:grpSpPr>
        <p:sp>
          <p:nvSpPr>
            <p:cNvPr id="8" name="Right Triangle 7">
              <a:extLst>
                <a:ext uri="{FF2B5EF4-FFF2-40B4-BE49-F238E27FC236}">
                  <a16:creationId xmlns:a16="http://schemas.microsoft.com/office/drawing/2014/main" id="{16EA050A-1BEF-EA40-B079-A53680F854BF}"/>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a:extLst>
                <a:ext uri="{FF2B5EF4-FFF2-40B4-BE49-F238E27FC236}">
                  <a16:creationId xmlns:a16="http://schemas.microsoft.com/office/drawing/2014/main" id="{DAAA1B20-618F-7640-A7F0-50362DFDFC49}"/>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10" name="Rectangle 9">
            <a:extLst>
              <a:ext uri="{FF2B5EF4-FFF2-40B4-BE49-F238E27FC236}">
                <a16:creationId xmlns:a16="http://schemas.microsoft.com/office/drawing/2014/main" id="{B8A05B1B-8A12-7241-81EF-445E66719F01}"/>
              </a:ext>
            </a:extLst>
          </p:cNvPr>
          <p:cNvSpPr/>
          <p:nvPr/>
        </p:nvSpPr>
        <p:spPr>
          <a:xfrm>
            <a:off x="762000" y="733215"/>
            <a:ext cx="7942847" cy="8494633"/>
          </a:xfrm>
          <a:prstGeom prst="rect">
            <a:avLst/>
          </a:prstGeom>
        </p:spPr>
        <p:txBody>
          <a:bodyPr wrap="square">
            <a:spAutoFit/>
          </a:bodyPr>
          <a:lstStyle/>
          <a:p>
            <a:r>
              <a:rPr lang="en-GB" sz="2600" b="0" dirty="0">
                <a:solidFill>
                  <a:srgbClr val="000000"/>
                </a:solidFill>
                <a:latin typeface="Courier" pitchFamily="2" charset="0"/>
              </a:rPr>
              <a:t>#or easier</a:t>
            </a:r>
          </a:p>
          <a:p>
            <a:r>
              <a:rPr lang="en-GB" sz="2600" b="0" dirty="0" err="1">
                <a:solidFill>
                  <a:srgbClr val="000000"/>
                </a:solidFill>
                <a:latin typeface="Courier" pitchFamily="2" charset="0"/>
              </a:rPr>
              <a:t>ks.test</a:t>
            </a:r>
            <a:r>
              <a:rPr lang="en-GB" sz="2600" b="0" dirty="0">
                <a:solidFill>
                  <a:srgbClr val="000000"/>
                </a:solidFill>
                <a:latin typeface="Courier" pitchFamily="2" charset="0"/>
              </a:rPr>
              <a:t>(</a:t>
            </a:r>
            <a:r>
              <a:rPr lang="en-GB" sz="2600" b="0" dirty="0" err="1">
                <a:solidFill>
                  <a:srgbClr val="000000"/>
                </a:solidFill>
                <a:latin typeface="Courier" pitchFamily="2" charset="0"/>
              </a:rPr>
              <a:t>X,y</a:t>
            </a:r>
            <a:r>
              <a:rPr lang="en-GB" sz="2600" b="0" dirty="0">
                <a:solidFill>
                  <a:srgbClr val="000000"/>
                </a:solidFill>
                <a:latin typeface="Courier" pitchFamily="2" charset="0"/>
              </a:rPr>
              <a:t>)</a:t>
            </a:r>
          </a:p>
          <a:p>
            <a:endParaRPr lang="en-GB" sz="2600" b="0" dirty="0">
              <a:solidFill>
                <a:srgbClr val="99CC00"/>
              </a:solidFill>
              <a:latin typeface="Courier" pitchFamily="2" charset="0"/>
            </a:endParaRPr>
          </a:p>
          <a:p>
            <a:r>
              <a:rPr lang="en-GB" sz="2600" b="0" dirty="0">
                <a:solidFill>
                  <a:srgbClr val="99CC00"/>
                </a:solidFill>
                <a:latin typeface="Courier" pitchFamily="2" charset="0"/>
              </a:rPr>
              <a:t>Two-sample Kolmogorov-Smirnov test</a:t>
            </a:r>
          </a:p>
          <a:p>
            <a:br>
              <a:rPr lang="en-GB" sz="2600" b="0" dirty="0">
                <a:solidFill>
                  <a:srgbClr val="99CC00"/>
                </a:solidFill>
                <a:latin typeface="Courier" pitchFamily="2" charset="0"/>
              </a:rPr>
            </a:br>
            <a:endParaRPr lang="en-GB" sz="2600" b="0" dirty="0">
              <a:solidFill>
                <a:srgbClr val="99CC00"/>
              </a:solidFill>
              <a:latin typeface="Courier" pitchFamily="2" charset="0"/>
            </a:endParaRPr>
          </a:p>
          <a:p>
            <a:r>
              <a:rPr lang="en-GB" sz="2600" b="0" dirty="0">
                <a:solidFill>
                  <a:srgbClr val="99CC00"/>
                </a:solidFill>
                <a:latin typeface="Courier" pitchFamily="2" charset="0"/>
              </a:rPr>
              <a:t>data:  X and y</a:t>
            </a:r>
          </a:p>
          <a:p>
            <a:r>
              <a:rPr lang="en-GB" sz="2600" b="0" dirty="0">
                <a:solidFill>
                  <a:srgbClr val="99CC00"/>
                </a:solidFill>
                <a:latin typeface="Courier" pitchFamily="2" charset="0"/>
              </a:rPr>
              <a:t>D = 0.19, p-value = 0.05410262</a:t>
            </a:r>
          </a:p>
          <a:p>
            <a:r>
              <a:rPr lang="en-GB" sz="2600" b="0" dirty="0">
                <a:solidFill>
                  <a:srgbClr val="99CC00"/>
                </a:solidFill>
                <a:latin typeface="Courier" pitchFamily="2" charset="0"/>
              </a:rPr>
              <a:t>alternative hypothesis: two-sided</a:t>
            </a:r>
          </a:p>
          <a:p>
            <a:endParaRPr lang="en-GB" sz="2600" b="0" dirty="0">
              <a:solidFill>
                <a:srgbClr val="99CC00"/>
              </a:solidFill>
              <a:latin typeface="Courier" pitchFamily="2" charset="0"/>
            </a:endParaRPr>
          </a:p>
          <a:p>
            <a:r>
              <a:rPr lang="en-GB" sz="2600" b="0" dirty="0">
                <a:solidFill>
                  <a:srgbClr val="000000"/>
                </a:solidFill>
                <a:latin typeface="Courier" pitchFamily="2" charset="0"/>
              </a:rPr>
              <a:t>#note that if you run the code you will have different D (because of the random </a:t>
            </a:r>
            <a:r>
              <a:rPr lang="en-GB" sz="2600" b="0" dirty="0" err="1">
                <a:solidFill>
                  <a:srgbClr val="000000"/>
                </a:solidFill>
                <a:latin typeface="Courier" pitchFamily="2" charset="0"/>
              </a:rPr>
              <a:t>rnorm</a:t>
            </a:r>
            <a:r>
              <a:rPr lang="en-GB" sz="2600" b="0" dirty="0">
                <a:solidFill>
                  <a:srgbClr val="000000"/>
                </a:solidFill>
                <a:latin typeface="Courier" pitchFamily="2" charset="0"/>
              </a:rPr>
              <a:t> generation) but likely that your </a:t>
            </a:r>
            <a:r>
              <a:rPr lang="en-GB" sz="2600" b="0" dirty="0" err="1">
                <a:solidFill>
                  <a:srgbClr val="000000"/>
                </a:solidFill>
                <a:latin typeface="Courier" pitchFamily="2" charset="0"/>
              </a:rPr>
              <a:t>pvalue</a:t>
            </a:r>
            <a:r>
              <a:rPr lang="en-GB" sz="2600" b="0" dirty="0">
                <a:solidFill>
                  <a:srgbClr val="000000"/>
                </a:solidFill>
                <a:latin typeface="Courier" pitchFamily="2" charset="0"/>
              </a:rPr>
              <a:t> will always be above 0.05</a:t>
            </a:r>
          </a:p>
          <a:p>
            <a:endParaRPr lang="en-GB" sz="2600" b="0" dirty="0">
              <a:solidFill>
                <a:srgbClr val="99CC00"/>
              </a:solidFill>
              <a:latin typeface="Courier" pitchFamily="2" charset="0"/>
            </a:endParaRPr>
          </a:p>
          <a:p>
            <a:endParaRPr lang="en-GB" sz="2600" b="0" dirty="0">
              <a:solidFill>
                <a:srgbClr val="000000"/>
              </a:solidFill>
              <a:latin typeface="Courier" pitchFamily="2" charset="0"/>
            </a:endParaRPr>
          </a:p>
          <a:p>
            <a:endParaRPr lang="en-GB" sz="2600" b="0" dirty="0">
              <a:solidFill>
                <a:srgbClr val="000000"/>
              </a:solidFill>
              <a:latin typeface="Courier" pitchFamily="2" charset="0"/>
            </a:endParaRPr>
          </a:p>
          <a:p>
            <a:endParaRPr lang="en-GB" sz="2600" b="0" dirty="0">
              <a:solidFill>
                <a:srgbClr val="000000"/>
              </a:solidFill>
              <a:latin typeface="Courier" pitchFamily="2" charset="0"/>
            </a:endParaRPr>
          </a:p>
          <a:p>
            <a:endParaRPr lang="en-GB" sz="2600" b="0" dirty="0">
              <a:solidFill>
                <a:srgbClr val="000000"/>
              </a:solidFill>
              <a:latin typeface="Courier" pitchFamily="2" charset="0"/>
            </a:endParaRPr>
          </a:p>
          <a:p>
            <a:endParaRPr lang="en-GB" sz="2600" b="0" dirty="0">
              <a:solidFill>
                <a:srgbClr val="000000"/>
              </a:solidFill>
              <a:latin typeface="Courier" pitchFamily="2" charset="0"/>
            </a:endParaRPr>
          </a:p>
          <a:p>
            <a:endParaRPr lang="en-GB" sz="2600" b="0" dirty="0">
              <a:solidFill>
                <a:srgbClr val="000000"/>
              </a:solidFill>
              <a:latin typeface="Courier" pitchFamily="2" charset="0"/>
            </a:endParaRPr>
          </a:p>
        </p:txBody>
      </p:sp>
      <p:sp>
        <p:nvSpPr>
          <p:cNvPr id="2" name="Slide Number Placeholder 1">
            <a:extLst>
              <a:ext uri="{FF2B5EF4-FFF2-40B4-BE49-F238E27FC236}">
                <a16:creationId xmlns:a16="http://schemas.microsoft.com/office/drawing/2014/main" id="{6A163E88-EBC6-6545-9484-D144417658E5}"/>
              </a:ext>
            </a:extLst>
          </p:cNvPr>
          <p:cNvSpPr>
            <a:spLocks noGrp="1"/>
          </p:cNvSpPr>
          <p:nvPr>
            <p:ph type="sldNum" sz="quarter" idx="12"/>
          </p:nvPr>
        </p:nvSpPr>
        <p:spPr/>
        <p:txBody>
          <a:bodyPr/>
          <a:lstStyle/>
          <a:p>
            <a:fld id="{803C33BC-767D-8845-BB2C-A473FB4A7552}" type="slidenum">
              <a:rPr lang="en-US" smtClean="0"/>
              <a:pPr/>
              <a:t>322</a:t>
            </a:fld>
            <a:endParaRPr lang="en-US"/>
          </a:p>
        </p:txBody>
      </p:sp>
    </p:spTree>
    <p:extLst>
      <p:ext uri="{BB962C8B-B14F-4D97-AF65-F5344CB8AC3E}">
        <p14:creationId xmlns:p14="http://schemas.microsoft.com/office/powerpoint/2010/main" val="36770924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F15D74-4B54-9542-B827-29009779AD62}"/>
              </a:ext>
            </a:extLst>
          </p:cNvPr>
          <p:cNvSpPr/>
          <p:nvPr/>
        </p:nvSpPr>
        <p:spPr>
          <a:xfrm>
            <a:off x="457200" y="2743200"/>
            <a:ext cx="8077200" cy="1200329"/>
          </a:xfrm>
          <a:prstGeom prst="rect">
            <a:avLst/>
          </a:prstGeom>
        </p:spPr>
        <p:txBody>
          <a:bodyPr wrap="square">
            <a:spAutoFit/>
          </a:bodyPr>
          <a:lstStyle/>
          <a:p>
            <a:r>
              <a:rPr lang="en-US" sz="2400" b="0" dirty="0">
                <a:solidFill>
                  <a:srgbClr val="000000"/>
                </a:solidFill>
              </a:rPr>
              <a:t>Kolmogorov-Smirnov works well with </a:t>
            </a:r>
            <a:r>
              <a:rPr lang="en-US" sz="2400" dirty="0">
                <a:solidFill>
                  <a:srgbClr val="99CC00"/>
                </a:solidFill>
              </a:rPr>
              <a:t>sample size &gt; 50 </a:t>
            </a:r>
            <a:r>
              <a:rPr lang="en-US" sz="2400" b="0" dirty="0">
                <a:solidFill>
                  <a:srgbClr val="000000"/>
                </a:solidFill>
              </a:rPr>
              <a:t>but when the sample is smaller Shapiro-Wilks works best </a:t>
            </a:r>
            <a:endParaRPr lang="en-US" sz="2400" dirty="0">
              <a:solidFill>
                <a:srgbClr val="99CC00"/>
              </a:solidFill>
            </a:endParaRPr>
          </a:p>
          <a:p>
            <a:endParaRPr lang="en-US" sz="2400" dirty="0">
              <a:solidFill>
                <a:srgbClr val="99CC00"/>
              </a:solidFill>
            </a:endParaRPr>
          </a:p>
        </p:txBody>
      </p:sp>
      <p:sp>
        <p:nvSpPr>
          <p:cNvPr id="2" name="Slide Number Placeholder 1">
            <a:extLst>
              <a:ext uri="{FF2B5EF4-FFF2-40B4-BE49-F238E27FC236}">
                <a16:creationId xmlns:a16="http://schemas.microsoft.com/office/drawing/2014/main" id="{B0FA2B23-AED7-A649-8B09-D3240371334B}"/>
              </a:ext>
            </a:extLst>
          </p:cNvPr>
          <p:cNvSpPr>
            <a:spLocks noGrp="1"/>
          </p:cNvSpPr>
          <p:nvPr>
            <p:ph type="sldNum" sz="quarter" idx="12"/>
          </p:nvPr>
        </p:nvSpPr>
        <p:spPr/>
        <p:txBody>
          <a:bodyPr/>
          <a:lstStyle/>
          <a:p>
            <a:fld id="{803C33BC-767D-8845-BB2C-A473FB4A7552}" type="slidenum">
              <a:rPr lang="en-US" smtClean="0"/>
              <a:pPr/>
              <a:t>323</a:t>
            </a:fld>
            <a:endParaRPr lang="en-US"/>
          </a:p>
        </p:txBody>
      </p:sp>
    </p:spTree>
    <p:extLst>
      <p:ext uri="{BB962C8B-B14F-4D97-AF65-F5344CB8AC3E}">
        <p14:creationId xmlns:p14="http://schemas.microsoft.com/office/powerpoint/2010/main" val="2223283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7BC125-AC78-9249-B88E-2F8B83C33882}"/>
              </a:ext>
            </a:extLst>
          </p:cNvPr>
          <p:cNvSpPr/>
          <p:nvPr/>
        </p:nvSpPr>
        <p:spPr>
          <a:xfrm>
            <a:off x="-401509" y="222647"/>
            <a:ext cx="7848600" cy="615553"/>
          </a:xfrm>
          <a:prstGeom prst="rect">
            <a:avLst/>
          </a:prstGeom>
        </p:spPr>
        <p:txBody>
          <a:bodyPr wrap="square">
            <a:spAutoFit/>
          </a:bodyPr>
          <a:lstStyle/>
          <a:p>
            <a:pPr lvl="0" algn="r"/>
            <a:r>
              <a:rPr lang="en-US" sz="3400" b="0" dirty="0"/>
              <a:t>Shapiro-Wilks test</a:t>
            </a:r>
          </a:p>
        </p:txBody>
      </p:sp>
      <p:grpSp>
        <p:nvGrpSpPr>
          <p:cNvPr id="13" name="Group 8">
            <a:extLst>
              <a:ext uri="{FF2B5EF4-FFF2-40B4-BE49-F238E27FC236}">
                <a16:creationId xmlns:a16="http://schemas.microsoft.com/office/drawing/2014/main" id="{EA0EA727-246A-9D4B-BD77-0870E945F6EA}"/>
              </a:ext>
            </a:extLst>
          </p:cNvPr>
          <p:cNvGrpSpPr>
            <a:grpSpLocks/>
          </p:cNvGrpSpPr>
          <p:nvPr/>
        </p:nvGrpSpPr>
        <p:grpSpPr bwMode="auto">
          <a:xfrm>
            <a:off x="6511412" y="-76200"/>
            <a:ext cx="3089787" cy="1865532"/>
            <a:chOff x="5029200" y="990600"/>
            <a:chExt cx="4038600" cy="2438400"/>
          </a:xfrm>
        </p:grpSpPr>
        <p:sp>
          <p:nvSpPr>
            <p:cNvPr id="14" name="Oval 9">
              <a:extLst>
                <a:ext uri="{FF2B5EF4-FFF2-40B4-BE49-F238E27FC236}">
                  <a16:creationId xmlns:a16="http://schemas.microsoft.com/office/drawing/2014/main" id="{5C884CCD-177B-8043-B4A1-18C47C667298}"/>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5" name="Oval 10">
              <a:extLst>
                <a:ext uri="{FF2B5EF4-FFF2-40B4-BE49-F238E27FC236}">
                  <a16:creationId xmlns:a16="http://schemas.microsoft.com/office/drawing/2014/main" id="{220DDF04-43E2-6C47-8CD1-706CBA33365C}"/>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3</a:t>
              </a:r>
            </a:p>
          </p:txBody>
        </p:sp>
      </p:grpSp>
      <p:sp>
        <p:nvSpPr>
          <p:cNvPr id="12" name="Rectangle 11">
            <a:extLst>
              <a:ext uri="{FF2B5EF4-FFF2-40B4-BE49-F238E27FC236}">
                <a16:creationId xmlns:a16="http://schemas.microsoft.com/office/drawing/2014/main" id="{3BDE327F-61C5-9E49-96F1-1D575D0FB478}"/>
              </a:ext>
            </a:extLst>
          </p:cNvPr>
          <p:cNvSpPr/>
          <p:nvPr/>
        </p:nvSpPr>
        <p:spPr>
          <a:xfrm>
            <a:off x="4150488" y="1648020"/>
            <a:ext cx="3744099" cy="830997"/>
          </a:xfrm>
          <a:prstGeom prst="rect">
            <a:avLst/>
          </a:prstGeom>
        </p:spPr>
        <p:txBody>
          <a:bodyPr wrap="square">
            <a:spAutoFit/>
          </a:bodyPr>
          <a:lstStyle/>
          <a:p>
            <a:r>
              <a:rPr lang="en-US" sz="2400" dirty="0">
                <a:solidFill>
                  <a:srgbClr val="99CC00"/>
                </a:solidFill>
              </a:rPr>
              <a:t>x(i) is the </a:t>
            </a:r>
            <a:r>
              <a:rPr lang="en-US" sz="2400" dirty="0" err="1">
                <a:solidFill>
                  <a:srgbClr val="99CC00"/>
                </a:solidFill>
              </a:rPr>
              <a:t>ith</a:t>
            </a:r>
            <a:r>
              <a:rPr lang="en-US" sz="2400" dirty="0">
                <a:solidFill>
                  <a:srgbClr val="99CC00"/>
                </a:solidFill>
              </a:rPr>
              <a:t> order statistic </a:t>
            </a:r>
          </a:p>
        </p:txBody>
      </p:sp>
      <p:sp>
        <p:nvSpPr>
          <p:cNvPr id="16" name="Freeform 15">
            <a:extLst>
              <a:ext uri="{FF2B5EF4-FFF2-40B4-BE49-F238E27FC236}">
                <a16:creationId xmlns:a16="http://schemas.microsoft.com/office/drawing/2014/main" id="{18EEFE26-3580-6C40-B015-DF9934D3D6EB}"/>
              </a:ext>
            </a:extLst>
          </p:cNvPr>
          <p:cNvSpPr/>
          <p:nvPr/>
        </p:nvSpPr>
        <p:spPr bwMode="auto">
          <a:xfrm rot="693774">
            <a:off x="3272258" y="1935641"/>
            <a:ext cx="769139" cy="54762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5" name="Group 4">
            <a:extLst>
              <a:ext uri="{FF2B5EF4-FFF2-40B4-BE49-F238E27FC236}">
                <a16:creationId xmlns:a16="http://schemas.microsoft.com/office/drawing/2014/main" id="{A0193575-64EF-A247-BE06-C0B96CCB4A47}"/>
              </a:ext>
            </a:extLst>
          </p:cNvPr>
          <p:cNvGrpSpPr/>
          <p:nvPr/>
        </p:nvGrpSpPr>
        <p:grpSpPr>
          <a:xfrm>
            <a:off x="391107" y="3352800"/>
            <a:ext cx="5620152" cy="3349188"/>
            <a:chOff x="546961" y="2560353"/>
            <a:chExt cx="5620152" cy="3349188"/>
          </a:xfrm>
        </p:grpSpPr>
        <p:sp>
          <p:nvSpPr>
            <p:cNvPr id="17" name="Freeform 16">
              <a:extLst>
                <a:ext uri="{FF2B5EF4-FFF2-40B4-BE49-F238E27FC236}">
                  <a16:creationId xmlns:a16="http://schemas.microsoft.com/office/drawing/2014/main" id="{4724FFEF-DEA7-8A43-9E4C-EFAC01B9848B}"/>
                </a:ext>
              </a:extLst>
            </p:cNvPr>
            <p:cNvSpPr/>
            <p:nvPr/>
          </p:nvSpPr>
          <p:spPr bwMode="auto">
            <a:xfrm rot="16951003">
              <a:off x="519349" y="2849695"/>
              <a:ext cx="2641550" cy="2062866"/>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8" name="Rectangle 17">
              <a:extLst>
                <a:ext uri="{FF2B5EF4-FFF2-40B4-BE49-F238E27FC236}">
                  <a16:creationId xmlns:a16="http://schemas.microsoft.com/office/drawing/2014/main" id="{D3A2617F-DAF8-8647-B513-B069D2D729AD}"/>
                </a:ext>
              </a:extLst>
            </p:cNvPr>
            <p:cNvSpPr/>
            <p:nvPr/>
          </p:nvSpPr>
          <p:spPr>
            <a:xfrm>
              <a:off x="546961" y="5447876"/>
              <a:ext cx="5620152" cy="461665"/>
            </a:xfrm>
            <a:prstGeom prst="rect">
              <a:avLst/>
            </a:prstGeom>
          </p:spPr>
          <p:txBody>
            <a:bodyPr wrap="square">
              <a:spAutoFit/>
            </a:bodyPr>
            <a:lstStyle/>
            <a:p>
              <a:r>
                <a:rPr lang="en-US" sz="2400" b="0" dirty="0"/>
                <a:t>can generate a </a:t>
              </a:r>
              <a:r>
                <a:rPr lang="en-US" sz="2400" dirty="0">
                  <a:solidFill>
                    <a:srgbClr val="99CC00"/>
                  </a:solidFill>
                </a:rPr>
                <a:t>p-value</a:t>
              </a:r>
            </a:p>
          </p:txBody>
        </p:sp>
      </p:grpSp>
      <p:pic>
        <p:nvPicPr>
          <p:cNvPr id="4" name="Picture 3">
            <a:extLst>
              <a:ext uri="{FF2B5EF4-FFF2-40B4-BE49-F238E27FC236}">
                <a16:creationId xmlns:a16="http://schemas.microsoft.com/office/drawing/2014/main" id="{C25E67FE-1E3F-584F-B116-452916433C09}"/>
              </a:ext>
            </a:extLst>
          </p:cNvPr>
          <p:cNvPicPr>
            <a:picLocks noChangeAspect="1"/>
          </p:cNvPicPr>
          <p:nvPr/>
        </p:nvPicPr>
        <p:blipFill rotWithShape="1">
          <a:blip r:embed="rId2"/>
          <a:srcRect r="6249"/>
          <a:stretch/>
        </p:blipFill>
        <p:spPr>
          <a:xfrm>
            <a:off x="742447" y="2058135"/>
            <a:ext cx="3219953" cy="1250752"/>
          </a:xfrm>
          <a:prstGeom prst="rect">
            <a:avLst/>
          </a:prstGeom>
        </p:spPr>
      </p:pic>
      <p:grpSp>
        <p:nvGrpSpPr>
          <p:cNvPr id="8" name="Group 7">
            <a:extLst>
              <a:ext uri="{FF2B5EF4-FFF2-40B4-BE49-F238E27FC236}">
                <a16:creationId xmlns:a16="http://schemas.microsoft.com/office/drawing/2014/main" id="{0A44A557-E084-B24E-B440-7F8C51827A43}"/>
              </a:ext>
            </a:extLst>
          </p:cNvPr>
          <p:cNvGrpSpPr/>
          <p:nvPr/>
        </p:nvGrpSpPr>
        <p:grpSpPr>
          <a:xfrm>
            <a:off x="2362362" y="2722141"/>
            <a:ext cx="6286500" cy="3072145"/>
            <a:chOff x="2362362" y="2722141"/>
            <a:chExt cx="6286500" cy="3072145"/>
          </a:xfrm>
        </p:grpSpPr>
        <p:sp>
          <p:nvSpPr>
            <p:cNvPr id="20" name="Rectangle 19">
              <a:extLst>
                <a:ext uri="{FF2B5EF4-FFF2-40B4-BE49-F238E27FC236}">
                  <a16:creationId xmlns:a16="http://schemas.microsoft.com/office/drawing/2014/main" id="{C2E1AD1A-B56C-C441-9096-99E5526B7545}"/>
                </a:ext>
              </a:extLst>
            </p:cNvPr>
            <p:cNvSpPr/>
            <p:nvPr/>
          </p:nvSpPr>
          <p:spPr>
            <a:xfrm>
              <a:off x="3522791" y="4316958"/>
              <a:ext cx="5079889" cy="1477328"/>
            </a:xfrm>
            <a:prstGeom prst="rect">
              <a:avLst/>
            </a:prstGeom>
          </p:spPr>
          <p:txBody>
            <a:bodyPr wrap="square">
              <a:spAutoFit/>
            </a:bodyPr>
            <a:lstStyle/>
            <a:p>
              <a:r>
                <a:rPr lang="en-US" dirty="0">
                  <a:solidFill>
                    <a:srgbClr val="99CC00"/>
                  </a:solidFill>
                </a:rPr>
                <a:t>m1, ..., </a:t>
              </a:r>
              <a:r>
                <a:rPr lang="en-US" dirty="0" err="1">
                  <a:solidFill>
                    <a:srgbClr val="99CC00"/>
                  </a:solidFill>
                </a:rPr>
                <a:t>mn</a:t>
              </a:r>
              <a:r>
                <a:rPr lang="en-US" dirty="0">
                  <a:solidFill>
                    <a:srgbClr val="99CC00"/>
                  </a:solidFill>
                </a:rPr>
                <a:t> </a:t>
              </a:r>
              <a:r>
                <a:rPr lang="en-US" b="0" dirty="0"/>
                <a:t>are the expected values of the order</a:t>
              </a:r>
            </a:p>
            <a:p>
              <a:r>
                <a:rPr lang="en-US" b="0" dirty="0"/>
                <a:t>statistics of independent and identically</a:t>
              </a:r>
            </a:p>
            <a:p>
              <a:r>
                <a:rPr lang="en-US" b="0" dirty="0"/>
                <a:t>distributed random variables sampled from the</a:t>
              </a:r>
            </a:p>
            <a:p>
              <a:r>
                <a:rPr lang="en-US" b="0" dirty="0"/>
                <a:t>standard normal distribution, and </a:t>
              </a:r>
              <a:r>
                <a:rPr lang="en-US" dirty="0">
                  <a:solidFill>
                    <a:srgbClr val="99CC00"/>
                  </a:solidFill>
                </a:rPr>
                <a:t>V </a:t>
              </a:r>
              <a:r>
                <a:rPr lang="en-US" b="0" dirty="0"/>
                <a:t>is the</a:t>
              </a:r>
            </a:p>
            <a:p>
              <a:r>
                <a:rPr lang="en-US" b="0" dirty="0"/>
                <a:t>covariance matrix of those order statistics.</a:t>
              </a:r>
            </a:p>
          </p:txBody>
        </p:sp>
        <p:pic>
          <p:nvPicPr>
            <p:cNvPr id="7" name="Picture 6">
              <a:extLst>
                <a:ext uri="{FF2B5EF4-FFF2-40B4-BE49-F238E27FC236}">
                  <a16:creationId xmlns:a16="http://schemas.microsoft.com/office/drawing/2014/main" id="{68412B7A-67E5-A047-9548-503F506B8DDA}"/>
                </a:ext>
              </a:extLst>
            </p:cNvPr>
            <p:cNvPicPr>
              <a:picLocks noChangeAspect="1"/>
            </p:cNvPicPr>
            <p:nvPr/>
          </p:nvPicPr>
          <p:blipFill>
            <a:blip r:embed="rId3"/>
            <a:stretch>
              <a:fillRect/>
            </a:stretch>
          </p:blipFill>
          <p:spPr>
            <a:xfrm>
              <a:off x="2362362" y="3452506"/>
              <a:ext cx="6286500" cy="685800"/>
            </a:xfrm>
            <a:prstGeom prst="rect">
              <a:avLst/>
            </a:prstGeom>
          </p:spPr>
        </p:pic>
        <p:sp>
          <p:nvSpPr>
            <p:cNvPr id="19" name="Freeform 18">
              <a:extLst>
                <a:ext uri="{FF2B5EF4-FFF2-40B4-BE49-F238E27FC236}">
                  <a16:creationId xmlns:a16="http://schemas.microsoft.com/office/drawing/2014/main" id="{5D86993A-AA1C-0C4E-AE27-0396ED37E0BA}"/>
                </a:ext>
              </a:extLst>
            </p:cNvPr>
            <p:cNvSpPr/>
            <p:nvPr/>
          </p:nvSpPr>
          <p:spPr bwMode="auto">
            <a:xfrm rot="1427686" flipH="1">
              <a:off x="2845735" y="2722141"/>
              <a:ext cx="663925" cy="756801"/>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sp>
        <p:nvSpPr>
          <p:cNvPr id="22" name="Rectangle 21">
            <a:extLst>
              <a:ext uri="{FF2B5EF4-FFF2-40B4-BE49-F238E27FC236}">
                <a16:creationId xmlns:a16="http://schemas.microsoft.com/office/drawing/2014/main" id="{D557437C-EB6F-A846-A08F-521069DDB1F9}"/>
              </a:ext>
            </a:extLst>
          </p:cNvPr>
          <p:cNvSpPr/>
          <p:nvPr/>
        </p:nvSpPr>
        <p:spPr>
          <a:xfrm>
            <a:off x="4321320" y="2733445"/>
            <a:ext cx="4822680" cy="461665"/>
          </a:xfrm>
          <a:prstGeom prst="rect">
            <a:avLst/>
          </a:prstGeom>
        </p:spPr>
        <p:txBody>
          <a:bodyPr wrap="square">
            <a:spAutoFit/>
          </a:bodyPr>
          <a:lstStyle/>
          <a:p>
            <a:r>
              <a:rPr lang="en-US" sz="2400" dirty="0">
                <a:solidFill>
                  <a:srgbClr val="99CC00"/>
                </a:solidFill>
              </a:rPr>
              <a:t>SS (sum of squared difference)</a:t>
            </a:r>
          </a:p>
        </p:txBody>
      </p:sp>
      <p:sp>
        <p:nvSpPr>
          <p:cNvPr id="23" name="Freeform 22">
            <a:extLst>
              <a:ext uri="{FF2B5EF4-FFF2-40B4-BE49-F238E27FC236}">
                <a16:creationId xmlns:a16="http://schemas.microsoft.com/office/drawing/2014/main" id="{E911BCCB-D8C9-3248-89F7-0BBF9BF1E223}"/>
              </a:ext>
            </a:extLst>
          </p:cNvPr>
          <p:cNvSpPr/>
          <p:nvPr/>
        </p:nvSpPr>
        <p:spPr bwMode="auto">
          <a:xfrm rot="693774" flipH="1" flipV="1">
            <a:off x="3912058" y="3020015"/>
            <a:ext cx="496913" cy="15635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D25117DB-13F1-3345-92AE-5AAC1782CD57}"/>
              </a:ext>
            </a:extLst>
          </p:cNvPr>
          <p:cNvSpPr>
            <a:spLocks noGrp="1"/>
          </p:cNvSpPr>
          <p:nvPr>
            <p:ph type="sldNum" sz="quarter" idx="12"/>
          </p:nvPr>
        </p:nvSpPr>
        <p:spPr/>
        <p:txBody>
          <a:bodyPr/>
          <a:lstStyle/>
          <a:p>
            <a:fld id="{8C734804-006E-DC44-93A2-A63A0AD6AB16}" type="slidenum">
              <a:rPr lang="en-US" smtClean="0"/>
              <a:pPr/>
              <a:t>324</a:t>
            </a:fld>
            <a:endParaRPr lang="en-US"/>
          </a:p>
        </p:txBody>
      </p:sp>
    </p:spTree>
    <p:extLst>
      <p:ext uri="{BB962C8B-B14F-4D97-AF65-F5344CB8AC3E}">
        <p14:creationId xmlns:p14="http://schemas.microsoft.com/office/powerpoint/2010/main" val="295475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F15D74-4B54-9542-B827-29009779AD62}"/>
              </a:ext>
            </a:extLst>
          </p:cNvPr>
          <p:cNvSpPr/>
          <p:nvPr/>
        </p:nvSpPr>
        <p:spPr>
          <a:xfrm>
            <a:off x="457200" y="2743200"/>
            <a:ext cx="8077200" cy="461665"/>
          </a:xfrm>
          <a:prstGeom prst="rect">
            <a:avLst/>
          </a:prstGeom>
        </p:spPr>
        <p:txBody>
          <a:bodyPr wrap="square">
            <a:spAutoFit/>
          </a:bodyPr>
          <a:lstStyle/>
          <a:p>
            <a:r>
              <a:rPr lang="en-US" sz="2400" b="0" dirty="0">
                <a:solidFill>
                  <a:srgbClr val="000000"/>
                </a:solidFill>
              </a:rPr>
              <a:t>a bit more beefy but let’s go steps by steps …</a:t>
            </a:r>
            <a:endParaRPr lang="en-US" sz="2400" dirty="0">
              <a:solidFill>
                <a:srgbClr val="99CC00"/>
              </a:solidFill>
            </a:endParaRPr>
          </a:p>
        </p:txBody>
      </p:sp>
      <p:sp>
        <p:nvSpPr>
          <p:cNvPr id="2" name="Slide Number Placeholder 1">
            <a:extLst>
              <a:ext uri="{FF2B5EF4-FFF2-40B4-BE49-F238E27FC236}">
                <a16:creationId xmlns:a16="http://schemas.microsoft.com/office/drawing/2014/main" id="{2922BB4D-56CA-B94B-BFB7-6AF52D2A1DBF}"/>
              </a:ext>
            </a:extLst>
          </p:cNvPr>
          <p:cNvSpPr>
            <a:spLocks noGrp="1"/>
          </p:cNvSpPr>
          <p:nvPr>
            <p:ph type="sldNum" sz="quarter" idx="12"/>
          </p:nvPr>
        </p:nvSpPr>
        <p:spPr/>
        <p:txBody>
          <a:bodyPr/>
          <a:lstStyle/>
          <a:p>
            <a:fld id="{803C33BC-767D-8845-BB2C-A473FB4A7552}" type="slidenum">
              <a:rPr lang="en-US" smtClean="0"/>
              <a:pPr/>
              <a:t>325</a:t>
            </a:fld>
            <a:endParaRPr lang="en-US"/>
          </a:p>
        </p:txBody>
      </p:sp>
    </p:spTree>
    <p:extLst>
      <p:ext uri="{BB962C8B-B14F-4D97-AF65-F5344CB8AC3E}">
        <p14:creationId xmlns:p14="http://schemas.microsoft.com/office/powerpoint/2010/main" val="417156149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0E4C30-7F9D-FB49-881D-EECD59F89718}"/>
              </a:ext>
            </a:extLst>
          </p:cNvPr>
          <p:cNvSpPr/>
          <p:nvPr/>
        </p:nvSpPr>
        <p:spPr>
          <a:xfrm>
            <a:off x="762000" y="762000"/>
            <a:ext cx="7696200" cy="461665"/>
          </a:xfrm>
          <a:prstGeom prst="rect">
            <a:avLst/>
          </a:prstGeom>
        </p:spPr>
        <p:txBody>
          <a:bodyPr wrap="square">
            <a:spAutoFit/>
          </a:bodyPr>
          <a:lstStyle/>
          <a:p>
            <a:r>
              <a:rPr lang="en-GB" sz="2400" dirty="0">
                <a:latin typeface="Helvetica" pitchFamily="2" charset="0"/>
              </a:rPr>
              <a:t>3.83	3.16	4.70	3.97	2.03	2.87	3.65	5.09 </a:t>
            </a:r>
            <a:endParaRPr lang="en-GB" sz="2400" dirty="0">
              <a:effectLst/>
              <a:latin typeface="Helvetica" pitchFamily="2" charset="0"/>
            </a:endParaRPr>
          </a:p>
        </p:txBody>
      </p:sp>
      <p:sp>
        <p:nvSpPr>
          <p:cNvPr id="5" name="Content Placeholder 2">
            <a:extLst>
              <a:ext uri="{FF2B5EF4-FFF2-40B4-BE49-F238E27FC236}">
                <a16:creationId xmlns:a16="http://schemas.microsoft.com/office/drawing/2014/main" id="{4926F920-DD5E-B547-9CF6-C90493DD950D}"/>
              </a:ext>
            </a:extLst>
          </p:cNvPr>
          <p:cNvSpPr txBox="1">
            <a:spLocks/>
          </p:cNvSpPr>
          <p:nvPr/>
        </p:nvSpPr>
        <p:spPr bwMode="auto">
          <a:xfrm>
            <a:off x="381000" y="1828800"/>
            <a:ext cx="8153400" cy="954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dirty="0">
                <a:solidFill>
                  <a:srgbClr val="99CC00"/>
                </a:solidFill>
                <a:latin typeface="Arial" charset="0"/>
                <a:cs typeface="Arial" charset="0"/>
              </a:rPr>
              <a:t>does the following sample comes from a normality distributed population?</a:t>
            </a:r>
          </a:p>
        </p:txBody>
      </p:sp>
      <p:grpSp>
        <p:nvGrpSpPr>
          <p:cNvPr id="6" name="Group 5">
            <a:extLst>
              <a:ext uri="{FF2B5EF4-FFF2-40B4-BE49-F238E27FC236}">
                <a16:creationId xmlns:a16="http://schemas.microsoft.com/office/drawing/2014/main" id="{7F33488F-4AB0-2D4D-B01D-FA47A338DDF4}"/>
              </a:ext>
            </a:extLst>
          </p:cNvPr>
          <p:cNvGrpSpPr/>
          <p:nvPr/>
        </p:nvGrpSpPr>
        <p:grpSpPr>
          <a:xfrm>
            <a:off x="381000" y="3159649"/>
            <a:ext cx="9601200" cy="1147465"/>
            <a:chOff x="381000" y="3159649"/>
            <a:chExt cx="9601200" cy="1147465"/>
          </a:xfrm>
        </p:grpSpPr>
        <p:sp>
          <p:nvSpPr>
            <p:cNvPr id="7" name="Content Placeholder 2">
              <a:extLst>
                <a:ext uri="{FF2B5EF4-FFF2-40B4-BE49-F238E27FC236}">
                  <a16:creationId xmlns:a16="http://schemas.microsoft.com/office/drawing/2014/main" id="{E4853562-A317-D944-90A0-9D1B19A22964}"/>
                </a:ext>
              </a:extLst>
            </p:cNvPr>
            <p:cNvSpPr txBox="1">
              <a:spLocks/>
            </p:cNvSpPr>
            <p:nvPr/>
          </p:nvSpPr>
          <p:spPr bwMode="auto">
            <a:xfrm>
              <a:off x="381000" y="3159649"/>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1. order the data:</a:t>
              </a:r>
            </a:p>
          </p:txBody>
        </p:sp>
        <p:sp>
          <p:nvSpPr>
            <p:cNvPr id="8" name="Rectangle 7">
              <a:extLst>
                <a:ext uri="{FF2B5EF4-FFF2-40B4-BE49-F238E27FC236}">
                  <a16:creationId xmlns:a16="http://schemas.microsoft.com/office/drawing/2014/main" id="{A62C5FB3-B73F-D241-85C7-C41B40ECA54C}"/>
                </a:ext>
              </a:extLst>
            </p:cNvPr>
            <p:cNvSpPr/>
            <p:nvPr/>
          </p:nvSpPr>
          <p:spPr>
            <a:xfrm>
              <a:off x="762000" y="3805535"/>
              <a:ext cx="9220200" cy="461665"/>
            </a:xfrm>
            <a:prstGeom prst="rect">
              <a:avLst/>
            </a:prstGeom>
          </p:spPr>
          <p:txBody>
            <a:bodyPr wrap="square">
              <a:spAutoFit/>
            </a:bodyPr>
            <a:lstStyle/>
            <a:p>
              <a:r>
                <a:rPr lang="en-GB" sz="2400" dirty="0"/>
                <a:t>2.03	2.87	3.16	3.65	3.83	3.97	4.70	</a:t>
              </a:r>
              <a:r>
                <a:rPr lang="en-GB" sz="2400" dirty="0">
                  <a:latin typeface="Helvetica" pitchFamily="2" charset="0"/>
                </a:rPr>
                <a:t>5.09 </a:t>
              </a:r>
              <a:r>
                <a:rPr lang="en-GB" sz="2400" dirty="0"/>
                <a:t> </a:t>
              </a:r>
            </a:p>
          </p:txBody>
        </p:sp>
      </p:grpSp>
      <p:sp>
        <p:nvSpPr>
          <p:cNvPr id="9" name="Content Placeholder 2">
            <a:extLst>
              <a:ext uri="{FF2B5EF4-FFF2-40B4-BE49-F238E27FC236}">
                <a16:creationId xmlns:a16="http://schemas.microsoft.com/office/drawing/2014/main" id="{3FFDE1DF-9FC1-3940-AEB9-8096D749CE67}"/>
              </a:ext>
            </a:extLst>
          </p:cNvPr>
          <p:cNvSpPr txBox="1">
            <a:spLocks/>
          </p:cNvSpPr>
          <p:nvPr/>
        </p:nvSpPr>
        <p:spPr bwMode="auto">
          <a:xfrm>
            <a:off x="390525" y="4602565"/>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2. divide them in two</a:t>
            </a:r>
          </a:p>
        </p:txBody>
      </p:sp>
      <p:grpSp>
        <p:nvGrpSpPr>
          <p:cNvPr id="17" name="Group 16">
            <a:extLst>
              <a:ext uri="{FF2B5EF4-FFF2-40B4-BE49-F238E27FC236}">
                <a16:creationId xmlns:a16="http://schemas.microsoft.com/office/drawing/2014/main" id="{ABF7C225-1C46-2046-943F-AB2B7F047CFE}"/>
              </a:ext>
            </a:extLst>
          </p:cNvPr>
          <p:cNvGrpSpPr/>
          <p:nvPr/>
        </p:nvGrpSpPr>
        <p:grpSpPr>
          <a:xfrm>
            <a:off x="390525" y="4096239"/>
            <a:ext cx="9220200" cy="1932011"/>
            <a:chOff x="390525" y="4096239"/>
            <a:chExt cx="9220200" cy="1932011"/>
          </a:xfrm>
        </p:grpSpPr>
        <p:sp>
          <p:nvSpPr>
            <p:cNvPr id="10" name="Rectangle 9">
              <a:extLst>
                <a:ext uri="{FF2B5EF4-FFF2-40B4-BE49-F238E27FC236}">
                  <a16:creationId xmlns:a16="http://schemas.microsoft.com/office/drawing/2014/main" id="{AC02DEEE-6DD9-8C41-A38F-9C3E5D579C94}"/>
                </a:ext>
              </a:extLst>
            </p:cNvPr>
            <p:cNvSpPr/>
            <p:nvPr/>
          </p:nvSpPr>
          <p:spPr>
            <a:xfrm>
              <a:off x="390525" y="5566585"/>
              <a:ext cx="9220200" cy="461665"/>
            </a:xfrm>
            <a:prstGeom prst="rect">
              <a:avLst/>
            </a:prstGeom>
          </p:spPr>
          <p:txBody>
            <a:bodyPr wrap="square">
              <a:spAutoFit/>
            </a:bodyPr>
            <a:lstStyle/>
            <a:p>
              <a:r>
                <a:rPr lang="en-GB" sz="2400" dirty="0"/>
                <a:t>2.03	2.87	3.16	3.65		3.83	3.97	4.70	</a:t>
              </a:r>
              <a:r>
                <a:rPr lang="en-GB" sz="2400" dirty="0">
                  <a:latin typeface="Helvetica" pitchFamily="2" charset="0"/>
                </a:rPr>
                <a:t>5.09 </a:t>
              </a:r>
              <a:r>
                <a:rPr lang="en-GB" sz="2400" dirty="0"/>
                <a:t> </a:t>
              </a:r>
            </a:p>
          </p:txBody>
        </p:sp>
        <p:cxnSp>
          <p:nvCxnSpPr>
            <p:cNvPr id="12" name="Straight Connector 11">
              <a:extLst>
                <a:ext uri="{FF2B5EF4-FFF2-40B4-BE49-F238E27FC236}">
                  <a16:creationId xmlns:a16="http://schemas.microsoft.com/office/drawing/2014/main" id="{2279D9B5-3C41-1243-99A1-65F63EF84066}"/>
                </a:ext>
              </a:extLst>
            </p:cNvPr>
            <p:cNvCxnSpPr>
              <a:cxnSpLocks/>
            </p:cNvCxnSpPr>
            <p:nvPr/>
          </p:nvCxnSpPr>
          <p:spPr bwMode="auto">
            <a:xfrm flipH="1">
              <a:off x="3886200" y="4096239"/>
              <a:ext cx="457200" cy="1701178"/>
            </a:xfrm>
            <a:prstGeom prst="line">
              <a:avLst/>
            </a:prstGeom>
            <a:solidFill>
              <a:schemeClr val="accent1"/>
            </a:solidFill>
            <a:ln w="9525" cap="flat" cmpd="sng" algn="ctr">
              <a:solidFill>
                <a:srgbClr val="99CC00"/>
              </a:solidFill>
              <a:prstDash val="sysDash"/>
              <a:round/>
              <a:headEnd type="none" w="med" len="med"/>
              <a:tailEnd type="none" w="med" len="med"/>
            </a:ln>
            <a:effectLst/>
          </p:spPr>
        </p:cxnSp>
        <p:cxnSp>
          <p:nvCxnSpPr>
            <p:cNvPr id="13" name="Straight Connector 12">
              <a:extLst>
                <a:ext uri="{FF2B5EF4-FFF2-40B4-BE49-F238E27FC236}">
                  <a16:creationId xmlns:a16="http://schemas.microsoft.com/office/drawing/2014/main" id="{0881C304-9B86-EA42-B5B8-EDDAD9EEAF96}"/>
                </a:ext>
              </a:extLst>
            </p:cNvPr>
            <p:cNvCxnSpPr>
              <a:cxnSpLocks/>
            </p:cNvCxnSpPr>
            <p:nvPr/>
          </p:nvCxnSpPr>
          <p:spPr bwMode="auto">
            <a:xfrm>
              <a:off x="4343400" y="4129911"/>
              <a:ext cx="571500" cy="1667506"/>
            </a:xfrm>
            <a:prstGeom prst="line">
              <a:avLst/>
            </a:prstGeom>
            <a:solidFill>
              <a:schemeClr val="accent1"/>
            </a:solidFill>
            <a:ln w="9525" cap="flat" cmpd="sng" algn="ctr">
              <a:solidFill>
                <a:srgbClr val="99CC00"/>
              </a:solidFill>
              <a:prstDash val="sysDash"/>
              <a:round/>
              <a:headEnd type="none" w="med" len="med"/>
              <a:tailEnd type="none" w="med" len="med"/>
            </a:ln>
            <a:effectLst/>
          </p:spPr>
        </p:cxnSp>
      </p:grpSp>
      <p:sp>
        <p:nvSpPr>
          <p:cNvPr id="2" name="Slide Number Placeholder 1">
            <a:extLst>
              <a:ext uri="{FF2B5EF4-FFF2-40B4-BE49-F238E27FC236}">
                <a16:creationId xmlns:a16="http://schemas.microsoft.com/office/drawing/2014/main" id="{8E3788C3-1474-214A-96F3-360934D3DD3B}"/>
              </a:ext>
            </a:extLst>
          </p:cNvPr>
          <p:cNvSpPr>
            <a:spLocks noGrp="1"/>
          </p:cNvSpPr>
          <p:nvPr>
            <p:ph type="sldNum" sz="quarter" idx="12"/>
          </p:nvPr>
        </p:nvSpPr>
        <p:spPr/>
        <p:txBody>
          <a:bodyPr/>
          <a:lstStyle/>
          <a:p>
            <a:fld id="{803C33BC-767D-8845-BB2C-A473FB4A7552}" type="slidenum">
              <a:rPr lang="en-US" smtClean="0"/>
              <a:pPr/>
              <a:t>326</a:t>
            </a:fld>
            <a:endParaRPr lang="en-US"/>
          </a:p>
        </p:txBody>
      </p:sp>
    </p:spTree>
    <p:extLst>
      <p:ext uri="{BB962C8B-B14F-4D97-AF65-F5344CB8AC3E}">
        <p14:creationId xmlns:p14="http://schemas.microsoft.com/office/powerpoint/2010/main" val="256343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BB46D0-0658-1043-A7DF-1903732412CC}"/>
              </a:ext>
            </a:extLst>
          </p:cNvPr>
          <p:cNvSpPr/>
          <p:nvPr/>
        </p:nvSpPr>
        <p:spPr>
          <a:xfrm>
            <a:off x="381000" y="381000"/>
            <a:ext cx="9220200" cy="461665"/>
          </a:xfrm>
          <a:prstGeom prst="rect">
            <a:avLst/>
          </a:prstGeom>
        </p:spPr>
        <p:txBody>
          <a:bodyPr wrap="square">
            <a:spAutoFit/>
          </a:bodyPr>
          <a:lstStyle/>
          <a:p>
            <a:r>
              <a:rPr lang="en-GB" sz="2400" dirty="0"/>
              <a:t>2.03	2.87	3.16	3.65		3.83	3.97	4.70	</a:t>
            </a:r>
            <a:r>
              <a:rPr lang="en-GB" sz="2400" dirty="0">
                <a:latin typeface="Helvetica" pitchFamily="2" charset="0"/>
              </a:rPr>
              <a:t>5.09 </a:t>
            </a:r>
            <a:r>
              <a:rPr lang="en-GB" sz="2400" dirty="0"/>
              <a:t> </a:t>
            </a:r>
          </a:p>
        </p:txBody>
      </p:sp>
      <p:grpSp>
        <p:nvGrpSpPr>
          <p:cNvPr id="14" name="Group 13">
            <a:extLst>
              <a:ext uri="{FF2B5EF4-FFF2-40B4-BE49-F238E27FC236}">
                <a16:creationId xmlns:a16="http://schemas.microsoft.com/office/drawing/2014/main" id="{E70E77A4-3C32-004A-916F-359E4A3ED44E}"/>
              </a:ext>
            </a:extLst>
          </p:cNvPr>
          <p:cNvGrpSpPr/>
          <p:nvPr/>
        </p:nvGrpSpPr>
        <p:grpSpPr>
          <a:xfrm>
            <a:off x="371061" y="765331"/>
            <a:ext cx="8153400" cy="3077962"/>
            <a:chOff x="371061" y="765331"/>
            <a:chExt cx="8153400" cy="3077962"/>
          </a:xfrm>
        </p:grpSpPr>
        <p:sp>
          <p:nvSpPr>
            <p:cNvPr id="5" name="Content Placeholder 2">
              <a:extLst>
                <a:ext uri="{FF2B5EF4-FFF2-40B4-BE49-F238E27FC236}">
                  <a16:creationId xmlns:a16="http://schemas.microsoft.com/office/drawing/2014/main" id="{BA626F5B-8716-554E-99C4-BAA8EFAF3AE9}"/>
                </a:ext>
              </a:extLst>
            </p:cNvPr>
            <p:cNvSpPr txBox="1">
              <a:spLocks/>
            </p:cNvSpPr>
            <p:nvPr/>
          </p:nvSpPr>
          <p:spPr bwMode="auto">
            <a:xfrm>
              <a:off x="371061" y="1371600"/>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3. compute di the differences between both</a:t>
              </a:r>
            </a:p>
          </p:txBody>
        </p:sp>
        <p:sp>
          <p:nvSpPr>
            <p:cNvPr id="8" name="Freeform 7">
              <a:extLst>
                <a:ext uri="{FF2B5EF4-FFF2-40B4-BE49-F238E27FC236}">
                  <a16:creationId xmlns:a16="http://schemas.microsoft.com/office/drawing/2014/main" id="{D5A260DB-7A32-804F-B07A-E9F2F51AE68D}"/>
                </a:ext>
              </a:extLst>
            </p:cNvPr>
            <p:cNvSpPr/>
            <p:nvPr/>
          </p:nvSpPr>
          <p:spPr bwMode="auto">
            <a:xfrm>
              <a:off x="2514600" y="810336"/>
              <a:ext cx="3581400" cy="75236"/>
            </a:xfrm>
            <a:custGeom>
              <a:avLst/>
              <a:gdLst>
                <a:gd name="connsiteX0" fmla="*/ 4591878 w 4591878"/>
                <a:gd name="connsiteY0" fmla="*/ 0 h 258696"/>
                <a:gd name="connsiteX1" fmla="*/ 1590261 w 4591878"/>
                <a:gd name="connsiteY1" fmla="*/ 258418 h 258696"/>
                <a:gd name="connsiteX2" fmla="*/ 0 w 4591878"/>
                <a:gd name="connsiteY2" fmla="*/ 39757 h 258696"/>
              </a:gdLst>
              <a:ahLst/>
              <a:cxnLst>
                <a:cxn ang="0">
                  <a:pos x="connsiteX0" y="connsiteY0"/>
                </a:cxn>
                <a:cxn ang="0">
                  <a:pos x="connsiteX1" y="connsiteY1"/>
                </a:cxn>
                <a:cxn ang="0">
                  <a:pos x="connsiteX2" y="connsiteY2"/>
                </a:cxn>
              </a:cxnLst>
              <a:rect l="l" t="t" r="r" b="b"/>
              <a:pathLst>
                <a:path w="4591878" h="258696">
                  <a:moveTo>
                    <a:pt x="4591878" y="0"/>
                  </a:moveTo>
                  <a:cubicBezTo>
                    <a:pt x="3473726" y="125896"/>
                    <a:pt x="2355574" y="251792"/>
                    <a:pt x="1590261" y="258418"/>
                  </a:cubicBezTo>
                  <a:cubicBezTo>
                    <a:pt x="824948" y="265044"/>
                    <a:pt x="412474" y="152400"/>
                    <a:pt x="0" y="39757"/>
                  </a:cubicBezTo>
                </a:path>
              </a:pathLst>
            </a:custGeom>
            <a:noFill/>
            <a:ln w="9525" cap="flat" cmpd="sng" algn="ctr">
              <a:solidFill>
                <a:srgbClr val="99CC00"/>
              </a:solidFill>
              <a:prstDash val="sysDash"/>
              <a:round/>
              <a:headEnd type="none" w="med" len="med"/>
              <a:tailEnd type="triangl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Freeform 8">
              <a:extLst>
                <a:ext uri="{FF2B5EF4-FFF2-40B4-BE49-F238E27FC236}">
                  <a16:creationId xmlns:a16="http://schemas.microsoft.com/office/drawing/2014/main" id="{B9EEB824-EE6B-1B46-8CE7-4A5B4FFBFFB7}"/>
                </a:ext>
              </a:extLst>
            </p:cNvPr>
            <p:cNvSpPr/>
            <p:nvPr/>
          </p:nvSpPr>
          <p:spPr bwMode="auto">
            <a:xfrm>
              <a:off x="1676400" y="765331"/>
              <a:ext cx="5715000" cy="302167"/>
            </a:xfrm>
            <a:custGeom>
              <a:avLst/>
              <a:gdLst>
                <a:gd name="connsiteX0" fmla="*/ 4591878 w 4591878"/>
                <a:gd name="connsiteY0" fmla="*/ 0 h 258696"/>
                <a:gd name="connsiteX1" fmla="*/ 1590261 w 4591878"/>
                <a:gd name="connsiteY1" fmla="*/ 258418 h 258696"/>
                <a:gd name="connsiteX2" fmla="*/ 0 w 4591878"/>
                <a:gd name="connsiteY2" fmla="*/ 39757 h 258696"/>
              </a:gdLst>
              <a:ahLst/>
              <a:cxnLst>
                <a:cxn ang="0">
                  <a:pos x="connsiteX0" y="connsiteY0"/>
                </a:cxn>
                <a:cxn ang="0">
                  <a:pos x="connsiteX1" y="connsiteY1"/>
                </a:cxn>
                <a:cxn ang="0">
                  <a:pos x="connsiteX2" y="connsiteY2"/>
                </a:cxn>
              </a:cxnLst>
              <a:rect l="l" t="t" r="r" b="b"/>
              <a:pathLst>
                <a:path w="4591878" h="258696">
                  <a:moveTo>
                    <a:pt x="4591878" y="0"/>
                  </a:moveTo>
                  <a:cubicBezTo>
                    <a:pt x="3473726" y="125896"/>
                    <a:pt x="2355574" y="251792"/>
                    <a:pt x="1590261" y="258418"/>
                  </a:cubicBezTo>
                  <a:cubicBezTo>
                    <a:pt x="824948" y="265044"/>
                    <a:pt x="412474" y="152400"/>
                    <a:pt x="0" y="39757"/>
                  </a:cubicBezTo>
                </a:path>
              </a:pathLst>
            </a:custGeom>
            <a:noFill/>
            <a:ln w="9525" cap="flat" cmpd="sng" algn="ctr">
              <a:solidFill>
                <a:srgbClr val="99CC00"/>
              </a:solidFill>
              <a:prstDash val="sysDash"/>
              <a:round/>
              <a:headEnd type="none" w="med" len="med"/>
              <a:tailEnd type="triangl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1" name="Freeform 10">
              <a:extLst>
                <a:ext uri="{FF2B5EF4-FFF2-40B4-BE49-F238E27FC236}">
                  <a16:creationId xmlns:a16="http://schemas.microsoft.com/office/drawing/2014/main" id="{7B4F42D9-5A4A-C24F-B2A4-72B2CF1896CC}"/>
                </a:ext>
              </a:extLst>
            </p:cNvPr>
            <p:cNvSpPr/>
            <p:nvPr/>
          </p:nvSpPr>
          <p:spPr bwMode="auto">
            <a:xfrm>
              <a:off x="864704" y="914400"/>
              <a:ext cx="7517296" cy="380157"/>
            </a:xfrm>
            <a:custGeom>
              <a:avLst/>
              <a:gdLst>
                <a:gd name="connsiteX0" fmla="*/ 4591878 w 4591878"/>
                <a:gd name="connsiteY0" fmla="*/ 0 h 258696"/>
                <a:gd name="connsiteX1" fmla="*/ 1590261 w 4591878"/>
                <a:gd name="connsiteY1" fmla="*/ 258418 h 258696"/>
                <a:gd name="connsiteX2" fmla="*/ 0 w 4591878"/>
                <a:gd name="connsiteY2" fmla="*/ 39757 h 258696"/>
              </a:gdLst>
              <a:ahLst/>
              <a:cxnLst>
                <a:cxn ang="0">
                  <a:pos x="connsiteX0" y="connsiteY0"/>
                </a:cxn>
                <a:cxn ang="0">
                  <a:pos x="connsiteX1" y="connsiteY1"/>
                </a:cxn>
                <a:cxn ang="0">
                  <a:pos x="connsiteX2" y="connsiteY2"/>
                </a:cxn>
              </a:cxnLst>
              <a:rect l="l" t="t" r="r" b="b"/>
              <a:pathLst>
                <a:path w="4591878" h="258696">
                  <a:moveTo>
                    <a:pt x="4591878" y="0"/>
                  </a:moveTo>
                  <a:cubicBezTo>
                    <a:pt x="3473726" y="125896"/>
                    <a:pt x="2355574" y="251792"/>
                    <a:pt x="1590261" y="258418"/>
                  </a:cubicBezTo>
                  <a:cubicBezTo>
                    <a:pt x="824948" y="265044"/>
                    <a:pt x="412474" y="152400"/>
                    <a:pt x="0" y="39757"/>
                  </a:cubicBezTo>
                </a:path>
              </a:pathLst>
            </a:custGeom>
            <a:noFill/>
            <a:ln w="9525" cap="flat" cmpd="sng" algn="ctr">
              <a:solidFill>
                <a:srgbClr val="99CC00"/>
              </a:solidFill>
              <a:prstDash val="sysDash"/>
              <a:round/>
              <a:headEnd type="none" w="med" len="med"/>
              <a:tailEnd type="triangl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2" name="Rectangle 11">
              <a:extLst>
                <a:ext uri="{FF2B5EF4-FFF2-40B4-BE49-F238E27FC236}">
                  <a16:creationId xmlns:a16="http://schemas.microsoft.com/office/drawing/2014/main" id="{D7B314B8-52CB-7B41-8AA8-92F308C5DBC2}"/>
                </a:ext>
              </a:extLst>
            </p:cNvPr>
            <p:cNvSpPr/>
            <p:nvPr/>
          </p:nvSpPr>
          <p:spPr>
            <a:xfrm>
              <a:off x="3972339" y="1904301"/>
              <a:ext cx="1143000" cy="1938992"/>
            </a:xfrm>
            <a:prstGeom prst="rect">
              <a:avLst/>
            </a:prstGeom>
          </p:spPr>
          <p:txBody>
            <a:bodyPr wrap="square">
              <a:spAutoFit/>
            </a:bodyPr>
            <a:lstStyle/>
            <a:p>
              <a:r>
                <a:rPr lang="en-GB" sz="2400" b="0" dirty="0"/>
                <a:t>3.06	</a:t>
              </a:r>
            </a:p>
            <a:p>
              <a:r>
                <a:rPr lang="en-GB" sz="2400" b="0" dirty="0">
                  <a:latin typeface="Helvetica" pitchFamily="2" charset="0"/>
                </a:rPr>
                <a:t>1.83</a:t>
              </a:r>
            </a:p>
            <a:p>
              <a:r>
                <a:rPr lang="en-GB" sz="2400" b="0" dirty="0">
                  <a:latin typeface="Helvetica" pitchFamily="2" charset="0"/>
                </a:rPr>
                <a:t>0.81</a:t>
              </a:r>
            </a:p>
            <a:p>
              <a:r>
                <a:rPr lang="en-GB" sz="2400" b="0" dirty="0">
                  <a:latin typeface="Helvetica" pitchFamily="2" charset="0"/>
                </a:rPr>
                <a:t>0.18</a:t>
              </a:r>
            </a:p>
            <a:p>
              <a:r>
                <a:rPr lang="en-GB" sz="2400" b="0" dirty="0">
                  <a:latin typeface="Helvetica" pitchFamily="2" charset="0"/>
                </a:rPr>
                <a:t> </a:t>
              </a:r>
              <a:r>
                <a:rPr lang="en-GB" sz="2400" b="0" dirty="0"/>
                <a:t> </a:t>
              </a:r>
            </a:p>
          </p:txBody>
        </p:sp>
      </p:grpSp>
      <p:sp>
        <p:nvSpPr>
          <p:cNvPr id="13" name="Content Placeholder 2">
            <a:extLst>
              <a:ext uri="{FF2B5EF4-FFF2-40B4-BE49-F238E27FC236}">
                <a16:creationId xmlns:a16="http://schemas.microsoft.com/office/drawing/2014/main" id="{4D74849F-2F18-034B-805E-32E85E0E9717}"/>
              </a:ext>
            </a:extLst>
          </p:cNvPr>
          <p:cNvSpPr txBox="1">
            <a:spLocks/>
          </p:cNvSpPr>
          <p:nvPr/>
        </p:nvSpPr>
        <p:spPr bwMode="auto">
          <a:xfrm>
            <a:off x="394252" y="3886200"/>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4. multiply each of these by </a:t>
            </a:r>
            <a:r>
              <a:rPr lang="en-US" b="0" dirty="0" err="1">
                <a:latin typeface="Arial" charset="0"/>
                <a:cs typeface="Arial" charset="0"/>
              </a:rPr>
              <a:t>ai</a:t>
            </a:r>
            <a:endParaRPr lang="en-US" b="0" dirty="0">
              <a:latin typeface="Arial" charset="0"/>
              <a:cs typeface="Arial" charset="0"/>
            </a:endParaRPr>
          </a:p>
        </p:txBody>
      </p:sp>
      <p:sp>
        <p:nvSpPr>
          <p:cNvPr id="15" name="Freeform 14">
            <a:extLst>
              <a:ext uri="{FF2B5EF4-FFF2-40B4-BE49-F238E27FC236}">
                <a16:creationId xmlns:a16="http://schemas.microsoft.com/office/drawing/2014/main" id="{E750FE8C-C095-0543-B249-7B589F53EC17}"/>
              </a:ext>
            </a:extLst>
          </p:cNvPr>
          <p:cNvSpPr/>
          <p:nvPr/>
        </p:nvSpPr>
        <p:spPr bwMode="auto">
          <a:xfrm>
            <a:off x="3941535" y="602106"/>
            <a:ext cx="1011465" cy="120318"/>
          </a:xfrm>
          <a:custGeom>
            <a:avLst/>
            <a:gdLst>
              <a:gd name="connsiteX0" fmla="*/ 4591878 w 4591878"/>
              <a:gd name="connsiteY0" fmla="*/ 0 h 258696"/>
              <a:gd name="connsiteX1" fmla="*/ 1590261 w 4591878"/>
              <a:gd name="connsiteY1" fmla="*/ 258418 h 258696"/>
              <a:gd name="connsiteX2" fmla="*/ 0 w 4591878"/>
              <a:gd name="connsiteY2" fmla="*/ 39757 h 258696"/>
            </a:gdLst>
            <a:ahLst/>
            <a:cxnLst>
              <a:cxn ang="0">
                <a:pos x="connsiteX0" y="connsiteY0"/>
              </a:cxn>
              <a:cxn ang="0">
                <a:pos x="connsiteX1" y="connsiteY1"/>
              </a:cxn>
              <a:cxn ang="0">
                <a:pos x="connsiteX2" y="connsiteY2"/>
              </a:cxn>
            </a:cxnLst>
            <a:rect l="l" t="t" r="r" b="b"/>
            <a:pathLst>
              <a:path w="4591878" h="258696">
                <a:moveTo>
                  <a:pt x="4591878" y="0"/>
                </a:moveTo>
                <a:cubicBezTo>
                  <a:pt x="3473726" y="125896"/>
                  <a:pt x="2355574" y="251792"/>
                  <a:pt x="1590261" y="258418"/>
                </a:cubicBezTo>
                <a:cubicBezTo>
                  <a:pt x="824948" y="265044"/>
                  <a:pt x="412474" y="152400"/>
                  <a:pt x="0" y="39757"/>
                </a:cubicBezTo>
              </a:path>
            </a:pathLst>
          </a:custGeom>
          <a:noFill/>
          <a:ln w="9525" cap="flat" cmpd="sng" algn="ctr">
            <a:solidFill>
              <a:srgbClr val="99CC00"/>
            </a:solidFill>
            <a:prstDash val="sysDash"/>
            <a:round/>
            <a:headEnd type="none" w="med" len="med"/>
            <a:tailEnd type="triangl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C7C4F473-7A74-F74A-B318-BAEBE9F1FAC8}"/>
              </a:ext>
            </a:extLst>
          </p:cNvPr>
          <p:cNvSpPr>
            <a:spLocks noGrp="1"/>
          </p:cNvSpPr>
          <p:nvPr>
            <p:ph type="sldNum" sz="quarter" idx="12"/>
          </p:nvPr>
        </p:nvSpPr>
        <p:spPr/>
        <p:txBody>
          <a:bodyPr/>
          <a:lstStyle/>
          <a:p>
            <a:fld id="{803C33BC-767D-8845-BB2C-A473FB4A7552}" type="slidenum">
              <a:rPr lang="en-US" smtClean="0"/>
              <a:pPr/>
              <a:t>327</a:t>
            </a:fld>
            <a:endParaRPr lang="en-US"/>
          </a:p>
        </p:txBody>
      </p:sp>
    </p:spTree>
    <p:extLst>
      <p:ext uri="{BB962C8B-B14F-4D97-AF65-F5344CB8AC3E}">
        <p14:creationId xmlns:p14="http://schemas.microsoft.com/office/powerpoint/2010/main" val="17964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E4B456-5AAD-1947-8EA1-EFF4A4D6A22A}"/>
              </a:ext>
            </a:extLst>
          </p:cNvPr>
          <p:cNvPicPr>
            <a:picLocks noChangeAspect="1"/>
          </p:cNvPicPr>
          <p:nvPr/>
        </p:nvPicPr>
        <p:blipFill>
          <a:blip r:embed="rId2"/>
          <a:stretch>
            <a:fillRect/>
          </a:stretch>
        </p:blipFill>
        <p:spPr>
          <a:xfrm>
            <a:off x="432063" y="1137166"/>
            <a:ext cx="8140700" cy="1651000"/>
          </a:xfrm>
          <a:prstGeom prst="rect">
            <a:avLst/>
          </a:prstGeom>
        </p:spPr>
      </p:pic>
      <p:sp>
        <p:nvSpPr>
          <p:cNvPr id="6" name="Rectangle 5">
            <a:extLst>
              <a:ext uri="{FF2B5EF4-FFF2-40B4-BE49-F238E27FC236}">
                <a16:creationId xmlns:a16="http://schemas.microsoft.com/office/drawing/2014/main" id="{221EF026-D4FD-D040-9DB9-FE25EC21CAB7}"/>
              </a:ext>
            </a:extLst>
          </p:cNvPr>
          <p:cNvSpPr/>
          <p:nvPr/>
        </p:nvSpPr>
        <p:spPr>
          <a:xfrm>
            <a:off x="8157265" y="2603500"/>
            <a:ext cx="415498" cy="369332"/>
          </a:xfrm>
          <a:prstGeom prst="rect">
            <a:avLst/>
          </a:prstGeom>
        </p:spPr>
        <p:txBody>
          <a:bodyPr wrap="none">
            <a:spAutoFit/>
          </a:bodyPr>
          <a:lstStyle/>
          <a:p>
            <a:r>
              <a:rPr lang="en-US" b="0" dirty="0">
                <a:solidFill>
                  <a:srgbClr val="000000"/>
                </a:solidFill>
              </a:rPr>
              <a:t>…</a:t>
            </a:r>
            <a:endParaRPr lang="en-US" dirty="0"/>
          </a:p>
        </p:txBody>
      </p:sp>
      <p:sp>
        <p:nvSpPr>
          <p:cNvPr id="7" name="Rectangle 6">
            <a:extLst>
              <a:ext uri="{FF2B5EF4-FFF2-40B4-BE49-F238E27FC236}">
                <a16:creationId xmlns:a16="http://schemas.microsoft.com/office/drawing/2014/main" id="{23C62DB4-427C-C94C-BDF0-55909C3FCE7A}"/>
              </a:ext>
            </a:extLst>
          </p:cNvPr>
          <p:cNvSpPr/>
          <p:nvPr/>
        </p:nvSpPr>
        <p:spPr>
          <a:xfrm>
            <a:off x="402246" y="490835"/>
            <a:ext cx="8077200" cy="461665"/>
          </a:xfrm>
          <a:prstGeom prst="rect">
            <a:avLst/>
          </a:prstGeom>
        </p:spPr>
        <p:txBody>
          <a:bodyPr wrap="square">
            <a:spAutoFit/>
          </a:bodyPr>
          <a:lstStyle/>
          <a:p>
            <a:r>
              <a:rPr lang="en-US" sz="2400" b="0" dirty="0">
                <a:solidFill>
                  <a:srgbClr val="000000"/>
                </a:solidFill>
              </a:rPr>
              <a:t>good new we have </a:t>
            </a:r>
            <a:r>
              <a:rPr lang="en-US" sz="2400" b="0" dirty="0" err="1">
                <a:solidFill>
                  <a:srgbClr val="000000"/>
                </a:solidFill>
              </a:rPr>
              <a:t>shapiro-wilk</a:t>
            </a:r>
            <a:r>
              <a:rPr lang="en-US" sz="2400" b="0" dirty="0">
                <a:solidFill>
                  <a:srgbClr val="000000"/>
                </a:solidFill>
              </a:rPr>
              <a:t> table</a:t>
            </a:r>
            <a:endParaRPr lang="en-US" sz="2400" dirty="0">
              <a:solidFill>
                <a:srgbClr val="99CC00"/>
              </a:solidFill>
            </a:endParaRPr>
          </a:p>
        </p:txBody>
      </p:sp>
      <p:sp>
        <p:nvSpPr>
          <p:cNvPr id="8" name="Rectangle 7">
            <a:extLst>
              <a:ext uri="{FF2B5EF4-FFF2-40B4-BE49-F238E27FC236}">
                <a16:creationId xmlns:a16="http://schemas.microsoft.com/office/drawing/2014/main" id="{CB27FD8F-D1D4-144E-8BD2-E7A86804205B}"/>
              </a:ext>
            </a:extLst>
          </p:cNvPr>
          <p:cNvSpPr/>
          <p:nvPr/>
        </p:nvSpPr>
        <p:spPr>
          <a:xfrm>
            <a:off x="2116746" y="3668405"/>
            <a:ext cx="1143000" cy="1938992"/>
          </a:xfrm>
          <a:prstGeom prst="rect">
            <a:avLst/>
          </a:prstGeom>
        </p:spPr>
        <p:txBody>
          <a:bodyPr wrap="square">
            <a:spAutoFit/>
          </a:bodyPr>
          <a:lstStyle/>
          <a:p>
            <a:r>
              <a:rPr lang="en-GB" sz="2400" b="0" dirty="0"/>
              <a:t>3.06	</a:t>
            </a:r>
          </a:p>
          <a:p>
            <a:r>
              <a:rPr lang="en-GB" sz="2400" b="0" dirty="0">
                <a:latin typeface="Helvetica" pitchFamily="2" charset="0"/>
              </a:rPr>
              <a:t>1.83</a:t>
            </a:r>
          </a:p>
          <a:p>
            <a:r>
              <a:rPr lang="en-GB" sz="2400" b="0" dirty="0">
                <a:latin typeface="Helvetica" pitchFamily="2" charset="0"/>
              </a:rPr>
              <a:t>0.81</a:t>
            </a:r>
          </a:p>
          <a:p>
            <a:r>
              <a:rPr lang="en-GB" sz="2400" b="0" dirty="0">
                <a:latin typeface="Helvetica" pitchFamily="2" charset="0"/>
              </a:rPr>
              <a:t>0.18</a:t>
            </a:r>
          </a:p>
          <a:p>
            <a:r>
              <a:rPr lang="en-GB" sz="2400" b="0" dirty="0">
                <a:latin typeface="Helvetica" pitchFamily="2" charset="0"/>
              </a:rPr>
              <a:t> </a:t>
            </a:r>
            <a:r>
              <a:rPr lang="en-GB" sz="2400" b="0" dirty="0"/>
              <a:t> </a:t>
            </a:r>
          </a:p>
        </p:txBody>
      </p:sp>
      <p:sp>
        <p:nvSpPr>
          <p:cNvPr id="9" name="Rectangle 8">
            <a:extLst>
              <a:ext uri="{FF2B5EF4-FFF2-40B4-BE49-F238E27FC236}">
                <a16:creationId xmlns:a16="http://schemas.microsoft.com/office/drawing/2014/main" id="{D1A276B3-3864-C340-AD7E-752E86376E96}"/>
              </a:ext>
            </a:extLst>
          </p:cNvPr>
          <p:cNvSpPr/>
          <p:nvPr/>
        </p:nvSpPr>
        <p:spPr>
          <a:xfrm>
            <a:off x="3564546" y="3668405"/>
            <a:ext cx="1143000" cy="1938992"/>
          </a:xfrm>
          <a:prstGeom prst="rect">
            <a:avLst/>
          </a:prstGeom>
        </p:spPr>
        <p:txBody>
          <a:bodyPr wrap="square">
            <a:spAutoFit/>
          </a:bodyPr>
          <a:lstStyle/>
          <a:p>
            <a:pPr fontAlgn="t"/>
            <a:r>
              <a:rPr lang="en-GB" sz="2400" b="0" dirty="0"/>
              <a:t>0.6052</a:t>
            </a:r>
          </a:p>
          <a:p>
            <a:pPr fontAlgn="t"/>
            <a:r>
              <a:rPr lang="en-GB" sz="2400" b="0" dirty="0"/>
              <a:t>0.3164</a:t>
            </a:r>
          </a:p>
          <a:p>
            <a:pPr fontAlgn="t"/>
            <a:r>
              <a:rPr lang="en-GB" sz="2400" b="0" dirty="0"/>
              <a:t>0.1743</a:t>
            </a:r>
          </a:p>
          <a:p>
            <a:pPr fontAlgn="t"/>
            <a:r>
              <a:rPr lang="en-GB" sz="2400" b="0" dirty="0"/>
              <a:t>0.0561</a:t>
            </a:r>
          </a:p>
          <a:p>
            <a:r>
              <a:rPr lang="en-GB" sz="2400" dirty="0">
                <a:latin typeface="Helvetica" pitchFamily="2" charset="0"/>
              </a:rPr>
              <a:t> </a:t>
            </a:r>
            <a:r>
              <a:rPr lang="en-GB" sz="2400" dirty="0"/>
              <a:t> </a:t>
            </a:r>
          </a:p>
        </p:txBody>
      </p:sp>
      <p:sp>
        <p:nvSpPr>
          <p:cNvPr id="11" name="Rectangle 10">
            <a:extLst>
              <a:ext uri="{FF2B5EF4-FFF2-40B4-BE49-F238E27FC236}">
                <a16:creationId xmlns:a16="http://schemas.microsoft.com/office/drawing/2014/main" id="{641F6047-41F8-BB4E-8E32-F09AB4516103}"/>
              </a:ext>
            </a:extLst>
          </p:cNvPr>
          <p:cNvSpPr/>
          <p:nvPr/>
        </p:nvSpPr>
        <p:spPr>
          <a:xfrm>
            <a:off x="3869346" y="3124200"/>
            <a:ext cx="1143000" cy="461665"/>
          </a:xfrm>
          <a:prstGeom prst="rect">
            <a:avLst/>
          </a:prstGeom>
        </p:spPr>
        <p:txBody>
          <a:bodyPr wrap="square">
            <a:spAutoFit/>
          </a:bodyPr>
          <a:lstStyle/>
          <a:p>
            <a:r>
              <a:rPr lang="en-GB" sz="2400" b="0" dirty="0" err="1"/>
              <a:t>ai</a:t>
            </a:r>
            <a:endParaRPr lang="en-GB" sz="2400" b="0" dirty="0"/>
          </a:p>
        </p:txBody>
      </p:sp>
      <p:sp>
        <p:nvSpPr>
          <p:cNvPr id="12" name="Rectangle 11">
            <a:extLst>
              <a:ext uri="{FF2B5EF4-FFF2-40B4-BE49-F238E27FC236}">
                <a16:creationId xmlns:a16="http://schemas.microsoft.com/office/drawing/2014/main" id="{9BF88B7F-792D-B441-887A-6991773510B2}"/>
              </a:ext>
            </a:extLst>
          </p:cNvPr>
          <p:cNvSpPr/>
          <p:nvPr/>
        </p:nvSpPr>
        <p:spPr>
          <a:xfrm>
            <a:off x="3107346" y="3750175"/>
            <a:ext cx="1143000" cy="1569660"/>
          </a:xfrm>
          <a:prstGeom prst="rect">
            <a:avLst/>
          </a:prstGeom>
        </p:spPr>
        <p:txBody>
          <a:bodyPr wrap="square">
            <a:spAutoFit/>
          </a:bodyPr>
          <a:lstStyle/>
          <a:p>
            <a:pPr fontAlgn="t"/>
            <a:r>
              <a:rPr lang="en-GB" sz="2400" b="0" dirty="0"/>
              <a:t>*</a:t>
            </a:r>
          </a:p>
          <a:p>
            <a:pPr fontAlgn="t"/>
            <a:r>
              <a:rPr lang="en-GB" sz="2400" b="0" dirty="0"/>
              <a:t>*</a:t>
            </a:r>
          </a:p>
          <a:p>
            <a:pPr fontAlgn="t"/>
            <a:r>
              <a:rPr lang="en-GB" sz="2400" b="0" dirty="0"/>
              <a:t>*</a:t>
            </a:r>
          </a:p>
          <a:p>
            <a:pPr fontAlgn="t"/>
            <a:r>
              <a:rPr lang="en-GB" sz="2400" b="0" dirty="0"/>
              <a:t>*</a:t>
            </a:r>
          </a:p>
        </p:txBody>
      </p:sp>
      <p:sp>
        <p:nvSpPr>
          <p:cNvPr id="13" name="Rectangle 12">
            <a:extLst>
              <a:ext uri="{FF2B5EF4-FFF2-40B4-BE49-F238E27FC236}">
                <a16:creationId xmlns:a16="http://schemas.microsoft.com/office/drawing/2014/main" id="{1BEB81AC-40BE-D44F-A274-D9F2153A21E0}"/>
              </a:ext>
            </a:extLst>
          </p:cNvPr>
          <p:cNvSpPr/>
          <p:nvPr/>
        </p:nvSpPr>
        <p:spPr>
          <a:xfrm>
            <a:off x="5317146" y="3656682"/>
            <a:ext cx="2514600" cy="1938992"/>
          </a:xfrm>
          <a:prstGeom prst="rect">
            <a:avLst/>
          </a:prstGeom>
        </p:spPr>
        <p:txBody>
          <a:bodyPr wrap="square">
            <a:spAutoFit/>
          </a:bodyPr>
          <a:lstStyle/>
          <a:p>
            <a:pPr fontAlgn="t"/>
            <a:r>
              <a:rPr lang="en-GB" sz="2400" b="0" dirty="0"/>
              <a:t>1.851912</a:t>
            </a:r>
          </a:p>
          <a:p>
            <a:pPr fontAlgn="t"/>
            <a:r>
              <a:rPr lang="en-GB" sz="2400" b="0" dirty="0"/>
              <a:t>0.579012</a:t>
            </a:r>
          </a:p>
          <a:p>
            <a:pPr fontAlgn="t"/>
            <a:r>
              <a:rPr lang="en-GB" sz="2400" b="0" dirty="0"/>
              <a:t>0.141183</a:t>
            </a:r>
          </a:p>
          <a:p>
            <a:pPr fontAlgn="t"/>
            <a:r>
              <a:rPr lang="en-GB" sz="2400" b="0" dirty="0"/>
              <a:t>0.010098</a:t>
            </a:r>
          </a:p>
          <a:p>
            <a:r>
              <a:rPr lang="en-GB" sz="2400" dirty="0">
                <a:latin typeface="Helvetica" pitchFamily="2" charset="0"/>
              </a:rPr>
              <a:t> </a:t>
            </a:r>
            <a:r>
              <a:rPr lang="en-GB" sz="2400" dirty="0"/>
              <a:t> </a:t>
            </a:r>
          </a:p>
        </p:txBody>
      </p:sp>
      <p:sp>
        <p:nvSpPr>
          <p:cNvPr id="14" name="Rectangle 13">
            <a:extLst>
              <a:ext uri="{FF2B5EF4-FFF2-40B4-BE49-F238E27FC236}">
                <a16:creationId xmlns:a16="http://schemas.microsoft.com/office/drawing/2014/main" id="{4C967FC9-619C-024E-8704-97F7172C4752}"/>
              </a:ext>
            </a:extLst>
          </p:cNvPr>
          <p:cNvSpPr/>
          <p:nvPr/>
        </p:nvSpPr>
        <p:spPr>
          <a:xfrm>
            <a:off x="4760886" y="3645094"/>
            <a:ext cx="1143000" cy="1938992"/>
          </a:xfrm>
          <a:prstGeom prst="rect">
            <a:avLst/>
          </a:prstGeom>
        </p:spPr>
        <p:txBody>
          <a:bodyPr wrap="square">
            <a:spAutoFit/>
          </a:bodyPr>
          <a:lstStyle/>
          <a:p>
            <a:pPr fontAlgn="t"/>
            <a:r>
              <a:rPr lang="en-GB" sz="2400" b="0" dirty="0"/>
              <a:t>=</a:t>
            </a:r>
          </a:p>
          <a:p>
            <a:pPr fontAlgn="t"/>
            <a:r>
              <a:rPr lang="en-GB" sz="2400" b="0" dirty="0"/>
              <a:t>=</a:t>
            </a:r>
          </a:p>
          <a:p>
            <a:pPr fontAlgn="t"/>
            <a:r>
              <a:rPr lang="en-GB" sz="2400" b="0" dirty="0"/>
              <a:t>=</a:t>
            </a:r>
          </a:p>
          <a:p>
            <a:pPr fontAlgn="t"/>
            <a:r>
              <a:rPr lang="en-GB" sz="2400" b="0" dirty="0"/>
              <a:t>=</a:t>
            </a:r>
          </a:p>
          <a:p>
            <a:pPr fontAlgn="t"/>
            <a:endParaRPr lang="en-GB" sz="2400" b="0" dirty="0"/>
          </a:p>
        </p:txBody>
      </p:sp>
      <p:sp>
        <p:nvSpPr>
          <p:cNvPr id="15" name="Rectangle 14">
            <a:extLst>
              <a:ext uri="{FF2B5EF4-FFF2-40B4-BE49-F238E27FC236}">
                <a16:creationId xmlns:a16="http://schemas.microsoft.com/office/drawing/2014/main" id="{742AF855-9799-6A43-8AE0-5E88F5E12354}"/>
              </a:ext>
            </a:extLst>
          </p:cNvPr>
          <p:cNvSpPr/>
          <p:nvPr/>
        </p:nvSpPr>
        <p:spPr>
          <a:xfrm>
            <a:off x="4760886" y="5633497"/>
            <a:ext cx="2514600" cy="830997"/>
          </a:xfrm>
          <a:prstGeom prst="rect">
            <a:avLst/>
          </a:prstGeom>
        </p:spPr>
        <p:txBody>
          <a:bodyPr wrap="square">
            <a:spAutoFit/>
          </a:bodyPr>
          <a:lstStyle/>
          <a:p>
            <a:pPr fontAlgn="t"/>
            <a:r>
              <a:rPr lang="en-GB" sz="2400" b="0" dirty="0"/>
              <a:t>total: </a:t>
            </a:r>
            <a:r>
              <a:rPr lang="en-GB" sz="2400" dirty="0"/>
              <a:t>2.582205</a:t>
            </a:r>
            <a:endParaRPr lang="en-GB" sz="2400" dirty="0">
              <a:latin typeface="Arial" panose="020B0604020202020204" pitchFamily="34" charset="0"/>
            </a:endParaRPr>
          </a:p>
          <a:p>
            <a:pPr fontAlgn="t"/>
            <a:endParaRPr lang="en-GB" sz="2400" dirty="0"/>
          </a:p>
        </p:txBody>
      </p:sp>
      <p:cxnSp>
        <p:nvCxnSpPr>
          <p:cNvPr id="4" name="Straight Arrow Connector 3">
            <a:extLst>
              <a:ext uri="{FF2B5EF4-FFF2-40B4-BE49-F238E27FC236}">
                <a16:creationId xmlns:a16="http://schemas.microsoft.com/office/drawing/2014/main" id="{1D03D83B-3CCA-1049-8D20-81367DC53C2E}"/>
              </a:ext>
            </a:extLst>
          </p:cNvPr>
          <p:cNvCxnSpPr>
            <a:cxnSpLocks/>
          </p:cNvCxnSpPr>
          <p:nvPr/>
        </p:nvCxnSpPr>
        <p:spPr bwMode="auto">
          <a:xfrm>
            <a:off x="6018186" y="5245294"/>
            <a:ext cx="0" cy="2642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0BB4F1FD-21E7-514C-AE83-7038F2A1AA9D}"/>
              </a:ext>
            </a:extLst>
          </p:cNvPr>
          <p:cNvSpPr/>
          <p:nvPr/>
        </p:nvSpPr>
        <p:spPr>
          <a:xfrm>
            <a:off x="2307246" y="3195017"/>
            <a:ext cx="1143000" cy="461665"/>
          </a:xfrm>
          <a:prstGeom prst="rect">
            <a:avLst/>
          </a:prstGeom>
        </p:spPr>
        <p:txBody>
          <a:bodyPr wrap="square">
            <a:spAutoFit/>
          </a:bodyPr>
          <a:lstStyle/>
          <a:p>
            <a:r>
              <a:rPr lang="en-GB" sz="2400" b="0" dirty="0"/>
              <a:t>di</a:t>
            </a:r>
          </a:p>
        </p:txBody>
      </p:sp>
      <p:sp>
        <p:nvSpPr>
          <p:cNvPr id="2" name="Slide Number Placeholder 1">
            <a:extLst>
              <a:ext uri="{FF2B5EF4-FFF2-40B4-BE49-F238E27FC236}">
                <a16:creationId xmlns:a16="http://schemas.microsoft.com/office/drawing/2014/main" id="{E082DC22-12D6-2746-B07A-452DB9D83777}"/>
              </a:ext>
            </a:extLst>
          </p:cNvPr>
          <p:cNvSpPr>
            <a:spLocks noGrp="1"/>
          </p:cNvSpPr>
          <p:nvPr>
            <p:ph type="sldNum" sz="quarter" idx="12"/>
          </p:nvPr>
        </p:nvSpPr>
        <p:spPr/>
        <p:txBody>
          <a:bodyPr/>
          <a:lstStyle/>
          <a:p>
            <a:fld id="{803C33BC-767D-8845-BB2C-A473FB4A7552}" type="slidenum">
              <a:rPr lang="en-US" smtClean="0"/>
              <a:pPr/>
              <a:t>328</a:t>
            </a:fld>
            <a:endParaRPr lang="en-US"/>
          </a:p>
        </p:txBody>
      </p:sp>
    </p:spTree>
    <p:extLst>
      <p:ext uri="{BB962C8B-B14F-4D97-AF65-F5344CB8AC3E}">
        <p14:creationId xmlns:p14="http://schemas.microsoft.com/office/powerpoint/2010/main" val="83906300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913F7D4-697A-AF44-A592-406AD846F8FD}"/>
              </a:ext>
            </a:extLst>
          </p:cNvPr>
          <p:cNvSpPr txBox="1">
            <a:spLocks/>
          </p:cNvSpPr>
          <p:nvPr/>
        </p:nvSpPr>
        <p:spPr bwMode="auto">
          <a:xfrm>
            <a:off x="381000" y="914400"/>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5. Divide the total by SS</a:t>
            </a: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p:txBody>
      </p:sp>
      <p:pic>
        <p:nvPicPr>
          <p:cNvPr id="6" name="Picture 5">
            <a:extLst>
              <a:ext uri="{FF2B5EF4-FFF2-40B4-BE49-F238E27FC236}">
                <a16:creationId xmlns:a16="http://schemas.microsoft.com/office/drawing/2014/main" id="{9D51A492-E65B-CF4F-A951-154987EB5BDF}"/>
              </a:ext>
            </a:extLst>
          </p:cNvPr>
          <p:cNvPicPr>
            <a:picLocks noChangeAspect="1"/>
          </p:cNvPicPr>
          <p:nvPr/>
        </p:nvPicPr>
        <p:blipFill>
          <a:blip r:embed="rId2"/>
          <a:stretch>
            <a:fillRect/>
          </a:stretch>
        </p:blipFill>
        <p:spPr>
          <a:xfrm>
            <a:off x="381000" y="1828800"/>
            <a:ext cx="8229600" cy="1524000"/>
          </a:xfrm>
          <a:prstGeom prst="rect">
            <a:avLst/>
          </a:prstGeom>
        </p:spPr>
      </p:pic>
      <p:sp>
        <p:nvSpPr>
          <p:cNvPr id="9" name="Content Placeholder 2">
            <a:extLst>
              <a:ext uri="{FF2B5EF4-FFF2-40B4-BE49-F238E27FC236}">
                <a16:creationId xmlns:a16="http://schemas.microsoft.com/office/drawing/2014/main" id="{B98B356E-312D-D743-B1CA-22DD6B7C99E8}"/>
              </a:ext>
            </a:extLst>
          </p:cNvPr>
          <p:cNvSpPr txBox="1">
            <a:spLocks/>
          </p:cNvSpPr>
          <p:nvPr/>
        </p:nvSpPr>
        <p:spPr bwMode="auto">
          <a:xfrm>
            <a:off x="381000" y="3886200"/>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6. from the reference table of W (another table yeah!),</a:t>
            </a:r>
          </a:p>
          <a:p>
            <a:r>
              <a:rPr lang="en-US" b="0" dirty="0" err="1">
                <a:latin typeface="Arial" charset="0"/>
                <a:cs typeface="Arial" charset="0"/>
              </a:rPr>
              <a:t>Wcrit</a:t>
            </a:r>
            <a:r>
              <a:rPr lang="en-US" b="0" dirty="0">
                <a:latin typeface="Arial" charset="0"/>
                <a:cs typeface="Arial" charset="0"/>
              </a:rPr>
              <a:t>(n=8 at 0.05)=0.818</a:t>
            </a:r>
          </a:p>
          <a:p>
            <a:endParaRPr lang="en-US" b="0" dirty="0">
              <a:latin typeface="Arial" charset="0"/>
              <a:cs typeface="Arial" charset="0"/>
            </a:endParaRPr>
          </a:p>
          <a:p>
            <a:r>
              <a:rPr lang="en-US" b="0" dirty="0">
                <a:latin typeface="Arial" charset="0"/>
                <a:cs typeface="Arial" charset="0"/>
              </a:rPr>
              <a:t>and 0.983&gt;</a:t>
            </a:r>
            <a:r>
              <a:rPr lang="en-US" b="0" dirty="0" err="1">
                <a:latin typeface="Arial" charset="0"/>
                <a:cs typeface="Arial" charset="0"/>
              </a:rPr>
              <a:t>Wcrit</a:t>
            </a:r>
            <a:endParaRPr lang="en-US"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893298DA-B848-064A-9C9F-913E93A14E3A}"/>
              </a:ext>
            </a:extLst>
          </p:cNvPr>
          <p:cNvSpPr>
            <a:spLocks noGrp="1"/>
          </p:cNvSpPr>
          <p:nvPr>
            <p:ph type="sldNum" sz="quarter" idx="12"/>
          </p:nvPr>
        </p:nvSpPr>
        <p:spPr/>
        <p:txBody>
          <a:bodyPr/>
          <a:lstStyle/>
          <a:p>
            <a:fld id="{803C33BC-767D-8845-BB2C-A473FB4A7552}" type="slidenum">
              <a:rPr lang="en-US" smtClean="0"/>
              <a:pPr/>
              <a:t>329</a:t>
            </a:fld>
            <a:endParaRPr lang="en-US"/>
          </a:p>
        </p:txBody>
      </p:sp>
    </p:spTree>
    <p:extLst>
      <p:ext uri="{BB962C8B-B14F-4D97-AF65-F5344CB8AC3E}">
        <p14:creationId xmlns:p14="http://schemas.microsoft.com/office/powerpoint/2010/main" val="363063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7EB0D6-4D57-2B4B-AA2F-2E1F613C145E}"/>
              </a:ext>
            </a:extLst>
          </p:cNvPr>
          <p:cNvPicPr>
            <a:picLocks noChangeAspect="1"/>
          </p:cNvPicPr>
          <p:nvPr/>
        </p:nvPicPr>
        <p:blipFill>
          <a:blip r:embed="rId3"/>
          <a:stretch>
            <a:fillRect/>
          </a:stretch>
        </p:blipFill>
        <p:spPr>
          <a:xfrm>
            <a:off x="685800" y="2286000"/>
            <a:ext cx="7772400" cy="2286000"/>
          </a:xfrm>
          <a:prstGeom prst="rect">
            <a:avLst/>
          </a:prstGeom>
          <a:effectLst>
            <a:outerShdw blurRad="50800" dist="38100" dir="5400000" algn="t" rotWithShape="0">
              <a:prstClr val="black">
                <a:alpha val="40000"/>
              </a:prstClr>
            </a:outerShdw>
          </a:effectLst>
        </p:spPr>
      </p:pic>
      <p:sp>
        <p:nvSpPr>
          <p:cNvPr id="6" name="TextBox 9">
            <a:extLst>
              <a:ext uri="{FF2B5EF4-FFF2-40B4-BE49-F238E27FC236}">
                <a16:creationId xmlns:a16="http://schemas.microsoft.com/office/drawing/2014/main" id="{D1B42EE8-98F2-5447-AE18-9B883E64F2F8}"/>
              </a:ext>
            </a:extLst>
          </p:cNvPr>
          <p:cNvSpPr txBox="1">
            <a:spLocks noChangeArrowheads="1"/>
          </p:cNvSpPr>
          <p:nvPr/>
        </p:nvSpPr>
        <p:spPr bwMode="auto">
          <a:xfrm>
            <a:off x="-13252" y="4800600"/>
            <a:ext cx="9144000" cy="113877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Fitts’s paper probably most cited in HCI, studies done and redone many times</a:t>
            </a:r>
          </a:p>
        </p:txBody>
      </p:sp>
      <p:sp>
        <p:nvSpPr>
          <p:cNvPr id="2" name="Slide Number Placeholder 1">
            <a:extLst>
              <a:ext uri="{FF2B5EF4-FFF2-40B4-BE49-F238E27FC236}">
                <a16:creationId xmlns:a16="http://schemas.microsoft.com/office/drawing/2014/main" id="{7DA7A01C-6787-D648-931D-792CDC5F0F02}"/>
              </a:ext>
            </a:extLst>
          </p:cNvPr>
          <p:cNvSpPr>
            <a:spLocks noGrp="1"/>
          </p:cNvSpPr>
          <p:nvPr>
            <p:ph type="sldNum" sz="quarter" idx="12"/>
          </p:nvPr>
        </p:nvSpPr>
        <p:spPr/>
        <p:txBody>
          <a:bodyPr/>
          <a:lstStyle/>
          <a:p>
            <a:fld id="{803C33BC-767D-8845-BB2C-A473FB4A7552}" type="slidenum">
              <a:rPr lang="en-US" smtClean="0"/>
              <a:pPr/>
              <a:t>33</a:t>
            </a:fld>
            <a:endParaRPr lang="en-US"/>
          </a:p>
        </p:txBody>
      </p:sp>
    </p:spTree>
    <p:extLst>
      <p:ext uri="{BB962C8B-B14F-4D97-AF65-F5344CB8AC3E}">
        <p14:creationId xmlns:p14="http://schemas.microsoft.com/office/powerpoint/2010/main" val="135794144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4A3057B-89AA-804F-9AAA-131DBD4D33E1}"/>
              </a:ext>
            </a:extLst>
          </p:cNvPr>
          <p:cNvSpPr txBox="1">
            <a:spLocks/>
          </p:cNvSpPr>
          <p:nvPr/>
        </p:nvSpPr>
        <p:spPr bwMode="auto">
          <a:xfrm>
            <a:off x="381000" y="914400"/>
            <a:ext cx="8153400" cy="114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0.983&gt;</a:t>
            </a:r>
            <a:r>
              <a:rPr lang="en-US" b="0" dirty="0" err="1">
                <a:latin typeface="Arial" panose="020B0604020202020204" pitchFamily="34" charset="0"/>
                <a:cs typeface="Arial" panose="020B0604020202020204" pitchFamily="34" charset="0"/>
              </a:rPr>
              <a:t>Wcrit</a:t>
            </a:r>
            <a:r>
              <a:rPr lang="en-US" b="0" dirty="0">
                <a:latin typeface="Arial" panose="020B0604020202020204" pitchFamily="34" charset="0"/>
                <a:cs typeface="Arial" panose="020B0604020202020204" pitchFamily="34" charset="0"/>
              </a:rPr>
              <a:t>, so we cannot reject null hypothesis, so we </a:t>
            </a:r>
            <a:r>
              <a:rPr lang="en-US" dirty="0">
                <a:solidFill>
                  <a:srgbClr val="99CC00"/>
                </a:solidFill>
                <a:latin typeface="Arial" panose="020B0604020202020204" pitchFamily="34" charset="0"/>
                <a:cs typeface="Arial" panose="020B0604020202020204" pitchFamily="34" charset="0"/>
              </a:rPr>
              <a:t>assume the data follows a normal distribution</a:t>
            </a:r>
          </a:p>
          <a:p>
            <a:endParaRPr lang="en-US" b="0" dirty="0">
              <a:solidFill>
                <a:srgbClr val="333333"/>
              </a:solidFill>
              <a:latin typeface="Arial" panose="020B0604020202020204" pitchFamily="34" charset="0"/>
              <a:cs typeface="Arial" panose="020B0604020202020204" pitchFamily="34" charset="0"/>
            </a:endParaRPr>
          </a:p>
          <a:p>
            <a:r>
              <a:rPr lang="en-GB" b="0" dirty="0">
                <a:solidFill>
                  <a:srgbClr val="333333"/>
                </a:solidFill>
                <a:latin typeface="Arial" panose="020B0604020202020204" pitchFamily="34" charset="0"/>
                <a:cs typeface="Arial" panose="020B0604020202020204" pitchFamily="34" charset="0"/>
              </a:rPr>
              <a:t>otherwise (if &lt;) we could rejected the null hypothesis and conclude with 95% confidence that that the data are not normally distributed</a:t>
            </a:r>
          </a:p>
          <a:p>
            <a:endParaRPr lang="en-GB" b="0" dirty="0">
              <a:solidFill>
                <a:srgbClr val="333333"/>
              </a:solidFill>
              <a:latin typeface="Arial" panose="020B0604020202020204" pitchFamily="34" charset="0"/>
              <a:cs typeface="Arial" panose="020B0604020202020204" pitchFamily="34" charset="0"/>
            </a:endParaRPr>
          </a:p>
          <a:p>
            <a:r>
              <a:rPr lang="en-GB" b="0" dirty="0">
                <a:solidFill>
                  <a:srgbClr val="333333"/>
                </a:solidFill>
                <a:latin typeface="Arial" panose="020B0604020202020204" pitchFamily="34" charset="0"/>
                <a:cs typeface="Arial" panose="020B0604020202020204" pitchFamily="34" charset="0"/>
              </a:rPr>
              <a:t>note we search for value below a critical level to reject the null, this is quite different from the results using the Kolmogorov-Smirnov test where this is the opposite</a:t>
            </a:r>
            <a:endParaRPr lang="en-US" dirty="0">
              <a:solidFill>
                <a:srgbClr val="99CC00"/>
              </a:solidFill>
              <a:latin typeface="Arial" panose="020B0604020202020204" pitchFamily="34" charset="0"/>
              <a:cs typeface="Arial" panose="020B0604020202020204" pitchFamily="34" charset="0"/>
            </a:endParaRPr>
          </a:p>
          <a:p>
            <a:endParaRPr lang="en-US" b="0" dirty="0">
              <a:solidFill>
                <a:srgbClr val="99CC00"/>
              </a:solidFill>
              <a:latin typeface="Arial" panose="020B0604020202020204" pitchFamily="34" charset="0"/>
              <a:cs typeface="Arial" panose="020B0604020202020204" pitchFamily="34" charset="0"/>
            </a:endParaRPr>
          </a:p>
          <a:p>
            <a:endParaRPr lang="en-US" b="0" dirty="0">
              <a:latin typeface="Arial" panose="020B0604020202020204" pitchFamily="34" charset="0"/>
              <a:cs typeface="Arial" panose="020B0604020202020204" pitchFamily="34" charset="0"/>
            </a:endParaRPr>
          </a:p>
          <a:p>
            <a:endParaRPr lang="en-US" b="0" dirty="0">
              <a:latin typeface="Arial" panose="020B0604020202020204" pitchFamily="34" charset="0"/>
              <a:cs typeface="Arial" panose="020B0604020202020204" pitchFamily="34" charset="0"/>
            </a:endParaRPr>
          </a:p>
          <a:p>
            <a:endParaRPr lang="en-US" b="0" dirty="0">
              <a:latin typeface="Arial" panose="020B0604020202020204" pitchFamily="34" charset="0"/>
              <a:cs typeface="Arial" panose="020B0604020202020204" pitchFamily="34" charset="0"/>
            </a:endParaRPr>
          </a:p>
          <a:p>
            <a:endParaRPr lang="en-US" b="0" dirty="0">
              <a:latin typeface="Arial" panose="020B0604020202020204" pitchFamily="34" charset="0"/>
              <a:cs typeface="Arial" panose="020B0604020202020204" pitchFamily="34" charset="0"/>
            </a:endParaRPr>
          </a:p>
          <a:p>
            <a:endParaRPr lang="en-US" b="0" dirty="0">
              <a:latin typeface="Arial" panose="020B0604020202020204" pitchFamily="34" charset="0"/>
              <a:cs typeface="Arial" panose="020B0604020202020204" pitchFamily="34" charset="0"/>
            </a:endParaRPr>
          </a:p>
          <a:p>
            <a:endParaRPr lang="en-US" b="0" dirty="0">
              <a:latin typeface="Arial" panose="020B0604020202020204" pitchFamily="34" charset="0"/>
              <a:cs typeface="Arial" panose="020B0604020202020204" pitchFamily="34" charset="0"/>
            </a:endParaRPr>
          </a:p>
          <a:p>
            <a:endParaRPr lang="en-US" b="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24B51BC-7135-A246-84F0-B8B32E3FE45B}"/>
              </a:ext>
            </a:extLst>
          </p:cNvPr>
          <p:cNvSpPr/>
          <p:nvPr/>
        </p:nvSpPr>
        <p:spPr>
          <a:xfrm>
            <a:off x="427034" y="5867400"/>
            <a:ext cx="8612777" cy="923330"/>
          </a:xfrm>
          <a:prstGeom prst="rect">
            <a:avLst/>
          </a:prstGeom>
        </p:spPr>
        <p:txBody>
          <a:bodyPr wrap="square">
            <a:spAutoFit/>
          </a:bodyPr>
          <a:lstStyle/>
          <a:p>
            <a:pPr algn="r"/>
            <a:r>
              <a:rPr lang="en-US" b="0" dirty="0">
                <a:solidFill>
                  <a:schemeClr val="bg1">
                    <a:lumMod val="50000"/>
                  </a:schemeClr>
                </a:solidFill>
              </a:rPr>
              <a:t>more example on GitHub repository or at </a:t>
            </a:r>
          </a:p>
          <a:p>
            <a:pPr algn="r"/>
            <a:r>
              <a:rPr lang="en-US" b="0" dirty="0">
                <a:solidFill>
                  <a:schemeClr val="bg1">
                    <a:lumMod val="50000"/>
                  </a:schemeClr>
                </a:solidFill>
              </a:rPr>
              <a:t>http://</a:t>
            </a:r>
            <a:r>
              <a:rPr lang="en-US" b="0" dirty="0" err="1">
                <a:solidFill>
                  <a:schemeClr val="bg1">
                    <a:lumMod val="50000"/>
                  </a:schemeClr>
                </a:solidFill>
              </a:rPr>
              <a:t>www.real-statistics.com</a:t>
            </a:r>
            <a:r>
              <a:rPr lang="en-US" b="0" dirty="0">
                <a:solidFill>
                  <a:schemeClr val="bg1">
                    <a:lumMod val="50000"/>
                  </a:schemeClr>
                </a:solidFill>
              </a:rPr>
              <a:t>/tests-normality-and-symmetry/statistical-tests-normality-symmetry/</a:t>
            </a:r>
            <a:r>
              <a:rPr lang="en-US" b="0" dirty="0" err="1">
                <a:solidFill>
                  <a:schemeClr val="bg1">
                    <a:lumMod val="50000"/>
                  </a:schemeClr>
                </a:solidFill>
              </a:rPr>
              <a:t>shapiro</a:t>
            </a:r>
            <a:r>
              <a:rPr lang="en-US" b="0" dirty="0">
                <a:solidFill>
                  <a:schemeClr val="bg1">
                    <a:lumMod val="50000"/>
                  </a:schemeClr>
                </a:solidFill>
              </a:rPr>
              <a:t>-</a:t>
            </a:r>
            <a:r>
              <a:rPr lang="en-US" b="0" dirty="0" err="1">
                <a:solidFill>
                  <a:schemeClr val="bg1">
                    <a:lumMod val="50000"/>
                  </a:schemeClr>
                </a:solidFill>
              </a:rPr>
              <a:t>wilk</a:t>
            </a:r>
            <a:r>
              <a:rPr lang="en-US" b="0" dirty="0">
                <a:solidFill>
                  <a:schemeClr val="bg1">
                    <a:lumMod val="50000"/>
                  </a:schemeClr>
                </a:solidFill>
              </a:rPr>
              <a:t>-test/</a:t>
            </a:r>
          </a:p>
        </p:txBody>
      </p:sp>
      <p:sp>
        <p:nvSpPr>
          <p:cNvPr id="2" name="Slide Number Placeholder 1">
            <a:extLst>
              <a:ext uri="{FF2B5EF4-FFF2-40B4-BE49-F238E27FC236}">
                <a16:creationId xmlns:a16="http://schemas.microsoft.com/office/drawing/2014/main" id="{D029BB12-8CB3-8545-A31F-91CF8A78737A}"/>
              </a:ext>
            </a:extLst>
          </p:cNvPr>
          <p:cNvSpPr>
            <a:spLocks noGrp="1"/>
          </p:cNvSpPr>
          <p:nvPr>
            <p:ph type="sldNum" sz="quarter" idx="12"/>
          </p:nvPr>
        </p:nvSpPr>
        <p:spPr/>
        <p:txBody>
          <a:bodyPr/>
          <a:lstStyle/>
          <a:p>
            <a:fld id="{803C33BC-767D-8845-BB2C-A473FB4A7552}" type="slidenum">
              <a:rPr lang="en-US" smtClean="0"/>
              <a:pPr/>
              <a:t>330</a:t>
            </a:fld>
            <a:endParaRPr lang="en-US"/>
          </a:p>
        </p:txBody>
      </p:sp>
    </p:spTree>
    <p:extLst>
      <p:ext uri="{BB962C8B-B14F-4D97-AF65-F5344CB8AC3E}">
        <p14:creationId xmlns:p14="http://schemas.microsoft.com/office/powerpoint/2010/main" val="200718239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2CD34-E091-5A43-BB93-339D2274C158}"/>
              </a:ext>
            </a:extLst>
          </p:cNvPr>
          <p:cNvGrpSpPr/>
          <p:nvPr/>
        </p:nvGrpSpPr>
        <p:grpSpPr>
          <a:xfrm>
            <a:off x="7772400" y="-258128"/>
            <a:ext cx="1371600" cy="1630760"/>
            <a:chOff x="7772400" y="-258128"/>
            <a:chExt cx="1371600" cy="1630760"/>
          </a:xfrm>
        </p:grpSpPr>
        <p:sp>
          <p:nvSpPr>
            <p:cNvPr id="8" name="Right Triangle 7">
              <a:extLst>
                <a:ext uri="{FF2B5EF4-FFF2-40B4-BE49-F238E27FC236}">
                  <a16:creationId xmlns:a16="http://schemas.microsoft.com/office/drawing/2014/main" id="{16EA050A-1BEF-EA40-B079-A53680F854BF}"/>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a:extLst>
                <a:ext uri="{FF2B5EF4-FFF2-40B4-BE49-F238E27FC236}">
                  <a16:creationId xmlns:a16="http://schemas.microsoft.com/office/drawing/2014/main" id="{DAAA1B20-618F-7640-A7F0-50362DFDFC49}"/>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10" name="Rectangle 9">
            <a:extLst>
              <a:ext uri="{FF2B5EF4-FFF2-40B4-BE49-F238E27FC236}">
                <a16:creationId xmlns:a16="http://schemas.microsoft.com/office/drawing/2014/main" id="{B8A05B1B-8A12-7241-81EF-445E66719F01}"/>
              </a:ext>
            </a:extLst>
          </p:cNvPr>
          <p:cNvSpPr/>
          <p:nvPr/>
        </p:nvSpPr>
        <p:spPr>
          <a:xfrm>
            <a:off x="762000" y="733215"/>
            <a:ext cx="7942847" cy="5632311"/>
          </a:xfrm>
          <a:prstGeom prst="rect">
            <a:avLst/>
          </a:prstGeom>
        </p:spPr>
        <p:txBody>
          <a:bodyPr wrap="square">
            <a:spAutoFit/>
          </a:bodyPr>
          <a:lstStyle/>
          <a:p>
            <a:r>
              <a:rPr lang="en-GB" sz="2400" b="0" dirty="0">
                <a:solidFill>
                  <a:srgbClr val="000000"/>
                </a:solidFill>
                <a:latin typeface="Courier" pitchFamily="2" charset="0"/>
              </a:rPr>
              <a:t>y &lt;-c(3.83, 3.16, 4.70, 3.97, 2.03, 2.87, 3.65, 5.09)</a:t>
            </a:r>
          </a:p>
          <a:p>
            <a:r>
              <a:rPr lang="en-GB" sz="2400" b="0" dirty="0" err="1">
                <a:solidFill>
                  <a:srgbClr val="000000"/>
                </a:solidFill>
                <a:latin typeface="Courier" pitchFamily="2" charset="0"/>
              </a:rPr>
              <a:t>shapiro.test</a:t>
            </a:r>
            <a:r>
              <a:rPr lang="en-GB" sz="2400" b="0" dirty="0">
                <a:solidFill>
                  <a:srgbClr val="000000"/>
                </a:solidFill>
                <a:latin typeface="Courier" pitchFamily="2" charset="0"/>
              </a:rPr>
              <a:t>(y)</a:t>
            </a:r>
          </a:p>
          <a:p>
            <a:endParaRPr lang="en-GB" sz="2400" b="0" dirty="0">
              <a:solidFill>
                <a:srgbClr val="000000"/>
              </a:solidFill>
              <a:latin typeface="Courier" pitchFamily="2" charset="0"/>
            </a:endParaRPr>
          </a:p>
          <a:p>
            <a:endParaRPr lang="en-GB" sz="2400" dirty="0">
              <a:solidFill>
                <a:srgbClr val="99CC00"/>
              </a:solidFill>
              <a:latin typeface="Courier" pitchFamily="2" charset="0"/>
            </a:endParaRPr>
          </a:p>
          <a:p>
            <a:r>
              <a:rPr lang="en-GB" sz="2400" dirty="0">
                <a:solidFill>
                  <a:srgbClr val="99CC00"/>
                </a:solidFill>
                <a:latin typeface="Courier" pitchFamily="2" charset="0"/>
              </a:rPr>
              <a:t>Shapiro-Wilk normality test</a:t>
            </a:r>
          </a:p>
          <a:p>
            <a:br>
              <a:rPr lang="en-GB" sz="2400" dirty="0">
                <a:solidFill>
                  <a:srgbClr val="99CC00"/>
                </a:solidFill>
                <a:latin typeface="Courier" pitchFamily="2" charset="0"/>
              </a:rPr>
            </a:br>
            <a:endParaRPr lang="en-GB" sz="2400" dirty="0">
              <a:solidFill>
                <a:srgbClr val="99CC00"/>
              </a:solidFill>
              <a:latin typeface="Courier" pitchFamily="2" charset="0"/>
            </a:endParaRPr>
          </a:p>
          <a:p>
            <a:r>
              <a:rPr lang="en-GB" sz="2400" dirty="0">
                <a:solidFill>
                  <a:srgbClr val="99CC00"/>
                </a:solidFill>
                <a:latin typeface="Courier" pitchFamily="2" charset="0"/>
              </a:rPr>
              <a:t>data:  y</a:t>
            </a:r>
          </a:p>
          <a:p>
            <a:r>
              <a:rPr lang="en-GB" sz="2400" dirty="0">
                <a:solidFill>
                  <a:srgbClr val="99CC00"/>
                </a:solidFill>
                <a:latin typeface="Courier" pitchFamily="2" charset="0"/>
              </a:rPr>
              <a:t>W = 0.98317, p-value = 0.9769</a:t>
            </a:r>
          </a:p>
          <a:p>
            <a:endParaRPr lang="en-GB" sz="2400" b="0" dirty="0">
              <a:solidFill>
                <a:srgbClr val="000000"/>
              </a:solidFill>
              <a:latin typeface="Courier" pitchFamily="2" charset="0"/>
            </a:endParaRPr>
          </a:p>
          <a:p>
            <a:endParaRPr lang="en-GB" sz="2400" b="0" dirty="0">
              <a:solidFill>
                <a:srgbClr val="000000"/>
              </a:solidFill>
              <a:latin typeface="Courier" pitchFamily="2" charset="0"/>
            </a:endParaRPr>
          </a:p>
          <a:p>
            <a:endParaRPr lang="en-GB" sz="2400" b="0" dirty="0">
              <a:solidFill>
                <a:srgbClr val="000000"/>
              </a:solidFill>
              <a:latin typeface="Courier" pitchFamily="2" charset="0"/>
            </a:endParaRPr>
          </a:p>
          <a:p>
            <a:endParaRPr lang="en-GB" sz="2400" b="0" dirty="0">
              <a:solidFill>
                <a:srgbClr val="000000"/>
              </a:solidFill>
              <a:latin typeface="Courier" pitchFamily="2" charset="0"/>
            </a:endParaRPr>
          </a:p>
          <a:p>
            <a:endParaRPr lang="en-GB" sz="2400" b="0" dirty="0">
              <a:solidFill>
                <a:srgbClr val="000000"/>
              </a:solidFill>
              <a:latin typeface="Courier" pitchFamily="2" charset="0"/>
            </a:endParaRPr>
          </a:p>
        </p:txBody>
      </p:sp>
      <p:sp>
        <p:nvSpPr>
          <p:cNvPr id="2" name="Slide Number Placeholder 1">
            <a:extLst>
              <a:ext uri="{FF2B5EF4-FFF2-40B4-BE49-F238E27FC236}">
                <a16:creationId xmlns:a16="http://schemas.microsoft.com/office/drawing/2014/main" id="{0A502541-B3FB-F745-8B13-3D0161F0657A}"/>
              </a:ext>
            </a:extLst>
          </p:cNvPr>
          <p:cNvSpPr>
            <a:spLocks noGrp="1"/>
          </p:cNvSpPr>
          <p:nvPr>
            <p:ph type="sldNum" sz="quarter" idx="12"/>
          </p:nvPr>
        </p:nvSpPr>
        <p:spPr/>
        <p:txBody>
          <a:bodyPr/>
          <a:lstStyle/>
          <a:p>
            <a:fld id="{803C33BC-767D-8845-BB2C-A473FB4A7552}" type="slidenum">
              <a:rPr lang="en-US" smtClean="0"/>
              <a:pPr/>
              <a:t>331</a:t>
            </a:fld>
            <a:endParaRPr lang="en-US"/>
          </a:p>
        </p:txBody>
      </p:sp>
    </p:spTree>
    <p:extLst>
      <p:ext uri="{BB962C8B-B14F-4D97-AF65-F5344CB8AC3E}">
        <p14:creationId xmlns:p14="http://schemas.microsoft.com/office/powerpoint/2010/main" val="218559084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F15D74-4B54-9542-B827-29009779AD62}"/>
              </a:ext>
            </a:extLst>
          </p:cNvPr>
          <p:cNvSpPr/>
          <p:nvPr/>
        </p:nvSpPr>
        <p:spPr>
          <a:xfrm>
            <a:off x="457200" y="2743200"/>
            <a:ext cx="8077200" cy="461665"/>
          </a:xfrm>
          <a:prstGeom prst="rect">
            <a:avLst/>
          </a:prstGeom>
        </p:spPr>
        <p:txBody>
          <a:bodyPr wrap="square">
            <a:spAutoFit/>
          </a:bodyPr>
          <a:lstStyle/>
          <a:p>
            <a:r>
              <a:rPr lang="en-US" sz="2400" b="0" dirty="0">
                <a:solidFill>
                  <a:srgbClr val="000000"/>
                </a:solidFill>
              </a:rPr>
              <a:t>ok so we know how to check our data, now what?</a:t>
            </a:r>
            <a:endParaRPr lang="en-US" sz="2400" dirty="0">
              <a:solidFill>
                <a:srgbClr val="99CC00"/>
              </a:solidFill>
            </a:endParaRPr>
          </a:p>
        </p:txBody>
      </p:sp>
      <p:sp>
        <p:nvSpPr>
          <p:cNvPr id="2" name="Slide Number Placeholder 1">
            <a:extLst>
              <a:ext uri="{FF2B5EF4-FFF2-40B4-BE49-F238E27FC236}">
                <a16:creationId xmlns:a16="http://schemas.microsoft.com/office/drawing/2014/main" id="{D1F2B12F-EF08-7D40-8F17-BB73E1D7FD4F}"/>
              </a:ext>
            </a:extLst>
          </p:cNvPr>
          <p:cNvSpPr>
            <a:spLocks noGrp="1"/>
          </p:cNvSpPr>
          <p:nvPr>
            <p:ph type="sldNum" sz="quarter" idx="12"/>
          </p:nvPr>
        </p:nvSpPr>
        <p:spPr/>
        <p:txBody>
          <a:bodyPr/>
          <a:lstStyle/>
          <a:p>
            <a:fld id="{803C33BC-767D-8845-BB2C-A473FB4A7552}" type="slidenum">
              <a:rPr lang="en-US" smtClean="0"/>
              <a:pPr/>
              <a:t>332</a:t>
            </a:fld>
            <a:endParaRPr lang="en-US"/>
          </a:p>
        </p:txBody>
      </p:sp>
    </p:spTree>
    <p:extLst>
      <p:ext uri="{BB962C8B-B14F-4D97-AF65-F5344CB8AC3E}">
        <p14:creationId xmlns:p14="http://schemas.microsoft.com/office/powerpoint/2010/main" val="84976468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ed Rectangle 76">
            <a:extLst>
              <a:ext uri="{FF2B5EF4-FFF2-40B4-BE49-F238E27FC236}">
                <a16:creationId xmlns:a16="http://schemas.microsoft.com/office/drawing/2014/main" id="{A13B1C3D-D028-6549-858B-E44B1A48CE04}"/>
              </a:ext>
            </a:extLst>
          </p:cNvPr>
          <p:cNvSpPr/>
          <p:nvPr/>
        </p:nvSpPr>
        <p:spPr bwMode="auto">
          <a:xfrm>
            <a:off x="3622764" y="353839"/>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8" name="Rounded Rectangle 77">
            <a:extLst>
              <a:ext uri="{FF2B5EF4-FFF2-40B4-BE49-F238E27FC236}">
                <a16:creationId xmlns:a16="http://schemas.microsoft.com/office/drawing/2014/main" id="{00DC48AC-FE88-9347-8698-A5362BE3C496}"/>
              </a:ext>
            </a:extLst>
          </p:cNvPr>
          <p:cNvSpPr/>
          <p:nvPr/>
        </p:nvSpPr>
        <p:spPr bwMode="auto">
          <a:xfrm>
            <a:off x="727164" y="382727"/>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9" name="Rounded Rectangle 78">
            <a:extLst>
              <a:ext uri="{FF2B5EF4-FFF2-40B4-BE49-F238E27FC236}">
                <a16:creationId xmlns:a16="http://schemas.microsoft.com/office/drawing/2014/main" id="{3448D37A-1171-0E4E-933E-13B9E9E35804}"/>
              </a:ext>
            </a:extLst>
          </p:cNvPr>
          <p:cNvSpPr/>
          <p:nvPr/>
        </p:nvSpPr>
        <p:spPr bwMode="auto">
          <a:xfrm>
            <a:off x="252034" y="1231612"/>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0" name="Rounded Rectangle 79">
            <a:extLst>
              <a:ext uri="{FF2B5EF4-FFF2-40B4-BE49-F238E27FC236}">
                <a16:creationId xmlns:a16="http://schemas.microsoft.com/office/drawing/2014/main" id="{F86FA6BA-ED83-3043-BD38-7567CBD544DA}"/>
              </a:ext>
            </a:extLst>
          </p:cNvPr>
          <p:cNvSpPr/>
          <p:nvPr/>
        </p:nvSpPr>
        <p:spPr bwMode="auto">
          <a:xfrm>
            <a:off x="6529889" y="353839"/>
            <a:ext cx="2033980" cy="56863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1" name="Rounded Rectangle 80">
            <a:extLst>
              <a:ext uri="{FF2B5EF4-FFF2-40B4-BE49-F238E27FC236}">
                <a16:creationId xmlns:a16="http://schemas.microsoft.com/office/drawing/2014/main" id="{943EFA48-634A-1040-BD61-A0B3D4249359}"/>
              </a:ext>
            </a:extLst>
          </p:cNvPr>
          <p:cNvSpPr/>
          <p:nvPr/>
        </p:nvSpPr>
        <p:spPr bwMode="auto">
          <a:xfrm>
            <a:off x="1771678" y="1248473"/>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3" name="Rounded Rectangle 82">
            <a:extLst>
              <a:ext uri="{FF2B5EF4-FFF2-40B4-BE49-F238E27FC236}">
                <a16:creationId xmlns:a16="http://schemas.microsoft.com/office/drawing/2014/main" id="{1012CFBC-E696-CF46-BF61-3E63989F9FAE}"/>
              </a:ext>
            </a:extLst>
          </p:cNvPr>
          <p:cNvSpPr/>
          <p:nvPr/>
        </p:nvSpPr>
        <p:spPr bwMode="auto">
          <a:xfrm>
            <a:off x="252035" y="2209335"/>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4" name="Rounded Rectangle 83">
            <a:extLst>
              <a:ext uri="{FF2B5EF4-FFF2-40B4-BE49-F238E27FC236}">
                <a16:creationId xmlns:a16="http://schemas.microsoft.com/office/drawing/2014/main" id="{A377B74C-DFE8-2C4F-A3A6-0D63EF0C393B}"/>
              </a:ext>
            </a:extLst>
          </p:cNvPr>
          <p:cNvSpPr/>
          <p:nvPr/>
        </p:nvSpPr>
        <p:spPr bwMode="auto">
          <a:xfrm>
            <a:off x="1793964" y="2163247"/>
            <a:ext cx="1080955" cy="50374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5" name="Rounded Rectangle 84">
            <a:extLst>
              <a:ext uri="{FF2B5EF4-FFF2-40B4-BE49-F238E27FC236}">
                <a16:creationId xmlns:a16="http://schemas.microsoft.com/office/drawing/2014/main" id="{F7D3EC5C-A487-A440-A20E-A1FAB784FD86}"/>
              </a:ext>
            </a:extLst>
          </p:cNvPr>
          <p:cNvSpPr/>
          <p:nvPr/>
        </p:nvSpPr>
        <p:spPr bwMode="auto">
          <a:xfrm>
            <a:off x="4001800" y="2171560"/>
            <a:ext cx="1004756" cy="46531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normally distributed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7" name="Rounded Rectangle 86">
            <a:extLst>
              <a:ext uri="{FF2B5EF4-FFF2-40B4-BE49-F238E27FC236}">
                <a16:creationId xmlns:a16="http://schemas.microsoft.com/office/drawing/2014/main" id="{9AE4C9B8-D9D9-014E-8B6A-BAED1DAE0B6A}"/>
              </a:ext>
            </a:extLst>
          </p:cNvPr>
          <p:cNvSpPr/>
          <p:nvPr/>
        </p:nvSpPr>
        <p:spPr bwMode="auto">
          <a:xfrm>
            <a:off x="5157342" y="2174746"/>
            <a:ext cx="769227" cy="44192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skewed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8" name="Rounded Rectangle 87">
            <a:extLst>
              <a:ext uri="{FF2B5EF4-FFF2-40B4-BE49-F238E27FC236}">
                <a16:creationId xmlns:a16="http://schemas.microsoft.com/office/drawing/2014/main" id="{265158EE-C88B-404D-803E-65C02FEFBA60}"/>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0" name="Rounded Rectangle 89">
            <a:extLst>
              <a:ext uri="{FF2B5EF4-FFF2-40B4-BE49-F238E27FC236}">
                <a16:creationId xmlns:a16="http://schemas.microsoft.com/office/drawing/2014/main" id="{F70BBFC6-7370-1A4D-B06F-C86E4FD87876}"/>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1" name="Rounded Rectangle 90">
            <a:extLst>
              <a:ext uri="{FF2B5EF4-FFF2-40B4-BE49-F238E27FC236}">
                <a16:creationId xmlns:a16="http://schemas.microsoft.com/office/drawing/2014/main" id="{F5E84A27-0E36-A949-8D4A-BCDFB194A32C}"/>
              </a:ext>
            </a:extLst>
          </p:cNvPr>
          <p:cNvSpPr/>
          <p:nvPr/>
        </p:nvSpPr>
        <p:spPr bwMode="auto">
          <a:xfrm>
            <a:off x="120425" y="3658115"/>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3" name="Rounded Rectangle 92">
            <a:extLst>
              <a:ext uri="{FF2B5EF4-FFF2-40B4-BE49-F238E27FC236}">
                <a16:creationId xmlns:a16="http://schemas.microsoft.com/office/drawing/2014/main" id="{D2099985-858B-F44A-BBCB-4A91393FCE1C}"/>
              </a:ext>
            </a:extLst>
          </p:cNvPr>
          <p:cNvSpPr/>
          <p:nvPr/>
        </p:nvSpPr>
        <p:spPr bwMode="auto">
          <a:xfrm>
            <a:off x="1031964" y="3664706"/>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4" name="Rounded Rectangle 93">
            <a:extLst>
              <a:ext uri="{FF2B5EF4-FFF2-40B4-BE49-F238E27FC236}">
                <a16:creationId xmlns:a16="http://schemas.microsoft.com/office/drawing/2014/main" id="{0CADC7CD-4344-3948-8930-DF252CCC342E}"/>
              </a:ext>
            </a:extLst>
          </p:cNvPr>
          <p:cNvSpPr/>
          <p:nvPr/>
        </p:nvSpPr>
        <p:spPr bwMode="auto">
          <a:xfrm rot="16200000">
            <a:off x="126026" y="5101240"/>
            <a:ext cx="880945" cy="28227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5" name="Rounded Rectangle 94">
            <a:extLst>
              <a:ext uri="{FF2B5EF4-FFF2-40B4-BE49-F238E27FC236}">
                <a16:creationId xmlns:a16="http://schemas.microsoft.com/office/drawing/2014/main" id="{D846644E-5BFB-B04D-B0E7-CF842AAFA353}"/>
              </a:ext>
            </a:extLst>
          </p:cNvPr>
          <p:cNvSpPr/>
          <p:nvPr/>
        </p:nvSpPr>
        <p:spPr bwMode="auto">
          <a:xfrm rot="16200000">
            <a:off x="601636" y="5405065"/>
            <a:ext cx="1522694" cy="31637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6" name="Rounded Rectangle 95">
            <a:extLst>
              <a:ext uri="{FF2B5EF4-FFF2-40B4-BE49-F238E27FC236}">
                <a16:creationId xmlns:a16="http://schemas.microsoft.com/office/drawing/2014/main" id="{2BBBADC6-7D64-8B40-965D-9C810CBF6F6D}"/>
              </a:ext>
            </a:extLst>
          </p:cNvPr>
          <p:cNvSpPr/>
          <p:nvPr/>
        </p:nvSpPr>
        <p:spPr bwMode="auto">
          <a:xfrm rot="16200000">
            <a:off x="1623952" y="5038658"/>
            <a:ext cx="819785" cy="3273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ANOVA</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7" name="Rounded Rectangle 96">
            <a:extLst>
              <a:ext uri="{FF2B5EF4-FFF2-40B4-BE49-F238E27FC236}">
                <a16:creationId xmlns:a16="http://schemas.microsoft.com/office/drawing/2014/main" id="{2A62E553-07E7-7B49-B0E7-E1BFDA5C7939}"/>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9" name="Rounded Rectangle 98">
            <a:extLst>
              <a:ext uri="{FF2B5EF4-FFF2-40B4-BE49-F238E27FC236}">
                <a16:creationId xmlns:a16="http://schemas.microsoft.com/office/drawing/2014/main" id="{3EF44771-C667-2345-A561-F09B905307F3}"/>
              </a:ext>
            </a:extLst>
          </p:cNvPr>
          <p:cNvSpPr/>
          <p:nvPr/>
        </p:nvSpPr>
        <p:spPr bwMode="auto">
          <a:xfrm rot="16200000">
            <a:off x="2801817" y="5260379"/>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0" name="Rounded Rectangle 99">
            <a:extLst>
              <a:ext uri="{FF2B5EF4-FFF2-40B4-BE49-F238E27FC236}">
                <a16:creationId xmlns:a16="http://schemas.microsoft.com/office/drawing/2014/main" id="{65390815-5403-8541-B415-F4081CDF363E}"/>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1" name="Rounded Rectangle 100">
            <a:extLst>
              <a:ext uri="{FF2B5EF4-FFF2-40B4-BE49-F238E27FC236}">
                <a16:creationId xmlns:a16="http://schemas.microsoft.com/office/drawing/2014/main" id="{EE6177B3-6C3D-7642-A01E-FDC2C86E1E6D}"/>
              </a:ext>
            </a:extLst>
          </p:cNvPr>
          <p:cNvSpPr/>
          <p:nvPr/>
        </p:nvSpPr>
        <p:spPr bwMode="auto">
          <a:xfrm>
            <a:off x="5791200" y="1207930"/>
            <a:ext cx="1549403"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3" name="Rounded Rectangle 102">
            <a:extLst>
              <a:ext uri="{FF2B5EF4-FFF2-40B4-BE49-F238E27FC236}">
                <a16:creationId xmlns:a16="http://schemas.microsoft.com/office/drawing/2014/main" id="{70AEE714-F1C8-8040-933D-7C6473B38F75}"/>
              </a:ext>
            </a:extLst>
          </p:cNvPr>
          <p:cNvSpPr/>
          <p:nvPr/>
        </p:nvSpPr>
        <p:spPr bwMode="auto">
          <a:xfrm>
            <a:off x="7437992" y="1202122"/>
            <a:ext cx="1553607"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Discrete/categorical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4" name="Rounded Rectangle 103">
            <a:extLst>
              <a:ext uri="{FF2B5EF4-FFF2-40B4-BE49-F238E27FC236}">
                <a16:creationId xmlns:a16="http://schemas.microsoft.com/office/drawing/2014/main" id="{670D16AA-C284-334A-967C-0BC232F6E470}"/>
              </a:ext>
            </a:extLst>
          </p:cNvPr>
          <p:cNvSpPr/>
          <p:nvPr/>
        </p:nvSpPr>
        <p:spPr bwMode="auto">
          <a:xfrm>
            <a:off x="739552"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6" name="Rounded Rectangle 105">
            <a:extLst>
              <a:ext uri="{FF2B5EF4-FFF2-40B4-BE49-F238E27FC236}">
                <a16:creationId xmlns:a16="http://schemas.microsoft.com/office/drawing/2014/main" id="{E5D9E031-65D6-504E-BD21-A081EF3A8693}"/>
              </a:ext>
            </a:extLst>
          </p:cNvPr>
          <p:cNvSpPr/>
          <p:nvPr/>
        </p:nvSpPr>
        <p:spPr bwMode="auto">
          <a:xfrm>
            <a:off x="16415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7" name="Rounded Rectangle 106">
            <a:extLst>
              <a:ext uri="{FF2B5EF4-FFF2-40B4-BE49-F238E27FC236}">
                <a16:creationId xmlns:a16="http://schemas.microsoft.com/office/drawing/2014/main" id="{3B51E899-3ECC-CE4C-9F88-59B88A9FF729}"/>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9" name="Rounded Rectangle 108">
            <a:extLst>
              <a:ext uri="{FF2B5EF4-FFF2-40B4-BE49-F238E27FC236}">
                <a16:creationId xmlns:a16="http://schemas.microsoft.com/office/drawing/2014/main" id="{31EA5826-0B40-8745-BA58-93372B0FCB4E}"/>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0" name="Rounded Rectangle 109">
            <a:extLst>
              <a:ext uri="{FF2B5EF4-FFF2-40B4-BE49-F238E27FC236}">
                <a16:creationId xmlns:a16="http://schemas.microsoft.com/office/drawing/2014/main" id="{B2FE9BA8-EAC9-1C4F-B97F-E081A4DD683A}"/>
              </a:ext>
            </a:extLst>
          </p:cNvPr>
          <p:cNvSpPr/>
          <p:nvPr/>
        </p:nvSpPr>
        <p:spPr bwMode="auto">
          <a:xfrm>
            <a:off x="7437992" y="2199505"/>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2" name="Rounded Rectangle 111">
            <a:extLst>
              <a:ext uri="{FF2B5EF4-FFF2-40B4-BE49-F238E27FC236}">
                <a16:creationId xmlns:a16="http://schemas.microsoft.com/office/drawing/2014/main" id="{54D4EF99-4258-5F46-AE9A-BCB91C1F8CC3}"/>
              </a:ext>
            </a:extLst>
          </p:cNvPr>
          <p:cNvSpPr/>
          <p:nvPr/>
        </p:nvSpPr>
        <p:spPr bwMode="auto">
          <a:xfrm>
            <a:off x="8234796" y="2187782"/>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3" name="Rounded Rectangle 112">
            <a:extLst>
              <a:ext uri="{FF2B5EF4-FFF2-40B4-BE49-F238E27FC236}">
                <a16:creationId xmlns:a16="http://schemas.microsoft.com/office/drawing/2014/main" id="{845BF60F-180E-C448-95BD-EA038140EFEB}"/>
              </a:ext>
            </a:extLst>
          </p:cNvPr>
          <p:cNvSpPr/>
          <p:nvPr/>
        </p:nvSpPr>
        <p:spPr bwMode="auto">
          <a:xfrm>
            <a:off x="6347838" y="298349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5" name="Rounded Rectangle 114">
            <a:extLst>
              <a:ext uri="{FF2B5EF4-FFF2-40B4-BE49-F238E27FC236}">
                <a16:creationId xmlns:a16="http://schemas.microsoft.com/office/drawing/2014/main" id="{AEE41D78-CE67-A842-9B4F-F2C8718C60CD}"/>
              </a:ext>
            </a:extLst>
          </p:cNvPr>
          <p:cNvSpPr/>
          <p:nvPr/>
        </p:nvSpPr>
        <p:spPr bwMode="auto">
          <a:xfrm>
            <a:off x="7707953" y="299008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6" name="Rounded Rectangle 115">
            <a:extLst>
              <a:ext uri="{FF2B5EF4-FFF2-40B4-BE49-F238E27FC236}">
                <a16:creationId xmlns:a16="http://schemas.microsoft.com/office/drawing/2014/main" id="{8574532F-06E8-FB41-88E8-C2A33E8D52A4}"/>
              </a:ext>
            </a:extLst>
          </p:cNvPr>
          <p:cNvSpPr/>
          <p:nvPr/>
        </p:nvSpPr>
        <p:spPr bwMode="auto">
          <a:xfrm>
            <a:off x="5886340" y="3669297"/>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8" name="Rounded Rectangle 117">
            <a:extLst>
              <a:ext uri="{FF2B5EF4-FFF2-40B4-BE49-F238E27FC236}">
                <a16:creationId xmlns:a16="http://schemas.microsoft.com/office/drawing/2014/main" id="{DEFAA096-8D30-C449-BB83-F9CC75037CEF}"/>
              </a:ext>
            </a:extLst>
          </p:cNvPr>
          <p:cNvSpPr/>
          <p:nvPr/>
        </p:nvSpPr>
        <p:spPr bwMode="auto">
          <a:xfrm>
            <a:off x="6746964" y="3669297"/>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9" name="Rounded Rectangle 118">
            <a:extLst>
              <a:ext uri="{FF2B5EF4-FFF2-40B4-BE49-F238E27FC236}">
                <a16:creationId xmlns:a16="http://schemas.microsoft.com/office/drawing/2014/main" id="{FABC7DA2-4F33-7A42-9DF9-1FB570107C90}"/>
              </a:ext>
            </a:extLst>
          </p:cNvPr>
          <p:cNvSpPr/>
          <p:nvPr/>
        </p:nvSpPr>
        <p:spPr bwMode="auto">
          <a:xfrm rot="16200000">
            <a:off x="5606260" y="5317000"/>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0" name="Rounded Rectangle 119">
            <a:extLst>
              <a:ext uri="{FF2B5EF4-FFF2-40B4-BE49-F238E27FC236}">
                <a16:creationId xmlns:a16="http://schemas.microsoft.com/office/drawing/2014/main" id="{2FA2784F-963F-D647-85E3-39B4522D899E}"/>
              </a:ext>
            </a:extLst>
          </p:cNvPr>
          <p:cNvSpPr/>
          <p:nvPr/>
        </p:nvSpPr>
        <p:spPr bwMode="auto">
          <a:xfrm rot="16200000">
            <a:off x="6467117" y="5257358"/>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2" name="Rounded Rectangle 121">
            <a:extLst>
              <a:ext uri="{FF2B5EF4-FFF2-40B4-BE49-F238E27FC236}">
                <a16:creationId xmlns:a16="http://schemas.microsoft.com/office/drawing/2014/main" id="{CA2E6AB1-79FA-4F4D-ADA6-8049001BCFED}"/>
              </a:ext>
            </a:extLst>
          </p:cNvPr>
          <p:cNvSpPr/>
          <p:nvPr/>
        </p:nvSpPr>
        <p:spPr bwMode="auto">
          <a:xfrm rot="16200000">
            <a:off x="7372481" y="5385352"/>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3" name="Rounded Rectangle 122">
            <a:extLst>
              <a:ext uri="{FF2B5EF4-FFF2-40B4-BE49-F238E27FC236}">
                <a16:creationId xmlns:a16="http://schemas.microsoft.com/office/drawing/2014/main" id="{17038432-FB0A-BE47-B62D-D9FCA3045707}"/>
              </a:ext>
            </a:extLst>
          </p:cNvPr>
          <p:cNvSpPr/>
          <p:nvPr/>
        </p:nvSpPr>
        <p:spPr bwMode="auto">
          <a:xfrm rot="16200000">
            <a:off x="7941517" y="5358746"/>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24" name="Straight Connector 123">
            <a:extLst>
              <a:ext uri="{FF2B5EF4-FFF2-40B4-BE49-F238E27FC236}">
                <a16:creationId xmlns:a16="http://schemas.microsoft.com/office/drawing/2014/main" id="{105BEC71-9604-A94D-917F-728B30D80F6B}"/>
              </a:ext>
            </a:extLst>
          </p:cNvPr>
          <p:cNvCxnSpPr>
            <a:stCxn id="77" idx="1"/>
            <a:endCxn id="78" idx="3"/>
          </p:cNvCxnSpPr>
          <p:nvPr/>
        </p:nvCxnSpPr>
        <p:spPr bwMode="auto">
          <a:xfrm flipH="1">
            <a:off x="2736073" y="544339"/>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B1681337-C2FD-544B-84BA-FCFAC7C6BD0B}"/>
              </a:ext>
            </a:extLst>
          </p:cNvPr>
          <p:cNvCxnSpPr>
            <a:stCxn id="77" idx="3"/>
            <a:endCxn id="80" idx="1"/>
          </p:cNvCxnSpPr>
          <p:nvPr/>
        </p:nvCxnSpPr>
        <p:spPr bwMode="auto">
          <a:xfrm>
            <a:off x="5908764" y="544339"/>
            <a:ext cx="621125" cy="93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C76AE613-88AC-4547-8A05-5622D3AEC314}"/>
              </a:ext>
            </a:extLst>
          </p:cNvPr>
          <p:cNvCxnSpPr>
            <a:cxnSpLocks/>
            <a:endCxn id="79" idx="0"/>
          </p:cNvCxnSpPr>
          <p:nvPr/>
        </p:nvCxnSpPr>
        <p:spPr bwMode="auto">
          <a:xfrm flipH="1">
            <a:off x="853654" y="1028745"/>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C0E414A3-731C-0B43-B4AA-3B5F07AC1D49}"/>
              </a:ext>
            </a:extLst>
          </p:cNvPr>
          <p:cNvCxnSpPr>
            <a:cxnSpLocks/>
            <a:stCxn id="78" idx="2"/>
            <a:endCxn id="81" idx="0"/>
          </p:cNvCxnSpPr>
          <p:nvPr/>
        </p:nvCxnSpPr>
        <p:spPr bwMode="auto">
          <a:xfrm>
            <a:off x="1731619" y="1028745"/>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B2ECAA8A-9326-614D-BE11-06F266C77E14}"/>
              </a:ext>
            </a:extLst>
          </p:cNvPr>
          <p:cNvCxnSpPr>
            <a:cxnSpLocks/>
            <a:stCxn id="83" idx="0"/>
            <a:endCxn id="79" idx="2"/>
          </p:cNvCxnSpPr>
          <p:nvPr/>
        </p:nvCxnSpPr>
        <p:spPr bwMode="auto">
          <a:xfrm flipV="1">
            <a:off x="853654" y="1976037"/>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9464C682-53FB-9F44-842C-14E15B063C92}"/>
              </a:ext>
            </a:extLst>
          </p:cNvPr>
          <p:cNvCxnSpPr>
            <a:cxnSpLocks/>
            <a:stCxn id="84" idx="0"/>
            <a:endCxn id="81" idx="2"/>
          </p:cNvCxnSpPr>
          <p:nvPr/>
        </p:nvCxnSpPr>
        <p:spPr bwMode="auto">
          <a:xfrm flipH="1" flipV="1">
            <a:off x="2332940" y="1976037"/>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62FF9486-71CE-E741-89B8-F0EF35462020}"/>
              </a:ext>
            </a:extLst>
          </p:cNvPr>
          <p:cNvCxnSpPr>
            <a:cxnSpLocks/>
            <a:stCxn id="80" idx="2"/>
            <a:endCxn id="101" idx="0"/>
          </p:cNvCxnSpPr>
          <p:nvPr/>
        </p:nvCxnSpPr>
        <p:spPr bwMode="auto">
          <a:xfrm flipH="1">
            <a:off x="6565902" y="922474"/>
            <a:ext cx="980977" cy="285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E4133861-C898-E44E-BD27-D717B1B0AF03}"/>
              </a:ext>
            </a:extLst>
          </p:cNvPr>
          <p:cNvCxnSpPr>
            <a:cxnSpLocks/>
            <a:stCxn id="80" idx="2"/>
            <a:endCxn id="103" idx="0"/>
          </p:cNvCxnSpPr>
          <p:nvPr/>
        </p:nvCxnSpPr>
        <p:spPr bwMode="auto">
          <a:xfrm>
            <a:off x="7546879" y="922474"/>
            <a:ext cx="667917" cy="279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74383631-3EF5-E24C-BE4E-F99FC8AA754C}"/>
              </a:ext>
            </a:extLst>
          </p:cNvPr>
          <p:cNvCxnSpPr>
            <a:cxnSpLocks/>
            <a:stCxn id="101" idx="2"/>
            <a:endCxn id="85" idx="0"/>
          </p:cNvCxnSpPr>
          <p:nvPr/>
        </p:nvCxnSpPr>
        <p:spPr bwMode="auto">
          <a:xfrm flipH="1">
            <a:off x="4504178" y="1952355"/>
            <a:ext cx="2061724" cy="219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F2D38FB3-C05F-C743-98CB-0F5FED6836F1}"/>
              </a:ext>
            </a:extLst>
          </p:cNvPr>
          <p:cNvCxnSpPr>
            <a:cxnSpLocks/>
            <a:stCxn id="101" idx="2"/>
            <a:endCxn id="87" idx="0"/>
          </p:cNvCxnSpPr>
          <p:nvPr/>
        </p:nvCxnSpPr>
        <p:spPr bwMode="auto">
          <a:xfrm flipH="1">
            <a:off x="5541956" y="1952355"/>
            <a:ext cx="1023946" cy="2223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8313BAE0-D9F2-0748-B7A5-CAE8EB498FD3}"/>
              </a:ext>
            </a:extLst>
          </p:cNvPr>
          <p:cNvCxnSpPr>
            <a:cxnSpLocks/>
            <a:stCxn id="103" idx="2"/>
            <a:endCxn id="110" idx="0"/>
          </p:cNvCxnSpPr>
          <p:nvPr/>
        </p:nvCxnSpPr>
        <p:spPr bwMode="auto">
          <a:xfrm flipH="1">
            <a:off x="7774698" y="1929686"/>
            <a:ext cx="440098" cy="2698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8D053779-8E93-3F4E-A3A8-82AF8E0FA8CB}"/>
              </a:ext>
            </a:extLst>
          </p:cNvPr>
          <p:cNvCxnSpPr>
            <a:cxnSpLocks/>
            <a:stCxn id="103" idx="2"/>
            <a:endCxn id="112" idx="0"/>
          </p:cNvCxnSpPr>
          <p:nvPr/>
        </p:nvCxnSpPr>
        <p:spPr bwMode="auto">
          <a:xfrm>
            <a:off x="8214796" y="1929686"/>
            <a:ext cx="398402" cy="258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999913DC-2B5F-114B-A6FE-DF8C9FBEE692}"/>
              </a:ext>
            </a:extLst>
          </p:cNvPr>
          <p:cNvCxnSpPr>
            <a:cxnSpLocks/>
            <a:stCxn id="85" idx="2"/>
            <a:endCxn id="104" idx="0"/>
          </p:cNvCxnSpPr>
          <p:nvPr/>
        </p:nvCxnSpPr>
        <p:spPr bwMode="auto">
          <a:xfrm flipH="1">
            <a:off x="1076258" y="2636877"/>
            <a:ext cx="3427920" cy="457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F17B0232-FB66-3649-92AA-62C526E27A16}"/>
              </a:ext>
            </a:extLst>
          </p:cNvPr>
          <p:cNvCxnSpPr>
            <a:cxnSpLocks/>
            <a:stCxn id="85" idx="2"/>
            <a:endCxn id="106" idx="0"/>
          </p:cNvCxnSpPr>
          <p:nvPr/>
        </p:nvCxnSpPr>
        <p:spPr bwMode="auto">
          <a:xfrm flipH="1">
            <a:off x="2019966" y="2636877"/>
            <a:ext cx="2484212" cy="451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4DA5811B-AAEC-B940-8F5F-A4CA688F545B}"/>
              </a:ext>
            </a:extLst>
          </p:cNvPr>
          <p:cNvCxnSpPr>
            <a:cxnSpLocks/>
            <a:stCxn id="87" idx="2"/>
            <a:endCxn id="88" idx="0"/>
          </p:cNvCxnSpPr>
          <p:nvPr/>
        </p:nvCxnSpPr>
        <p:spPr bwMode="auto">
          <a:xfrm flipH="1">
            <a:off x="3121270" y="2616674"/>
            <a:ext cx="2420686" cy="4776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0A76247F-EDA5-EF48-9329-934C9A53B035}"/>
              </a:ext>
            </a:extLst>
          </p:cNvPr>
          <p:cNvCxnSpPr>
            <a:cxnSpLocks/>
            <a:stCxn id="87" idx="2"/>
            <a:endCxn id="90" idx="0"/>
          </p:cNvCxnSpPr>
          <p:nvPr/>
        </p:nvCxnSpPr>
        <p:spPr bwMode="auto">
          <a:xfrm flipH="1">
            <a:off x="4915566" y="2616674"/>
            <a:ext cx="626390" cy="4719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910BBF9-B3E4-D442-A4B0-7BC32B63DA92}"/>
              </a:ext>
            </a:extLst>
          </p:cNvPr>
          <p:cNvCxnSpPr>
            <a:cxnSpLocks/>
            <a:stCxn id="104" idx="2"/>
            <a:endCxn id="91" idx="0"/>
          </p:cNvCxnSpPr>
          <p:nvPr/>
        </p:nvCxnSpPr>
        <p:spPr bwMode="auto">
          <a:xfrm flipH="1">
            <a:off x="560323" y="3464869"/>
            <a:ext cx="515935" cy="1932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C1EFA2D3-2ECE-E242-82E0-ACF116328C5E}"/>
              </a:ext>
            </a:extLst>
          </p:cNvPr>
          <p:cNvCxnSpPr>
            <a:cxnSpLocks/>
            <a:stCxn id="104" idx="2"/>
            <a:endCxn id="93" idx="0"/>
          </p:cNvCxnSpPr>
          <p:nvPr/>
        </p:nvCxnSpPr>
        <p:spPr bwMode="auto">
          <a:xfrm>
            <a:off x="1076258" y="3464869"/>
            <a:ext cx="281888" cy="199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B90C8D0A-D44F-3643-9F2A-2CCC5AA92749}"/>
              </a:ext>
            </a:extLst>
          </p:cNvPr>
          <p:cNvCxnSpPr>
            <a:cxnSpLocks/>
            <a:stCxn id="91" idx="2"/>
            <a:endCxn id="94" idx="3"/>
          </p:cNvCxnSpPr>
          <p:nvPr/>
        </p:nvCxnSpPr>
        <p:spPr bwMode="auto">
          <a:xfrm>
            <a:off x="560323" y="4102305"/>
            <a:ext cx="6176"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9A42C213-B779-1D47-9F02-DA0CB23D1835}"/>
              </a:ext>
            </a:extLst>
          </p:cNvPr>
          <p:cNvCxnSpPr>
            <a:cxnSpLocks/>
            <a:stCxn id="93" idx="2"/>
            <a:endCxn id="95" idx="3"/>
          </p:cNvCxnSpPr>
          <p:nvPr/>
        </p:nvCxnSpPr>
        <p:spPr bwMode="auto">
          <a:xfrm>
            <a:off x="1358146" y="4102305"/>
            <a:ext cx="4838"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89C8C3D3-B7E9-354D-B839-A1501CAA08D3}"/>
              </a:ext>
            </a:extLst>
          </p:cNvPr>
          <p:cNvCxnSpPr>
            <a:cxnSpLocks/>
            <a:stCxn id="106" idx="2"/>
            <a:endCxn id="96" idx="3"/>
          </p:cNvCxnSpPr>
          <p:nvPr/>
        </p:nvCxnSpPr>
        <p:spPr bwMode="auto">
          <a:xfrm>
            <a:off x="2019966" y="3464869"/>
            <a:ext cx="13879" cy="1327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A5922B39-65BD-5645-ADB0-BF1CF1F8FB0B}"/>
              </a:ext>
            </a:extLst>
          </p:cNvPr>
          <p:cNvCxnSpPr>
            <a:cxnSpLocks/>
            <a:stCxn id="88" idx="2"/>
            <a:endCxn id="107"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F9B4874-EBE5-4E40-8D34-32C020735460}"/>
              </a:ext>
            </a:extLst>
          </p:cNvPr>
          <p:cNvCxnSpPr>
            <a:cxnSpLocks/>
            <a:stCxn id="88" idx="2"/>
            <a:endCxn id="109"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2F59AEA4-1AA1-A948-A6C6-9110B689D8E9}"/>
              </a:ext>
            </a:extLst>
          </p:cNvPr>
          <p:cNvCxnSpPr>
            <a:cxnSpLocks/>
            <a:stCxn id="107" idx="2"/>
            <a:endCxn id="97"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AA6365DD-15C1-B649-A539-6363EA2B0D8F}"/>
              </a:ext>
            </a:extLst>
          </p:cNvPr>
          <p:cNvCxnSpPr>
            <a:cxnSpLocks/>
            <a:stCxn id="109" idx="2"/>
            <a:endCxn id="99"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9FA25AD8-2B1E-0145-BBB7-A1C863864667}"/>
              </a:ext>
            </a:extLst>
          </p:cNvPr>
          <p:cNvCxnSpPr>
            <a:cxnSpLocks/>
            <a:stCxn id="110" idx="2"/>
            <a:endCxn id="113" idx="0"/>
          </p:cNvCxnSpPr>
          <p:nvPr/>
        </p:nvCxnSpPr>
        <p:spPr bwMode="auto">
          <a:xfrm flipH="1">
            <a:off x="6787736" y="2570092"/>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21DC2FB0-F755-3448-9826-1D8B619836C8}"/>
              </a:ext>
            </a:extLst>
          </p:cNvPr>
          <p:cNvCxnSpPr>
            <a:cxnSpLocks/>
            <a:stCxn id="110" idx="2"/>
            <a:endCxn id="115" idx="0"/>
          </p:cNvCxnSpPr>
          <p:nvPr/>
        </p:nvCxnSpPr>
        <p:spPr bwMode="auto">
          <a:xfrm>
            <a:off x="7774698" y="2570092"/>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8EF13FDD-A196-D841-AAFF-5D0D506786F3}"/>
              </a:ext>
            </a:extLst>
          </p:cNvPr>
          <p:cNvCxnSpPr>
            <a:cxnSpLocks/>
            <a:stCxn id="113" idx="2"/>
            <a:endCxn id="116" idx="0"/>
          </p:cNvCxnSpPr>
          <p:nvPr/>
        </p:nvCxnSpPr>
        <p:spPr bwMode="auto">
          <a:xfrm flipH="1">
            <a:off x="6283836" y="3427687"/>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B721F6D-D7DD-AA41-92D9-FA946633CAEE}"/>
              </a:ext>
            </a:extLst>
          </p:cNvPr>
          <p:cNvCxnSpPr>
            <a:cxnSpLocks/>
            <a:stCxn id="113" idx="2"/>
            <a:endCxn id="118" idx="0"/>
          </p:cNvCxnSpPr>
          <p:nvPr/>
        </p:nvCxnSpPr>
        <p:spPr bwMode="auto">
          <a:xfrm>
            <a:off x="6787736" y="3427687"/>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08109A56-8E8C-0242-817C-0EBF14A483E7}"/>
              </a:ext>
            </a:extLst>
          </p:cNvPr>
          <p:cNvCxnSpPr>
            <a:cxnSpLocks/>
            <a:stCxn id="116" idx="2"/>
            <a:endCxn id="119" idx="3"/>
          </p:cNvCxnSpPr>
          <p:nvPr/>
        </p:nvCxnSpPr>
        <p:spPr bwMode="auto">
          <a:xfrm flipH="1">
            <a:off x="6277941" y="4474467"/>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EA504CDC-B759-0A48-A1C8-7DBC5E06F5B3}"/>
              </a:ext>
            </a:extLst>
          </p:cNvPr>
          <p:cNvCxnSpPr>
            <a:cxnSpLocks/>
            <a:stCxn id="118" idx="2"/>
            <a:endCxn id="120" idx="3"/>
          </p:cNvCxnSpPr>
          <p:nvPr/>
        </p:nvCxnSpPr>
        <p:spPr bwMode="auto">
          <a:xfrm>
            <a:off x="7138798" y="4563394"/>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7B7578E9-8094-0345-8678-D551BBB48E19}"/>
              </a:ext>
            </a:extLst>
          </p:cNvPr>
          <p:cNvCxnSpPr>
            <a:cxnSpLocks/>
            <a:stCxn id="115" idx="2"/>
            <a:endCxn id="122" idx="3"/>
          </p:cNvCxnSpPr>
          <p:nvPr/>
        </p:nvCxnSpPr>
        <p:spPr bwMode="auto">
          <a:xfrm>
            <a:off x="8034135" y="3427687"/>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BC943F6-5CA6-F844-9094-4338F6A85E0B}"/>
              </a:ext>
            </a:extLst>
          </p:cNvPr>
          <p:cNvCxnSpPr>
            <a:cxnSpLocks/>
            <a:stCxn id="112" idx="2"/>
            <a:endCxn id="123" idx="3"/>
          </p:cNvCxnSpPr>
          <p:nvPr/>
        </p:nvCxnSpPr>
        <p:spPr bwMode="auto">
          <a:xfrm>
            <a:off x="8613198" y="2564036"/>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8" name="Rounded Rectangle 167">
            <a:extLst>
              <a:ext uri="{FF2B5EF4-FFF2-40B4-BE49-F238E27FC236}">
                <a16:creationId xmlns:a16="http://schemas.microsoft.com/office/drawing/2014/main" id="{13CFA107-7C18-DF41-BE2E-7A69D3913BA2}"/>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69" name="Rounded Rectangle 168">
            <a:extLst>
              <a:ext uri="{FF2B5EF4-FFF2-40B4-BE49-F238E27FC236}">
                <a16:creationId xmlns:a16="http://schemas.microsoft.com/office/drawing/2014/main" id="{808F8E66-C8AE-C74E-B23E-A064EC536EDB}"/>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70" name="Straight Connector 169">
            <a:extLst>
              <a:ext uri="{FF2B5EF4-FFF2-40B4-BE49-F238E27FC236}">
                <a16:creationId xmlns:a16="http://schemas.microsoft.com/office/drawing/2014/main" id="{96DA45D2-6A8C-F14F-B258-18F779462873}"/>
              </a:ext>
            </a:extLst>
          </p:cNvPr>
          <p:cNvCxnSpPr>
            <a:cxnSpLocks/>
            <a:stCxn id="90" idx="2"/>
            <a:endCxn id="168"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5CEB8C24-0C23-7B48-A9DC-1C29F3DE610A}"/>
              </a:ext>
            </a:extLst>
          </p:cNvPr>
          <p:cNvCxnSpPr>
            <a:cxnSpLocks/>
            <a:stCxn id="90" idx="2"/>
            <a:endCxn id="169"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3" name="Rounded Rectangle 172">
            <a:extLst>
              <a:ext uri="{FF2B5EF4-FFF2-40B4-BE49-F238E27FC236}">
                <a16:creationId xmlns:a16="http://schemas.microsoft.com/office/drawing/2014/main" id="{5A57F356-29A4-064E-A53E-308C0B089018}"/>
              </a:ext>
            </a:extLst>
          </p:cNvPr>
          <p:cNvSpPr/>
          <p:nvPr/>
        </p:nvSpPr>
        <p:spPr bwMode="auto">
          <a:xfrm rot="16200000">
            <a:off x="4641910" y="5423223"/>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175" name="Straight Connector 174">
            <a:extLst>
              <a:ext uri="{FF2B5EF4-FFF2-40B4-BE49-F238E27FC236}">
                <a16:creationId xmlns:a16="http://schemas.microsoft.com/office/drawing/2014/main" id="{4E34B7CE-F38E-A648-B35F-3A6BC2684B7C}"/>
              </a:ext>
            </a:extLst>
          </p:cNvPr>
          <p:cNvCxnSpPr>
            <a:cxnSpLocks/>
            <a:stCxn id="168" idx="2"/>
            <a:endCxn id="100"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6F89797B-3B16-7640-8F91-7188A3C99AD0}"/>
              </a:ext>
            </a:extLst>
          </p:cNvPr>
          <p:cNvCxnSpPr>
            <a:cxnSpLocks/>
            <a:stCxn id="169" idx="2"/>
            <a:endCxn id="173"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2" name="Title 1">
            <a:extLst>
              <a:ext uri="{FF2B5EF4-FFF2-40B4-BE49-F238E27FC236}">
                <a16:creationId xmlns:a16="http://schemas.microsoft.com/office/drawing/2014/main" id="{2E5962E8-A69F-9143-AD1D-EB6C6F58108C}"/>
              </a:ext>
            </a:extLst>
          </p:cNvPr>
          <p:cNvSpPr txBox="1">
            <a:spLocks/>
          </p:cNvSpPr>
          <p:nvPr/>
        </p:nvSpPr>
        <p:spPr bwMode="auto">
          <a:xfrm>
            <a:off x="-8288" y="783674"/>
            <a:ext cx="9144000" cy="1249767"/>
          </a:xfrm>
          <a:prstGeom prst="rect">
            <a:avLst/>
          </a:prstGeom>
          <a:solidFill>
            <a:schemeClr val="tx1">
              <a:alpha val="5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rgbClr val="FFFFFF"/>
                </a:solidFill>
              </a:rPr>
              <a:t>we can choose between </a:t>
            </a:r>
            <a:r>
              <a:rPr lang="en-US" sz="3600" dirty="0">
                <a:solidFill>
                  <a:srgbClr val="99CC00"/>
                </a:solidFill>
              </a:rPr>
              <a:t>parametric</a:t>
            </a:r>
            <a:r>
              <a:rPr lang="en-US" sz="3600" b="0" dirty="0">
                <a:solidFill>
                  <a:srgbClr val="FFFFFF"/>
                </a:solidFill>
              </a:rPr>
              <a:t> (normal) or </a:t>
            </a:r>
            <a:r>
              <a:rPr lang="en-US" sz="3600" dirty="0">
                <a:solidFill>
                  <a:srgbClr val="99CC00"/>
                </a:solidFill>
              </a:rPr>
              <a:t>non-parametric </a:t>
            </a:r>
            <a:r>
              <a:rPr lang="en-US" sz="3600" b="0" dirty="0">
                <a:solidFill>
                  <a:srgbClr val="FFFFFF"/>
                </a:solidFill>
              </a:rPr>
              <a:t>(skewed) test</a:t>
            </a:r>
            <a:endParaRPr lang="en-US" sz="3600" dirty="0">
              <a:solidFill>
                <a:srgbClr val="FF9900"/>
              </a:solidFill>
            </a:endParaRPr>
          </a:p>
        </p:txBody>
      </p:sp>
      <p:sp>
        <p:nvSpPr>
          <p:cNvPr id="2" name="Slide Number Placeholder 1">
            <a:extLst>
              <a:ext uri="{FF2B5EF4-FFF2-40B4-BE49-F238E27FC236}">
                <a16:creationId xmlns:a16="http://schemas.microsoft.com/office/drawing/2014/main" id="{29922568-C34D-BB4A-92CE-1C57D5226FA5}"/>
              </a:ext>
            </a:extLst>
          </p:cNvPr>
          <p:cNvSpPr>
            <a:spLocks noGrp="1"/>
          </p:cNvSpPr>
          <p:nvPr>
            <p:ph type="sldNum" sz="quarter" idx="12"/>
          </p:nvPr>
        </p:nvSpPr>
        <p:spPr/>
        <p:txBody>
          <a:bodyPr/>
          <a:lstStyle/>
          <a:p>
            <a:fld id="{803C33BC-767D-8845-BB2C-A473FB4A7552}" type="slidenum">
              <a:rPr lang="en-US" smtClean="0"/>
              <a:pPr/>
              <a:t>333</a:t>
            </a:fld>
            <a:endParaRPr lang="en-US"/>
          </a:p>
        </p:txBody>
      </p:sp>
    </p:spTree>
    <p:extLst>
      <p:ext uri="{BB962C8B-B14F-4D97-AF65-F5344CB8AC3E}">
        <p14:creationId xmlns:p14="http://schemas.microsoft.com/office/powerpoint/2010/main" val="3172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F15D74-4B54-9542-B827-29009779AD62}"/>
              </a:ext>
            </a:extLst>
          </p:cNvPr>
          <p:cNvSpPr/>
          <p:nvPr/>
        </p:nvSpPr>
        <p:spPr>
          <a:xfrm>
            <a:off x="457200" y="2743200"/>
            <a:ext cx="8077200" cy="2308324"/>
          </a:xfrm>
          <a:prstGeom prst="rect">
            <a:avLst/>
          </a:prstGeom>
        </p:spPr>
        <p:txBody>
          <a:bodyPr wrap="square">
            <a:spAutoFit/>
          </a:bodyPr>
          <a:lstStyle/>
          <a:p>
            <a:r>
              <a:rPr lang="en-US" sz="2400" b="0" dirty="0">
                <a:solidFill>
                  <a:srgbClr val="000000"/>
                </a:solidFill>
              </a:rPr>
              <a:t>but if your data is not normally distributed you could also try to make it normal using </a:t>
            </a:r>
            <a:r>
              <a:rPr lang="en-US" sz="2400" dirty="0">
                <a:solidFill>
                  <a:srgbClr val="99CC00"/>
                </a:solidFill>
              </a:rPr>
              <a:t>transformations</a:t>
            </a:r>
          </a:p>
          <a:p>
            <a:endParaRPr lang="en-US" sz="2400" dirty="0">
              <a:solidFill>
                <a:srgbClr val="99CC00"/>
              </a:solidFill>
            </a:endParaRPr>
          </a:p>
          <a:p>
            <a:endParaRPr lang="en-US" sz="2400" dirty="0">
              <a:solidFill>
                <a:srgbClr val="99CC00"/>
              </a:solidFill>
            </a:endParaRPr>
          </a:p>
          <a:p>
            <a:pPr algn="r"/>
            <a:r>
              <a:rPr lang="en-US" sz="2400" dirty="0"/>
              <a:t>…</a:t>
            </a:r>
            <a:r>
              <a:rPr lang="en-US" sz="2400" b="0" dirty="0"/>
              <a:t> more generally because parametric tests are more robust than non-parametric ones</a:t>
            </a:r>
            <a:endParaRPr lang="en-US" sz="2400" dirty="0"/>
          </a:p>
        </p:txBody>
      </p:sp>
      <p:sp>
        <p:nvSpPr>
          <p:cNvPr id="2" name="Slide Number Placeholder 1">
            <a:extLst>
              <a:ext uri="{FF2B5EF4-FFF2-40B4-BE49-F238E27FC236}">
                <a16:creationId xmlns:a16="http://schemas.microsoft.com/office/drawing/2014/main" id="{AD3BA564-1AE8-D644-B4F1-5044EA98957D}"/>
              </a:ext>
            </a:extLst>
          </p:cNvPr>
          <p:cNvSpPr>
            <a:spLocks noGrp="1"/>
          </p:cNvSpPr>
          <p:nvPr>
            <p:ph type="sldNum" sz="quarter" idx="12"/>
          </p:nvPr>
        </p:nvSpPr>
        <p:spPr/>
        <p:txBody>
          <a:bodyPr/>
          <a:lstStyle/>
          <a:p>
            <a:fld id="{803C33BC-767D-8845-BB2C-A473FB4A7552}" type="slidenum">
              <a:rPr lang="en-US" smtClean="0"/>
              <a:pPr/>
              <a:t>334</a:t>
            </a:fld>
            <a:endParaRPr lang="en-US"/>
          </a:p>
        </p:txBody>
      </p:sp>
    </p:spTree>
    <p:extLst>
      <p:ext uri="{BB962C8B-B14F-4D97-AF65-F5344CB8AC3E}">
        <p14:creationId xmlns:p14="http://schemas.microsoft.com/office/powerpoint/2010/main" val="111822278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24063" y="5987143"/>
            <a:ext cx="9134622" cy="838200"/>
          </a:xfrm>
        </p:spPr>
        <p:txBody>
          <a:bodyPr/>
          <a:lstStyle/>
          <a:p>
            <a:pPr algn="r" eaLnBrk="1" hangingPunct="1"/>
            <a:r>
              <a:rPr lang="en-US" sz="8000" dirty="0">
                <a:solidFill>
                  <a:srgbClr val="A6A6A6"/>
                </a:solidFill>
                <a:latin typeface="Arial" charset="0"/>
                <a:cs typeface="Arial" charset="0"/>
              </a:rPr>
              <a:t>transformations</a:t>
            </a:r>
          </a:p>
        </p:txBody>
      </p:sp>
      <p:sp>
        <p:nvSpPr>
          <p:cNvPr id="2" name="Slide Number Placeholder 1">
            <a:extLst>
              <a:ext uri="{FF2B5EF4-FFF2-40B4-BE49-F238E27FC236}">
                <a16:creationId xmlns:a16="http://schemas.microsoft.com/office/drawing/2014/main" id="{0DB6D5C9-B65A-5643-A14E-10C240840749}"/>
              </a:ext>
            </a:extLst>
          </p:cNvPr>
          <p:cNvSpPr>
            <a:spLocks noGrp="1"/>
          </p:cNvSpPr>
          <p:nvPr>
            <p:ph type="sldNum" sz="quarter" idx="12"/>
          </p:nvPr>
        </p:nvSpPr>
        <p:spPr/>
        <p:txBody>
          <a:bodyPr/>
          <a:lstStyle/>
          <a:p>
            <a:fld id="{8C734804-006E-DC44-93A2-A63A0AD6AB16}" type="slidenum">
              <a:rPr lang="en-US" smtClean="0"/>
              <a:pPr/>
              <a:t>335</a:t>
            </a:fld>
            <a:endParaRPr lang="en-US"/>
          </a:p>
        </p:txBody>
      </p:sp>
    </p:spTree>
    <p:extLst>
      <p:ext uri="{BB962C8B-B14F-4D97-AF65-F5344CB8AC3E}">
        <p14:creationId xmlns:p14="http://schemas.microsoft.com/office/powerpoint/2010/main" val="1099509010"/>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1E569D-C246-794C-942E-A4C61992A091}"/>
              </a:ext>
            </a:extLst>
          </p:cNvPr>
          <p:cNvPicPr>
            <a:picLocks noChangeAspect="1"/>
          </p:cNvPicPr>
          <p:nvPr/>
        </p:nvPicPr>
        <p:blipFill>
          <a:blip r:embed="rId2"/>
          <a:stretch>
            <a:fillRect/>
          </a:stretch>
        </p:blipFill>
        <p:spPr>
          <a:xfrm>
            <a:off x="234950" y="1905000"/>
            <a:ext cx="8674100" cy="3048000"/>
          </a:xfrm>
          <a:prstGeom prst="rect">
            <a:avLst/>
          </a:prstGeom>
        </p:spPr>
      </p:pic>
      <p:sp>
        <p:nvSpPr>
          <p:cNvPr id="6" name="Rounded Rectangle 5">
            <a:extLst>
              <a:ext uri="{FF2B5EF4-FFF2-40B4-BE49-F238E27FC236}">
                <a16:creationId xmlns:a16="http://schemas.microsoft.com/office/drawing/2014/main" id="{1E2F4A5C-7B32-9D45-AD3C-CB77D5482059}"/>
              </a:ext>
            </a:extLst>
          </p:cNvPr>
          <p:cNvSpPr/>
          <p:nvPr/>
        </p:nvSpPr>
        <p:spPr bwMode="auto">
          <a:xfrm>
            <a:off x="226240" y="1371600"/>
            <a:ext cx="4269559" cy="3886200"/>
          </a:xfrm>
          <a:prstGeom prst="roundRect">
            <a:avLst/>
          </a:prstGeom>
          <a:noFill/>
          <a:ln w="1270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F4EFC402-232F-9742-8E2F-6DA618619699}"/>
              </a:ext>
            </a:extLst>
          </p:cNvPr>
          <p:cNvSpPr>
            <a:spLocks noGrp="1"/>
          </p:cNvSpPr>
          <p:nvPr>
            <p:ph type="sldNum" sz="quarter" idx="12"/>
          </p:nvPr>
        </p:nvSpPr>
        <p:spPr/>
        <p:txBody>
          <a:bodyPr/>
          <a:lstStyle/>
          <a:p>
            <a:fld id="{8C734804-006E-DC44-93A2-A63A0AD6AB16}" type="slidenum">
              <a:rPr lang="en-US" smtClean="0"/>
              <a:pPr/>
              <a:t>336</a:t>
            </a:fld>
            <a:endParaRPr lang="en-US"/>
          </a:p>
        </p:txBody>
      </p:sp>
    </p:spTree>
    <p:extLst>
      <p:ext uri="{BB962C8B-B14F-4D97-AF65-F5344CB8AC3E}">
        <p14:creationId xmlns:p14="http://schemas.microsoft.com/office/powerpoint/2010/main" val="234390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F15D74-4B54-9542-B827-29009779AD62}"/>
              </a:ext>
            </a:extLst>
          </p:cNvPr>
          <p:cNvSpPr/>
          <p:nvPr/>
        </p:nvSpPr>
        <p:spPr>
          <a:xfrm>
            <a:off x="457200" y="2743200"/>
            <a:ext cx="8077200" cy="830997"/>
          </a:xfrm>
          <a:prstGeom prst="rect">
            <a:avLst/>
          </a:prstGeom>
        </p:spPr>
        <p:txBody>
          <a:bodyPr wrap="square">
            <a:spAutoFit/>
          </a:bodyPr>
          <a:lstStyle/>
          <a:p>
            <a:r>
              <a:rPr lang="en-US" sz="2400" b="0" dirty="0">
                <a:solidFill>
                  <a:srgbClr val="000000"/>
                </a:solidFill>
              </a:rPr>
              <a:t>common transformations for left skewed::</a:t>
            </a:r>
          </a:p>
          <a:p>
            <a:r>
              <a:rPr lang="en-US" sz="2400" dirty="0">
                <a:solidFill>
                  <a:srgbClr val="99CC00"/>
                </a:solidFill>
              </a:rPr>
              <a:t>square root, cube root, log</a:t>
            </a:r>
          </a:p>
        </p:txBody>
      </p:sp>
      <p:sp>
        <p:nvSpPr>
          <p:cNvPr id="2" name="Slide Number Placeholder 1">
            <a:extLst>
              <a:ext uri="{FF2B5EF4-FFF2-40B4-BE49-F238E27FC236}">
                <a16:creationId xmlns:a16="http://schemas.microsoft.com/office/drawing/2014/main" id="{ABDC37A9-1A32-7D40-9B13-6BC3E6D05BBA}"/>
              </a:ext>
            </a:extLst>
          </p:cNvPr>
          <p:cNvSpPr>
            <a:spLocks noGrp="1"/>
          </p:cNvSpPr>
          <p:nvPr>
            <p:ph type="sldNum" sz="quarter" idx="12"/>
          </p:nvPr>
        </p:nvSpPr>
        <p:spPr/>
        <p:txBody>
          <a:bodyPr/>
          <a:lstStyle/>
          <a:p>
            <a:fld id="{803C33BC-767D-8845-BB2C-A473FB4A7552}" type="slidenum">
              <a:rPr lang="en-US" smtClean="0"/>
              <a:pPr/>
              <a:t>337</a:t>
            </a:fld>
            <a:endParaRPr lang="en-US"/>
          </a:p>
        </p:txBody>
      </p:sp>
    </p:spTree>
    <p:extLst>
      <p:ext uri="{BB962C8B-B14F-4D97-AF65-F5344CB8AC3E}">
        <p14:creationId xmlns:p14="http://schemas.microsoft.com/office/powerpoint/2010/main" val="116589371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1E569D-C246-794C-942E-A4C61992A091}"/>
              </a:ext>
            </a:extLst>
          </p:cNvPr>
          <p:cNvPicPr>
            <a:picLocks noChangeAspect="1"/>
          </p:cNvPicPr>
          <p:nvPr/>
        </p:nvPicPr>
        <p:blipFill>
          <a:blip r:embed="rId2"/>
          <a:stretch>
            <a:fillRect/>
          </a:stretch>
        </p:blipFill>
        <p:spPr>
          <a:xfrm>
            <a:off x="234950" y="1905000"/>
            <a:ext cx="8674100" cy="3048000"/>
          </a:xfrm>
          <a:prstGeom prst="rect">
            <a:avLst/>
          </a:prstGeom>
        </p:spPr>
      </p:pic>
      <p:sp>
        <p:nvSpPr>
          <p:cNvPr id="6" name="Rounded Rectangle 5">
            <a:extLst>
              <a:ext uri="{FF2B5EF4-FFF2-40B4-BE49-F238E27FC236}">
                <a16:creationId xmlns:a16="http://schemas.microsoft.com/office/drawing/2014/main" id="{1E2F4A5C-7B32-9D45-AD3C-CB77D5482059}"/>
              </a:ext>
            </a:extLst>
          </p:cNvPr>
          <p:cNvSpPr/>
          <p:nvPr/>
        </p:nvSpPr>
        <p:spPr bwMode="auto">
          <a:xfrm>
            <a:off x="4548050" y="1295400"/>
            <a:ext cx="4269559" cy="3886200"/>
          </a:xfrm>
          <a:prstGeom prst="roundRect">
            <a:avLst/>
          </a:prstGeom>
          <a:noFill/>
          <a:ln w="1270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C0DDEDD3-FE3B-184C-B1E5-FF8F81BB24F9}"/>
              </a:ext>
            </a:extLst>
          </p:cNvPr>
          <p:cNvSpPr>
            <a:spLocks noGrp="1"/>
          </p:cNvSpPr>
          <p:nvPr>
            <p:ph type="sldNum" sz="quarter" idx="12"/>
          </p:nvPr>
        </p:nvSpPr>
        <p:spPr/>
        <p:txBody>
          <a:bodyPr/>
          <a:lstStyle/>
          <a:p>
            <a:fld id="{8C734804-006E-DC44-93A2-A63A0AD6AB16}" type="slidenum">
              <a:rPr lang="en-US" smtClean="0"/>
              <a:pPr/>
              <a:t>338</a:t>
            </a:fld>
            <a:endParaRPr lang="en-US"/>
          </a:p>
        </p:txBody>
      </p:sp>
    </p:spTree>
    <p:extLst>
      <p:ext uri="{BB962C8B-B14F-4D97-AF65-F5344CB8AC3E}">
        <p14:creationId xmlns:p14="http://schemas.microsoft.com/office/powerpoint/2010/main" val="208197372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F15D74-4B54-9542-B827-29009779AD62}"/>
              </a:ext>
            </a:extLst>
          </p:cNvPr>
          <p:cNvSpPr/>
          <p:nvPr/>
        </p:nvSpPr>
        <p:spPr>
          <a:xfrm>
            <a:off x="457200" y="2743200"/>
            <a:ext cx="8077200" cy="830997"/>
          </a:xfrm>
          <a:prstGeom prst="rect">
            <a:avLst/>
          </a:prstGeom>
        </p:spPr>
        <p:txBody>
          <a:bodyPr wrap="square">
            <a:spAutoFit/>
          </a:bodyPr>
          <a:lstStyle/>
          <a:p>
            <a:r>
              <a:rPr lang="en-US" sz="2400" b="0" dirty="0">
                <a:solidFill>
                  <a:srgbClr val="000000"/>
                </a:solidFill>
              </a:rPr>
              <a:t>common transformations for right skewed::</a:t>
            </a:r>
          </a:p>
          <a:p>
            <a:r>
              <a:rPr lang="en-US" sz="2400" b="0" dirty="0">
                <a:solidFill>
                  <a:srgbClr val="000000"/>
                </a:solidFill>
              </a:rPr>
              <a:t> </a:t>
            </a:r>
            <a:r>
              <a:rPr lang="en-US" sz="2400" dirty="0">
                <a:solidFill>
                  <a:srgbClr val="99CC00"/>
                </a:solidFill>
              </a:rPr>
              <a:t>square, cube root and logarithmic</a:t>
            </a:r>
          </a:p>
        </p:txBody>
      </p:sp>
      <p:sp>
        <p:nvSpPr>
          <p:cNvPr id="2" name="Slide Number Placeholder 1">
            <a:extLst>
              <a:ext uri="{FF2B5EF4-FFF2-40B4-BE49-F238E27FC236}">
                <a16:creationId xmlns:a16="http://schemas.microsoft.com/office/drawing/2014/main" id="{354DBCB4-B7C3-544A-ABA8-46BFF13C8AA4}"/>
              </a:ext>
            </a:extLst>
          </p:cNvPr>
          <p:cNvSpPr>
            <a:spLocks noGrp="1"/>
          </p:cNvSpPr>
          <p:nvPr>
            <p:ph type="sldNum" sz="quarter" idx="12"/>
          </p:nvPr>
        </p:nvSpPr>
        <p:spPr/>
        <p:txBody>
          <a:bodyPr/>
          <a:lstStyle/>
          <a:p>
            <a:fld id="{803C33BC-767D-8845-BB2C-A473FB4A7552}" type="slidenum">
              <a:rPr lang="en-US" smtClean="0"/>
              <a:pPr/>
              <a:t>339</a:t>
            </a:fld>
            <a:endParaRPr lang="en-US"/>
          </a:p>
        </p:txBody>
      </p:sp>
    </p:spTree>
    <p:extLst>
      <p:ext uri="{BB962C8B-B14F-4D97-AF65-F5344CB8AC3E}">
        <p14:creationId xmlns:p14="http://schemas.microsoft.com/office/powerpoint/2010/main" val="2763265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5562600"/>
            <a:ext cx="8839200" cy="914400"/>
          </a:xfrm>
        </p:spPr>
        <p:txBody>
          <a:bodyPr/>
          <a:lstStyle/>
          <a:p>
            <a:pPr algn="r" eaLnBrk="1" hangingPunct="1"/>
            <a:r>
              <a:rPr lang="en-US" sz="8600" dirty="0">
                <a:solidFill>
                  <a:srgbClr val="A6A6A6"/>
                </a:solidFill>
                <a:latin typeface="Arial" charset="0"/>
                <a:cs typeface="Arial" charset="0"/>
              </a:rPr>
              <a:t>practically</a:t>
            </a:r>
          </a:p>
        </p:txBody>
      </p:sp>
      <p:sp>
        <p:nvSpPr>
          <p:cNvPr id="2" name="Slide Number Placeholder 1">
            <a:extLst>
              <a:ext uri="{FF2B5EF4-FFF2-40B4-BE49-F238E27FC236}">
                <a16:creationId xmlns:a16="http://schemas.microsoft.com/office/drawing/2014/main" id="{13EE6E1F-95BC-AD49-9762-73C1E2E2C393}"/>
              </a:ext>
            </a:extLst>
          </p:cNvPr>
          <p:cNvSpPr>
            <a:spLocks noGrp="1"/>
          </p:cNvSpPr>
          <p:nvPr>
            <p:ph type="sldNum" sz="quarter" idx="12"/>
          </p:nvPr>
        </p:nvSpPr>
        <p:spPr/>
        <p:txBody>
          <a:bodyPr/>
          <a:lstStyle/>
          <a:p>
            <a:fld id="{8C734804-006E-DC44-93A2-A63A0AD6AB16}" type="slidenum">
              <a:rPr lang="en-US" smtClean="0"/>
              <a:pPr/>
              <a:t>34</a:t>
            </a:fld>
            <a:endParaRPr lang="en-US"/>
          </a:p>
        </p:txBody>
      </p:sp>
    </p:spTree>
    <p:extLst>
      <p:ext uri="{BB962C8B-B14F-4D97-AF65-F5344CB8AC3E}">
        <p14:creationId xmlns:p14="http://schemas.microsoft.com/office/powerpoint/2010/main" val="1891245141"/>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2CD34-E091-5A43-BB93-339D2274C158}"/>
              </a:ext>
            </a:extLst>
          </p:cNvPr>
          <p:cNvGrpSpPr/>
          <p:nvPr/>
        </p:nvGrpSpPr>
        <p:grpSpPr>
          <a:xfrm>
            <a:off x="7772400" y="-258128"/>
            <a:ext cx="1371600" cy="1630760"/>
            <a:chOff x="7772400" y="-258128"/>
            <a:chExt cx="1371600" cy="1630760"/>
          </a:xfrm>
        </p:grpSpPr>
        <p:sp>
          <p:nvSpPr>
            <p:cNvPr id="8" name="Right Triangle 7">
              <a:extLst>
                <a:ext uri="{FF2B5EF4-FFF2-40B4-BE49-F238E27FC236}">
                  <a16:creationId xmlns:a16="http://schemas.microsoft.com/office/drawing/2014/main" id="{16EA050A-1BEF-EA40-B079-A53680F854BF}"/>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a:extLst>
                <a:ext uri="{FF2B5EF4-FFF2-40B4-BE49-F238E27FC236}">
                  <a16:creationId xmlns:a16="http://schemas.microsoft.com/office/drawing/2014/main" id="{DAAA1B20-618F-7640-A7F0-50362DFDFC49}"/>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10" name="Rectangle 9">
            <a:extLst>
              <a:ext uri="{FF2B5EF4-FFF2-40B4-BE49-F238E27FC236}">
                <a16:creationId xmlns:a16="http://schemas.microsoft.com/office/drawing/2014/main" id="{B8A05B1B-8A12-7241-81EF-445E66719F01}"/>
              </a:ext>
            </a:extLst>
          </p:cNvPr>
          <p:cNvSpPr/>
          <p:nvPr/>
        </p:nvSpPr>
        <p:spPr>
          <a:xfrm>
            <a:off x="762000" y="733215"/>
            <a:ext cx="8382000" cy="8217634"/>
          </a:xfrm>
          <a:prstGeom prst="rect">
            <a:avLst/>
          </a:prstGeom>
        </p:spPr>
        <p:txBody>
          <a:bodyPr wrap="square">
            <a:spAutoFit/>
          </a:bodyPr>
          <a:lstStyle/>
          <a:p>
            <a:r>
              <a:rPr lang="en-GB" sz="2400" b="0" dirty="0">
                <a:solidFill>
                  <a:srgbClr val="000000"/>
                </a:solidFill>
                <a:latin typeface="Courier" pitchFamily="2" charset="0"/>
              </a:rPr>
              <a:t>y &lt;-c(1.0, 1.2, 1.1, 1.1, 2.4, 2.2, 2.6, 4.1, 5.0, 10.0, 4.0, 4.1, 4.2, 4.1, 5.1, 4.5, 5.0, 15.2, 10.0, 20.0, 1.1, 1.1, 1.2, 1.6, 2.2, 3.0, 4.0, 10.5)</a:t>
            </a:r>
          </a:p>
          <a:p>
            <a:r>
              <a:rPr lang="en-GB" sz="2400" b="0" dirty="0" err="1">
                <a:solidFill>
                  <a:srgbClr val="000000"/>
                </a:solidFill>
                <a:latin typeface="Courier" pitchFamily="2" charset="0"/>
              </a:rPr>
              <a:t>hist</a:t>
            </a:r>
            <a:r>
              <a:rPr lang="en-GB" sz="2400" b="0" dirty="0">
                <a:solidFill>
                  <a:srgbClr val="000000"/>
                </a:solidFill>
                <a:latin typeface="Courier" pitchFamily="2" charset="0"/>
              </a:rPr>
              <a:t>(y)</a:t>
            </a:r>
          </a:p>
          <a:p>
            <a:r>
              <a:rPr lang="en-GB" sz="2400" b="0" dirty="0" err="1">
                <a:solidFill>
                  <a:srgbClr val="000000"/>
                </a:solidFill>
                <a:latin typeface="Courier" pitchFamily="2" charset="0"/>
              </a:rPr>
              <a:t>qqnorm</a:t>
            </a:r>
            <a:r>
              <a:rPr lang="en-GB" sz="2400" b="0" dirty="0">
                <a:solidFill>
                  <a:srgbClr val="000000"/>
                </a:solidFill>
                <a:latin typeface="Courier" pitchFamily="2" charset="0"/>
              </a:rPr>
              <a:t>(y)</a:t>
            </a:r>
          </a:p>
          <a:p>
            <a:r>
              <a:rPr lang="en-GB" sz="2400" b="0" dirty="0" err="1">
                <a:solidFill>
                  <a:srgbClr val="000000"/>
                </a:solidFill>
                <a:latin typeface="Courier" pitchFamily="2" charset="0"/>
              </a:rPr>
              <a:t>qqline</a:t>
            </a:r>
            <a:r>
              <a:rPr lang="en-GB" sz="2400" b="0" dirty="0">
                <a:solidFill>
                  <a:srgbClr val="000000"/>
                </a:solidFill>
                <a:latin typeface="Courier" pitchFamily="2" charset="0"/>
              </a:rPr>
              <a:t>(y)</a:t>
            </a:r>
          </a:p>
          <a:p>
            <a:endParaRPr lang="en-GB" sz="2400" b="0" dirty="0">
              <a:solidFill>
                <a:srgbClr val="000000"/>
              </a:solidFill>
              <a:latin typeface="Courier" pitchFamily="2" charset="0"/>
            </a:endParaRPr>
          </a:p>
          <a:p>
            <a:r>
              <a:rPr lang="en-GB" sz="2400" b="0" dirty="0" err="1">
                <a:solidFill>
                  <a:srgbClr val="000000"/>
                </a:solidFill>
                <a:latin typeface="Courier" pitchFamily="2" charset="0"/>
              </a:rPr>
              <a:t>y_sqrt</a:t>
            </a:r>
            <a:r>
              <a:rPr lang="en-GB" sz="2400" b="0" dirty="0">
                <a:solidFill>
                  <a:srgbClr val="000000"/>
                </a:solidFill>
                <a:latin typeface="Courier" pitchFamily="2" charset="0"/>
              </a:rPr>
              <a:t> = sqrt(y) #cube root</a:t>
            </a:r>
          </a:p>
          <a:p>
            <a:r>
              <a:rPr lang="en-GB" sz="2400" b="0" dirty="0" err="1">
                <a:solidFill>
                  <a:srgbClr val="000000"/>
                </a:solidFill>
                <a:latin typeface="Courier" pitchFamily="2" charset="0"/>
              </a:rPr>
              <a:t>y_cub</a:t>
            </a:r>
            <a:r>
              <a:rPr lang="en-GB" sz="2400" b="0" dirty="0">
                <a:solidFill>
                  <a:srgbClr val="000000"/>
                </a:solidFill>
                <a:latin typeface="Courier" pitchFamily="2" charset="0"/>
              </a:rPr>
              <a:t> = sign(y) * abs(y)^(1/3) #square root</a:t>
            </a:r>
          </a:p>
          <a:p>
            <a:r>
              <a:rPr lang="en-GB" sz="2400" b="0" dirty="0" err="1">
                <a:solidFill>
                  <a:srgbClr val="000000"/>
                </a:solidFill>
                <a:latin typeface="Courier" pitchFamily="2" charset="0"/>
              </a:rPr>
              <a:t>y_log</a:t>
            </a:r>
            <a:r>
              <a:rPr lang="en-GB" sz="2400" b="0" dirty="0">
                <a:solidFill>
                  <a:srgbClr val="000000"/>
                </a:solidFill>
                <a:latin typeface="Courier" pitchFamily="2" charset="0"/>
              </a:rPr>
              <a:t> = log(y) #logarithm</a:t>
            </a:r>
          </a:p>
          <a:p>
            <a:endParaRPr lang="en-GB" sz="2400" b="0" dirty="0">
              <a:solidFill>
                <a:srgbClr val="000000"/>
              </a:solidFill>
              <a:latin typeface="Courier" pitchFamily="2" charset="0"/>
            </a:endParaRPr>
          </a:p>
          <a:p>
            <a:r>
              <a:rPr lang="en-GB" sz="2400" b="0" dirty="0">
                <a:solidFill>
                  <a:srgbClr val="000000"/>
                </a:solidFill>
                <a:latin typeface="Courier" pitchFamily="2" charset="0"/>
              </a:rPr>
              <a:t># you can now try</a:t>
            </a:r>
          </a:p>
          <a:p>
            <a:r>
              <a:rPr lang="en-GB" sz="2400" b="0" dirty="0" err="1">
                <a:solidFill>
                  <a:srgbClr val="000000"/>
                </a:solidFill>
                <a:latin typeface="Courier" pitchFamily="2" charset="0"/>
              </a:rPr>
              <a:t>qqnorm</a:t>
            </a:r>
            <a:r>
              <a:rPr lang="en-GB" sz="2400" b="0" dirty="0">
                <a:solidFill>
                  <a:srgbClr val="000000"/>
                </a:solidFill>
                <a:latin typeface="Courier" pitchFamily="2" charset="0"/>
              </a:rPr>
              <a:t>(</a:t>
            </a:r>
            <a:r>
              <a:rPr lang="en-GB" sz="2400" b="0" dirty="0" err="1">
                <a:solidFill>
                  <a:srgbClr val="000000"/>
                </a:solidFill>
                <a:latin typeface="Courier" pitchFamily="2" charset="0"/>
              </a:rPr>
              <a:t>y_log</a:t>
            </a:r>
            <a:r>
              <a:rPr lang="en-GB" sz="2400" b="0" dirty="0">
                <a:solidFill>
                  <a:srgbClr val="000000"/>
                </a:solidFill>
                <a:latin typeface="Courier" pitchFamily="2" charset="0"/>
              </a:rPr>
              <a:t>)</a:t>
            </a:r>
          </a:p>
          <a:p>
            <a:r>
              <a:rPr lang="en-GB" sz="2400" b="0" dirty="0" err="1">
                <a:solidFill>
                  <a:srgbClr val="000000"/>
                </a:solidFill>
                <a:latin typeface="Courier" pitchFamily="2" charset="0"/>
              </a:rPr>
              <a:t>qqline</a:t>
            </a:r>
            <a:r>
              <a:rPr lang="en-GB" sz="2400" b="0" dirty="0">
                <a:solidFill>
                  <a:srgbClr val="000000"/>
                </a:solidFill>
                <a:latin typeface="Courier" pitchFamily="2" charset="0"/>
              </a:rPr>
              <a:t>(</a:t>
            </a:r>
            <a:r>
              <a:rPr lang="en-GB" sz="2400" b="0" dirty="0" err="1">
                <a:solidFill>
                  <a:srgbClr val="000000"/>
                </a:solidFill>
                <a:latin typeface="Courier" pitchFamily="2" charset="0"/>
              </a:rPr>
              <a:t>y_log</a:t>
            </a:r>
            <a:r>
              <a:rPr lang="en-GB" sz="2400" b="0" dirty="0">
                <a:solidFill>
                  <a:srgbClr val="000000"/>
                </a:solidFill>
                <a:latin typeface="Courier" pitchFamily="2" charset="0"/>
              </a:rPr>
              <a:t>)</a:t>
            </a:r>
          </a:p>
          <a:p>
            <a:endParaRPr lang="en-GB" sz="2400" b="0" dirty="0">
              <a:solidFill>
                <a:srgbClr val="000000"/>
              </a:solidFill>
              <a:latin typeface="Courier" pitchFamily="2" charset="0"/>
            </a:endParaRPr>
          </a:p>
          <a:p>
            <a:endParaRPr lang="en-GB" sz="2400" dirty="0">
              <a:solidFill>
                <a:srgbClr val="99CC00"/>
              </a:solidFill>
              <a:latin typeface="Courier" pitchFamily="2" charset="0"/>
            </a:endParaRPr>
          </a:p>
          <a:p>
            <a:endParaRPr lang="en-GB" sz="2400" b="0" dirty="0">
              <a:solidFill>
                <a:srgbClr val="000000"/>
              </a:solidFill>
              <a:latin typeface="Courier" pitchFamily="2" charset="0"/>
            </a:endParaRPr>
          </a:p>
          <a:p>
            <a:endParaRPr lang="en-GB" sz="2400" b="0" dirty="0">
              <a:solidFill>
                <a:srgbClr val="000000"/>
              </a:solidFill>
              <a:latin typeface="Courier" pitchFamily="2" charset="0"/>
            </a:endParaRPr>
          </a:p>
          <a:p>
            <a:endParaRPr lang="en-GB" sz="2400" b="0" dirty="0">
              <a:solidFill>
                <a:srgbClr val="000000"/>
              </a:solidFill>
              <a:latin typeface="Courier" pitchFamily="2" charset="0"/>
            </a:endParaRPr>
          </a:p>
          <a:p>
            <a:endParaRPr lang="en-GB" sz="2400" b="0" dirty="0">
              <a:solidFill>
                <a:srgbClr val="000000"/>
              </a:solidFill>
              <a:latin typeface="Courier" pitchFamily="2" charset="0"/>
            </a:endParaRPr>
          </a:p>
          <a:p>
            <a:endParaRPr lang="en-GB" sz="2400" b="0" dirty="0">
              <a:solidFill>
                <a:srgbClr val="000000"/>
              </a:solidFill>
              <a:latin typeface="Courier" pitchFamily="2" charset="0"/>
            </a:endParaRPr>
          </a:p>
        </p:txBody>
      </p:sp>
      <p:sp>
        <p:nvSpPr>
          <p:cNvPr id="2" name="Slide Number Placeholder 1">
            <a:extLst>
              <a:ext uri="{FF2B5EF4-FFF2-40B4-BE49-F238E27FC236}">
                <a16:creationId xmlns:a16="http://schemas.microsoft.com/office/drawing/2014/main" id="{5C1D9A8D-7CD7-F748-9698-B946DE489409}"/>
              </a:ext>
            </a:extLst>
          </p:cNvPr>
          <p:cNvSpPr>
            <a:spLocks noGrp="1"/>
          </p:cNvSpPr>
          <p:nvPr>
            <p:ph type="sldNum" sz="quarter" idx="12"/>
          </p:nvPr>
        </p:nvSpPr>
        <p:spPr/>
        <p:txBody>
          <a:bodyPr/>
          <a:lstStyle/>
          <a:p>
            <a:fld id="{803C33BC-767D-8845-BB2C-A473FB4A7552}" type="slidenum">
              <a:rPr lang="en-US" smtClean="0"/>
              <a:pPr/>
              <a:t>340</a:t>
            </a:fld>
            <a:endParaRPr lang="en-US"/>
          </a:p>
        </p:txBody>
      </p:sp>
    </p:spTree>
    <p:extLst>
      <p:ext uri="{BB962C8B-B14F-4D97-AF65-F5344CB8AC3E}">
        <p14:creationId xmlns:p14="http://schemas.microsoft.com/office/powerpoint/2010/main" val="380473232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0C56D-8E88-DB4F-A885-09137BC8F069}"/>
              </a:ext>
            </a:extLst>
          </p:cNvPr>
          <p:cNvPicPr>
            <a:picLocks noChangeAspect="1"/>
          </p:cNvPicPr>
          <p:nvPr/>
        </p:nvPicPr>
        <p:blipFill>
          <a:blip r:embed="rId2"/>
          <a:stretch>
            <a:fillRect/>
          </a:stretch>
        </p:blipFill>
        <p:spPr>
          <a:xfrm>
            <a:off x="3200400" y="292161"/>
            <a:ext cx="3509250" cy="2209800"/>
          </a:xfrm>
          <a:prstGeom prst="rect">
            <a:avLst/>
          </a:prstGeom>
        </p:spPr>
      </p:pic>
      <p:pic>
        <p:nvPicPr>
          <p:cNvPr id="7" name="Picture 6">
            <a:extLst>
              <a:ext uri="{FF2B5EF4-FFF2-40B4-BE49-F238E27FC236}">
                <a16:creationId xmlns:a16="http://schemas.microsoft.com/office/drawing/2014/main" id="{9044522E-930F-784A-9314-ED519ED6A705}"/>
              </a:ext>
            </a:extLst>
          </p:cNvPr>
          <p:cNvPicPr>
            <a:picLocks noChangeAspect="1"/>
          </p:cNvPicPr>
          <p:nvPr/>
        </p:nvPicPr>
        <p:blipFill>
          <a:blip r:embed="rId3"/>
          <a:stretch>
            <a:fillRect/>
          </a:stretch>
        </p:blipFill>
        <p:spPr>
          <a:xfrm>
            <a:off x="11723" y="3657600"/>
            <a:ext cx="2961411" cy="1907349"/>
          </a:xfrm>
          <a:prstGeom prst="rect">
            <a:avLst/>
          </a:prstGeom>
        </p:spPr>
      </p:pic>
      <p:pic>
        <p:nvPicPr>
          <p:cNvPr id="9" name="Picture 8">
            <a:extLst>
              <a:ext uri="{FF2B5EF4-FFF2-40B4-BE49-F238E27FC236}">
                <a16:creationId xmlns:a16="http://schemas.microsoft.com/office/drawing/2014/main" id="{1AA85856-60FB-F749-B085-EB8A09E0B593}"/>
              </a:ext>
            </a:extLst>
          </p:cNvPr>
          <p:cNvPicPr>
            <a:picLocks noChangeAspect="1"/>
          </p:cNvPicPr>
          <p:nvPr/>
        </p:nvPicPr>
        <p:blipFill>
          <a:blip r:embed="rId4"/>
          <a:stretch>
            <a:fillRect/>
          </a:stretch>
        </p:blipFill>
        <p:spPr>
          <a:xfrm>
            <a:off x="2925163" y="3804285"/>
            <a:ext cx="3018437" cy="1875473"/>
          </a:xfrm>
          <a:prstGeom prst="rect">
            <a:avLst/>
          </a:prstGeom>
        </p:spPr>
      </p:pic>
      <p:pic>
        <p:nvPicPr>
          <p:cNvPr id="11" name="Picture 10">
            <a:extLst>
              <a:ext uri="{FF2B5EF4-FFF2-40B4-BE49-F238E27FC236}">
                <a16:creationId xmlns:a16="http://schemas.microsoft.com/office/drawing/2014/main" id="{AD509A1E-96A8-414E-8378-B9A9AD4DECBC}"/>
              </a:ext>
            </a:extLst>
          </p:cNvPr>
          <p:cNvPicPr>
            <a:picLocks noChangeAspect="1"/>
          </p:cNvPicPr>
          <p:nvPr/>
        </p:nvPicPr>
        <p:blipFill>
          <a:blip r:embed="rId5"/>
          <a:stretch>
            <a:fillRect/>
          </a:stretch>
        </p:blipFill>
        <p:spPr>
          <a:xfrm>
            <a:off x="5943600" y="3810000"/>
            <a:ext cx="2971800" cy="1869758"/>
          </a:xfrm>
          <a:prstGeom prst="rect">
            <a:avLst/>
          </a:prstGeom>
        </p:spPr>
      </p:pic>
      <p:sp>
        <p:nvSpPr>
          <p:cNvPr id="12" name="Rectangle 11">
            <a:extLst>
              <a:ext uri="{FF2B5EF4-FFF2-40B4-BE49-F238E27FC236}">
                <a16:creationId xmlns:a16="http://schemas.microsoft.com/office/drawing/2014/main" id="{E2711025-FB7E-AE4E-84C3-230C434CE784}"/>
              </a:ext>
            </a:extLst>
          </p:cNvPr>
          <p:cNvSpPr/>
          <p:nvPr/>
        </p:nvSpPr>
        <p:spPr>
          <a:xfrm>
            <a:off x="914400" y="3214926"/>
            <a:ext cx="7225055" cy="369332"/>
          </a:xfrm>
          <a:prstGeom prst="rect">
            <a:avLst/>
          </a:prstGeom>
        </p:spPr>
        <p:txBody>
          <a:bodyPr wrap="none">
            <a:spAutoFit/>
          </a:bodyPr>
          <a:lstStyle/>
          <a:p>
            <a:r>
              <a:rPr lang="en-US" dirty="0">
                <a:solidFill>
                  <a:srgbClr val="99CC00"/>
                </a:solidFill>
              </a:rPr>
              <a:t>square root		         cube root 		     logarithmic</a:t>
            </a:r>
            <a:endParaRPr lang="en-US" dirty="0"/>
          </a:p>
        </p:txBody>
      </p:sp>
      <p:cxnSp>
        <p:nvCxnSpPr>
          <p:cNvPr id="14" name="Straight Connector 13">
            <a:extLst>
              <a:ext uri="{FF2B5EF4-FFF2-40B4-BE49-F238E27FC236}">
                <a16:creationId xmlns:a16="http://schemas.microsoft.com/office/drawing/2014/main" id="{902DE518-8A41-714C-86B9-DFF3A8267EE9}"/>
              </a:ext>
            </a:extLst>
          </p:cNvPr>
          <p:cNvCxnSpPr>
            <a:stCxn id="5" idx="2"/>
          </p:cNvCxnSpPr>
          <p:nvPr/>
        </p:nvCxnSpPr>
        <p:spPr bwMode="auto">
          <a:xfrm flipH="1">
            <a:off x="1981200" y="2501961"/>
            <a:ext cx="2973825" cy="62223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05200597-289F-074D-A494-9862EFE1A1A8}"/>
              </a:ext>
            </a:extLst>
          </p:cNvPr>
          <p:cNvCxnSpPr>
            <a:cxnSpLocks/>
            <a:stCxn id="5" idx="2"/>
          </p:cNvCxnSpPr>
          <p:nvPr/>
        </p:nvCxnSpPr>
        <p:spPr bwMode="auto">
          <a:xfrm>
            <a:off x="4955025" y="2501961"/>
            <a:ext cx="0" cy="6396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DE7B551F-23D9-9D4B-8F3A-E63AA1486BED}"/>
              </a:ext>
            </a:extLst>
          </p:cNvPr>
          <p:cNvCxnSpPr>
            <a:cxnSpLocks/>
            <a:stCxn id="5" idx="2"/>
          </p:cNvCxnSpPr>
          <p:nvPr/>
        </p:nvCxnSpPr>
        <p:spPr bwMode="auto">
          <a:xfrm>
            <a:off x="4955025" y="2501961"/>
            <a:ext cx="2555737" cy="63962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Slide Number Placeholder 1">
            <a:extLst>
              <a:ext uri="{FF2B5EF4-FFF2-40B4-BE49-F238E27FC236}">
                <a16:creationId xmlns:a16="http://schemas.microsoft.com/office/drawing/2014/main" id="{218C9858-5FBC-E646-A545-310263D063B0}"/>
              </a:ext>
            </a:extLst>
          </p:cNvPr>
          <p:cNvSpPr>
            <a:spLocks noGrp="1"/>
          </p:cNvSpPr>
          <p:nvPr>
            <p:ph type="sldNum" sz="quarter" idx="12"/>
          </p:nvPr>
        </p:nvSpPr>
        <p:spPr/>
        <p:txBody>
          <a:bodyPr/>
          <a:lstStyle/>
          <a:p>
            <a:fld id="{803C33BC-767D-8845-BB2C-A473FB4A7552}" type="slidenum">
              <a:rPr lang="en-US" smtClean="0"/>
              <a:pPr/>
              <a:t>341</a:t>
            </a:fld>
            <a:endParaRPr lang="en-US"/>
          </a:p>
        </p:txBody>
      </p:sp>
    </p:spTree>
    <p:extLst>
      <p:ext uri="{BB962C8B-B14F-4D97-AF65-F5344CB8AC3E}">
        <p14:creationId xmlns:p14="http://schemas.microsoft.com/office/powerpoint/2010/main" val="94488921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F15D74-4B54-9542-B827-29009779AD62}"/>
              </a:ext>
            </a:extLst>
          </p:cNvPr>
          <p:cNvSpPr/>
          <p:nvPr/>
        </p:nvSpPr>
        <p:spPr>
          <a:xfrm>
            <a:off x="457200" y="1828800"/>
            <a:ext cx="8077200" cy="3416320"/>
          </a:xfrm>
          <a:prstGeom prst="rect">
            <a:avLst/>
          </a:prstGeom>
        </p:spPr>
        <p:txBody>
          <a:bodyPr wrap="square">
            <a:spAutoFit/>
          </a:bodyPr>
          <a:lstStyle/>
          <a:p>
            <a:r>
              <a:rPr lang="en-US" sz="2400" b="0" dirty="0">
                <a:solidFill>
                  <a:srgbClr val="000000"/>
                </a:solidFill>
              </a:rPr>
              <a:t>sometimes it does not work and rather than trying a complex transformations it id better to use non parametric tests </a:t>
            </a:r>
            <a:endParaRPr lang="en-US" sz="2400" dirty="0">
              <a:solidFill>
                <a:srgbClr val="99CC00"/>
              </a:solidFill>
            </a:endParaRPr>
          </a:p>
          <a:p>
            <a:endParaRPr lang="en-US" sz="2400" b="0" dirty="0">
              <a:solidFill>
                <a:srgbClr val="000000"/>
              </a:solidFill>
            </a:endParaRPr>
          </a:p>
          <a:p>
            <a:endParaRPr lang="en-US" sz="2400" b="0" dirty="0">
              <a:solidFill>
                <a:srgbClr val="000000"/>
              </a:solidFill>
            </a:endParaRPr>
          </a:p>
          <a:p>
            <a:r>
              <a:rPr lang="en-US" sz="2400" b="0" dirty="0">
                <a:solidFill>
                  <a:srgbClr val="000000"/>
                </a:solidFill>
              </a:rPr>
              <a:t>also skewed distributions could come from </a:t>
            </a:r>
            <a:r>
              <a:rPr lang="en-US" sz="2400" dirty="0">
                <a:solidFill>
                  <a:srgbClr val="FF9900"/>
                </a:solidFill>
              </a:rPr>
              <a:t>outliers</a:t>
            </a:r>
            <a:r>
              <a:rPr lang="en-US" sz="2400" b="0" dirty="0">
                <a:solidFill>
                  <a:srgbClr val="000000"/>
                </a:solidFill>
              </a:rPr>
              <a:t> so make sure to get rid of them!</a:t>
            </a:r>
          </a:p>
          <a:p>
            <a:endParaRPr lang="en-US" sz="2400" b="0" dirty="0">
              <a:solidFill>
                <a:srgbClr val="000000"/>
              </a:solidFill>
            </a:endParaRPr>
          </a:p>
          <a:p>
            <a:endParaRPr lang="en-US" sz="2400" b="0" dirty="0">
              <a:solidFill>
                <a:srgbClr val="000000"/>
              </a:solidFill>
            </a:endParaRPr>
          </a:p>
        </p:txBody>
      </p:sp>
      <p:sp>
        <p:nvSpPr>
          <p:cNvPr id="2" name="Slide Number Placeholder 1">
            <a:extLst>
              <a:ext uri="{FF2B5EF4-FFF2-40B4-BE49-F238E27FC236}">
                <a16:creationId xmlns:a16="http://schemas.microsoft.com/office/drawing/2014/main" id="{FD66521C-57C4-BA4C-8718-0A1ECA594B90}"/>
              </a:ext>
            </a:extLst>
          </p:cNvPr>
          <p:cNvSpPr>
            <a:spLocks noGrp="1"/>
          </p:cNvSpPr>
          <p:nvPr>
            <p:ph type="sldNum" sz="quarter" idx="12"/>
          </p:nvPr>
        </p:nvSpPr>
        <p:spPr/>
        <p:txBody>
          <a:bodyPr/>
          <a:lstStyle/>
          <a:p>
            <a:fld id="{803C33BC-767D-8845-BB2C-A473FB4A7552}" type="slidenum">
              <a:rPr lang="en-US" smtClean="0"/>
              <a:pPr/>
              <a:t>342</a:t>
            </a:fld>
            <a:endParaRPr lang="en-US"/>
          </a:p>
        </p:txBody>
      </p:sp>
    </p:spTree>
    <p:extLst>
      <p:ext uri="{BB962C8B-B14F-4D97-AF65-F5344CB8AC3E}">
        <p14:creationId xmlns:p14="http://schemas.microsoft.com/office/powerpoint/2010/main" val="8389207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24063" y="5257800"/>
            <a:ext cx="9134622" cy="838200"/>
          </a:xfrm>
        </p:spPr>
        <p:txBody>
          <a:bodyPr/>
          <a:lstStyle/>
          <a:p>
            <a:pPr algn="r" eaLnBrk="1" hangingPunct="1"/>
            <a:r>
              <a:rPr lang="en-US" sz="8000" dirty="0">
                <a:solidFill>
                  <a:srgbClr val="A6A6A6"/>
                </a:solidFill>
                <a:latin typeface="Arial" charset="0"/>
                <a:cs typeface="Arial" charset="0"/>
              </a:rPr>
              <a:t>other assumptions</a:t>
            </a:r>
          </a:p>
        </p:txBody>
      </p:sp>
      <p:sp>
        <p:nvSpPr>
          <p:cNvPr id="2" name="Slide Number Placeholder 1">
            <a:extLst>
              <a:ext uri="{FF2B5EF4-FFF2-40B4-BE49-F238E27FC236}">
                <a16:creationId xmlns:a16="http://schemas.microsoft.com/office/drawing/2014/main" id="{53339176-B955-2D43-80F2-DD7902685FB1}"/>
              </a:ext>
            </a:extLst>
          </p:cNvPr>
          <p:cNvSpPr>
            <a:spLocks noGrp="1"/>
          </p:cNvSpPr>
          <p:nvPr>
            <p:ph type="sldNum" sz="quarter" idx="12"/>
          </p:nvPr>
        </p:nvSpPr>
        <p:spPr/>
        <p:txBody>
          <a:bodyPr/>
          <a:lstStyle/>
          <a:p>
            <a:fld id="{8C734804-006E-DC44-93A2-A63A0AD6AB16}" type="slidenum">
              <a:rPr lang="en-US" smtClean="0"/>
              <a:pPr/>
              <a:t>343</a:t>
            </a:fld>
            <a:endParaRPr lang="en-US"/>
          </a:p>
        </p:txBody>
      </p:sp>
    </p:spTree>
    <p:extLst>
      <p:ext uri="{BB962C8B-B14F-4D97-AF65-F5344CB8AC3E}">
        <p14:creationId xmlns:p14="http://schemas.microsoft.com/office/powerpoint/2010/main" val="579358291"/>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F15D74-4B54-9542-B827-29009779AD62}"/>
              </a:ext>
            </a:extLst>
          </p:cNvPr>
          <p:cNvSpPr/>
          <p:nvPr/>
        </p:nvSpPr>
        <p:spPr>
          <a:xfrm>
            <a:off x="457200" y="2743200"/>
            <a:ext cx="8077200" cy="1569660"/>
          </a:xfrm>
          <a:prstGeom prst="rect">
            <a:avLst/>
          </a:prstGeom>
        </p:spPr>
        <p:txBody>
          <a:bodyPr wrap="square">
            <a:spAutoFit/>
          </a:bodyPr>
          <a:lstStyle/>
          <a:p>
            <a:r>
              <a:rPr lang="en-US" sz="2400" b="0" dirty="0">
                <a:solidFill>
                  <a:srgbClr val="000000"/>
                </a:solidFill>
              </a:rPr>
              <a:t>assumption of normality is not the only thing we need to check, particularly when performing ANOVAs</a:t>
            </a:r>
          </a:p>
          <a:p>
            <a:endParaRPr lang="en-US" sz="2400" b="0" dirty="0">
              <a:solidFill>
                <a:srgbClr val="000000"/>
              </a:solidFill>
            </a:endParaRPr>
          </a:p>
          <a:p>
            <a:r>
              <a:rPr lang="en-US" sz="2400" b="0" dirty="0">
                <a:solidFill>
                  <a:srgbClr val="000000"/>
                </a:solidFill>
              </a:rPr>
              <a:t>also need to check the </a:t>
            </a:r>
            <a:r>
              <a:rPr lang="en-US" sz="2400" dirty="0">
                <a:solidFill>
                  <a:srgbClr val="99CC00"/>
                </a:solidFill>
              </a:rPr>
              <a:t>assumption of homogeneity</a:t>
            </a:r>
          </a:p>
        </p:txBody>
      </p:sp>
      <p:sp>
        <p:nvSpPr>
          <p:cNvPr id="2" name="Slide Number Placeholder 1">
            <a:extLst>
              <a:ext uri="{FF2B5EF4-FFF2-40B4-BE49-F238E27FC236}">
                <a16:creationId xmlns:a16="http://schemas.microsoft.com/office/drawing/2014/main" id="{40C47A56-3FE7-474A-A811-50F6C63632DD}"/>
              </a:ext>
            </a:extLst>
          </p:cNvPr>
          <p:cNvSpPr>
            <a:spLocks noGrp="1"/>
          </p:cNvSpPr>
          <p:nvPr>
            <p:ph type="sldNum" sz="quarter" idx="12"/>
          </p:nvPr>
        </p:nvSpPr>
        <p:spPr/>
        <p:txBody>
          <a:bodyPr/>
          <a:lstStyle/>
          <a:p>
            <a:fld id="{803C33BC-767D-8845-BB2C-A473FB4A7552}" type="slidenum">
              <a:rPr lang="en-US" smtClean="0"/>
              <a:pPr/>
              <a:t>344</a:t>
            </a:fld>
            <a:endParaRPr lang="en-US"/>
          </a:p>
        </p:txBody>
      </p:sp>
    </p:spTree>
    <p:extLst>
      <p:ext uri="{BB962C8B-B14F-4D97-AF65-F5344CB8AC3E}">
        <p14:creationId xmlns:p14="http://schemas.microsoft.com/office/powerpoint/2010/main" val="5342077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8771B-F21C-F543-BCB8-2CB7BC8FE74F}"/>
              </a:ext>
            </a:extLst>
          </p:cNvPr>
          <p:cNvPicPr>
            <a:picLocks noChangeAspect="1"/>
          </p:cNvPicPr>
          <p:nvPr/>
        </p:nvPicPr>
        <p:blipFill>
          <a:blip r:embed="rId2"/>
          <a:stretch>
            <a:fillRect/>
          </a:stretch>
        </p:blipFill>
        <p:spPr>
          <a:xfrm>
            <a:off x="381000" y="304800"/>
            <a:ext cx="8534400" cy="4511548"/>
          </a:xfrm>
          <a:prstGeom prst="rect">
            <a:avLst/>
          </a:prstGeom>
        </p:spPr>
      </p:pic>
      <p:sp>
        <p:nvSpPr>
          <p:cNvPr id="6" name="Title 1">
            <a:extLst>
              <a:ext uri="{FF2B5EF4-FFF2-40B4-BE49-F238E27FC236}">
                <a16:creationId xmlns:a16="http://schemas.microsoft.com/office/drawing/2014/main" id="{75D83838-CC51-0F41-9C4F-0B67D5FFBD0A}"/>
              </a:ext>
            </a:extLst>
          </p:cNvPr>
          <p:cNvSpPr txBox="1">
            <a:spLocks/>
          </p:cNvSpPr>
          <p:nvPr/>
        </p:nvSpPr>
        <p:spPr bwMode="auto">
          <a:xfrm>
            <a:off x="0" y="5506998"/>
            <a:ext cx="9144000" cy="695769"/>
          </a:xfrm>
          <a:prstGeom prst="rect">
            <a:avLst/>
          </a:prstGeom>
          <a:solidFill>
            <a:schemeClr val="tx1">
              <a:alpha val="5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dirty="0">
                <a:solidFill>
                  <a:srgbClr val="99CC00"/>
                </a:solidFill>
              </a:rPr>
              <a:t>ANOVAs</a:t>
            </a:r>
            <a:r>
              <a:rPr lang="en-US" sz="3600" b="0" dirty="0">
                <a:solidFill>
                  <a:srgbClr val="FFFFFF"/>
                </a:solidFill>
              </a:rPr>
              <a:t> do not work well in this case</a:t>
            </a:r>
            <a:endParaRPr lang="en-US" sz="3600" dirty="0">
              <a:solidFill>
                <a:srgbClr val="FF9900"/>
              </a:solidFill>
            </a:endParaRPr>
          </a:p>
        </p:txBody>
      </p:sp>
      <p:sp>
        <p:nvSpPr>
          <p:cNvPr id="2" name="Slide Number Placeholder 1">
            <a:extLst>
              <a:ext uri="{FF2B5EF4-FFF2-40B4-BE49-F238E27FC236}">
                <a16:creationId xmlns:a16="http://schemas.microsoft.com/office/drawing/2014/main" id="{225A8A77-4E92-7C4F-900A-4BC091CCCC9A}"/>
              </a:ext>
            </a:extLst>
          </p:cNvPr>
          <p:cNvSpPr>
            <a:spLocks noGrp="1"/>
          </p:cNvSpPr>
          <p:nvPr>
            <p:ph type="sldNum" sz="quarter" idx="12"/>
          </p:nvPr>
        </p:nvSpPr>
        <p:spPr/>
        <p:txBody>
          <a:bodyPr/>
          <a:lstStyle/>
          <a:p>
            <a:fld id="{803C33BC-767D-8845-BB2C-A473FB4A7552}" type="slidenum">
              <a:rPr lang="en-US" smtClean="0"/>
              <a:pPr/>
              <a:t>345</a:t>
            </a:fld>
            <a:endParaRPr lang="en-US"/>
          </a:p>
        </p:txBody>
      </p:sp>
    </p:spTree>
    <p:extLst>
      <p:ext uri="{BB962C8B-B14F-4D97-AF65-F5344CB8AC3E}">
        <p14:creationId xmlns:p14="http://schemas.microsoft.com/office/powerpoint/2010/main" val="10218400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F15D74-4B54-9542-B827-29009779AD62}"/>
              </a:ext>
            </a:extLst>
          </p:cNvPr>
          <p:cNvSpPr/>
          <p:nvPr/>
        </p:nvSpPr>
        <p:spPr>
          <a:xfrm>
            <a:off x="457200" y="2743200"/>
            <a:ext cx="8077200" cy="830997"/>
          </a:xfrm>
          <a:prstGeom prst="rect">
            <a:avLst/>
          </a:prstGeom>
        </p:spPr>
        <p:txBody>
          <a:bodyPr wrap="square">
            <a:spAutoFit/>
          </a:bodyPr>
          <a:lstStyle/>
          <a:p>
            <a:r>
              <a:rPr lang="en-US" sz="2400" b="0" dirty="0">
                <a:solidFill>
                  <a:srgbClr val="000000"/>
                </a:solidFill>
              </a:rPr>
              <a:t>we can only do ANOVA if distribution are homogeneous and we can do this with the </a:t>
            </a:r>
            <a:r>
              <a:rPr lang="en-US" sz="2400" b="0" dirty="0" err="1">
                <a:solidFill>
                  <a:srgbClr val="000000"/>
                </a:solidFill>
              </a:rPr>
              <a:t>Levene’s</a:t>
            </a:r>
            <a:r>
              <a:rPr lang="en-US" sz="2400" b="0" dirty="0">
                <a:solidFill>
                  <a:srgbClr val="000000"/>
                </a:solidFill>
              </a:rPr>
              <a:t> test</a:t>
            </a:r>
            <a:endParaRPr lang="en-US" sz="2400" dirty="0">
              <a:solidFill>
                <a:srgbClr val="99CC00"/>
              </a:solidFill>
            </a:endParaRPr>
          </a:p>
        </p:txBody>
      </p:sp>
      <p:sp>
        <p:nvSpPr>
          <p:cNvPr id="2" name="Slide Number Placeholder 1">
            <a:extLst>
              <a:ext uri="{FF2B5EF4-FFF2-40B4-BE49-F238E27FC236}">
                <a16:creationId xmlns:a16="http://schemas.microsoft.com/office/drawing/2014/main" id="{F3E0FD44-6F14-264D-B4D9-F105DB94E1D4}"/>
              </a:ext>
            </a:extLst>
          </p:cNvPr>
          <p:cNvSpPr>
            <a:spLocks noGrp="1"/>
          </p:cNvSpPr>
          <p:nvPr>
            <p:ph type="sldNum" sz="quarter" idx="12"/>
          </p:nvPr>
        </p:nvSpPr>
        <p:spPr/>
        <p:txBody>
          <a:bodyPr/>
          <a:lstStyle/>
          <a:p>
            <a:fld id="{803C33BC-767D-8845-BB2C-A473FB4A7552}" type="slidenum">
              <a:rPr lang="en-US" smtClean="0"/>
              <a:pPr/>
              <a:t>346</a:t>
            </a:fld>
            <a:endParaRPr lang="en-US"/>
          </a:p>
        </p:txBody>
      </p:sp>
    </p:spTree>
    <p:extLst>
      <p:ext uri="{BB962C8B-B14F-4D97-AF65-F5344CB8AC3E}">
        <p14:creationId xmlns:p14="http://schemas.microsoft.com/office/powerpoint/2010/main" val="204058214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228600"/>
            <a:ext cx="8229600" cy="9694962"/>
          </a:xfrm>
          <a:prstGeom prst="rect">
            <a:avLst/>
          </a:prstGeom>
        </p:spPr>
        <p:txBody>
          <a:bodyPr wrap="square">
            <a:spAutoFit/>
          </a:bodyPr>
          <a:lstStyle/>
          <a:p>
            <a:r>
              <a:rPr lang="en-US" sz="2400" b="0" dirty="0">
                <a:latin typeface="Courier" pitchFamily="2" charset="0"/>
              </a:rPr>
              <a:t># first we run the one-way </a:t>
            </a:r>
            <a:r>
              <a:rPr lang="en-US" sz="2400" b="0" dirty="0" err="1">
                <a:latin typeface="Courier" pitchFamily="2" charset="0"/>
              </a:rPr>
              <a:t>anova</a:t>
            </a:r>
            <a:endParaRPr lang="en-US" sz="2400" b="0" dirty="0">
              <a:latin typeface="Courier" pitchFamily="2" charset="0"/>
            </a:endParaRPr>
          </a:p>
          <a:p>
            <a:r>
              <a:rPr lang="en-US" sz="2400" b="0" dirty="0" err="1">
                <a:latin typeface="Courier" pitchFamily="2" charset="0"/>
              </a:rPr>
              <a:t>dat</a:t>
            </a:r>
            <a:r>
              <a:rPr lang="en-US" sz="2400" b="0" dirty="0">
                <a:latin typeface="Courier" pitchFamily="2" charset="0"/>
              </a:rPr>
              <a:t> = </a:t>
            </a:r>
            <a:r>
              <a:rPr lang="en-US" sz="2400" b="0" dirty="0" err="1">
                <a:latin typeface="Courier" pitchFamily="2" charset="0"/>
              </a:rPr>
              <a:t>read.csv</a:t>
            </a:r>
            <a:r>
              <a:rPr lang="en-US" sz="2400" b="0" dirty="0">
                <a:latin typeface="Courier" pitchFamily="2" charset="0"/>
              </a:rPr>
              <a:t>("HCIXP-</a:t>
            </a:r>
            <a:r>
              <a:rPr lang="en-US" sz="2400" b="0" dirty="0" err="1">
                <a:latin typeface="Courier" pitchFamily="2" charset="0"/>
              </a:rPr>
              <a:t>anova.csv</a:t>
            </a:r>
            <a:r>
              <a:rPr lang="en-US" sz="2400" b="0" dirty="0">
                <a:latin typeface="Courier" pitchFamily="2" charset="0"/>
              </a:rPr>
              <a:t>", header = TRUE)</a:t>
            </a:r>
          </a:p>
          <a:p>
            <a:r>
              <a:rPr lang="en-US" sz="2400" b="0" dirty="0">
                <a:latin typeface="Courier" pitchFamily="2" charset="0"/>
              </a:rPr>
              <a:t>library(</a:t>
            </a:r>
            <a:r>
              <a:rPr lang="en-US" sz="2400" b="0" dirty="0" err="1">
                <a:latin typeface="Courier" pitchFamily="2" charset="0"/>
              </a:rPr>
              <a:t>ez</a:t>
            </a:r>
            <a:r>
              <a:rPr lang="en-US" sz="2400" b="0" dirty="0">
                <a:latin typeface="Courier" pitchFamily="2" charset="0"/>
              </a:rPr>
              <a:t>)</a:t>
            </a:r>
          </a:p>
          <a:p>
            <a:r>
              <a:rPr lang="en-US" sz="2400" b="0" dirty="0" err="1">
                <a:latin typeface="Courier" pitchFamily="2" charset="0"/>
              </a:rPr>
              <a:t>ezANOVA</a:t>
            </a:r>
            <a:r>
              <a:rPr lang="en-US" sz="2400" b="0" dirty="0">
                <a:latin typeface="Courier" pitchFamily="2" charset="0"/>
              </a:rPr>
              <a:t>(</a:t>
            </a:r>
            <a:r>
              <a:rPr lang="en-US" sz="2400" b="0" dirty="0" err="1">
                <a:latin typeface="Courier" pitchFamily="2" charset="0"/>
              </a:rPr>
              <a:t>dat,id,between</a:t>
            </a:r>
            <a:r>
              <a:rPr lang="en-US" sz="2400" b="0" dirty="0">
                <a:latin typeface="Courier" pitchFamily="2" charset="0"/>
              </a:rPr>
              <a:t>=</a:t>
            </a:r>
            <a:r>
              <a:rPr lang="en-US" sz="2400" b="0" dirty="0" err="1">
                <a:latin typeface="Courier" pitchFamily="2" charset="0"/>
              </a:rPr>
              <a:t>group,dv</a:t>
            </a:r>
            <a:r>
              <a:rPr lang="en-US" sz="2400" b="0" dirty="0">
                <a:latin typeface="Courier" pitchFamily="2" charset="0"/>
              </a:rPr>
              <a:t>=score)</a:t>
            </a:r>
            <a:endParaRPr lang="en-GB" sz="2400" b="0" dirty="0">
              <a:latin typeface="Courier" pitchFamily="2" charset="0"/>
              <a:cs typeface="Arial" pitchFamily="-112" charset="0"/>
            </a:endParaRPr>
          </a:p>
          <a:p>
            <a:endParaRPr lang="en-GB" sz="2400" b="0" dirty="0">
              <a:latin typeface="Courier" pitchFamily="2" charset="0"/>
              <a:cs typeface="Arial" pitchFamily="-112" charset="0"/>
            </a:endParaRPr>
          </a:p>
          <a:p>
            <a:r>
              <a:rPr lang="en-GB" sz="2400" b="0" dirty="0">
                <a:solidFill>
                  <a:srgbClr val="99CC00"/>
                </a:solidFill>
                <a:latin typeface="Courier" pitchFamily="2" charset="0"/>
                <a:cs typeface="Arial" pitchFamily="-112" charset="0"/>
              </a:rPr>
              <a:t>  Effect </a:t>
            </a:r>
            <a:r>
              <a:rPr lang="en-GB" sz="2400" b="0" dirty="0" err="1">
                <a:solidFill>
                  <a:srgbClr val="99CC00"/>
                </a:solidFill>
                <a:latin typeface="Courier" pitchFamily="2" charset="0"/>
                <a:cs typeface="Arial" pitchFamily="-112" charset="0"/>
              </a:rPr>
              <a:t>DFn</a:t>
            </a:r>
            <a:r>
              <a:rPr lang="en-GB" sz="2400" b="0" dirty="0">
                <a:solidFill>
                  <a:srgbClr val="99CC00"/>
                </a:solidFill>
                <a:latin typeface="Courier" pitchFamily="2" charset="0"/>
                <a:cs typeface="Arial" pitchFamily="-112" charset="0"/>
              </a:rPr>
              <a:t> </a:t>
            </a:r>
            <a:r>
              <a:rPr lang="en-GB" sz="2400" b="0" dirty="0" err="1">
                <a:solidFill>
                  <a:srgbClr val="99CC00"/>
                </a:solidFill>
                <a:latin typeface="Courier" pitchFamily="2" charset="0"/>
                <a:cs typeface="Arial" pitchFamily="-112" charset="0"/>
              </a:rPr>
              <a:t>DFd</a:t>
            </a:r>
            <a:r>
              <a:rPr lang="en-GB" sz="2400" b="0" dirty="0">
                <a:solidFill>
                  <a:srgbClr val="99CC00"/>
                </a:solidFill>
                <a:latin typeface="Courier" pitchFamily="2" charset="0"/>
                <a:cs typeface="Arial" pitchFamily="-112" charset="0"/>
              </a:rPr>
              <a:t>        F            p p&lt;.05       </a:t>
            </a:r>
            <a:r>
              <a:rPr lang="en-GB" sz="2400" b="0" dirty="0" err="1">
                <a:solidFill>
                  <a:srgbClr val="99CC00"/>
                </a:solidFill>
                <a:latin typeface="Courier" pitchFamily="2" charset="0"/>
                <a:cs typeface="Arial" pitchFamily="-112" charset="0"/>
              </a:rPr>
              <a:t>ges</a:t>
            </a:r>
            <a:endParaRPr lang="en-GB" sz="2400" b="0" dirty="0">
              <a:solidFill>
                <a:srgbClr val="99CC00"/>
              </a:solidFill>
              <a:latin typeface="Courier" pitchFamily="2" charset="0"/>
              <a:cs typeface="Arial" pitchFamily="-112" charset="0"/>
            </a:endParaRPr>
          </a:p>
          <a:p>
            <a:r>
              <a:rPr lang="en-GB" sz="2400" b="0" dirty="0">
                <a:solidFill>
                  <a:srgbClr val="99CC00"/>
                </a:solidFill>
                <a:latin typeface="Courier" pitchFamily="2" charset="0"/>
                <a:cs typeface="Arial" pitchFamily="-112" charset="0"/>
              </a:rPr>
              <a:t>1  group   2  57 154.8886 9.056612e-24     * 0.8445923</a:t>
            </a:r>
          </a:p>
          <a:p>
            <a:br>
              <a:rPr lang="en-GB" sz="2400" b="0" dirty="0">
                <a:solidFill>
                  <a:srgbClr val="99CC00"/>
                </a:solidFill>
                <a:latin typeface="Courier" pitchFamily="2" charset="0"/>
                <a:cs typeface="Arial" pitchFamily="-112" charset="0"/>
              </a:rPr>
            </a:br>
            <a:endParaRPr lang="en-GB" sz="2400" b="0" dirty="0">
              <a:solidFill>
                <a:srgbClr val="99CC00"/>
              </a:solidFill>
              <a:latin typeface="Courier" pitchFamily="2" charset="0"/>
              <a:cs typeface="Arial" pitchFamily="-112" charset="0"/>
            </a:endParaRPr>
          </a:p>
          <a:p>
            <a:r>
              <a:rPr lang="en-GB" sz="2400" b="0" dirty="0">
                <a:solidFill>
                  <a:srgbClr val="99CC00"/>
                </a:solidFill>
                <a:latin typeface="Courier" pitchFamily="2" charset="0"/>
                <a:cs typeface="Arial" pitchFamily="-112" charset="0"/>
              </a:rPr>
              <a:t>$`</a:t>
            </a:r>
            <a:r>
              <a:rPr lang="en-GB" sz="2400" b="0" dirty="0" err="1">
                <a:solidFill>
                  <a:srgbClr val="99CC00"/>
                </a:solidFill>
                <a:latin typeface="Courier" pitchFamily="2" charset="0"/>
                <a:cs typeface="Arial" pitchFamily="-112" charset="0"/>
              </a:rPr>
              <a:t>Levene's</a:t>
            </a:r>
            <a:r>
              <a:rPr lang="en-GB" sz="2400" b="0" dirty="0">
                <a:solidFill>
                  <a:srgbClr val="99CC00"/>
                </a:solidFill>
                <a:latin typeface="Courier" pitchFamily="2" charset="0"/>
                <a:cs typeface="Arial" pitchFamily="-112" charset="0"/>
              </a:rPr>
              <a:t> Test for Homogeneity of Variance`</a:t>
            </a:r>
          </a:p>
          <a:p>
            <a:r>
              <a:rPr lang="en-GB" sz="2400" b="0" dirty="0">
                <a:solidFill>
                  <a:srgbClr val="99CC00"/>
                </a:solidFill>
                <a:latin typeface="Courier" pitchFamily="2" charset="0"/>
                <a:cs typeface="Arial" pitchFamily="-112" charset="0"/>
              </a:rPr>
              <a:t>  </a:t>
            </a:r>
            <a:r>
              <a:rPr lang="en-GB" sz="2400" b="0" dirty="0" err="1">
                <a:solidFill>
                  <a:srgbClr val="99CC00"/>
                </a:solidFill>
                <a:latin typeface="Courier" pitchFamily="2" charset="0"/>
                <a:cs typeface="Arial" pitchFamily="-112" charset="0"/>
              </a:rPr>
              <a:t>DFn</a:t>
            </a:r>
            <a:r>
              <a:rPr lang="en-GB" sz="2400" b="0" dirty="0">
                <a:solidFill>
                  <a:srgbClr val="99CC00"/>
                </a:solidFill>
                <a:latin typeface="Courier" pitchFamily="2" charset="0"/>
                <a:cs typeface="Arial" pitchFamily="-112" charset="0"/>
              </a:rPr>
              <a:t> </a:t>
            </a:r>
            <a:r>
              <a:rPr lang="en-GB" sz="2400" b="0" dirty="0" err="1">
                <a:solidFill>
                  <a:srgbClr val="99CC00"/>
                </a:solidFill>
                <a:latin typeface="Courier" pitchFamily="2" charset="0"/>
                <a:cs typeface="Arial" pitchFamily="-112" charset="0"/>
              </a:rPr>
              <a:t>DFd</a:t>
            </a:r>
            <a:r>
              <a:rPr lang="en-GB" sz="2400" b="0" dirty="0">
                <a:solidFill>
                  <a:srgbClr val="99CC00"/>
                </a:solidFill>
                <a:latin typeface="Courier" pitchFamily="2" charset="0"/>
                <a:cs typeface="Arial" pitchFamily="-112" charset="0"/>
              </a:rPr>
              <a:t>      </a:t>
            </a:r>
            <a:r>
              <a:rPr lang="en-GB" sz="2400" b="0" dirty="0" err="1">
                <a:solidFill>
                  <a:srgbClr val="99CC00"/>
                </a:solidFill>
                <a:latin typeface="Courier" pitchFamily="2" charset="0"/>
                <a:cs typeface="Arial" pitchFamily="-112" charset="0"/>
              </a:rPr>
              <a:t>SSn</a:t>
            </a:r>
            <a:r>
              <a:rPr lang="en-GB" sz="2400" b="0" dirty="0">
                <a:solidFill>
                  <a:srgbClr val="99CC00"/>
                </a:solidFill>
                <a:latin typeface="Courier" pitchFamily="2" charset="0"/>
                <a:cs typeface="Arial" pitchFamily="-112" charset="0"/>
              </a:rPr>
              <a:t>  </a:t>
            </a:r>
            <a:r>
              <a:rPr lang="en-GB" sz="2400" b="0" dirty="0" err="1">
                <a:solidFill>
                  <a:srgbClr val="99CC00"/>
                </a:solidFill>
                <a:latin typeface="Courier" pitchFamily="2" charset="0"/>
                <a:cs typeface="Arial" pitchFamily="-112" charset="0"/>
              </a:rPr>
              <a:t>SSd</a:t>
            </a:r>
            <a:r>
              <a:rPr lang="en-GB" sz="2400" b="0" dirty="0">
                <a:solidFill>
                  <a:srgbClr val="99CC00"/>
                </a:solidFill>
                <a:latin typeface="Courier" pitchFamily="2" charset="0"/>
                <a:cs typeface="Arial" pitchFamily="-112" charset="0"/>
              </a:rPr>
              <a:t>        F         p p&lt;.05</a:t>
            </a:r>
          </a:p>
          <a:p>
            <a:r>
              <a:rPr lang="en-GB" sz="2400" b="0" dirty="0">
                <a:solidFill>
                  <a:srgbClr val="99CC00"/>
                </a:solidFill>
                <a:latin typeface="Courier" pitchFamily="2" charset="0"/>
                <a:cs typeface="Arial" pitchFamily="-112" charset="0"/>
              </a:rPr>
              <a:t>1   2  57 1.433333 29.3 1.394198 0.2563608  </a:t>
            </a:r>
          </a:p>
          <a:p>
            <a:endParaRPr lang="en-GB" sz="2400" b="0" dirty="0">
              <a:solidFill>
                <a:srgbClr val="99CC00"/>
              </a:solidFill>
              <a:latin typeface="Courier" pitchFamily="2" charset="0"/>
              <a:cs typeface="Arial" pitchFamily="-112" charset="0"/>
            </a:endParaRPr>
          </a:p>
          <a:p>
            <a:endParaRPr lang="en-GB" sz="2400" b="0" dirty="0">
              <a:latin typeface="Courier" pitchFamily="2" charset="0"/>
              <a:cs typeface="Arial" pitchFamily="-112" charset="0"/>
            </a:endParaRPr>
          </a:p>
          <a:p>
            <a:endParaRPr lang="en-GB" sz="2400" b="0" dirty="0">
              <a:latin typeface="Courier" pitchFamily="2" charset="0"/>
              <a:cs typeface="Arial" pitchFamily="-112" charset="0"/>
            </a:endParaRPr>
          </a:p>
          <a:p>
            <a:endParaRPr lang="en-GB" sz="2400" b="0" dirty="0">
              <a:latin typeface="Courier" pitchFamily="2" charset="0"/>
              <a:cs typeface="Arial" pitchFamily="-112" charset="0"/>
            </a:endParaRPr>
          </a:p>
          <a:p>
            <a:endParaRPr lang="en-US" sz="2400" b="0" dirty="0">
              <a:latin typeface="Courier" pitchFamily="2" charset="0"/>
              <a:cs typeface="Arial" pitchFamily="-112" charset="0"/>
            </a:endParaRPr>
          </a:p>
          <a:p>
            <a:endParaRPr lang="en-US" sz="2400" b="0" dirty="0">
              <a:latin typeface="Courier" pitchFamily="2" charset="0"/>
              <a:cs typeface="Arial" pitchFamily="-112" charset="0"/>
            </a:endParaRPr>
          </a:p>
          <a:p>
            <a:endParaRPr lang="en-GB" sz="2400" b="0" dirty="0">
              <a:latin typeface="Courier" pitchFamily="2" charset="0"/>
              <a:cs typeface="Arial" pitchFamily="-112" charset="0"/>
            </a:endParaRPr>
          </a:p>
          <a:p>
            <a:endParaRPr lang="en-GB" sz="2400" b="0" dirty="0">
              <a:latin typeface="Courier" pitchFamily="2" charset="0"/>
              <a:cs typeface="Arial" pitchFamily="-112" charset="0"/>
            </a:endParaRPr>
          </a:p>
          <a:p>
            <a:endParaRPr lang="en-GB" sz="2400" b="0" dirty="0">
              <a:latin typeface="Courier" pitchFamily="2" charset="0"/>
            </a:endParaRPr>
          </a:p>
        </p:txBody>
      </p:sp>
      <p:sp>
        <p:nvSpPr>
          <p:cNvPr id="16" name="Rounded Rectangle 15">
            <a:extLst>
              <a:ext uri="{FF2B5EF4-FFF2-40B4-BE49-F238E27FC236}">
                <a16:creationId xmlns:a16="http://schemas.microsoft.com/office/drawing/2014/main" id="{E73F70F4-0342-A343-BC1B-CC27357A5542}"/>
              </a:ext>
            </a:extLst>
          </p:cNvPr>
          <p:cNvSpPr/>
          <p:nvPr/>
        </p:nvSpPr>
        <p:spPr bwMode="auto">
          <a:xfrm>
            <a:off x="457200" y="4495800"/>
            <a:ext cx="8001000" cy="2057400"/>
          </a:xfrm>
          <a:prstGeom prst="roundRect">
            <a:avLst/>
          </a:prstGeom>
          <a:noFill/>
          <a:ln w="1270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969E125A-5DAC-7D49-86DB-8F13030E279C}"/>
              </a:ext>
            </a:extLst>
          </p:cNvPr>
          <p:cNvSpPr>
            <a:spLocks noGrp="1"/>
          </p:cNvSpPr>
          <p:nvPr>
            <p:ph type="sldNum" sz="quarter" idx="12"/>
          </p:nvPr>
        </p:nvSpPr>
        <p:spPr/>
        <p:txBody>
          <a:bodyPr/>
          <a:lstStyle/>
          <a:p>
            <a:fld id="{803C33BC-767D-8845-BB2C-A473FB4A7552}" type="slidenum">
              <a:rPr lang="en-US" smtClean="0"/>
              <a:pPr/>
              <a:t>347</a:t>
            </a:fld>
            <a:endParaRPr lang="en-US"/>
          </a:p>
        </p:txBody>
      </p:sp>
    </p:spTree>
    <p:extLst>
      <p:ext uri="{BB962C8B-B14F-4D97-AF65-F5344CB8AC3E}">
        <p14:creationId xmlns:p14="http://schemas.microsoft.com/office/powerpoint/2010/main" val="6131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F15D74-4B54-9542-B827-29009779AD62}"/>
              </a:ext>
            </a:extLst>
          </p:cNvPr>
          <p:cNvSpPr/>
          <p:nvPr/>
        </p:nvSpPr>
        <p:spPr>
          <a:xfrm>
            <a:off x="457200" y="2133600"/>
            <a:ext cx="8077200" cy="3416320"/>
          </a:xfrm>
          <a:prstGeom prst="rect">
            <a:avLst/>
          </a:prstGeom>
        </p:spPr>
        <p:txBody>
          <a:bodyPr wrap="square">
            <a:spAutoFit/>
          </a:bodyPr>
          <a:lstStyle/>
          <a:p>
            <a:r>
              <a:rPr lang="en-US" sz="2400" b="0" dirty="0">
                <a:solidFill>
                  <a:srgbClr val="000000"/>
                </a:solidFill>
              </a:rPr>
              <a:t>the </a:t>
            </a:r>
            <a:r>
              <a:rPr lang="en-US" sz="2400" b="0" dirty="0" err="1">
                <a:solidFill>
                  <a:srgbClr val="000000"/>
                </a:solidFill>
              </a:rPr>
              <a:t>levene’s</a:t>
            </a:r>
            <a:r>
              <a:rPr lang="en-US" sz="2400" b="0" dirty="0">
                <a:solidFill>
                  <a:srgbClr val="000000"/>
                </a:solidFill>
              </a:rPr>
              <a:t> test checks for </a:t>
            </a:r>
            <a:r>
              <a:rPr lang="en-US" sz="2400" dirty="0">
                <a:solidFill>
                  <a:srgbClr val="99CC00"/>
                </a:solidFill>
              </a:rPr>
              <a:t>homogeneity of variances</a:t>
            </a:r>
            <a:r>
              <a:rPr lang="en-US" sz="2400" b="0" dirty="0">
                <a:solidFill>
                  <a:srgbClr val="000000"/>
                </a:solidFill>
              </a:rPr>
              <a:t> (null hypothesis is that all variances are equal) </a:t>
            </a:r>
          </a:p>
          <a:p>
            <a:endParaRPr lang="en-US" sz="2400" b="0" dirty="0">
              <a:solidFill>
                <a:srgbClr val="000000"/>
              </a:solidFill>
            </a:endParaRPr>
          </a:p>
          <a:p>
            <a:r>
              <a:rPr lang="en-US" sz="2400" b="0" dirty="0">
                <a:solidFill>
                  <a:srgbClr val="000000"/>
                </a:solidFill>
              </a:rPr>
              <a:t>we won’t go in detail with this test but the most important is this: </a:t>
            </a:r>
          </a:p>
          <a:p>
            <a:endParaRPr lang="en-US" sz="2400" b="0" dirty="0">
              <a:solidFill>
                <a:srgbClr val="000000"/>
              </a:solidFill>
            </a:endParaRPr>
          </a:p>
          <a:p>
            <a:r>
              <a:rPr lang="en-US" sz="2400" b="0" dirty="0">
                <a:solidFill>
                  <a:srgbClr val="000000"/>
                </a:solidFill>
              </a:rPr>
              <a:t>	if p-value &lt;  0.05 means variances not equal and 	parametric tests such as ANOVA </a:t>
            </a:r>
            <a:r>
              <a:rPr lang="en-US" sz="2400" dirty="0">
                <a:solidFill>
                  <a:srgbClr val="FF9900"/>
                </a:solidFill>
              </a:rPr>
              <a:t>are not suited</a:t>
            </a:r>
            <a:r>
              <a:rPr lang="en-US" sz="2400" b="0" dirty="0">
                <a:solidFill>
                  <a:srgbClr val="000000"/>
                </a:solidFill>
              </a:rPr>
              <a:t> 	(need non-parametric tests)</a:t>
            </a:r>
          </a:p>
        </p:txBody>
      </p:sp>
      <p:sp>
        <p:nvSpPr>
          <p:cNvPr id="2" name="Slide Number Placeholder 1">
            <a:extLst>
              <a:ext uri="{FF2B5EF4-FFF2-40B4-BE49-F238E27FC236}">
                <a16:creationId xmlns:a16="http://schemas.microsoft.com/office/drawing/2014/main" id="{2E25582D-9C6E-0F42-9069-37BF6654F2D2}"/>
              </a:ext>
            </a:extLst>
          </p:cNvPr>
          <p:cNvSpPr>
            <a:spLocks noGrp="1"/>
          </p:cNvSpPr>
          <p:nvPr>
            <p:ph type="sldNum" sz="quarter" idx="12"/>
          </p:nvPr>
        </p:nvSpPr>
        <p:spPr/>
        <p:txBody>
          <a:bodyPr/>
          <a:lstStyle/>
          <a:p>
            <a:fld id="{803C33BC-767D-8845-BB2C-A473FB4A7552}" type="slidenum">
              <a:rPr lang="en-US" smtClean="0"/>
              <a:pPr/>
              <a:t>348</a:t>
            </a:fld>
            <a:endParaRPr lang="en-US"/>
          </a:p>
        </p:txBody>
      </p:sp>
    </p:spTree>
    <p:extLst>
      <p:ext uri="{BB962C8B-B14F-4D97-AF65-F5344CB8AC3E}">
        <p14:creationId xmlns:p14="http://schemas.microsoft.com/office/powerpoint/2010/main" val="230525571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1143000" y="1143000"/>
            <a:ext cx="7620000" cy="3785652"/>
          </a:xfrm>
          <a:prstGeom prst="rect">
            <a:avLst/>
          </a:prstGeom>
        </p:spPr>
        <p:txBody>
          <a:bodyPr wrap="square">
            <a:spAutoFit/>
          </a:bodyPr>
          <a:lstStyle/>
          <a:p>
            <a:pPr marL="457200" lvl="0" indent="-457200">
              <a:buAutoNum type="arabicPeriod"/>
            </a:pPr>
            <a:r>
              <a:rPr lang="en-US" sz="2400" b="0" dirty="0"/>
              <a:t>Give the names of tests we can use to check normality and explain their differences and when to use them</a:t>
            </a:r>
          </a:p>
          <a:p>
            <a:pPr marL="457200" lvl="0" indent="-457200">
              <a:buAutoNum type="arabicPeriod"/>
            </a:pPr>
            <a:r>
              <a:rPr lang="en-US" sz="2400" b="0" dirty="0"/>
              <a:t>I will not ask you to them by hand in the exam</a:t>
            </a:r>
          </a:p>
          <a:p>
            <a:pPr marL="457200" lvl="0" indent="-457200">
              <a:buAutoNum type="arabicPeriod"/>
            </a:pPr>
            <a:r>
              <a:rPr lang="en-US" sz="2400" b="0" dirty="0"/>
              <a:t>Explain what to do if the data are not normal (either transforming the data or using non-parametric tests)</a:t>
            </a:r>
          </a:p>
          <a:p>
            <a:pPr marL="457200" lvl="0" indent="-457200">
              <a:buAutoNum type="arabicPeriod"/>
            </a:pPr>
            <a:r>
              <a:rPr lang="en-US" sz="2400" b="0" dirty="0"/>
              <a:t>Explain what is the goal of a test of homogeneity of variance and what to do if the variances are not equal</a:t>
            </a:r>
          </a:p>
        </p:txBody>
      </p:sp>
      <p:sp>
        <p:nvSpPr>
          <p:cNvPr id="5" name="Title 7">
            <a:extLst>
              <a:ext uri="{FF2B5EF4-FFF2-40B4-BE49-F238E27FC236}">
                <a16:creationId xmlns:a16="http://schemas.microsoft.com/office/drawing/2014/main" id="{FDCA8A4D-195B-B644-99BC-E4A5D2AE4C9C}"/>
              </a:ext>
            </a:extLst>
          </p:cNvPr>
          <p:cNvSpPr>
            <a:spLocks noGrp="1"/>
          </p:cNvSpPr>
          <p:nvPr>
            <p:ph type="title"/>
          </p:nvPr>
        </p:nvSpPr>
        <p:spPr>
          <a:xfrm>
            <a:off x="2133600" y="5867400"/>
            <a:ext cx="6754586" cy="685800"/>
          </a:xfrm>
        </p:spPr>
        <p:txBody>
          <a:bodyPr/>
          <a:lstStyle/>
          <a:p>
            <a:pPr algn="r" eaLnBrk="1" hangingPunct="1"/>
            <a:r>
              <a:rPr lang="en-US" sz="8600" dirty="0">
                <a:solidFill>
                  <a:srgbClr val="A6A6A6"/>
                </a:solidFill>
                <a:latin typeface="Arial" charset="0"/>
                <a:cs typeface="Arial" charset="0"/>
              </a:rPr>
              <a:t>take away</a:t>
            </a:r>
          </a:p>
        </p:txBody>
      </p:sp>
      <p:sp>
        <p:nvSpPr>
          <p:cNvPr id="2" name="Slide Number Placeholder 1">
            <a:extLst>
              <a:ext uri="{FF2B5EF4-FFF2-40B4-BE49-F238E27FC236}">
                <a16:creationId xmlns:a16="http://schemas.microsoft.com/office/drawing/2014/main" id="{03BB13BD-8BF9-D346-8545-D8A444A5F447}"/>
              </a:ext>
            </a:extLst>
          </p:cNvPr>
          <p:cNvSpPr>
            <a:spLocks noGrp="1"/>
          </p:cNvSpPr>
          <p:nvPr>
            <p:ph type="sldNum" sz="quarter" idx="12"/>
          </p:nvPr>
        </p:nvSpPr>
        <p:spPr/>
        <p:txBody>
          <a:bodyPr/>
          <a:lstStyle/>
          <a:p>
            <a:fld id="{803C33BC-767D-8845-BB2C-A473FB4A7552}" type="slidenum">
              <a:rPr lang="en-US" smtClean="0"/>
              <a:pPr/>
              <a:t>349</a:t>
            </a:fld>
            <a:endParaRPr lang="en-US"/>
          </a:p>
        </p:txBody>
      </p:sp>
    </p:spTree>
    <p:extLst>
      <p:ext uri="{BB962C8B-B14F-4D97-AF65-F5344CB8AC3E}">
        <p14:creationId xmlns:p14="http://schemas.microsoft.com/office/powerpoint/2010/main" val="941733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0BF072-FFA7-074C-9373-B7CE88651C40}"/>
              </a:ext>
            </a:extLst>
          </p:cNvPr>
          <p:cNvPicPr>
            <a:picLocks noChangeAspect="1"/>
          </p:cNvPicPr>
          <p:nvPr/>
        </p:nvPicPr>
        <p:blipFill rotWithShape="1">
          <a:blip r:embed="rId3"/>
          <a:srcRect b="92331"/>
          <a:stretch/>
        </p:blipFill>
        <p:spPr>
          <a:xfrm>
            <a:off x="1371600" y="756682"/>
            <a:ext cx="6604000" cy="317500"/>
          </a:xfrm>
          <a:prstGeom prst="rect">
            <a:avLst/>
          </a:prstGeom>
        </p:spPr>
      </p:pic>
      <p:sp>
        <p:nvSpPr>
          <p:cNvPr id="6" name="TextBox 5">
            <a:extLst>
              <a:ext uri="{FF2B5EF4-FFF2-40B4-BE49-F238E27FC236}">
                <a16:creationId xmlns:a16="http://schemas.microsoft.com/office/drawing/2014/main" id="{7051836E-18AA-E644-BE59-CC0F68C9E59F}"/>
              </a:ext>
            </a:extLst>
          </p:cNvPr>
          <p:cNvSpPr txBox="1"/>
          <p:nvPr/>
        </p:nvSpPr>
        <p:spPr>
          <a:xfrm>
            <a:off x="10687050" y="247650"/>
            <a:ext cx="184731" cy="369332"/>
          </a:xfrm>
          <a:prstGeom prst="rect">
            <a:avLst/>
          </a:prstGeom>
          <a:noFill/>
        </p:spPr>
        <p:txBody>
          <a:bodyPr wrap="none" rtlCol="0">
            <a:spAutoFit/>
          </a:bodyPr>
          <a:lstStyle/>
          <a:p>
            <a:endParaRPr lang="en-US" dirty="0"/>
          </a:p>
        </p:txBody>
      </p:sp>
      <p:sp>
        <p:nvSpPr>
          <p:cNvPr id="9" name="Rounded Rectangle 8">
            <a:extLst>
              <a:ext uri="{FF2B5EF4-FFF2-40B4-BE49-F238E27FC236}">
                <a16:creationId xmlns:a16="http://schemas.microsoft.com/office/drawing/2014/main" id="{87DD9BC0-AE17-0D4F-9FAF-8E5BE2E8186A}"/>
              </a:ext>
            </a:extLst>
          </p:cNvPr>
          <p:cNvSpPr/>
          <p:nvPr/>
        </p:nvSpPr>
        <p:spPr bwMode="auto">
          <a:xfrm>
            <a:off x="3835400" y="616982"/>
            <a:ext cx="508000" cy="457200"/>
          </a:xfrm>
          <a:prstGeom prst="roundRect">
            <a:avLst/>
          </a:prstGeom>
          <a:noFill/>
          <a:ln w="762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0" name="Rounded Rectangle 9">
            <a:extLst>
              <a:ext uri="{FF2B5EF4-FFF2-40B4-BE49-F238E27FC236}">
                <a16:creationId xmlns:a16="http://schemas.microsoft.com/office/drawing/2014/main" id="{28825514-C8CF-0848-AEC2-C1556B62E4F0}"/>
              </a:ext>
            </a:extLst>
          </p:cNvPr>
          <p:cNvSpPr/>
          <p:nvPr/>
        </p:nvSpPr>
        <p:spPr bwMode="auto">
          <a:xfrm>
            <a:off x="1295399" y="1795742"/>
            <a:ext cx="3048001" cy="871258"/>
          </a:xfrm>
          <a:prstGeom prst="roundRect">
            <a:avLst/>
          </a:prstGeom>
          <a:noFill/>
          <a:ln w="762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1" name="TextBox 10">
            <a:extLst>
              <a:ext uri="{FF2B5EF4-FFF2-40B4-BE49-F238E27FC236}">
                <a16:creationId xmlns:a16="http://schemas.microsoft.com/office/drawing/2014/main" id="{1195ECF4-E320-B745-96AF-50B0623F07F0}"/>
              </a:ext>
            </a:extLst>
          </p:cNvPr>
          <p:cNvSpPr txBox="1">
            <a:spLocks noChangeArrowheads="1"/>
          </p:cNvSpPr>
          <p:nvPr/>
        </p:nvSpPr>
        <p:spPr bwMode="auto">
          <a:xfrm>
            <a:off x="0" y="5334000"/>
            <a:ext cx="9144000" cy="1200329"/>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we will be using </a:t>
            </a:r>
            <a:r>
              <a:rPr lang="en-US" sz="3600" dirty="0">
                <a:solidFill>
                  <a:srgbClr val="99CC00"/>
                </a:solidFill>
              </a:rPr>
              <a:t>R </a:t>
            </a:r>
            <a:r>
              <a:rPr lang="en-US" sz="3600" b="0" dirty="0">
                <a:solidFill>
                  <a:schemeClr val="bg1"/>
                </a:solidFill>
              </a:rPr>
              <a:t>and I will try to give you as much as possible of examples</a:t>
            </a:r>
            <a:endParaRPr lang="en-US" sz="3600" dirty="0">
              <a:solidFill>
                <a:srgbClr val="99CC00"/>
              </a:solidFill>
            </a:endParaRPr>
          </a:p>
        </p:txBody>
      </p:sp>
      <p:grpSp>
        <p:nvGrpSpPr>
          <p:cNvPr id="15" name="Group 14">
            <a:extLst>
              <a:ext uri="{FF2B5EF4-FFF2-40B4-BE49-F238E27FC236}">
                <a16:creationId xmlns:a16="http://schemas.microsoft.com/office/drawing/2014/main" id="{3B02A775-1A4D-0244-9DBE-7BCB5C23D7DB}"/>
              </a:ext>
            </a:extLst>
          </p:cNvPr>
          <p:cNvGrpSpPr/>
          <p:nvPr/>
        </p:nvGrpSpPr>
        <p:grpSpPr>
          <a:xfrm>
            <a:off x="7772400" y="-258128"/>
            <a:ext cx="1371600" cy="1630760"/>
            <a:chOff x="7772400" y="-258128"/>
            <a:chExt cx="1371600" cy="1630760"/>
          </a:xfrm>
        </p:grpSpPr>
        <p:sp>
          <p:nvSpPr>
            <p:cNvPr id="13" name="Right Triangle 12">
              <a:extLst>
                <a:ext uri="{FF2B5EF4-FFF2-40B4-BE49-F238E27FC236}">
                  <a16:creationId xmlns:a16="http://schemas.microsoft.com/office/drawing/2014/main" id="{544417EC-75C5-0C40-B2E2-9582F3526150}"/>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4" name="TextBox 13">
              <a:extLst>
                <a:ext uri="{FF2B5EF4-FFF2-40B4-BE49-F238E27FC236}">
                  <a16:creationId xmlns:a16="http://schemas.microsoft.com/office/drawing/2014/main" id="{F01E3156-0B59-3B48-8B0E-A8658A3DE2A7}"/>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2" name="Rectangle 1">
            <a:extLst>
              <a:ext uri="{FF2B5EF4-FFF2-40B4-BE49-F238E27FC236}">
                <a16:creationId xmlns:a16="http://schemas.microsoft.com/office/drawing/2014/main" id="{1BDE0437-E6E9-7A45-B233-C4ECAE7DD597}"/>
              </a:ext>
            </a:extLst>
          </p:cNvPr>
          <p:cNvSpPr/>
          <p:nvPr/>
        </p:nvSpPr>
        <p:spPr>
          <a:xfrm>
            <a:off x="4572000" y="508645"/>
            <a:ext cx="2984535" cy="646331"/>
          </a:xfrm>
          <a:prstGeom prst="rect">
            <a:avLst/>
          </a:prstGeom>
        </p:spPr>
        <p:txBody>
          <a:bodyPr wrap="none">
            <a:spAutoFit/>
          </a:bodyPr>
          <a:lstStyle/>
          <a:p>
            <a:pPr algn="ctr"/>
            <a:r>
              <a:rPr lang="en-US" dirty="0">
                <a:solidFill>
                  <a:srgbClr val="99CC00"/>
                </a:solidFill>
              </a:rPr>
              <a:t>Install at </a:t>
            </a:r>
          </a:p>
          <a:p>
            <a:pPr algn="ctr"/>
            <a:r>
              <a:rPr lang="en-US" dirty="0">
                <a:solidFill>
                  <a:srgbClr val="99CC00"/>
                </a:solidFill>
              </a:rPr>
              <a:t>https://</a:t>
            </a:r>
            <a:r>
              <a:rPr lang="en-US" dirty="0" err="1">
                <a:solidFill>
                  <a:srgbClr val="99CC00"/>
                </a:solidFill>
              </a:rPr>
              <a:t>www.r-project.org</a:t>
            </a:r>
            <a:r>
              <a:rPr lang="en-US" dirty="0">
                <a:solidFill>
                  <a:srgbClr val="99CC00"/>
                </a:solidFill>
              </a:rPr>
              <a:t>/</a:t>
            </a:r>
          </a:p>
        </p:txBody>
      </p:sp>
      <p:pic>
        <p:nvPicPr>
          <p:cNvPr id="12" name="Picture 11">
            <a:extLst>
              <a:ext uri="{FF2B5EF4-FFF2-40B4-BE49-F238E27FC236}">
                <a16:creationId xmlns:a16="http://schemas.microsoft.com/office/drawing/2014/main" id="{BC8A1809-8C4A-214E-95AC-1525F5E2F689}"/>
              </a:ext>
            </a:extLst>
          </p:cNvPr>
          <p:cNvPicPr>
            <a:picLocks noChangeAspect="1"/>
          </p:cNvPicPr>
          <p:nvPr/>
        </p:nvPicPr>
        <p:blipFill rotWithShape="1">
          <a:blip r:embed="rId3"/>
          <a:srcRect l="216" t="84384" r="59400" b="2284"/>
          <a:stretch/>
        </p:blipFill>
        <p:spPr>
          <a:xfrm>
            <a:off x="1447800" y="1962587"/>
            <a:ext cx="2667000" cy="552013"/>
          </a:xfrm>
          <a:prstGeom prst="rect">
            <a:avLst/>
          </a:prstGeom>
        </p:spPr>
      </p:pic>
      <p:sp>
        <p:nvSpPr>
          <p:cNvPr id="3" name="Slide Number Placeholder 2">
            <a:extLst>
              <a:ext uri="{FF2B5EF4-FFF2-40B4-BE49-F238E27FC236}">
                <a16:creationId xmlns:a16="http://schemas.microsoft.com/office/drawing/2014/main" id="{1C574200-10E0-8E45-BCC0-A4AC4AFDD90B}"/>
              </a:ext>
            </a:extLst>
          </p:cNvPr>
          <p:cNvSpPr>
            <a:spLocks noGrp="1"/>
          </p:cNvSpPr>
          <p:nvPr>
            <p:ph type="sldNum" sz="quarter" idx="12"/>
          </p:nvPr>
        </p:nvSpPr>
        <p:spPr/>
        <p:txBody>
          <a:bodyPr/>
          <a:lstStyle/>
          <a:p>
            <a:fld id="{803C33BC-767D-8845-BB2C-A473FB4A7552}" type="slidenum">
              <a:rPr lang="en-US" smtClean="0"/>
              <a:pPr/>
              <a:t>35</a:t>
            </a:fld>
            <a:endParaRPr lang="en-US"/>
          </a:p>
        </p:txBody>
      </p:sp>
    </p:spTree>
    <p:extLst>
      <p:ext uri="{BB962C8B-B14F-4D97-AF65-F5344CB8AC3E}">
        <p14:creationId xmlns:p14="http://schemas.microsoft.com/office/powerpoint/2010/main" val="187935957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Pr>
        <a:solidFill>
          <a:srgbClr val="99CC00"/>
        </a:solidFill>
        <a:effectLst/>
      </p:bgPr>
    </p:bg>
    <p:spTree>
      <p:nvGrpSpPr>
        <p:cNvPr id="1" name=""/>
        <p:cNvGrpSpPr/>
        <p:nvPr/>
      </p:nvGrpSpPr>
      <p:grpSpPr>
        <a:xfrm>
          <a:off x="0" y="0"/>
          <a:ext cx="0" cy="0"/>
          <a:chOff x="0" y="0"/>
          <a:chExt cx="0" cy="0"/>
        </a:xfrm>
      </p:grpSpPr>
      <p:sp>
        <p:nvSpPr>
          <p:cNvPr id="6146" name="Title 3"/>
          <p:cNvSpPr txBox="1">
            <a:spLocks/>
          </p:cNvSpPr>
          <p:nvPr/>
        </p:nvSpPr>
        <p:spPr bwMode="auto">
          <a:xfrm>
            <a:off x="-1828800" y="1219736"/>
            <a:ext cx="9144000" cy="6247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0" dirty="0">
                <a:solidFill>
                  <a:srgbClr val="FFFFFF"/>
                </a:solidFill>
              </a:rPr>
              <a:t>6</a:t>
            </a:r>
            <a:endParaRPr kumimoji="0" lang="en-US" sz="40000" b="1" i="0" u="none" strike="noStrike" kern="120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3" name="Rectangle 2"/>
          <p:cNvSpPr/>
          <p:nvPr/>
        </p:nvSpPr>
        <p:spPr>
          <a:xfrm>
            <a:off x="4114800" y="4572000"/>
            <a:ext cx="5029200" cy="163121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5000" dirty="0">
                <a:solidFill>
                  <a:srgbClr val="FFFFFF"/>
                </a:solidFill>
              </a:rPr>
              <a:t>n</a:t>
            </a:r>
            <a:r>
              <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rPr>
              <a:t>on-parametric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rPr>
              <a:t>tests</a:t>
            </a:r>
          </a:p>
        </p:txBody>
      </p:sp>
    </p:spTree>
    <p:extLst>
      <p:ext uri="{BB962C8B-B14F-4D97-AF65-F5344CB8AC3E}">
        <p14:creationId xmlns:p14="http://schemas.microsoft.com/office/powerpoint/2010/main" val="3205388981"/>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ed Rectangle 76">
            <a:extLst>
              <a:ext uri="{FF2B5EF4-FFF2-40B4-BE49-F238E27FC236}">
                <a16:creationId xmlns:a16="http://schemas.microsoft.com/office/drawing/2014/main" id="{A13B1C3D-D028-6549-858B-E44B1A48CE04}"/>
              </a:ext>
            </a:extLst>
          </p:cNvPr>
          <p:cNvSpPr/>
          <p:nvPr/>
        </p:nvSpPr>
        <p:spPr bwMode="auto">
          <a:xfrm>
            <a:off x="3622764" y="353839"/>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8" name="Rounded Rectangle 77">
            <a:extLst>
              <a:ext uri="{FF2B5EF4-FFF2-40B4-BE49-F238E27FC236}">
                <a16:creationId xmlns:a16="http://schemas.microsoft.com/office/drawing/2014/main" id="{00DC48AC-FE88-9347-8698-A5362BE3C496}"/>
              </a:ext>
            </a:extLst>
          </p:cNvPr>
          <p:cNvSpPr/>
          <p:nvPr/>
        </p:nvSpPr>
        <p:spPr bwMode="auto">
          <a:xfrm>
            <a:off x="727164" y="382727"/>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9" name="Rounded Rectangle 78">
            <a:extLst>
              <a:ext uri="{FF2B5EF4-FFF2-40B4-BE49-F238E27FC236}">
                <a16:creationId xmlns:a16="http://schemas.microsoft.com/office/drawing/2014/main" id="{3448D37A-1171-0E4E-933E-13B9E9E35804}"/>
              </a:ext>
            </a:extLst>
          </p:cNvPr>
          <p:cNvSpPr/>
          <p:nvPr/>
        </p:nvSpPr>
        <p:spPr bwMode="auto">
          <a:xfrm>
            <a:off x="252034" y="1231612"/>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0" name="Rounded Rectangle 79">
            <a:extLst>
              <a:ext uri="{FF2B5EF4-FFF2-40B4-BE49-F238E27FC236}">
                <a16:creationId xmlns:a16="http://schemas.microsoft.com/office/drawing/2014/main" id="{F86FA6BA-ED83-3043-BD38-7567CBD544DA}"/>
              </a:ext>
            </a:extLst>
          </p:cNvPr>
          <p:cNvSpPr/>
          <p:nvPr/>
        </p:nvSpPr>
        <p:spPr bwMode="auto">
          <a:xfrm>
            <a:off x="6529889" y="353839"/>
            <a:ext cx="2033980" cy="56863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1" name="Rounded Rectangle 80">
            <a:extLst>
              <a:ext uri="{FF2B5EF4-FFF2-40B4-BE49-F238E27FC236}">
                <a16:creationId xmlns:a16="http://schemas.microsoft.com/office/drawing/2014/main" id="{943EFA48-634A-1040-BD61-A0B3D4249359}"/>
              </a:ext>
            </a:extLst>
          </p:cNvPr>
          <p:cNvSpPr/>
          <p:nvPr/>
        </p:nvSpPr>
        <p:spPr bwMode="auto">
          <a:xfrm>
            <a:off x="1771678" y="1248473"/>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3" name="Rounded Rectangle 82">
            <a:extLst>
              <a:ext uri="{FF2B5EF4-FFF2-40B4-BE49-F238E27FC236}">
                <a16:creationId xmlns:a16="http://schemas.microsoft.com/office/drawing/2014/main" id="{1012CFBC-E696-CF46-BF61-3E63989F9FAE}"/>
              </a:ext>
            </a:extLst>
          </p:cNvPr>
          <p:cNvSpPr/>
          <p:nvPr/>
        </p:nvSpPr>
        <p:spPr bwMode="auto">
          <a:xfrm>
            <a:off x="252035" y="2209335"/>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4" name="Rounded Rectangle 83">
            <a:extLst>
              <a:ext uri="{FF2B5EF4-FFF2-40B4-BE49-F238E27FC236}">
                <a16:creationId xmlns:a16="http://schemas.microsoft.com/office/drawing/2014/main" id="{A377B74C-DFE8-2C4F-A3A6-0D63EF0C393B}"/>
              </a:ext>
            </a:extLst>
          </p:cNvPr>
          <p:cNvSpPr/>
          <p:nvPr/>
        </p:nvSpPr>
        <p:spPr bwMode="auto">
          <a:xfrm>
            <a:off x="1793964" y="2163247"/>
            <a:ext cx="1080955" cy="50374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5" name="Rounded Rectangle 84">
            <a:extLst>
              <a:ext uri="{FF2B5EF4-FFF2-40B4-BE49-F238E27FC236}">
                <a16:creationId xmlns:a16="http://schemas.microsoft.com/office/drawing/2014/main" id="{F7D3EC5C-A487-A440-A20E-A1FAB784FD86}"/>
              </a:ext>
            </a:extLst>
          </p:cNvPr>
          <p:cNvSpPr/>
          <p:nvPr/>
        </p:nvSpPr>
        <p:spPr bwMode="auto">
          <a:xfrm>
            <a:off x="4001800" y="2171560"/>
            <a:ext cx="1004756" cy="46531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normally distributed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7" name="Rounded Rectangle 86">
            <a:extLst>
              <a:ext uri="{FF2B5EF4-FFF2-40B4-BE49-F238E27FC236}">
                <a16:creationId xmlns:a16="http://schemas.microsoft.com/office/drawing/2014/main" id="{9AE4C9B8-D9D9-014E-8B6A-BAED1DAE0B6A}"/>
              </a:ext>
            </a:extLst>
          </p:cNvPr>
          <p:cNvSpPr/>
          <p:nvPr/>
        </p:nvSpPr>
        <p:spPr bwMode="auto">
          <a:xfrm>
            <a:off x="5157342" y="2174746"/>
            <a:ext cx="769227" cy="44192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skewed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8" name="Rounded Rectangle 87">
            <a:extLst>
              <a:ext uri="{FF2B5EF4-FFF2-40B4-BE49-F238E27FC236}">
                <a16:creationId xmlns:a16="http://schemas.microsoft.com/office/drawing/2014/main" id="{265158EE-C88B-404D-803E-65C02FEFBA60}"/>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0" name="Rounded Rectangle 89">
            <a:extLst>
              <a:ext uri="{FF2B5EF4-FFF2-40B4-BE49-F238E27FC236}">
                <a16:creationId xmlns:a16="http://schemas.microsoft.com/office/drawing/2014/main" id="{F70BBFC6-7370-1A4D-B06F-C86E4FD87876}"/>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1" name="Rounded Rectangle 90">
            <a:extLst>
              <a:ext uri="{FF2B5EF4-FFF2-40B4-BE49-F238E27FC236}">
                <a16:creationId xmlns:a16="http://schemas.microsoft.com/office/drawing/2014/main" id="{F5E84A27-0E36-A949-8D4A-BCDFB194A32C}"/>
              </a:ext>
            </a:extLst>
          </p:cNvPr>
          <p:cNvSpPr/>
          <p:nvPr/>
        </p:nvSpPr>
        <p:spPr bwMode="auto">
          <a:xfrm>
            <a:off x="120425" y="3658115"/>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3" name="Rounded Rectangle 92">
            <a:extLst>
              <a:ext uri="{FF2B5EF4-FFF2-40B4-BE49-F238E27FC236}">
                <a16:creationId xmlns:a16="http://schemas.microsoft.com/office/drawing/2014/main" id="{D2099985-858B-F44A-BBCB-4A91393FCE1C}"/>
              </a:ext>
            </a:extLst>
          </p:cNvPr>
          <p:cNvSpPr/>
          <p:nvPr/>
        </p:nvSpPr>
        <p:spPr bwMode="auto">
          <a:xfrm>
            <a:off x="1031964" y="3664706"/>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4" name="Rounded Rectangle 93">
            <a:extLst>
              <a:ext uri="{FF2B5EF4-FFF2-40B4-BE49-F238E27FC236}">
                <a16:creationId xmlns:a16="http://schemas.microsoft.com/office/drawing/2014/main" id="{0CADC7CD-4344-3948-8930-DF252CCC342E}"/>
              </a:ext>
            </a:extLst>
          </p:cNvPr>
          <p:cNvSpPr/>
          <p:nvPr/>
        </p:nvSpPr>
        <p:spPr bwMode="auto">
          <a:xfrm rot="16200000">
            <a:off x="126026" y="5101240"/>
            <a:ext cx="880945" cy="28227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5" name="Rounded Rectangle 94">
            <a:extLst>
              <a:ext uri="{FF2B5EF4-FFF2-40B4-BE49-F238E27FC236}">
                <a16:creationId xmlns:a16="http://schemas.microsoft.com/office/drawing/2014/main" id="{D846644E-5BFB-B04D-B0E7-CF842AAFA353}"/>
              </a:ext>
            </a:extLst>
          </p:cNvPr>
          <p:cNvSpPr/>
          <p:nvPr/>
        </p:nvSpPr>
        <p:spPr bwMode="auto">
          <a:xfrm rot="16200000">
            <a:off x="601636" y="5405065"/>
            <a:ext cx="1522694" cy="31637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6" name="Rounded Rectangle 95">
            <a:extLst>
              <a:ext uri="{FF2B5EF4-FFF2-40B4-BE49-F238E27FC236}">
                <a16:creationId xmlns:a16="http://schemas.microsoft.com/office/drawing/2014/main" id="{2BBBADC6-7D64-8B40-965D-9C810CBF6F6D}"/>
              </a:ext>
            </a:extLst>
          </p:cNvPr>
          <p:cNvSpPr/>
          <p:nvPr/>
        </p:nvSpPr>
        <p:spPr bwMode="auto">
          <a:xfrm rot="16200000">
            <a:off x="1623952" y="5038658"/>
            <a:ext cx="819785" cy="3273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ANOVA</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7" name="Rounded Rectangle 96">
            <a:extLst>
              <a:ext uri="{FF2B5EF4-FFF2-40B4-BE49-F238E27FC236}">
                <a16:creationId xmlns:a16="http://schemas.microsoft.com/office/drawing/2014/main" id="{2A62E553-07E7-7B49-B0E7-E1BFDA5C7939}"/>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9" name="Rounded Rectangle 98">
            <a:extLst>
              <a:ext uri="{FF2B5EF4-FFF2-40B4-BE49-F238E27FC236}">
                <a16:creationId xmlns:a16="http://schemas.microsoft.com/office/drawing/2014/main" id="{3EF44771-C667-2345-A561-F09B905307F3}"/>
              </a:ext>
            </a:extLst>
          </p:cNvPr>
          <p:cNvSpPr/>
          <p:nvPr/>
        </p:nvSpPr>
        <p:spPr bwMode="auto">
          <a:xfrm rot="16200000">
            <a:off x="2801817" y="5260379"/>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0" name="Rounded Rectangle 99">
            <a:extLst>
              <a:ext uri="{FF2B5EF4-FFF2-40B4-BE49-F238E27FC236}">
                <a16:creationId xmlns:a16="http://schemas.microsoft.com/office/drawing/2014/main" id="{65390815-5403-8541-B415-F4081CDF363E}"/>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1" name="Rounded Rectangle 100">
            <a:extLst>
              <a:ext uri="{FF2B5EF4-FFF2-40B4-BE49-F238E27FC236}">
                <a16:creationId xmlns:a16="http://schemas.microsoft.com/office/drawing/2014/main" id="{EE6177B3-6C3D-7642-A01E-FDC2C86E1E6D}"/>
              </a:ext>
            </a:extLst>
          </p:cNvPr>
          <p:cNvSpPr/>
          <p:nvPr/>
        </p:nvSpPr>
        <p:spPr bwMode="auto">
          <a:xfrm>
            <a:off x="5791200" y="1207930"/>
            <a:ext cx="1549403"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3" name="Rounded Rectangle 102">
            <a:extLst>
              <a:ext uri="{FF2B5EF4-FFF2-40B4-BE49-F238E27FC236}">
                <a16:creationId xmlns:a16="http://schemas.microsoft.com/office/drawing/2014/main" id="{70AEE714-F1C8-8040-933D-7C6473B38F75}"/>
              </a:ext>
            </a:extLst>
          </p:cNvPr>
          <p:cNvSpPr/>
          <p:nvPr/>
        </p:nvSpPr>
        <p:spPr bwMode="auto">
          <a:xfrm>
            <a:off x="7437992" y="1202122"/>
            <a:ext cx="1553607"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Discrete/categorical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4" name="Rounded Rectangle 103">
            <a:extLst>
              <a:ext uri="{FF2B5EF4-FFF2-40B4-BE49-F238E27FC236}">
                <a16:creationId xmlns:a16="http://schemas.microsoft.com/office/drawing/2014/main" id="{670D16AA-C284-334A-967C-0BC232F6E470}"/>
              </a:ext>
            </a:extLst>
          </p:cNvPr>
          <p:cNvSpPr/>
          <p:nvPr/>
        </p:nvSpPr>
        <p:spPr bwMode="auto">
          <a:xfrm>
            <a:off x="739552"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6" name="Rounded Rectangle 105">
            <a:extLst>
              <a:ext uri="{FF2B5EF4-FFF2-40B4-BE49-F238E27FC236}">
                <a16:creationId xmlns:a16="http://schemas.microsoft.com/office/drawing/2014/main" id="{E5D9E031-65D6-504E-BD21-A081EF3A8693}"/>
              </a:ext>
            </a:extLst>
          </p:cNvPr>
          <p:cNvSpPr/>
          <p:nvPr/>
        </p:nvSpPr>
        <p:spPr bwMode="auto">
          <a:xfrm>
            <a:off x="16415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7" name="Rounded Rectangle 106">
            <a:extLst>
              <a:ext uri="{FF2B5EF4-FFF2-40B4-BE49-F238E27FC236}">
                <a16:creationId xmlns:a16="http://schemas.microsoft.com/office/drawing/2014/main" id="{3B51E899-3ECC-CE4C-9F88-59B88A9FF729}"/>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9" name="Rounded Rectangle 108">
            <a:extLst>
              <a:ext uri="{FF2B5EF4-FFF2-40B4-BE49-F238E27FC236}">
                <a16:creationId xmlns:a16="http://schemas.microsoft.com/office/drawing/2014/main" id="{31EA5826-0B40-8745-BA58-93372B0FCB4E}"/>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0" name="Rounded Rectangle 109">
            <a:extLst>
              <a:ext uri="{FF2B5EF4-FFF2-40B4-BE49-F238E27FC236}">
                <a16:creationId xmlns:a16="http://schemas.microsoft.com/office/drawing/2014/main" id="{B2FE9BA8-EAC9-1C4F-B97F-E081A4DD683A}"/>
              </a:ext>
            </a:extLst>
          </p:cNvPr>
          <p:cNvSpPr/>
          <p:nvPr/>
        </p:nvSpPr>
        <p:spPr bwMode="auto">
          <a:xfrm>
            <a:off x="7437992" y="2199505"/>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2" name="Rounded Rectangle 111">
            <a:extLst>
              <a:ext uri="{FF2B5EF4-FFF2-40B4-BE49-F238E27FC236}">
                <a16:creationId xmlns:a16="http://schemas.microsoft.com/office/drawing/2014/main" id="{54D4EF99-4258-5F46-AE9A-BCB91C1F8CC3}"/>
              </a:ext>
            </a:extLst>
          </p:cNvPr>
          <p:cNvSpPr/>
          <p:nvPr/>
        </p:nvSpPr>
        <p:spPr bwMode="auto">
          <a:xfrm>
            <a:off x="8234796" y="2187782"/>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3" name="Rounded Rectangle 112">
            <a:extLst>
              <a:ext uri="{FF2B5EF4-FFF2-40B4-BE49-F238E27FC236}">
                <a16:creationId xmlns:a16="http://schemas.microsoft.com/office/drawing/2014/main" id="{845BF60F-180E-C448-95BD-EA038140EFEB}"/>
              </a:ext>
            </a:extLst>
          </p:cNvPr>
          <p:cNvSpPr/>
          <p:nvPr/>
        </p:nvSpPr>
        <p:spPr bwMode="auto">
          <a:xfrm>
            <a:off x="6347838" y="298349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5" name="Rounded Rectangle 114">
            <a:extLst>
              <a:ext uri="{FF2B5EF4-FFF2-40B4-BE49-F238E27FC236}">
                <a16:creationId xmlns:a16="http://schemas.microsoft.com/office/drawing/2014/main" id="{AEE41D78-CE67-A842-9B4F-F2C8718C60CD}"/>
              </a:ext>
            </a:extLst>
          </p:cNvPr>
          <p:cNvSpPr/>
          <p:nvPr/>
        </p:nvSpPr>
        <p:spPr bwMode="auto">
          <a:xfrm>
            <a:off x="7707953" y="299008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6" name="Rounded Rectangle 115">
            <a:extLst>
              <a:ext uri="{FF2B5EF4-FFF2-40B4-BE49-F238E27FC236}">
                <a16:creationId xmlns:a16="http://schemas.microsoft.com/office/drawing/2014/main" id="{8574532F-06E8-FB41-88E8-C2A33E8D52A4}"/>
              </a:ext>
            </a:extLst>
          </p:cNvPr>
          <p:cNvSpPr/>
          <p:nvPr/>
        </p:nvSpPr>
        <p:spPr bwMode="auto">
          <a:xfrm>
            <a:off x="5886340" y="3669297"/>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8" name="Rounded Rectangle 117">
            <a:extLst>
              <a:ext uri="{FF2B5EF4-FFF2-40B4-BE49-F238E27FC236}">
                <a16:creationId xmlns:a16="http://schemas.microsoft.com/office/drawing/2014/main" id="{DEFAA096-8D30-C449-BB83-F9CC75037CEF}"/>
              </a:ext>
            </a:extLst>
          </p:cNvPr>
          <p:cNvSpPr/>
          <p:nvPr/>
        </p:nvSpPr>
        <p:spPr bwMode="auto">
          <a:xfrm>
            <a:off x="6746964" y="3669297"/>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9" name="Rounded Rectangle 118">
            <a:extLst>
              <a:ext uri="{FF2B5EF4-FFF2-40B4-BE49-F238E27FC236}">
                <a16:creationId xmlns:a16="http://schemas.microsoft.com/office/drawing/2014/main" id="{FABC7DA2-4F33-7A42-9DF9-1FB570107C90}"/>
              </a:ext>
            </a:extLst>
          </p:cNvPr>
          <p:cNvSpPr/>
          <p:nvPr/>
        </p:nvSpPr>
        <p:spPr bwMode="auto">
          <a:xfrm rot="16200000">
            <a:off x="5606260" y="5317000"/>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0" name="Rounded Rectangle 119">
            <a:extLst>
              <a:ext uri="{FF2B5EF4-FFF2-40B4-BE49-F238E27FC236}">
                <a16:creationId xmlns:a16="http://schemas.microsoft.com/office/drawing/2014/main" id="{2FA2784F-963F-D647-85E3-39B4522D899E}"/>
              </a:ext>
            </a:extLst>
          </p:cNvPr>
          <p:cNvSpPr/>
          <p:nvPr/>
        </p:nvSpPr>
        <p:spPr bwMode="auto">
          <a:xfrm rot="16200000">
            <a:off x="6467117" y="5257358"/>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2" name="Rounded Rectangle 121">
            <a:extLst>
              <a:ext uri="{FF2B5EF4-FFF2-40B4-BE49-F238E27FC236}">
                <a16:creationId xmlns:a16="http://schemas.microsoft.com/office/drawing/2014/main" id="{CA2E6AB1-79FA-4F4D-ADA6-8049001BCFED}"/>
              </a:ext>
            </a:extLst>
          </p:cNvPr>
          <p:cNvSpPr/>
          <p:nvPr/>
        </p:nvSpPr>
        <p:spPr bwMode="auto">
          <a:xfrm rot="16200000">
            <a:off x="7372481" y="5385352"/>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3" name="Rounded Rectangle 122">
            <a:extLst>
              <a:ext uri="{FF2B5EF4-FFF2-40B4-BE49-F238E27FC236}">
                <a16:creationId xmlns:a16="http://schemas.microsoft.com/office/drawing/2014/main" id="{17038432-FB0A-BE47-B62D-D9FCA3045707}"/>
              </a:ext>
            </a:extLst>
          </p:cNvPr>
          <p:cNvSpPr/>
          <p:nvPr/>
        </p:nvSpPr>
        <p:spPr bwMode="auto">
          <a:xfrm rot="16200000">
            <a:off x="7941517" y="5358746"/>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24" name="Straight Connector 123">
            <a:extLst>
              <a:ext uri="{FF2B5EF4-FFF2-40B4-BE49-F238E27FC236}">
                <a16:creationId xmlns:a16="http://schemas.microsoft.com/office/drawing/2014/main" id="{105BEC71-9604-A94D-917F-728B30D80F6B}"/>
              </a:ext>
            </a:extLst>
          </p:cNvPr>
          <p:cNvCxnSpPr>
            <a:stCxn id="77" idx="1"/>
            <a:endCxn id="78" idx="3"/>
          </p:cNvCxnSpPr>
          <p:nvPr/>
        </p:nvCxnSpPr>
        <p:spPr bwMode="auto">
          <a:xfrm flipH="1">
            <a:off x="2736073" y="544339"/>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B1681337-C2FD-544B-84BA-FCFAC7C6BD0B}"/>
              </a:ext>
            </a:extLst>
          </p:cNvPr>
          <p:cNvCxnSpPr>
            <a:stCxn id="77" idx="3"/>
            <a:endCxn id="80" idx="1"/>
          </p:cNvCxnSpPr>
          <p:nvPr/>
        </p:nvCxnSpPr>
        <p:spPr bwMode="auto">
          <a:xfrm>
            <a:off x="5908764" y="544339"/>
            <a:ext cx="621125" cy="93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C76AE613-88AC-4547-8A05-5622D3AEC314}"/>
              </a:ext>
            </a:extLst>
          </p:cNvPr>
          <p:cNvCxnSpPr>
            <a:cxnSpLocks/>
            <a:endCxn id="79" idx="0"/>
          </p:cNvCxnSpPr>
          <p:nvPr/>
        </p:nvCxnSpPr>
        <p:spPr bwMode="auto">
          <a:xfrm flipH="1">
            <a:off x="853654" y="1028745"/>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C0E414A3-731C-0B43-B4AA-3B5F07AC1D49}"/>
              </a:ext>
            </a:extLst>
          </p:cNvPr>
          <p:cNvCxnSpPr>
            <a:cxnSpLocks/>
            <a:stCxn id="78" idx="2"/>
            <a:endCxn id="81" idx="0"/>
          </p:cNvCxnSpPr>
          <p:nvPr/>
        </p:nvCxnSpPr>
        <p:spPr bwMode="auto">
          <a:xfrm>
            <a:off x="1731619" y="1028745"/>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B2ECAA8A-9326-614D-BE11-06F266C77E14}"/>
              </a:ext>
            </a:extLst>
          </p:cNvPr>
          <p:cNvCxnSpPr>
            <a:cxnSpLocks/>
            <a:stCxn id="83" idx="0"/>
            <a:endCxn id="79" idx="2"/>
          </p:cNvCxnSpPr>
          <p:nvPr/>
        </p:nvCxnSpPr>
        <p:spPr bwMode="auto">
          <a:xfrm flipV="1">
            <a:off x="853654" y="1976037"/>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9464C682-53FB-9F44-842C-14E15B063C92}"/>
              </a:ext>
            </a:extLst>
          </p:cNvPr>
          <p:cNvCxnSpPr>
            <a:cxnSpLocks/>
            <a:stCxn id="84" idx="0"/>
            <a:endCxn id="81" idx="2"/>
          </p:cNvCxnSpPr>
          <p:nvPr/>
        </p:nvCxnSpPr>
        <p:spPr bwMode="auto">
          <a:xfrm flipH="1" flipV="1">
            <a:off x="2332940" y="1976037"/>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62FF9486-71CE-E741-89B8-F0EF35462020}"/>
              </a:ext>
            </a:extLst>
          </p:cNvPr>
          <p:cNvCxnSpPr>
            <a:cxnSpLocks/>
            <a:stCxn id="80" idx="2"/>
            <a:endCxn id="101" idx="0"/>
          </p:cNvCxnSpPr>
          <p:nvPr/>
        </p:nvCxnSpPr>
        <p:spPr bwMode="auto">
          <a:xfrm flipH="1">
            <a:off x="6565902" y="922474"/>
            <a:ext cx="980977" cy="285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E4133861-C898-E44E-BD27-D717B1B0AF03}"/>
              </a:ext>
            </a:extLst>
          </p:cNvPr>
          <p:cNvCxnSpPr>
            <a:cxnSpLocks/>
            <a:stCxn id="80" idx="2"/>
            <a:endCxn id="103" idx="0"/>
          </p:cNvCxnSpPr>
          <p:nvPr/>
        </p:nvCxnSpPr>
        <p:spPr bwMode="auto">
          <a:xfrm>
            <a:off x="7546879" y="922474"/>
            <a:ext cx="667917" cy="279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74383631-3EF5-E24C-BE4E-F99FC8AA754C}"/>
              </a:ext>
            </a:extLst>
          </p:cNvPr>
          <p:cNvCxnSpPr>
            <a:cxnSpLocks/>
            <a:stCxn id="101" idx="2"/>
            <a:endCxn id="85" idx="0"/>
          </p:cNvCxnSpPr>
          <p:nvPr/>
        </p:nvCxnSpPr>
        <p:spPr bwMode="auto">
          <a:xfrm flipH="1">
            <a:off x="4504178" y="1952355"/>
            <a:ext cx="2061724" cy="219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F2D38FB3-C05F-C743-98CB-0F5FED6836F1}"/>
              </a:ext>
            </a:extLst>
          </p:cNvPr>
          <p:cNvCxnSpPr>
            <a:cxnSpLocks/>
            <a:stCxn id="101" idx="2"/>
            <a:endCxn id="87" idx="0"/>
          </p:cNvCxnSpPr>
          <p:nvPr/>
        </p:nvCxnSpPr>
        <p:spPr bwMode="auto">
          <a:xfrm flipH="1">
            <a:off x="5541956" y="1952355"/>
            <a:ext cx="1023946" cy="2223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8313BAE0-D9F2-0748-B7A5-CAE8EB498FD3}"/>
              </a:ext>
            </a:extLst>
          </p:cNvPr>
          <p:cNvCxnSpPr>
            <a:cxnSpLocks/>
            <a:stCxn id="103" idx="2"/>
            <a:endCxn id="110" idx="0"/>
          </p:cNvCxnSpPr>
          <p:nvPr/>
        </p:nvCxnSpPr>
        <p:spPr bwMode="auto">
          <a:xfrm flipH="1">
            <a:off x="7774698" y="1929686"/>
            <a:ext cx="440098" cy="2698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8D053779-8E93-3F4E-A3A8-82AF8E0FA8CB}"/>
              </a:ext>
            </a:extLst>
          </p:cNvPr>
          <p:cNvCxnSpPr>
            <a:cxnSpLocks/>
            <a:stCxn id="103" idx="2"/>
            <a:endCxn id="112" idx="0"/>
          </p:cNvCxnSpPr>
          <p:nvPr/>
        </p:nvCxnSpPr>
        <p:spPr bwMode="auto">
          <a:xfrm>
            <a:off x="8214796" y="1929686"/>
            <a:ext cx="398402" cy="258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999913DC-2B5F-114B-A6FE-DF8C9FBEE692}"/>
              </a:ext>
            </a:extLst>
          </p:cNvPr>
          <p:cNvCxnSpPr>
            <a:cxnSpLocks/>
            <a:stCxn id="85" idx="2"/>
            <a:endCxn id="104" idx="0"/>
          </p:cNvCxnSpPr>
          <p:nvPr/>
        </p:nvCxnSpPr>
        <p:spPr bwMode="auto">
          <a:xfrm flipH="1">
            <a:off x="1076258" y="2636877"/>
            <a:ext cx="3427920" cy="457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F17B0232-FB66-3649-92AA-62C526E27A16}"/>
              </a:ext>
            </a:extLst>
          </p:cNvPr>
          <p:cNvCxnSpPr>
            <a:cxnSpLocks/>
            <a:stCxn id="85" idx="2"/>
            <a:endCxn id="106" idx="0"/>
          </p:cNvCxnSpPr>
          <p:nvPr/>
        </p:nvCxnSpPr>
        <p:spPr bwMode="auto">
          <a:xfrm flipH="1">
            <a:off x="2019966" y="2636877"/>
            <a:ext cx="2484212" cy="451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4DA5811B-AAEC-B940-8F5F-A4CA688F545B}"/>
              </a:ext>
            </a:extLst>
          </p:cNvPr>
          <p:cNvCxnSpPr>
            <a:cxnSpLocks/>
            <a:stCxn id="87" idx="2"/>
            <a:endCxn id="88" idx="0"/>
          </p:cNvCxnSpPr>
          <p:nvPr/>
        </p:nvCxnSpPr>
        <p:spPr bwMode="auto">
          <a:xfrm flipH="1">
            <a:off x="3121270" y="2616674"/>
            <a:ext cx="2420686" cy="4776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0A76247F-EDA5-EF48-9329-934C9A53B035}"/>
              </a:ext>
            </a:extLst>
          </p:cNvPr>
          <p:cNvCxnSpPr>
            <a:cxnSpLocks/>
            <a:stCxn id="87" idx="2"/>
            <a:endCxn id="90" idx="0"/>
          </p:cNvCxnSpPr>
          <p:nvPr/>
        </p:nvCxnSpPr>
        <p:spPr bwMode="auto">
          <a:xfrm flipH="1">
            <a:off x="4915566" y="2616674"/>
            <a:ext cx="626390" cy="4719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910BBF9-B3E4-D442-A4B0-7BC32B63DA92}"/>
              </a:ext>
            </a:extLst>
          </p:cNvPr>
          <p:cNvCxnSpPr>
            <a:cxnSpLocks/>
            <a:stCxn id="104" idx="2"/>
            <a:endCxn id="91" idx="0"/>
          </p:cNvCxnSpPr>
          <p:nvPr/>
        </p:nvCxnSpPr>
        <p:spPr bwMode="auto">
          <a:xfrm flipH="1">
            <a:off x="560323" y="3464869"/>
            <a:ext cx="515935" cy="1932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C1EFA2D3-2ECE-E242-82E0-ACF116328C5E}"/>
              </a:ext>
            </a:extLst>
          </p:cNvPr>
          <p:cNvCxnSpPr>
            <a:cxnSpLocks/>
            <a:stCxn id="104" idx="2"/>
            <a:endCxn id="93" idx="0"/>
          </p:cNvCxnSpPr>
          <p:nvPr/>
        </p:nvCxnSpPr>
        <p:spPr bwMode="auto">
          <a:xfrm>
            <a:off x="1076258" y="3464869"/>
            <a:ext cx="281888" cy="199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B90C8D0A-D44F-3643-9F2A-2CCC5AA92749}"/>
              </a:ext>
            </a:extLst>
          </p:cNvPr>
          <p:cNvCxnSpPr>
            <a:cxnSpLocks/>
            <a:stCxn id="91" idx="2"/>
            <a:endCxn id="94" idx="3"/>
          </p:cNvCxnSpPr>
          <p:nvPr/>
        </p:nvCxnSpPr>
        <p:spPr bwMode="auto">
          <a:xfrm>
            <a:off x="560323" y="4102305"/>
            <a:ext cx="6176"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9A42C213-B779-1D47-9F02-DA0CB23D1835}"/>
              </a:ext>
            </a:extLst>
          </p:cNvPr>
          <p:cNvCxnSpPr>
            <a:cxnSpLocks/>
            <a:stCxn id="93" idx="2"/>
            <a:endCxn id="95" idx="3"/>
          </p:cNvCxnSpPr>
          <p:nvPr/>
        </p:nvCxnSpPr>
        <p:spPr bwMode="auto">
          <a:xfrm>
            <a:off x="1358146" y="4102305"/>
            <a:ext cx="4838"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89C8C3D3-B7E9-354D-B839-A1501CAA08D3}"/>
              </a:ext>
            </a:extLst>
          </p:cNvPr>
          <p:cNvCxnSpPr>
            <a:cxnSpLocks/>
            <a:stCxn id="106" idx="2"/>
            <a:endCxn id="96" idx="3"/>
          </p:cNvCxnSpPr>
          <p:nvPr/>
        </p:nvCxnSpPr>
        <p:spPr bwMode="auto">
          <a:xfrm>
            <a:off x="2019966" y="3464869"/>
            <a:ext cx="13879" cy="1327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A5922B39-65BD-5645-ADB0-BF1CF1F8FB0B}"/>
              </a:ext>
            </a:extLst>
          </p:cNvPr>
          <p:cNvCxnSpPr>
            <a:cxnSpLocks/>
            <a:stCxn id="88" idx="2"/>
            <a:endCxn id="107"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F9B4874-EBE5-4E40-8D34-32C020735460}"/>
              </a:ext>
            </a:extLst>
          </p:cNvPr>
          <p:cNvCxnSpPr>
            <a:cxnSpLocks/>
            <a:stCxn id="88" idx="2"/>
            <a:endCxn id="109"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2F59AEA4-1AA1-A948-A6C6-9110B689D8E9}"/>
              </a:ext>
            </a:extLst>
          </p:cNvPr>
          <p:cNvCxnSpPr>
            <a:cxnSpLocks/>
            <a:stCxn id="107" idx="2"/>
            <a:endCxn id="97"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AA6365DD-15C1-B649-A539-6363EA2B0D8F}"/>
              </a:ext>
            </a:extLst>
          </p:cNvPr>
          <p:cNvCxnSpPr>
            <a:cxnSpLocks/>
            <a:stCxn id="109" idx="2"/>
            <a:endCxn id="99"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9FA25AD8-2B1E-0145-BBB7-A1C863864667}"/>
              </a:ext>
            </a:extLst>
          </p:cNvPr>
          <p:cNvCxnSpPr>
            <a:cxnSpLocks/>
            <a:stCxn id="110" idx="2"/>
            <a:endCxn id="113" idx="0"/>
          </p:cNvCxnSpPr>
          <p:nvPr/>
        </p:nvCxnSpPr>
        <p:spPr bwMode="auto">
          <a:xfrm flipH="1">
            <a:off x="6787736" y="2570092"/>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21DC2FB0-F755-3448-9826-1D8B619836C8}"/>
              </a:ext>
            </a:extLst>
          </p:cNvPr>
          <p:cNvCxnSpPr>
            <a:cxnSpLocks/>
            <a:stCxn id="110" idx="2"/>
            <a:endCxn id="115" idx="0"/>
          </p:cNvCxnSpPr>
          <p:nvPr/>
        </p:nvCxnSpPr>
        <p:spPr bwMode="auto">
          <a:xfrm>
            <a:off x="7774698" y="2570092"/>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8EF13FDD-A196-D841-AAFF-5D0D506786F3}"/>
              </a:ext>
            </a:extLst>
          </p:cNvPr>
          <p:cNvCxnSpPr>
            <a:cxnSpLocks/>
            <a:stCxn id="113" idx="2"/>
            <a:endCxn id="116" idx="0"/>
          </p:cNvCxnSpPr>
          <p:nvPr/>
        </p:nvCxnSpPr>
        <p:spPr bwMode="auto">
          <a:xfrm flipH="1">
            <a:off x="6283836" y="3427687"/>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B721F6D-D7DD-AA41-92D9-FA946633CAEE}"/>
              </a:ext>
            </a:extLst>
          </p:cNvPr>
          <p:cNvCxnSpPr>
            <a:cxnSpLocks/>
            <a:stCxn id="113" idx="2"/>
            <a:endCxn id="118" idx="0"/>
          </p:cNvCxnSpPr>
          <p:nvPr/>
        </p:nvCxnSpPr>
        <p:spPr bwMode="auto">
          <a:xfrm>
            <a:off x="6787736" y="3427687"/>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08109A56-8E8C-0242-817C-0EBF14A483E7}"/>
              </a:ext>
            </a:extLst>
          </p:cNvPr>
          <p:cNvCxnSpPr>
            <a:cxnSpLocks/>
            <a:stCxn id="116" idx="2"/>
            <a:endCxn id="119" idx="3"/>
          </p:cNvCxnSpPr>
          <p:nvPr/>
        </p:nvCxnSpPr>
        <p:spPr bwMode="auto">
          <a:xfrm flipH="1">
            <a:off x="6277941" y="4474467"/>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EA504CDC-B759-0A48-A1C8-7DBC5E06F5B3}"/>
              </a:ext>
            </a:extLst>
          </p:cNvPr>
          <p:cNvCxnSpPr>
            <a:cxnSpLocks/>
            <a:stCxn id="118" idx="2"/>
            <a:endCxn id="120" idx="3"/>
          </p:cNvCxnSpPr>
          <p:nvPr/>
        </p:nvCxnSpPr>
        <p:spPr bwMode="auto">
          <a:xfrm>
            <a:off x="7138798" y="4563394"/>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7B7578E9-8094-0345-8678-D551BBB48E19}"/>
              </a:ext>
            </a:extLst>
          </p:cNvPr>
          <p:cNvCxnSpPr>
            <a:cxnSpLocks/>
            <a:stCxn id="115" idx="2"/>
            <a:endCxn id="122" idx="3"/>
          </p:cNvCxnSpPr>
          <p:nvPr/>
        </p:nvCxnSpPr>
        <p:spPr bwMode="auto">
          <a:xfrm>
            <a:off x="8034135" y="3427687"/>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BC943F6-5CA6-F844-9094-4338F6A85E0B}"/>
              </a:ext>
            </a:extLst>
          </p:cNvPr>
          <p:cNvCxnSpPr>
            <a:cxnSpLocks/>
            <a:stCxn id="112" idx="2"/>
            <a:endCxn id="123" idx="3"/>
          </p:cNvCxnSpPr>
          <p:nvPr/>
        </p:nvCxnSpPr>
        <p:spPr bwMode="auto">
          <a:xfrm>
            <a:off x="8613198" y="2564036"/>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8" name="Rounded Rectangle 167">
            <a:extLst>
              <a:ext uri="{FF2B5EF4-FFF2-40B4-BE49-F238E27FC236}">
                <a16:creationId xmlns:a16="http://schemas.microsoft.com/office/drawing/2014/main" id="{13CFA107-7C18-DF41-BE2E-7A69D3913BA2}"/>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69" name="Rounded Rectangle 168">
            <a:extLst>
              <a:ext uri="{FF2B5EF4-FFF2-40B4-BE49-F238E27FC236}">
                <a16:creationId xmlns:a16="http://schemas.microsoft.com/office/drawing/2014/main" id="{808F8E66-C8AE-C74E-B23E-A064EC536EDB}"/>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70" name="Straight Connector 169">
            <a:extLst>
              <a:ext uri="{FF2B5EF4-FFF2-40B4-BE49-F238E27FC236}">
                <a16:creationId xmlns:a16="http://schemas.microsoft.com/office/drawing/2014/main" id="{96DA45D2-6A8C-F14F-B258-18F779462873}"/>
              </a:ext>
            </a:extLst>
          </p:cNvPr>
          <p:cNvCxnSpPr>
            <a:cxnSpLocks/>
            <a:stCxn id="90" idx="2"/>
            <a:endCxn id="168"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5CEB8C24-0C23-7B48-A9DC-1C29F3DE610A}"/>
              </a:ext>
            </a:extLst>
          </p:cNvPr>
          <p:cNvCxnSpPr>
            <a:cxnSpLocks/>
            <a:stCxn id="90" idx="2"/>
            <a:endCxn id="169"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3" name="Rounded Rectangle 172">
            <a:extLst>
              <a:ext uri="{FF2B5EF4-FFF2-40B4-BE49-F238E27FC236}">
                <a16:creationId xmlns:a16="http://schemas.microsoft.com/office/drawing/2014/main" id="{5A57F356-29A4-064E-A53E-308C0B089018}"/>
              </a:ext>
            </a:extLst>
          </p:cNvPr>
          <p:cNvSpPr/>
          <p:nvPr/>
        </p:nvSpPr>
        <p:spPr bwMode="auto">
          <a:xfrm rot="16200000">
            <a:off x="4641910" y="5423223"/>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175" name="Straight Connector 174">
            <a:extLst>
              <a:ext uri="{FF2B5EF4-FFF2-40B4-BE49-F238E27FC236}">
                <a16:creationId xmlns:a16="http://schemas.microsoft.com/office/drawing/2014/main" id="{4E34B7CE-F38E-A648-B35F-3A6BC2684B7C}"/>
              </a:ext>
            </a:extLst>
          </p:cNvPr>
          <p:cNvCxnSpPr>
            <a:cxnSpLocks/>
            <a:stCxn id="168" idx="2"/>
            <a:endCxn id="100"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6F89797B-3B16-7640-8F91-7188A3C99AD0}"/>
              </a:ext>
            </a:extLst>
          </p:cNvPr>
          <p:cNvCxnSpPr>
            <a:cxnSpLocks/>
            <a:stCxn id="169" idx="2"/>
            <a:endCxn id="173"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Freeform 1">
            <a:extLst>
              <a:ext uri="{FF2B5EF4-FFF2-40B4-BE49-F238E27FC236}">
                <a16:creationId xmlns:a16="http://schemas.microsoft.com/office/drawing/2014/main" id="{A0A38173-B5A9-F042-A03C-FF77DD0CD203}"/>
              </a:ext>
            </a:extLst>
          </p:cNvPr>
          <p:cNvSpPr/>
          <p:nvPr/>
        </p:nvSpPr>
        <p:spPr bwMode="auto">
          <a:xfrm>
            <a:off x="-235131" y="-130629"/>
            <a:ext cx="9379131" cy="7053943"/>
          </a:xfrm>
          <a:custGeom>
            <a:avLst/>
            <a:gdLst>
              <a:gd name="connsiteX0" fmla="*/ 0 w 9379131"/>
              <a:gd name="connsiteY0" fmla="*/ 78378 h 7053943"/>
              <a:gd name="connsiteX1" fmla="*/ 104502 w 9379131"/>
              <a:gd name="connsiteY1" fmla="*/ 7053943 h 7053943"/>
              <a:gd name="connsiteX2" fmla="*/ 2560320 w 9379131"/>
              <a:gd name="connsiteY2" fmla="*/ 6844938 h 7053943"/>
              <a:gd name="connsiteX3" fmla="*/ 2429691 w 9379131"/>
              <a:gd name="connsiteY3" fmla="*/ 3944983 h 7053943"/>
              <a:gd name="connsiteX4" fmla="*/ 2795451 w 9379131"/>
              <a:gd name="connsiteY4" fmla="*/ 3474720 h 7053943"/>
              <a:gd name="connsiteX5" fmla="*/ 3004457 w 9379131"/>
              <a:gd name="connsiteY5" fmla="*/ 3161212 h 7053943"/>
              <a:gd name="connsiteX6" fmla="*/ 5930537 w 9379131"/>
              <a:gd name="connsiteY6" fmla="*/ 3135086 h 7053943"/>
              <a:gd name="connsiteX7" fmla="*/ 6061165 w 9379131"/>
              <a:gd name="connsiteY7" fmla="*/ 6714309 h 7053943"/>
              <a:gd name="connsiteX8" fmla="*/ 9379131 w 9379131"/>
              <a:gd name="connsiteY8" fmla="*/ 6688183 h 7053943"/>
              <a:gd name="connsiteX9" fmla="*/ 9353005 w 9379131"/>
              <a:gd name="connsiteY9" fmla="*/ 0 h 7053943"/>
              <a:gd name="connsiteX10" fmla="*/ 0 w 9379131"/>
              <a:gd name="connsiteY10" fmla="*/ 78378 h 70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79131" h="7053943">
                <a:moveTo>
                  <a:pt x="0" y="78378"/>
                </a:moveTo>
                <a:lnTo>
                  <a:pt x="104502" y="7053943"/>
                </a:lnTo>
                <a:lnTo>
                  <a:pt x="2560320" y="6844938"/>
                </a:lnTo>
                <a:lnTo>
                  <a:pt x="2429691" y="3944983"/>
                </a:lnTo>
                <a:lnTo>
                  <a:pt x="2795451" y="3474720"/>
                </a:lnTo>
                <a:lnTo>
                  <a:pt x="3004457" y="3161212"/>
                </a:lnTo>
                <a:lnTo>
                  <a:pt x="5930537" y="3135086"/>
                </a:lnTo>
                <a:lnTo>
                  <a:pt x="6061165" y="6714309"/>
                </a:lnTo>
                <a:lnTo>
                  <a:pt x="9379131" y="6688183"/>
                </a:lnTo>
                <a:lnTo>
                  <a:pt x="9353005" y="0"/>
                </a:lnTo>
                <a:lnTo>
                  <a:pt x="0" y="78378"/>
                </a:lnTo>
                <a:close/>
              </a:path>
            </a:pathLst>
          </a:custGeom>
          <a:solidFill>
            <a:schemeClr val="bg1">
              <a:alpha val="7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82" name="TextBox 9">
            <a:extLst>
              <a:ext uri="{FF2B5EF4-FFF2-40B4-BE49-F238E27FC236}">
                <a16:creationId xmlns:a16="http://schemas.microsoft.com/office/drawing/2014/main" id="{72D8A5CA-0B8B-FF46-917B-AFD09903CC6B}"/>
              </a:ext>
            </a:extLst>
          </p:cNvPr>
          <p:cNvSpPr txBox="1">
            <a:spLocks noChangeArrowheads="1"/>
          </p:cNvSpPr>
          <p:nvPr/>
        </p:nvSpPr>
        <p:spPr bwMode="auto">
          <a:xfrm>
            <a:off x="0" y="798428"/>
            <a:ext cx="5693811" cy="553998"/>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000" b="0" dirty="0">
                <a:solidFill>
                  <a:schemeClr val="bg1"/>
                </a:solidFill>
              </a:rPr>
              <a:t>we are looking at this now</a:t>
            </a:r>
          </a:p>
        </p:txBody>
      </p:sp>
      <p:sp>
        <p:nvSpPr>
          <p:cNvPr id="3" name="Slide Number Placeholder 2">
            <a:extLst>
              <a:ext uri="{FF2B5EF4-FFF2-40B4-BE49-F238E27FC236}">
                <a16:creationId xmlns:a16="http://schemas.microsoft.com/office/drawing/2014/main" id="{BD0C923D-F5A3-3340-AD49-DF41D42E2D66}"/>
              </a:ext>
            </a:extLst>
          </p:cNvPr>
          <p:cNvSpPr>
            <a:spLocks noGrp="1"/>
          </p:cNvSpPr>
          <p:nvPr>
            <p:ph type="sldNum" sz="quarter" idx="12"/>
          </p:nvPr>
        </p:nvSpPr>
        <p:spPr/>
        <p:txBody>
          <a:bodyPr/>
          <a:lstStyle/>
          <a:p>
            <a:fld id="{803C33BC-767D-8845-BB2C-A473FB4A7552}" type="slidenum">
              <a:rPr lang="en-US" smtClean="0"/>
              <a:pPr/>
              <a:t>351</a:t>
            </a:fld>
            <a:endParaRPr lang="en-US"/>
          </a:p>
        </p:txBody>
      </p:sp>
    </p:spTree>
    <p:extLst>
      <p:ext uri="{BB962C8B-B14F-4D97-AF65-F5344CB8AC3E}">
        <p14:creationId xmlns:p14="http://schemas.microsoft.com/office/powerpoint/2010/main" val="168256359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942A04C-2CC9-DF40-97AE-1C4588349551}"/>
              </a:ext>
            </a:extLst>
          </p:cNvPr>
          <p:cNvSpPr txBox="1">
            <a:spLocks/>
          </p:cNvSpPr>
          <p:nvPr/>
        </p:nvSpPr>
        <p:spPr bwMode="auto">
          <a:xfrm>
            <a:off x="457200" y="1021976"/>
            <a:ext cx="81534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comparing the means of two populations is very important</a:t>
            </a:r>
          </a:p>
          <a:p>
            <a:endParaRPr lang="en-US" b="0" dirty="0">
              <a:latin typeface="Arial" charset="0"/>
              <a:cs typeface="Arial" charset="0"/>
            </a:endParaRPr>
          </a:p>
          <a:p>
            <a:r>
              <a:rPr lang="en-US" b="0" dirty="0">
                <a:latin typeface="Arial" charset="0"/>
                <a:cs typeface="Arial" charset="0"/>
              </a:rPr>
              <a:t>in the last lecture we saw what we can do if we assume that the samples are normally distributed</a:t>
            </a:r>
          </a:p>
          <a:p>
            <a:endParaRPr lang="en-US" b="0" dirty="0">
              <a:latin typeface="Arial" charset="0"/>
              <a:cs typeface="Arial" charset="0"/>
            </a:endParaRPr>
          </a:p>
          <a:p>
            <a:r>
              <a:rPr lang="en-US" b="0" dirty="0">
                <a:latin typeface="Arial" charset="0"/>
                <a:cs typeface="Arial" charset="0"/>
              </a:rPr>
              <a:t>for large sample sizes, we can invoke the </a:t>
            </a:r>
            <a:r>
              <a:rPr lang="en-US" dirty="0">
                <a:solidFill>
                  <a:srgbClr val="99CC00"/>
                </a:solidFill>
                <a:latin typeface="Arial" charset="0"/>
                <a:cs typeface="Arial" charset="0"/>
              </a:rPr>
              <a:t>central limit theorem </a:t>
            </a:r>
            <a:r>
              <a:rPr lang="en-US" b="0" dirty="0">
                <a:latin typeface="Arial" charset="0"/>
                <a:cs typeface="Arial" charset="0"/>
              </a:rPr>
              <a:t>to claim that data are approximately normal</a:t>
            </a:r>
          </a:p>
          <a:p>
            <a:endParaRPr lang="en-US" b="0" dirty="0">
              <a:latin typeface="Arial" charset="0"/>
              <a:cs typeface="Arial" charset="0"/>
            </a:endParaRPr>
          </a:p>
          <a:p>
            <a:r>
              <a:rPr lang="en-US" b="0" dirty="0">
                <a:latin typeface="Arial" charset="0"/>
                <a:cs typeface="Arial" charset="0"/>
              </a:rPr>
              <a:t>but in some cases the data are </a:t>
            </a:r>
            <a:r>
              <a:rPr lang="en-US" dirty="0">
                <a:solidFill>
                  <a:srgbClr val="FF9900"/>
                </a:solidFill>
                <a:latin typeface="Arial" charset="0"/>
                <a:cs typeface="Arial" charset="0"/>
              </a:rPr>
              <a:t>NOT normal</a:t>
            </a:r>
            <a:r>
              <a:rPr lang="en-US" b="0" dirty="0">
                <a:latin typeface="Arial" charset="0"/>
                <a:cs typeface="Arial" charset="0"/>
              </a:rPr>
              <a:t>, and</a:t>
            </a:r>
          </a:p>
          <a:p>
            <a:r>
              <a:rPr lang="en-US" b="0" dirty="0">
                <a:latin typeface="Arial" charset="0"/>
                <a:cs typeface="Arial" charset="0"/>
              </a:rPr>
              <a:t>the sample size is too small to invoke the CLT</a:t>
            </a:r>
          </a:p>
        </p:txBody>
      </p:sp>
      <p:sp>
        <p:nvSpPr>
          <p:cNvPr id="2" name="Slide Number Placeholder 1">
            <a:extLst>
              <a:ext uri="{FF2B5EF4-FFF2-40B4-BE49-F238E27FC236}">
                <a16:creationId xmlns:a16="http://schemas.microsoft.com/office/drawing/2014/main" id="{C602ACCF-C4DB-1F4E-A888-0F4785315854}"/>
              </a:ext>
            </a:extLst>
          </p:cNvPr>
          <p:cNvSpPr>
            <a:spLocks noGrp="1"/>
          </p:cNvSpPr>
          <p:nvPr>
            <p:ph type="sldNum" sz="quarter" idx="12"/>
          </p:nvPr>
        </p:nvSpPr>
        <p:spPr/>
        <p:txBody>
          <a:bodyPr/>
          <a:lstStyle/>
          <a:p>
            <a:fld id="{803C33BC-767D-8845-BB2C-A473FB4A7552}" type="slidenum">
              <a:rPr lang="en-US" smtClean="0"/>
              <a:pPr/>
              <a:t>352</a:t>
            </a:fld>
            <a:endParaRPr lang="en-US"/>
          </a:p>
        </p:txBody>
      </p:sp>
    </p:spTree>
    <p:extLst>
      <p:ext uri="{BB962C8B-B14F-4D97-AF65-F5344CB8AC3E}">
        <p14:creationId xmlns:p14="http://schemas.microsoft.com/office/powerpoint/2010/main" val="259777110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942A04C-2CC9-DF40-97AE-1C4588349551}"/>
              </a:ext>
            </a:extLst>
          </p:cNvPr>
          <p:cNvSpPr txBox="1">
            <a:spLocks/>
          </p:cNvSpPr>
          <p:nvPr/>
        </p:nvSpPr>
        <p:spPr bwMode="auto">
          <a:xfrm>
            <a:off x="457200" y="628480"/>
            <a:ext cx="81534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four non-parametric tests are very robust: the significance level is known regardless of the distribution of the data, but nothing is perfect: what </a:t>
            </a:r>
            <a:r>
              <a:rPr lang="en-US" dirty="0">
                <a:solidFill>
                  <a:srgbClr val="99CC00"/>
                </a:solidFill>
                <a:latin typeface="Arial" charset="0"/>
                <a:cs typeface="Arial" charset="0"/>
              </a:rPr>
              <a:t>you</a:t>
            </a:r>
            <a:r>
              <a:rPr lang="en-US" b="0" dirty="0">
                <a:latin typeface="Arial" charset="0"/>
                <a:cs typeface="Arial" charset="0"/>
              </a:rPr>
              <a:t> </a:t>
            </a:r>
            <a:r>
              <a:rPr lang="en-US" dirty="0">
                <a:solidFill>
                  <a:srgbClr val="99CC00"/>
                </a:solidFill>
                <a:latin typeface="Arial" charset="0"/>
                <a:cs typeface="Arial" charset="0"/>
              </a:rPr>
              <a:t>gain in robustness </a:t>
            </a:r>
            <a:r>
              <a:rPr lang="en-US" dirty="0">
                <a:solidFill>
                  <a:srgbClr val="FF9900"/>
                </a:solidFill>
                <a:latin typeface="Arial" charset="0"/>
                <a:cs typeface="Arial" charset="0"/>
              </a:rPr>
              <a:t>you lose in power</a:t>
            </a:r>
            <a:r>
              <a:rPr lang="en-US" b="0" dirty="0">
                <a:latin typeface="Arial" charset="0"/>
                <a:cs typeface="Arial" charset="0"/>
              </a:rPr>
              <a:t>.</a:t>
            </a:r>
          </a:p>
          <a:p>
            <a:endParaRPr lang="en-US" b="0" dirty="0">
              <a:latin typeface="Arial" charset="0"/>
              <a:cs typeface="Arial" charset="0"/>
            </a:endParaRPr>
          </a:p>
          <a:p>
            <a:endParaRPr lang="en-US" b="0" dirty="0">
              <a:latin typeface="Arial" charset="0"/>
              <a:cs typeface="Arial" charset="0"/>
            </a:endParaRPr>
          </a:p>
        </p:txBody>
      </p:sp>
      <p:grpSp>
        <p:nvGrpSpPr>
          <p:cNvPr id="23" name="Group 22">
            <a:extLst>
              <a:ext uri="{FF2B5EF4-FFF2-40B4-BE49-F238E27FC236}">
                <a16:creationId xmlns:a16="http://schemas.microsoft.com/office/drawing/2014/main" id="{62EEEEE6-D9CF-5B4B-BD5A-436A42973469}"/>
              </a:ext>
            </a:extLst>
          </p:cNvPr>
          <p:cNvGrpSpPr/>
          <p:nvPr/>
        </p:nvGrpSpPr>
        <p:grpSpPr>
          <a:xfrm rot="5400000">
            <a:off x="2836118" y="2721591"/>
            <a:ext cx="3395563" cy="3133981"/>
            <a:chOff x="2251164" y="3088615"/>
            <a:chExt cx="3395563" cy="3133981"/>
          </a:xfrm>
        </p:grpSpPr>
        <p:sp>
          <p:nvSpPr>
            <p:cNvPr id="24" name="Rounded Rectangle 23">
              <a:extLst>
                <a:ext uri="{FF2B5EF4-FFF2-40B4-BE49-F238E27FC236}">
                  <a16:creationId xmlns:a16="http://schemas.microsoft.com/office/drawing/2014/main" id="{ECB171AC-09B7-D048-BAF8-FA5427066207}"/>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5" name="Rounded Rectangle 24">
              <a:extLst>
                <a:ext uri="{FF2B5EF4-FFF2-40B4-BE49-F238E27FC236}">
                  <a16:creationId xmlns:a16="http://schemas.microsoft.com/office/drawing/2014/main" id="{00A0D013-1070-5D4C-A14A-DA705FB5A824}"/>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6" name="Rounded Rectangle 25">
              <a:extLst>
                <a:ext uri="{FF2B5EF4-FFF2-40B4-BE49-F238E27FC236}">
                  <a16:creationId xmlns:a16="http://schemas.microsoft.com/office/drawing/2014/main" id="{EFCF798C-97A0-C94F-AA59-0FAED38E164E}"/>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7" name="Rounded Rectangle 26">
              <a:extLst>
                <a:ext uri="{FF2B5EF4-FFF2-40B4-BE49-F238E27FC236}">
                  <a16:creationId xmlns:a16="http://schemas.microsoft.com/office/drawing/2014/main" id="{5AA9D45E-EEFC-D240-975D-78BBF4823D99}"/>
                </a:ext>
              </a:extLst>
            </p:cNvPr>
            <p:cNvSpPr/>
            <p:nvPr/>
          </p:nvSpPr>
          <p:spPr bwMode="auto">
            <a:xfrm rot="16200000">
              <a:off x="2801817" y="5260379"/>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8" name="Rounded Rectangle 27">
              <a:extLst>
                <a:ext uri="{FF2B5EF4-FFF2-40B4-BE49-F238E27FC236}">
                  <a16:creationId xmlns:a16="http://schemas.microsoft.com/office/drawing/2014/main" id="{458B0FED-3F8A-D74D-A2C4-B89018216960}"/>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9" name="Rounded Rectangle 28">
              <a:extLst>
                <a:ext uri="{FF2B5EF4-FFF2-40B4-BE49-F238E27FC236}">
                  <a16:creationId xmlns:a16="http://schemas.microsoft.com/office/drawing/2014/main" id="{9BA3FB02-2D71-684E-BDA8-D280E61D5949}"/>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0" name="Rounded Rectangle 29">
              <a:extLst>
                <a:ext uri="{FF2B5EF4-FFF2-40B4-BE49-F238E27FC236}">
                  <a16:creationId xmlns:a16="http://schemas.microsoft.com/office/drawing/2014/main" id="{6680273E-A696-2E48-B192-A3E04CC79968}"/>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31" name="Straight Connector 30">
              <a:extLst>
                <a:ext uri="{FF2B5EF4-FFF2-40B4-BE49-F238E27FC236}">
                  <a16:creationId xmlns:a16="http://schemas.microsoft.com/office/drawing/2014/main" id="{12BE7529-5C2E-1948-A23B-7974A645207D}"/>
                </a:ext>
              </a:extLst>
            </p:cNvPr>
            <p:cNvCxnSpPr>
              <a:cxnSpLocks/>
              <a:stCxn id="24" idx="2"/>
              <a:endCxn id="29"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99C85C87-A440-D84D-9FD9-152689D9DA0C}"/>
                </a:ext>
              </a:extLst>
            </p:cNvPr>
            <p:cNvCxnSpPr>
              <a:cxnSpLocks/>
              <a:stCxn id="24" idx="2"/>
              <a:endCxn id="30"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3DE5364C-F7DC-BC43-974D-91644ED2802B}"/>
                </a:ext>
              </a:extLst>
            </p:cNvPr>
            <p:cNvCxnSpPr>
              <a:cxnSpLocks/>
              <a:stCxn id="29" idx="2"/>
              <a:endCxn id="26"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A8043B60-1B88-B746-BB57-B6BAD80A875C}"/>
                </a:ext>
              </a:extLst>
            </p:cNvPr>
            <p:cNvCxnSpPr>
              <a:cxnSpLocks/>
              <a:stCxn id="30" idx="2"/>
              <a:endCxn id="27"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Rounded Rectangle 34">
              <a:extLst>
                <a:ext uri="{FF2B5EF4-FFF2-40B4-BE49-F238E27FC236}">
                  <a16:creationId xmlns:a16="http://schemas.microsoft.com/office/drawing/2014/main" id="{E27F0FE2-3DD8-6640-A19E-125437297F07}"/>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6" name="Rounded Rectangle 35">
              <a:extLst>
                <a:ext uri="{FF2B5EF4-FFF2-40B4-BE49-F238E27FC236}">
                  <a16:creationId xmlns:a16="http://schemas.microsoft.com/office/drawing/2014/main" id="{254A7B20-8CAD-F949-BF2D-CA59A2E14F6D}"/>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37" name="Straight Connector 36">
              <a:extLst>
                <a:ext uri="{FF2B5EF4-FFF2-40B4-BE49-F238E27FC236}">
                  <a16:creationId xmlns:a16="http://schemas.microsoft.com/office/drawing/2014/main" id="{FFEE5B77-E924-A048-870B-1804E0AEF06A}"/>
                </a:ext>
              </a:extLst>
            </p:cNvPr>
            <p:cNvCxnSpPr>
              <a:cxnSpLocks/>
              <a:stCxn id="25" idx="2"/>
              <a:endCxn id="35"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923AC4B6-DDF8-5243-B4DE-D34B779E13FD}"/>
                </a:ext>
              </a:extLst>
            </p:cNvPr>
            <p:cNvCxnSpPr>
              <a:cxnSpLocks/>
              <a:stCxn id="25" idx="2"/>
              <a:endCxn id="36"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9" name="Rounded Rectangle 38">
              <a:extLst>
                <a:ext uri="{FF2B5EF4-FFF2-40B4-BE49-F238E27FC236}">
                  <a16:creationId xmlns:a16="http://schemas.microsoft.com/office/drawing/2014/main" id="{1A9675B1-AAFA-0642-9991-BD727CD1B167}"/>
                </a:ext>
              </a:extLst>
            </p:cNvPr>
            <p:cNvSpPr/>
            <p:nvPr/>
          </p:nvSpPr>
          <p:spPr bwMode="auto">
            <a:xfrm rot="16200000">
              <a:off x="4641910" y="5423223"/>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40" name="Straight Connector 39">
              <a:extLst>
                <a:ext uri="{FF2B5EF4-FFF2-40B4-BE49-F238E27FC236}">
                  <a16:creationId xmlns:a16="http://schemas.microsoft.com/office/drawing/2014/main" id="{03A87D37-1416-4244-83DA-19E0D3190D53}"/>
                </a:ext>
              </a:extLst>
            </p:cNvPr>
            <p:cNvCxnSpPr>
              <a:cxnSpLocks/>
              <a:stCxn id="35" idx="2"/>
              <a:endCxn id="28"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CAC5638F-12A7-5244-ABC4-F9DF4D37ABFE}"/>
                </a:ext>
              </a:extLst>
            </p:cNvPr>
            <p:cNvCxnSpPr>
              <a:cxnSpLocks/>
              <a:stCxn id="36" idx="2"/>
              <a:endCxn id="39"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 name="Slide Number Placeholder 1">
            <a:extLst>
              <a:ext uri="{FF2B5EF4-FFF2-40B4-BE49-F238E27FC236}">
                <a16:creationId xmlns:a16="http://schemas.microsoft.com/office/drawing/2014/main" id="{D096231E-1D1A-E64F-ABA0-984FC77DD909}"/>
              </a:ext>
            </a:extLst>
          </p:cNvPr>
          <p:cNvSpPr>
            <a:spLocks noGrp="1"/>
          </p:cNvSpPr>
          <p:nvPr>
            <p:ph type="sldNum" sz="quarter" idx="12"/>
          </p:nvPr>
        </p:nvSpPr>
        <p:spPr/>
        <p:txBody>
          <a:bodyPr/>
          <a:lstStyle/>
          <a:p>
            <a:fld id="{803C33BC-767D-8845-BB2C-A473FB4A7552}" type="slidenum">
              <a:rPr lang="en-US" smtClean="0"/>
              <a:pPr/>
              <a:t>353</a:t>
            </a:fld>
            <a:endParaRPr lang="en-US"/>
          </a:p>
        </p:txBody>
      </p:sp>
    </p:spTree>
    <p:extLst>
      <p:ext uri="{BB962C8B-B14F-4D97-AF65-F5344CB8AC3E}">
        <p14:creationId xmlns:p14="http://schemas.microsoft.com/office/powerpoint/2010/main" val="216829080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24063" y="5105400"/>
            <a:ext cx="9134622" cy="838200"/>
          </a:xfrm>
        </p:spPr>
        <p:txBody>
          <a:bodyPr/>
          <a:lstStyle/>
          <a:p>
            <a:pPr algn="r" eaLnBrk="1" hangingPunct="1"/>
            <a:r>
              <a:rPr lang="en-US" sz="8000" dirty="0">
                <a:solidFill>
                  <a:srgbClr val="A6A6A6"/>
                </a:solidFill>
                <a:latin typeface="Arial" charset="0"/>
                <a:cs typeface="Arial" charset="0"/>
              </a:rPr>
              <a:t>rank sum test (Mann Whitney)</a:t>
            </a:r>
          </a:p>
        </p:txBody>
      </p:sp>
      <p:sp>
        <p:nvSpPr>
          <p:cNvPr id="3" name="Rectangle 2">
            <a:extLst>
              <a:ext uri="{FF2B5EF4-FFF2-40B4-BE49-F238E27FC236}">
                <a16:creationId xmlns:a16="http://schemas.microsoft.com/office/drawing/2014/main" id="{AAF6E56B-3979-0D4A-B430-FC9D0DBA6888}"/>
              </a:ext>
            </a:extLst>
          </p:cNvPr>
          <p:cNvSpPr/>
          <p:nvPr/>
        </p:nvSpPr>
        <p:spPr>
          <a:xfrm>
            <a:off x="2209800" y="3403435"/>
            <a:ext cx="3962400" cy="369332"/>
          </a:xfrm>
          <a:prstGeom prst="rect">
            <a:avLst/>
          </a:prstGeom>
        </p:spPr>
        <p:txBody>
          <a:bodyPr wrap="square">
            <a:spAutoFit/>
          </a:bodyPr>
          <a:lstStyle/>
          <a:p>
            <a:r>
              <a:rPr lang="en-US" dirty="0">
                <a:solidFill>
                  <a:srgbClr val="99CC00"/>
                </a:solidFill>
              </a:rPr>
              <a:t>unpaired t-test equivalent</a:t>
            </a:r>
            <a:endParaRPr lang="en-US" dirty="0"/>
          </a:p>
        </p:txBody>
      </p:sp>
      <p:sp>
        <p:nvSpPr>
          <p:cNvPr id="4" name="Freeform 3">
            <a:extLst>
              <a:ext uri="{FF2B5EF4-FFF2-40B4-BE49-F238E27FC236}">
                <a16:creationId xmlns:a16="http://schemas.microsoft.com/office/drawing/2014/main" id="{FD54AF03-6FD0-EA49-9B4F-2CEDB5465851}"/>
              </a:ext>
            </a:extLst>
          </p:cNvPr>
          <p:cNvSpPr/>
          <p:nvPr/>
        </p:nvSpPr>
        <p:spPr bwMode="auto">
          <a:xfrm rot="4500000">
            <a:off x="4705493" y="4164427"/>
            <a:ext cx="1384717" cy="707832"/>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5" name="Rectangle 4">
            <a:extLst>
              <a:ext uri="{FF2B5EF4-FFF2-40B4-BE49-F238E27FC236}">
                <a16:creationId xmlns:a16="http://schemas.microsoft.com/office/drawing/2014/main" id="{D42AE820-BCEF-6F4B-B0D8-FAA2A23EFF95}"/>
              </a:ext>
            </a:extLst>
          </p:cNvPr>
          <p:cNvSpPr/>
          <p:nvPr/>
        </p:nvSpPr>
        <p:spPr>
          <a:xfrm>
            <a:off x="-4482" y="152400"/>
            <a:ext cx="8948043" cy="1200329"/>
          </a:xfrm>
          <a:prstGeom prst="rect">
            <a:avLst/>
          </a:prstGeom>
        </p:spPr>
        <p:txBody>
          <a:bodyPr wrap="square">
            <a:spAutoFit/>
          </a:bodyPr>
          <a:lstStyle/>
          <a:p>
            <a:pPr algn="r"/>
            <a:r>
              <a:rPr lang="en-US" b="0" dirty="0">
                <a:solidFill>
                  <a:schemeClr val="bg1">
                    <a:lumMod val="50000"/>
                  </a:schemeClr>
                </a:solidFill>
              </a:rPr>
              <a:t>Mann Whitney by hand</a:t>
            </a:r>
          </a:p>
          <a:p>
            <a:pPr algn="r"/>
            <a:r>
              <a:rPr lang="en-US" b="0" dirty="0">
                <a:solidFill>
                  <a:schemeClr val="bg1">
                    <a:lumMod val="50000"/>
                  </a:schemeClr>
                </a:solidFill>
              </a:rPr>
              <a:t>pdf in GitHub repository</a:t>
            </a:r>
          </a:p>
          <a:p>
            <a:pPr algn="r"/>
            <a:r>
              <a:rPr lang="en-US" b="0" dirty="0">
                <a:solidFill>
                  <a:schemeClr val="bg1">
                    <a:lumMod val="50000"/>
                  </a:schemeClr>
                </a:solidFill>
                <a:hlinkClick r:id="rId2"/>
              </a:rPr>
              <a:t>http://www.real-statistics.com/non-parametric-tests/mann-whitney-test/</a:t>
            </a:r>
            <a:endParaRPr lang="en-US" b="0" dirty="0">
              <a:solidFill>
                <a:schemeClr val="bg1">
                  <a:lumMod val="50000"/>
                </a:schemeClr>
              </a:solidFill>
            </a:endParaRPr>
          </a:p>
          <a:p>
            <a:pPr algn="r"/>
            <a:endParaRPr lang="en-US" b="0" dirty="0">
              <a:solidFill>
                <a:schemeClr val="bg1">
                  <a:lumMod val="50000"/>
                </a:schemeClr>
              </a:solidFill>
            </a:endParaRPr>
          </a:p>
        </p:txBody>
      </p:sp>
      <p:sp>
        <p:nvSpPr>
          <p:cNvPr id="2" name="Slide Number Placeholder 1">
            <a:extLst>
              <a:ext uri="{FF2B5EF4-FFF2-40B4-BE49-F238E27FC236}">
                <a16:creationId xmlns:a16="http://schemas.microsoft.com/office/drawing/2014/main" id="{7BC0080A-9ED4-DB4B-8C11-BCBC81A74940}"/>
              </a:ext>
            </a:extLst>
          </p:cNvPr>
          <p:cNvSpPr>
            <a:spLocks noGrp="1"/>
          </p:cNvSpPr>
          <p:nvPr>
            <p:ph type="sldNum" sz="quarter" idx="12"/>
          </p:nvPr>
        </p:nvSpPr>
        <p:spPr/>
        <p:txBody>
          <a:bodyPr/>
          <a:lstStyle/>
          <a:p>
            <a:fld id="{8C734804-006E-DC44-93A2-A63A0AD6AB16}" type="slidenum">
              <a:rPr lang="en-US" smtClean="0"/>
              <a:pPr/>
              <a:t>354</a:t>
            </a:fld>
            <a:endParaRPr lang="en-US"/>
          </a:p>
        </p:txBody>
      </p:sp>
    </p:spTree>
    <p:extLst>
      <p:ext uri="{BB962C8B-B14F-4D97-AF65-F5344CB8AC3E}">
        <p14:creationId xmlns:p14="http://schemas.microsoft.com/office/powerpoint/2010/main" val="964244764"/>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961853-6D5D-6E4D-94A1-AA0C0961139F}"/>
              </a:ext>
            </a:extLst>
          </p:cNvPr>
          <p:cNvSpPr/>
          <p:nvPr/>
        </p:nvSpPr>
        <p:spPr>
          <a:xfrm>
            <a:off x="457201" y="838200"/>
            <a:ext cx="8084264" cy="369332"/>
          </a:xfrm>
          <a:prstGeom prst="rect">
            <a:avLst/>
          </a:prstGeom>
        </p:spPr>
        <p:txBody>
          <a:bodyPr wrap="none">
            <a:spAutoFit/>
          </a:bodyPr>
          <a:lstStyle/>
          <a:p>
            <a:r>
              <a:rPr lang="en-US" b="0" dirty="0">
                <a:solidFill>
                  <a:srgbClr val="99CC00"/>
                </a:solidFill>
              </a:rPr>
              <a:t>received drug A    	9  	9.50	 9.75	  10	13	9.50 </a:t>
            </a:r>
            <a:endParaRPr lang="en-US" dirty="0">
              <a:solidFill>
                <a:srgbClr val="99CC00"/>
              </a:solidFill>
            </a:endParaRPr>
          </a:p>
        </p:txBody>
      </p:sp>
      <p:sp>
        <p:nvSpPr>
          <p:cNvPr id="4" name="Rectangle 3">
            <a:extLst>
              <a:ext uri="{FF2B5EF4-FFF2-40B4-BE49-F238E27FC236}">
                <a16:creationId xmlns:a16="http://schemas.microsoft.com/office/drawing/2014/main" id="{13E2DFBD-BF4C-B24F-A218-6F076D2AA3E2}"/>
              </a:ext>
            </a:extLst>
          </p:cNvPr>
          <p:cNvSpPr/>
          <p:nvPr/>
        </p:nvSpPr>
        <p:spPr>
          <a:xfrm>
            <a:off x="457200" y="1371600"/>
            <a:ext cx="7891904" cy="369332"/>
          </a:xfrm>
          <a:prstGeom prst="rect">
            <a:avLst/>
          </a:prstGeom>
        </p:spPr>
        <p:txBody>
          <a:bodyPr wrap="none">
            <a:spAutoFit/>
          </a:bodyPr>
          <a:lstStyle/>
          <a:p>
            <a:r>
              <a:rPr lang="en-US" b="0" dirty="0">
                <a:solidFill>
                  <a:srgbClr val="FF9900"/>
                </a:solidFill>
              </a:rPr>
              <a:t>received drug B   		11.50	 12	  9	11.50	13.25	13 </a:t>
            </a:r>
            <a:endParaRPr lang="en-US" dirty="0">
              <a:solidFill>
                <a:srgbClr val="FF9900"/>
              </a:solidFill>
            </a:endParaRPr>
          </a:p>
        </p:txBody>
      </p:sp>
      <p:sp>
        <p:nvSpPr>
          <p:cNvPr id="5" name="Rectangle 4">
            <a:extLst>
              <a:ext uri="{FF2B5EF4-FFF2-40B4-BE49-F238E27FC236}">
                <a16:creationId xmlns:a16="http://schemas.microsoft.com/office/drawing/2014/main" id="{27A37A8A-CAC4-5B41-93FB-3B1F40C6A69C}"/>
              </a:ext>
            </a:extLst>
          </p:cNvPr>
          <p:cNvSpPr/>
          <p:nvPr/>
        </p:nvSpPr>
        <p:spPr>
          <a:xfrm>
            <a:off x="152400" y="1104900"/>
            <a:ext cx="4876800" cy="369332"/>
          </a:xfrm>
          <a:prstGeom prst="rect">
            <a:avLst/>
          </a:prstGeom>
        </p:spPr>
        <p:txBody>
          <a:bodyPr wrap="square">
            <a:spAutoFit/>
          </a:bodyPr>
          <a:lstStyle/>
          <a:p>
            <a:r>
              <a:rPr lang="en-US" b="0" dirty="0"/>
              <a:t>(different sets of participants for each)</a:t>
            </a:r>
          </a:p>
        </p:txBody>
      </p:sp>
      <p:sp>
        <p:nvSpPr>
          <p:cNvPr id="6" name="Content Placeholder 2">
            <a:extLst>
              <a:ext uri="{FF2B5EF4-FFF2-40B4-BE49-F238E27FC236}">
                <a16:creationId xmlns:a16="http://schemas.microsoft.com/office/drawing/2014/main" id="{0DF9F878-AC34-2148-B3FB-C162F56D213C}"/>
              </a:ext>
            </a:extLst>
          </p:cNvPr>
          <p:cNvSpPr txBox="1">
            <a:spLocks/>
          </p:cNvSpPr>
          <p:nvPr/>
        </p:nvSpPr>
        <p:spPr bwMode="auto">
          <a:xfrm>
            <a:off x="422633" y="2590800"/>
            <a:ext cx="81534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1. rank the observations according to their size relative to the whole sample.</a:t>
            </a:r>
          </a:p>
          <a:p>
            <a:r>
              <a:rPr lang="en-US" b="0" dirty="0">
                <a:latin typeface="Arial" charset="0"/>
                <a:cs typeface="Arial" charset="0"/>
              </a:rPr>
              <a:t> </a:t>
            </a:r>
          </a:p>
        </p:txBody>
      </p:sp>
      <p:sp>
        <p:nvSpPr>
          <p:cNvPr id="7" name="Rectangle 6">
            <a:extLst>
              <a:ext uri="{FF2B5EF4-FFF2-40B4-BE49-F238E27FC236}">
                <a16:creationId xmlns:a16="http://schemas.microsoft.com/office/drawing/2014/main" id="{22B16D1A-B090-1945-8492-9DB8C36D0DBB}"/>
              </a:ext>
            </a:extLst>
          </p:cNvPr>
          <p:cNvSpPr/>
          <p:nvPr/>
        </p:nvSpPr>
        <p:spPr>
          <a:xfrm>
            <a:off x="1905000" y="3581400"/>
            <a:ext cx="8382000" cy="369332"/>
          </a:xfrm>
          <a:prstGeom prst="rect">
            <a:avLst/>
          </a:prstGeom>
        </p:spPr>
        <p:txBody>
          <a:bodyPr wrap="square">
            <a:spAutoFit/>
          </a:bodyPr>
          <a:lstStyle/>
          <a:p>
            <a:r>
              <a:rPr lang="en-US" dirty="0">
                <a:solidFill>
                  <a:srgbClr val="FF9900"/>
                </a:solidFill>
              </a:rPr>
              <a:t>9 </a:t>
            </a:r>
            <a:r>
              <a:rPr lang="en-US" b="0" dirty="0"/>
              <a:t>  </a:t>
            </a:r>
            <a:r>
              <a:rPr lang="en-US" dirty="0">
                <a:solidFill>
                  <a:srgbClr val="99CC00"/>
                </a:solidFill>
              </a:rPr>
              <a:t>9   9.50   9.50   9.75   10   </a:t>
            </a:r>
            <a:r>
              <a:rPr lang="en-US" dirty="0">
                <a:solidFill>
                  <a:srgbClr val="FF9900"/>
                </a:solidFill>
              </a:rPr>
              <a:t>11.50   11.50   12     13   </a:t>
            </a:r>
            <a:r>
              <a:rPr lang="en-US" dirty="0">
                <a:solidFill>
                  <a:srgbClr val="99CC00"/>
                </a:solidFill>
              </a:rPr>
              <a:t>13</a:t>
            </a:r>
            <a:r>
              <a:rPr lang="en-US" b="0" dirty="0"/>
              <a:t>   </a:t>
            </a:r>
            <a:r>
              <a:rPr lang="en-US" dirty="0">
                <a:solidFill>
                  <a:srgbClr val="FF9900"/>
                </a:solidFill>
              </a:rPr>
              <a:t>13.25  </a:t>
            </a:r>
          </a:p>
        </p:txBody>
      </p:sp>
      <p:sp>
        <p:nvSpPr>
          <p:cNvPr id="8" name="Rectangle 7">
            <a:extLst>
              <a:ext uri="{FF2B5EF4-FFF2-40B4-BE49-F238E27FC236}">
                <a16:creationId xmlns:a16="http://schemas.microsoft.com/office/drawing/2014/main" id="{5E6753AE-4DFC-B04F-8BAD-1EF4BF7F8EE2}"/>
              </a:ext>
            </a:extLst>
          </p:cNvPr>
          <p:cNvSpPr/>
          <p:nvPr/>
        </p:nvSpPr>
        <p:spPr>
          <a:xfrm>
            <a:off x="1143000" y="4191000"/>
            <a:ext cx="8382000" cy="369332"/>
          </a:xfrm>
          <a:prstGeom prst="rect">
            <a:avLst/>
          </a:prstGeom>
        </p:spPr>
        <p:txBody>
          <a:bodyPr wrap="square">
            <a:spAutoFit/>
          </a:bodyPr>
          <a:lstStyle/>
          <a:p>
            <a:r>
              <a:rPr lang="en-US" b="0" dirty="0"/>
              <a:t>rank     1    2     3       4         5       6        7         8       9      10   11     12</a:t>
            </a:r>
          </a:p>
        </p:txBody>
      </p:sp>
      <p:sp>
        <p:nvSpPr>
          <p:cNvPr id="9" name="Rectangle 8">
            <a:extLst>
              <a:ext uri="{FF2B5EF4-FFF2-40B4-BE49-F238E27FC236}">
                <a16:creationId xmlns:a16="http://schemas.microsoft.com/office/drawing/2014/main" id="{6B2F1042-5736-D74C-B6FA-6E8586824CEB}"/>
              </a:ext>
            </a:extLst>
          </p:cNvPr>
          <p:cNvSpPr/>
          <p:nvPr/>
        </p:nvSpPr>
        <p:spPr>
          <a:xfrm>
            <a:off x="228600" y="4697968"/>
            <a:ext cx="8763000" cy="369332"/>
          </a:xfrm>
          <a:prstGeom prst="rect">
            <a:avLst/>
          </a:prstGeom>
        </p:spPr>
        <p:txBody>
          <a:bodyPr wrap="square">
            <a:spAutoFit/>
          </a:bodyPr>
          <a:lstStyle/>
          <a:p>
            <a:r>
              <a:rPr lang="en-US" b="0" dirty="0"/>
              <a:t>modified rank   1.5   1.5  3.5    3.5       5       6        7.5     7.5    9    10.5  10.5     12</a:t>
            </a:r>
          </a:p>
        </p:txBody>
      </p:sp>
      <p:sp>
        <p:nvSpPr>
          <p:cNvPr id="10" name="Rectangle 9">
            <a:extLst>
              <a:ext uri="{FF2B5EF4-FFF2-40B4-BE49-F238E27FC236}">
                <a16:creationId xmlns:a16="http://schemas.microsoft.com/office/drawing/2014/main" id="{DFC24FA0-E256-0E4E-A102-EBBB907073E2}"/>
              </a:ext>
            </a:extLst>
          </p:cNvPr>
          <p:cNvSpPr/>
          <p:nvPr/>
        </p:nvSpPr>
        <p:spPr>
          <a:xfrm>
            <a:off x="228600" y="5040868"/>
            <a:ext cx="4876800" cy="369332"/>
          </a:xfrm>
          <a:prstGeom prst="rect">
            <a:avLst/>
          </a:prstGeom>
        </p:spPr>
        <p:txBody>
          <a:bodyPr wrap="square">
            <a:spAutoFit/>
          </a:bodyPr>
          <a:lstStyle/>
          <a:p>
            <a:r>
              <a:rPr lang="en-US" b="0" dirty="0"/>
              <a:t>(when ties – average the rank)</a:t>
            </a:r>
          </a:p>
        </p:txBody>
      </p:sp>
      <p:sp>
        <p:nvSpPr>
          <p:cNvPr id="2" name="Slide Number Placeholder 1">
            <a:extLst>
              <a:ext uri="{FF2B5EF4-FFF2-40B4-BE49-F238E27FC236}">
                <a16:creationId xmlns:a16="http://schemas.microsoft.com/office/drawing/2014/main" id="{44AAE3C9-D199-2742-AD7D-114E1CF59A23}"/>
              </a:ext>
            </a:extLst>
          </p:cNvPr>
          <p:cNvSpPr>
            <a:spLocks noGrp="1"/>
          </p:cNvSpPr>
          <p:nvPr>
            <p:ph type="sldNum" sz="quarter" idx="12"/>
          </p:nvPr>
        </p:nvSpPr>
        <p:spPr/>
        <p:txBody>
          <a:bodyPr/>
          <a:lstStyle/>
          <a:p>
            <a:fld id="{8C734804-006E-DC44-93A2-A63A0AD6AB16}" type="slidenum">
              <a:rPr lang="en-US" smtClean="0"/>
              <a:pPr/>
              <a:t>355</a:t>
            </a:fld>
            <a:endParaRPr lang="en-US"/>
          </a:p>
        </p:txBody>
      </p:sp>
    </p:spTree>
    <p:extLst>
      <p:ext uri="{BB962C8B-B14F-4D97-AF65-F5344CB8AC3E}">
        <p14:creationId xmlns:p14="http://schemas.microsoft.com/office/powerpoint/2010/main" val="18210956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182B09-DBBE-E44D-BA03-C815707374C5}"/>
              </a:ext>
            </a:extLst>
          </p:cNvPr>
          <p:cNvSpPr txBox="1">
            <a:spLocks/>
          </p:cNvSpPr>
          <p:nvPr/>
        </p:nvSpPr>
        <p:spPr bwMode="auto">
          <a:xfrm>
            <a:off x="381000" y="838200"/>
            <a:ext cx="81534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2. add up the ranks for the observations which came from smaller  group. The sum of ranks in sample 2 is now determinate, since the sum of all the ranks equals N(N + 1)/2 where N is the total number of observations.</a:t>
            </a:r>
          </a:p>
          <a:p>
            <a:endParaRPr lang="en-US" b="0" dirty="0">
              <a:latin typeface="Arial" charset="0"/>
              <a:cs typeface="Arial" charset="0"/>
            </a:endParaRPr>
          </a:p>
          <a:p>
            <a:r>
              <a:rPr lang="en-US" b="0" dirty="0">
                <a:latin typeface="Arial" charset="0"/>
                <a:cs typeface="Arial" charset="0"/>
              </a:rPr>
              <a:t>our statistic R is</a:t>
            </a: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r>
              <a:rPr lang="en-US" b="0" dirty="0">
                <a:latin typeface="Arial" charset="0"/>
                <a:cs typeface="Arial" charset="0"/>
              </a:rPr>
              <a:t>here we have the same sample size for each group so we can take any, e.g. </a:t>
            </a:r>
            <a:r>
              <a:rPr lang="en-US" dirty="0">
                <a:solidFill>
                  <a:srgbClr val="99CC00"/>
                </a:solidFill>
                <a:latin typeface="Arial" charset="0"/>
                <a:cs typeface="Arial" charset="0"/>
              </a:rPr>
              <a:t>R (drug B) = 9</a:t>
            </a:r>
          </a:p>
          <a:p>
            <a:r>
              <a:rPr lang="en-US" b="0" dirty="0">
                <a:latin typeface="Arial" charset="0"/>
                <a:cs typeface="Arial" charset="0"/>
              </a:rPr>
              <a:t> </a:t>
            </a:r>
          </a:p>
        </p:txBody>
      </p:sp>
      <p:sp>
        <p:nvSpPr>
          <p:cNvPr id="5" name="Rectangle 4">
            <a:extLst>
              <a:ext uri="{FF2B5EF4-FFF2-40B4-BE49-F238E27FC236}">
                <a16:creationId xmlns:a16="http://schemas.microsoft.com/office/drawing/2014/main" id="{D2D5DC51-7D46-4040-8EA6-56B26AAF0950}"/>
              </a:ext>
            </a:extLst>
          </p:cNvPr>
          <p:cNvSpPr/>
          <p:nvPr/>
        </p:nvSpPr>
        <p:spPr>
          <a:xfrm>
            <a:off x="1905000" y="3902350"/>
            <a:ext cx="8382000" cy="369332"/>
          </a:xfrm>
          <a:prstGeom prst="rect">
            <a:avLst/>
          </a:prstGeom>
        </p:spPr>
        <p:txBody>
          <a:bodyPr wrap="square">
            <a:spAutoFit/>
          </a:bodyPr>
          <a:lstStyle/>
          <a:p>
            <a:r>
              <a:rPr lang="en-US" dirty="0">
                <a:solidFill>
                  <a:srgbClr val="FF9900"/>
                </a:solidFill>
              </a:rPr>
              <a:t>9 </a:t>
            </a:r>
            <a:r>
              <a:rPr lang="en-US" b="0" dirty="0"/>
              <a:t>  </a:t>
            </a:r>
            <a:r>
              <a:rPr lang="en-US" dirty="0">
                <a:solidFill>
                  <a:srgbClr val="99CC00"/>
                </a:solidFill>
              </a:rPr>
              <a:t>9   9.50   9.50   9.75   10   </a:t>
            </a:r>
            <a:r>
              <a:rPr lang="en-US" dirty="0">
                <a:solidFill>
                  <a:srgbClr val="FF9900"/>
                </a:solidFill>
              </a:rPr>
              <a:t>11.50   11.50   12     13   </a:t>
            </a:r>
            <a:r>
              <a:rPr lang="en-US" dirty="0">
                <a:solidFill>
                  <a:srgbClr val="99CC00"/>
                </a:solidFill>
              </a:rPr>
              <a:t>13</a:t>
            </a:r>
            <a:r>
              <a:rPr lang="en-US" b="0" dirty="0"/>
              <a:t>   </a:t>
            </a:r>
            <a:r>
              <a:rPr lang="en-US" dirty="0">
                <a:solidFill>
                  <a:srgbClr val="FF9900"/>
                </a:solidFill>
              </a:rPr>
              <a:t>13.25  </a:t>
            </a:r>
          </a:p>
        </p:txBody>
      </p:sp>
      <p:sp>
        <p:nvSpPr>
          <p:cNvPr id="6" name="Rectangle 5">
            <a:extLst>
              <a:ext uri="{FF2B5EF4-FFF2-40B4-BE49-F238E27FC236}">
                <a16:creationId xmlns:a16="http://schemas.microsoft.com/office/drawing/2014/main" id="{F6F2DDF9-EFAE-A448-835D-9B19B11DDBC5}"/>
              </a:ext>
            </a:extLst>
          </p:cNvPr>
          <p:cNvSpPr/>
          <p:nvPr/>
        </p:nvSpPr>
        <p:spPr>
          <a:xfrm>
            <a:off x="228600" y="4267200"/>
            <a:ext cx="8763000" cy="369332"/>
          </a:xfrm>
          <a:prstGeom prst="rect">
            <a:avLst/>
          </a:prstGeom>
        </p:spPr>
        <p:txBody>
          <a:bodyPr wrap="square">
            <a:spAutoFit/>
          </a:bodyPr>
          <a:lstStyle/>
          <a:p>
            <a:r>
              <a:rPr lang="en-US" b="0" dirty="0"/>
              <a:t>modified rank   1.5   1.5  3.5    3.5       5      6        7.5     7.5    9    10.5  10.5     12</a:t>
            </a:r>
          </a:p>
        </p:txBody>
      </p:sp>
      <p:pic>
        <p:nvPicPr>
          <p:cNvPr id="7" name="Picture 6">
            <a:extLst>
              <a:ext uri="{FF2B5EF4-FFF2-40B4-BE49-F238E27FC236}">
                <a16:creationId xmlns:a16="http://schemas.microsoft.com/office/drawing/2014/main" id="{DC48555C-5518-0E49-8D37-378544969A20}"/>
              </a:ext>
            </a:extLst>
          </p:cNvPr>
          <p:cNvPicPr>
            <a:picLocks noChangeAspect="1"/>
          </p:cNvPicPr>
          <p:nvPr/>
        </p:nvPicPr>
        <p:blipFill rotWithShape="1">
          <a:blip r:embed="rId2"/>
          <a:srcRect l="23864" t="-7451"/>
          <a:stretch/>
        </p:blipFill>
        <p:spPr>
          <a:xfrm>
            <a:off x="3657600" y="2570312"/>
            <a:ext cx="3185912" cy="1149613"/>
          </a:xfrm>
          <a:prstGeom prst="rect">
            <a:avLst/>
          </a:prstGeom>
        </p:spPr>
      </p:pic>
      <p:sp>
        <p:nvSpPr>
          <p:cNvPr id="2" name="Slide Number Placeholder 1">
            <a:extLst>
              <a:ext uri="{FF2B5EF4-FFF2-40B4-BE49-F238E27FC236}">
                <a16:creationId xmlns:a16="http://schemas.microsoft.com/office/drawing/2014/main" id="{CC9A97BF-688D-D945-8B36-784CC875B1EB}"/>
              </a:ext>
            </a:extLst>
          </p:cNvPr>
          <p:cNvSpPr>
            <a:spLocks noGrp="1"/>
          </p:cNvSpPr>
          <p:nvPr>
            <p:ph type="sldNum" sz="quarter" idx="12"/>
          </p:nvPr>
        </p:nvSpPr>
        <p:spPr/>
        <p:txBody>
          <a:bodyPr/>
          <a:lstStyle/>
          <a:p>
            <a:fld id="{8C734804-006E-DC44-93A2-A63A0AD6AB16}" type="slidenum">
              <a:rPr lang="en-US" smtClean="0"/>
              <a:pPr/>
              <a:t>356</a:t>
            </a:fld>
            <a:endParaRPr lang="en-US"/>
          </a:p>
        </p:txBody>
      </p:sp>
    </p:spTree>
    <p:extLst>
      <p:ext uri="{BB962C8B-B14F-4D97-AF65-F5344CB8AC3E}">
        <p14:creationId xmlns:p14="http://schemas.microsoft.com/office/powerpoint/2010/main" val="6685947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182B09-DBBE-E44D-BA03-C815707374C5}"/>
              </a:ext>
            </a:extLst>
          </p:cNvPr>
          <p:cNvSpPr txBox="1">
            <a:spLocks/>
          </p:cNvSpPr>
          <p:nvPr/>
        </p:nvSpPr>
        <p:spPr bwMode="auto">
          <a:xfrm>
            <a:off x="495300" y="495300"/>
            <a:ext cx="81534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3. we then look in the critical table</a:t>
            </a: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r>
              <a:rPr lang="en-US" b="0" dirty="0">
                <a:latin typeface="Arial" charset="0"/>
                <a:cs typeface="Arial" charset="0"/>
              </a:rPr>
              <a:t>rows and columns correspond to the sizes of the smaller and larger samples, respectively.</a:t>
            </a:r>
          </a:p>
          <a:p>
            <a:pPr algn="r"/>
            <a:r>
              <a:rPr lang="en-US" b="0" dirty="0">
                <a:latin typeface="Arial" charset="0"/>
                <a:cs typeface="Arial" charset="0"/>
              </a:rPr>
              <a:t> … why two values?</a:t>
            </a:r>
          </a:p>
          <a:p>
            <a:endParaRPr lang="en-US" b="0" dirty="0">
              <a:latin typeface="Arial" charset="0"/>
              <a:cs typeface="Arial" charset="0"/>
            </a:endParaRPr>
          </a:p>
        </p:txBody>
      </p:sp>
      <p:pic>
        <p:nvPicPr>
          <p:cNvPr id="4" name="Picture 3">
            <a:extLst>
              <a:ext uri="{FF2B5EF4-FFF2-40B4-BE49-F238E27FC236}">
                <a16:creationId xmlns:a16="http://schemas.microsoft.com/office/drawing/2014/main" id="{743E6CF8-DDB3-0C4D-8088-5A3B157BB223}"/>
              </a:ext>
            </a:extLst>
          </p:cNvPr>
          <p:cNvPicPr>
            <a:picLocks noChangeAspect="1"/>
          </p:cNvPicPr>
          <p:nvPr/>
        </p:nvPicPr>
        <p:blipFill>
          <a:blip r:embed="rId2"/>
          <a:stretch>
            <a:fillRect/>
          </a:stretch>
        </p:blipFill>
        <p:spPr>
          <a:xfrm>
            <a:off x="1463792" y="990600"/>
            <a:ext cx="6216415" cy="3657600"/>
          </a:xfrm>
          <a:prstGeom prst="rect">
            <a:avLst/>
          </a:prstGeom>
        </p:spPr>
      </p:pic>
      <p:sp>
        <p:nvSpPr>
          <p:cNvPr id="2" name="Slide Number Placeholder 1">
            <a:extLst>
              <a:ext uri="{FF2B5EF4-FFF2-40B4-BE49-F238E27FC236}">
                <a16:creationId xmlns:a16="http://schemas.microsoft.com/office/drawing/2014/main" id="{C42C3F06-66B7-3B42-A2B0-5B8B3216687B}"/>
              </a:ext>
            </a:extLst>
          </p:cNvPr>
          <p:cNvSpPr>
            <a:spLocks noGrp="1"/>
          </p:cNvSpPr>
          <p:nvPr>
            <p:ph type="sldNum" sz="quarter" idx="12"/>
          </p:nvPr>
        </p:nvSpPr>
        <p:spPr/>
        <p:txBody>
          <a:bodyPr/>
          <a:lstStyle/>
          <a:p>
            <a:fld id="{8C734804-006E-DC44-93A2-A63A0AD6AB16}" type="slidenum">
              <a:rPr lang="en-US" smtClean="0"/>
              <a:pPr/>
              <a:t>357</a:t>
            </a:fld>
            <a:endParaRPr lang="en-US"/>
          </a:p>
        </p:txBody>
      </p:sp>
    </p:spTree>
    <p:extLst>
      <p:ext uri="{BB962C8B-B14F-4D97-AF65-F5344CB8AC3E}">
        <p14:creationId xmlns:p14="http://schemas.microsoft.com/office/powerpoint/2010/main" val="18163709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1C3698-CACE-A74C-BDF7-D66C77B3735C}"/>
              </a:ext>
            </a:extLst>
          </p:cNvPr>
          <p:cNvPicPr>
            <a:picLocks noChangeAspect="1"/>
          </p:cNvPicPr>
          <p:nvPr/>
        </p:nvPicPr>
        <p:blipFill rotWithShape="1">
          <a:blip r:embed="rId2"/>
          <a:srcRect r="9524"/>
          <a:stretch/>
        </p:blipFill>
        <p:spPr>
          <a:xfrm>
            <a:off x="685800" y="914399"/>
            <a:ext cx="1447800" cy="1404257"/>
          </a:xfrm>
          <a:prstGeom prst="rect">
            <a:avLst/>
          </a:prstGeom>
        </p:spPr>
      </p:pic>
      <p:sp>
        <p:nvSpPr>
          <p:cNvPr id="6" name="Content Placeholder 2">
            <a:extLst>
              <a:ext uri="{FF2B5EF4-FFF2-40B4-BE49-F238E27FC236}">
                <a16:creationId xmlns:a16="http://schemas.microsoft.com/office/drawing/2014/main" id="{5CFD0BE3-A0E6-A541-957E-AB6CB49E8AEC}"/>
              </a:ext>
            </a:extLst>
          </p:cNvPr>
          <p:cNvSpPr txBox="1">
            <a:spLocks/>
          </p:cNvSpPr>
          <p:nvPr/>
        </p:nvSpPr>
        <p:spPr bwMode="auto">
          <a:xfrm>
            <a:off x="2819400" y="647458"/>
            <a:ext cx="5562600" cy="19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the top gives the 10% critical values = </a:t>
            </a:r>
            <a:r>
              <a:rPr lang="en-US" dirty="0">
                <a:solidFill>
                  <a:srgbClr val="99CC00"/>
                </a:solidFill>
              </a:rPr>
              <a:t>one-tail test</a:t>
            </a:r>
          </a:p>
          <a:p>
            <a:endParaRPr lang="en-US" b="0" dirty="0"/>
          </a:p>
          <a:p>
            <a:r>
              <a:rPr lang="en-US" b="0" dirty="0"/>
              <a:t>the bottom the 5% ones = </a:t>
            </a:r>
            <a:r>
              <a:rPr lang="en-US" dirty="0">
                <a:solidFill>
                  <a:srgbClr val="99CC00"/>
                </a:solidFill>
              </a:rPr>
              <a:t>two-tail test</a:t>
            </a:r>
          </a:p>
          <a:p>
            <a:endParaRPr lang="en-US" b="0" dirty="0"/>
          </a:p>
          <a:p>
            <a:endParaRPr lang="en-US" b="0" dirty="0"/>
          </a:p>
          <a:p>
            <a:endParaRPr lang="en-US" b="0" dirty="0"/>
          </a:p>
          <a:p>
            <a:endParaRPr lang="en-US" b="0" dirty="0">
              <a:latin typeface="Arial" charset="0"/>
              <a:cs typeface="Arial" charset="0"/>
            </a:endParaRPr>
          </a:p>
          <a:p>
            <a:endParaRPr lang="en-US" b="0" dirty="0">
              <a:latin typeface="Arial" charset="0"/>
              <a:cs typeface="Arial" charset="0"/>
            </a:endParaRPr>
          </a:p>
        </p:txBody>
      </p:sp>
      <p:sp>
        <p:nvSpPr>
          <p:cNvPr id="7" name="Content Placeholder 2">
            <a:extLst>
              <a:ext uri="{FF2B5EF4-FFF2-40B4-BE49-F238E27FC236}">
                <a16:creationId xmlns:a16="http://schemas.microsoft.com/office/drawing/2014/main" id="{D74D7D3D-6276-3A45-A016-34BABD19C6D5}"/>
              </a:ext>
            </a:extLst>
          </p:cNvPr>
          <p:cNvSpPr txBox="1">
            <a:spLocks/>
          </p:cNvSpPr>
          <p:nvPr/>
        </p:nvSpPr>
        <p:spPr bwMode="auto">
          <a:xfrm>
            <a:off x="1219200" y="3505200"/>
            <a:ext cx="7162800" cy="19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R = 9 &lt; 26.52 (let’s say we do a two tails)</a:t>
            </a:r>
          </a:p>
          <a:p>
            <a:endParaRPr lang="en-US" b="0" dirty="0"/>
          </a:p>
          <a:p>
            <a:r>
              <a:rPr lang="en-US" b="0" dirty="0"/>
              <a:t>so we </a:t>
            </a:r>
            <a:r>
              <a:rPr lang="en-US" dirty="0">
                <a:solidFill>
                  <a:srgbClr val="99CC00"/>
                </a:solidFill>
              </a:rPr>
              <a:t>reject the null hypothesis </a:t>
            </a:r>
            <a:r>
              <a:rPr lang="en-US" b="0" dirty="0"/>
              <a:t>and conclude that the two groups are significantly different</a:t>
            </a:r>
          </a:p>
          <a:p>
            <a:endParaRPr lang="en-US" b="0" dirty="0"/>
          </a:p>
          <a:p>
            <a:endParaRPr lang="en-US" b="0" dirty="0"/>
          </a:p>
          <a:p>
            <a:endParaRPr lang="en-US" b="0" dirty="0">
              <a:latin typeface="Arial" charset="0"/>
              <a:cs typeface="Arial" charset="0"/>
            </a:endParaRPr>
          </a:p>
          <a:p>
            <a:endParaRPr lang="en-US" b="0" dirty="0">
              <a:latin typeface="Arial" charset="0"/>
              <a:cs typeface="Arial" charset="0"/>
            </a:endParaRPr>
          </a:p>
        </p:txBody>
      </p:sp>
      <p:cxnSp>
        <p:nvCxnSpPr>
          <p:cNvPr id="9" name="Straight Connector 8">
            <a:extLst>
              <a:ext uri="{FF2B5EF4-FFF2-40B4-BE49-F238E27FC236}">
                <a16:creationId xmlns:a16="http://schemas.microsoft.com/office/drawing/2014/main" id="{F3EDAD57-7408-394A-91D7-5B77882699DF}"/>
              </a:ext>
            </a:extLst>
          </p:cNvPr>
          <p:cNvCxnSpPr>
            <a:cxnSpLocks/>
          </p:cNvCxnSpPr>
          <p:nvPr/>
        </p:nvCxnSpPr>
        <p:spPr bwMode="auto">
          <a:xfrm flipV="1">
            <a:off x="1676400" y="914400"/>
            <a:ext cx="990600" cy="381000"/>
          </a:xfrm>
          <a:prstGeom prst="line">
            <a:avLst/>
          </a:prstGeom>
          <a:solidFill>
            <a:schemeClr val="accent1"/>
          </a:solidFill>
          <a:ln w="9525" cap="flat" cmpd="sng" algn="ctr">
            <a:solidFill>
              <a:srgbClr val="99CC00"/>
            </a:solidFill>
            <a:prstDash val="sysDash"/>
            <a:round/>
            <a:headEnd type="none" w="med" len="med"/>
            <a:tailEnd type="none" w="med" len="med"/>
          </a:ln>
          <a:effectLst/>
        </p:spPr>
      </p:cxnSp>
      <p:cxnSp>
        <p:nvCxnSpPr>
          <p:cNvPr id="11" name="Straight Connector 10">
            <a:extLst>
              <a:ext uri="{FF2B5EF4-FFF2-40B4-BE49-F238E27FC236}">
                <a16:creationId xmlns:a16="http://schemas.microsoft.com/office/drawing/2014/main" id="{56CA3672-27CF-0A4D-A875-F7CCAF395EE3}"/>
              </a:ext>
            </a:extLst>
          </p:cNvPr>
          <p:cNvCxnSpPr>
            <a:cxnSpLocks/>
          </p:cNvCxnSpPr>
          <p:nvPr/>
        </p:nvCxnSpPr>
        <p:spPr bwMode="auto">
          <a:xfrm>
            <a:off x="1676400" y="1752600"/>
            <a:ext cx="1143000" cy="304800"/>
          </a:xfrm>
          <a:prstGeom prst="line">
            <a:avLst/>
          </a:prstGeom>
          <a:solidFill>
            <a:schemeClr val="accent1"/>
          </a:solidFill>
          <a:ln w="9525" cap="flat" cmpd="sng" algn="ctr">
            <a:solidFill>
              <a:srgbClr val="99CC00"/>
            </a:solidFill>
            <a:prstDash val="sysDash"/>
            <a:round/>
            <a:headEnd type="none" w="med" len="med"/>
            <a:tailEnd type="none" w="med" len="med"/>
          </a:ln>
          <a:effectLst/>
        </p:spPr>
      </p:cxnSp>
      <p:sp>
        <p:nvSpPr>
          <p:cNvPr id="2" name="Slide Number Placeholder 1">
            <a:extLst>
              <a:ext uri="{FF2B5EF4-FFF2-40B4-BE49-F238E27FC236}">
                <a16:creationId xmlns:a16="http://schemas.microsoft.com/office/drawing/2014/main" id="{EFA48E7B-CBC2-8242-8BB7-F8DA91F8716E}"/>
              </a:ext>
            </a:extLst>
          </p:cNvPr>
          <p:cNvSpPr>
            <a:spLocks noGrp="1"/>
          </p:cNvSpPr>
          <p:nvPr>
            <p:ph type="sldNum" sz="quarter" idx="12"/>
          </p:nvPr>
        </p:nvSpPr>
        <p:spPr/>
        <p:txBody>
          <a:bodyPr/>
          <a:lstStyle/>
          <a:p>
            <a:fld id="{8C734804-006E-DC44-93A2-A63A0AD6AB16}" type="slidenum">
              <a:rPr lang="en-US" smtClean="0"/>
              <a:pPr/>
              <a:t>358</a:t>
            </a:fld>
            <a:endParaRPr lang="en-US"/>
          </a:p>
        </p:txBody>
      </p:sp>
    </p:spTree>
    <p:extLst>
      <p:ext uri="{BB962C8B-B14F-4D97-AF65-F5344CB8AC3E}">
        <p14:creationId xmlns:p14="http://schemas.microsoft.com/office/powerpoint/2010/main" val="8246659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3164DE-A28F-504F-BA5C-A0061D64BA44}"/>
                  </a:ext>
                </a:extLst>
              </p:cNvPr>
              <p:cNvSpPr txBox="1">
                <a:spLocks/>
              </p:cNvSpPr>
              <p:nvPr/>
            </p:nvSpPr>
            <p:spPr bwMode="auto">
              <a:xfrm>
                <a:off x="609600" y="609600"/>
                <a:ext cx="8305800" cy="1938138"/>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note that the critical value table only goes up to n =10</a:t>
                </a:r>
              </a:p>
              <a:p>
                <a:endParaRPr lang="en-US" b="0" dirty="0">
                  <a:latin typeface="Arial" charset="0"/>
                  <a:cs typeface="Arial" charset="0"/>
                </a:endParaRPr>
              </a:p>
              <a:p>
                <a:r>
                  <a:rPr lang="en-US" b="0" dirty="0">
                    <a:latin typeface="Arial" charset="0"/>
                    <a:cs typeface="Arial" charset="0"/>
                  </a:rPr>
                  <a:t>for larger samples we can use normal approximation</a:t>
                </a: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endParaRPr lang="en-US" b="0" dirty="0">
                  <a:latin typeface="Arial" charset="0"/>
                  <a:cs typeface="Arial" charset="0"/>
                </a:endParaRPr>
              </a:p>
              <a:p>
                <a:r>
                  <a:rPr lang="en-US" b="0" dirty="0">
                    <a:latin typeface="Arial" charset="0"/>
                    <a:cs typeface="Arial" charset="0"/>
                  </a:rPr>
                  <a:t>we then compare with the normal table, e.g. for two-tailed test at 0.05 reject null if </a:t>
                </a:r>
                <a14:m>
                  <m:oMath xmlns:m="http://schemas.openxmlformats.org/officeDocument/2006/math">
                    <m:d>
                      <m:dPr>
                        <m:begChr m:val="|"/>
                        <m:endChr m:val="|"/>
                        <m:ctrlPr>
                          <a:rPr lang="en-US" b="0" i="1" smtClean="0">
                            <a:latin typeface="Cambria Math" panose="02040503050406030204" pitchFamily="18" charset="0"/>
                            <a:cs typeface="Arial" charset="0"/>
                          </a:rPr>
                        </m:ctrlPr>
                      </m:dPr>
                      <m:e>
                        <m:r>
                          <a:rPr lang="en-US" b="0" i="1" smtClean="0">
                            <a:latin typeface="Cambria Math" panose="02040503050406030204" pitchFamily="18" charset="0"/>
                            <a:cs typeface="Arial" charset="0"/>
                          </a:rPr>
                          <m:t>𝑧</m:t>
                        </m:r>
                      </m:e>
                    </m:d>
                  </m:oMath>
                </a14:m>
                <a:r>
                  <a:rPr lang="en-US" b="0" dirty="0">
                    <a:latin typeface="Arial" charset="0"/>
                    <a:cs typeface="Arial" charset="0"/>
                  </a:rPr>
                  <a:t> &gt; 1.96</a:t>
                </a:r>
              </a:p>
              <a:p>
                <a:endParaRPr lang="en-US" b="0" dirty="0">
                  <a:latin typeface="Arial" charset="0"/>
                  <a:cs typeface="Arial" charset="0"/>
                </a:endParaRPr>
              </a:p>
              <a:p>
                <a:endParaRPr lang="en-US" b="0" dirty="0">
                  <a:latin typeface="Arial" charset="0"/>
                  <a:cs typeface="Arial" charset="0"/>
                </a:endParaRPr>
              </a:p>
            </p:txBody>
          </p:sp>
        </mc:Choice>
        <mc:Fallback xmlns="">
          <p:sp>
            <p:nvSpPr>
              <p:cNvPr id="3" name="Content Placeholder 2">
                <a:extLst>
                  <a:ext uri="{FF2B5EF4-FFF2-40B4-BE49-F238E27FC236}">
                    <a16:creationId xmlns:a16="http://schemas.microsoft.com/office/drawing/2014/main" id="{6E3164DE-A28F-504F-BA5C-A0061D64BA44}"/>
                  </a:ext>
                </a:extLst>
              </p:cNvPr>
              <p:cNvSpPr txBox="1">
                <a:spLocks noRot="1" noChangeAspect="1" noMove="1" noResize="1" noEditPoints="1" noAdjustHandles="1" noChangeArrowheads="1" noChangeShapeType="1" noTextEdit="1"/>
              </p:cNvSpPr>
              <p:nvPr/>
            </p:nvSpPr>
            <p:spPr bwMode="auto">
              <a:xfrm>
                <a:off x="609600" y="609600"/>
                <a:ext cx="8305800" cy="1938138"/>
              </a:xfrm>
              <a:prstGeom prst="rect">
                <a:avLst/>
              </a:prstGeom>
              <a:blipFill>
                <a:blip r:embed="rId2"/>
                <a:stretch>
                  <a:fillRect l="-1223" t="-2614" b="-152288"/>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noFill/>
                  </a:rPr>
                  <a:t> </a:t>
                </a:r>
              </a:p>
            </p:txBody>
          </p:sp>
        </mc:Fallback>
      </mc:AlternateContent>
      <p:pic>
        <p:nvPicPr>
          <p:cNvPr id="5" name="Picture 4">
            <a:extLst>
              <a:ext uri="{FF2B5EF4-FFF2-40B4-BE49-F238E27FC236}">
                <a16:creationId xmlns:a16="http://schemas.microsoft.com/office/drawing/2014/main" id="{9D33F79B-ADF6-944F-8266-09742CFF3F39}"/>
              </a:ext>
            </a:extLst>
          </p:cNvPr>
          <p:cNvPicPr>
            <a:picLocks noChangeAspect="1"/>
          </p:cNvPicPr>
          <p:nvPr/>
        </p:nvPicPr>
        <p:blipFill>
          <a:blip r:embed="rId3"/>
          <a:stretch>
            <a:fillRect/>
          </a:stretch>
        </p:blipFill>
        <p:spPr>
          <a:xfrm>
            <a:off x="2921000" y="2324100"/>
            <a:ext cx="3302000" cy="2209800"/>
          </a:xfrm>
          <a:prstGeom prst="rect">
            <a:avLst/>
          </a:prstGeom>
        </p:spPr>
      </p:pic>
      <p:sp>
        <p:nvSpPr>
          <p:cNvPr id="2" name="Slide Number Placeholder 1">
            <a:extLst>
              <a:ext uri="{FF2B5EF4-FFF2-40B4-BE49-F238E27FC236}">
                <a16:creationId xmlns:a16="http://schemas.microsoft.com/office/drawing/2014/main" id="{BB485016-227D-9F45-BBF9-51EE6912EB67}"/>
              </a:ext>
            </a:extLst>
          </p:cNvPr>
          <p:cNvSpPr>
            <a:spLocks noGrp="1"/>
          </p:cNvSpPr>
          <p:nvPr>
            <p:ph type="sldNum" sz="quarter" idx="12"/>
          </p:nvPr>
        </p:nvSpPr>
        <p:spPr/>
        <p:txBody>
          <a:bodyPr/>
          <a:lstStyle/>
          <a:p>
            <a:fld id="{8C734804-006E-DC44-93A2-A63A0AD6AB16}" type="slidenum">
              <a:rPr lang="en-US" smtClean="0"/>
              <a:pPr/>
              <a:t>359</a:t>
            </a:fld>
            <a:endParaRPr lang="en-US"/>
          </a:p>
        </p:txBody>
      </p:sp>
    </p:spTree>
    <p:extLst>
      <p:ext uri="{BB962C8B-B14F-4D97-AF65-F5344CB8AC3E}">
        <p14:creationId xmlns:p14="http://schemas.microsoft.com/office/powerpoint/2010/main" val="4185551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58128"/>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1720840"/>
            <a:ext cx="8229600" cy="4524315"/>
          </a:xfrm>
          <a:prstGeom prst="rect">
            <a:avLst/>
          </a:prstGeom>
        </p:spPr>
        <p:txBody>
          <a:bodyPr wrap="square">
            <a:spAutoFit/>
          </a:bodyPr>
          <a:lstStyle/>
          <a:p>
            <a:r>
              <a:rPr lang="en-US" b="0" dirty="0">
                <a:latin typeface="Courier" pitchFamily="2" charset="0"/>
              </a:rPr>
              <a:t>head(cars) </a:t>
            </a:r>
            <a:r>
              <a:rPr lang="en-GB" b="0" dirty="0">
                <a:latin typeface="Courier" pitchFamily="2" charset="0"/>
                <a:cs typeface="Arial" pitchFamily="-112" charset="0"/>
              </a:rPr>
              <a:t>#</a:t>
            </a:r>
            <a:r>
              <a:rPr lang="en-US" b="0" dirty="0">
                <a:latin typeface="Courier" pitchFamily="2" charset="0"/>
              </a:rPr>
              <a:t> cars is a table that already comes with R and contain 50 observations of speed and distance in two rows</a:t>
            </a:r>
          </a:p>
          <a:p>
            <a:endParaRPr lang="en-GB" b="0" dirty="0">
              <a:latin typeface="Courier" pitchFamily="2" charset="0"/>
              <a:cs typeface="Arial" pitchFamily="-112" charset="0"/>
            </a:endParaRPr>
          </a:p>
          <a:p>
            <a:r>
              <a:rPr lang="en-GB" b="0" dirty="0" err="1">
                <a:latin typeface="Courier" pitchFamily="2" charset="0"/>
                <a:cs typeface="Arial" pitchFamily="-112" charset="0"/>
              </a:rPr>
              <a:t>scatter.smooth</a:t>
            </a:r>
            <a:r>
              <a:rPr lang="en-GB" b="0" dirty="0">
                <a:latin typeface="Courier" pitchFamily="2" charset="0"/>
              </a:rPr>
              <a:t>(</a:t>
            </a:r>
            <a:r>
              <a:rPr lang="en-GB" b="0" dirty="0">
                <a:latin typeface="Courier" pitchFamily="2" charset="0"/>
                <a:cs typeface="Arial" pitchFamily="-112" charset="0"/>
              </a:rPr>
              <a:t>x=</a:t>
            </a:r>
            <a:r>
              <a:rPr lang="en-GB" b="0" dirty="0" err="1">
                <a:latin typeface="Courier" pitchFamily="2" charset="0"/>
              </a:rPr>
              <a:t>cars$speed</a:t>
            </a:r>
            <a:r>
              <a:rPr lang="en-GB" b="0" dirty="0">
                <a:latin typeface="Courier" pitchFamily="2" charset="0"/>
              </a:rPr>
              <a:t>, </a:t>
            </a:r>
            <a:r>
              <a:rPr lang="en-GB" b="0" dirty="0">
                <a:latin typeface="Courier" pitchFamily="2" charset="0"/>
                <a:cs typeface="Arial" pitchFamily="-112" charset="0"/>
              </a:rPr>
              <a:t>y=</a:t>
            </a:r>
            <a:r>
              <a:rPr lang="en-GB" b="0" dirty="0" err="1">
                <a:latin typeface="Courier" pitchFamily="2" charset="0"/>
              </a:rPr>
              <a:t>cars$dist</a:t>
            </a:r>
            <a:r>
              <a:rPr lang="en-GB" b="0" dirty="0">
                <a:latin typeface="Courier" pitchFamily="2" charset="0"/>
              </a:rPr>
              <a:t>, </a:t>
            </a:r>
            <a:r>
              <a:rPr lang="en-GB" b="0" dirty="0">
                <a:latin typeface="Courier" pitchFamily="2" charset="0"/>
                <a:cs typeface="Arial" pitchFamily="-112" charset="0"/>
              </a:rPr>
              <a:t>main="</a:t>
            </a:r>
            <a:r>
              <a:rPr lang="en-GB" b="0" dirty="0" err="1">
                <a:latin typeface="Courier" pitchFamily="2" charset="0"/>
                <a:cs typeface="Arial" pitchFamily="-112" charset="0"/>
              </a:rPr>
              <a:t>Dist</a:t>
            </a:r>
            <a:r>
              <a:rPr lang="en-GB" b="0" dirty="0">
                <a:latin typeface="Courier" pitchFamily="2" charset="0"/>
                <a:cs typeface="Arial" pitchFamily="-112" charset="0"/>
              </a:rPr>
              <a:t> ~ Speed"</a:t>
            </a:r>
            <a:r>
              <a:rPr lang="en-GB" b="0" dirty="0">
                <a:latin typeface="Courier" pitchFamily="2" charset="0"/>
              </a:rPr>
              <a:t>)</a:t>
            </a:r>
          </a:p>
          <a:p>
            <a:endParaRPr lang="en-GB" b="0" dirty="0">
              <a:latin typeface="Courier" pitchFamily="2" charset="0"/>
            </a:endParaRPr>
          </a:p>
          <a:p>
            <a:r>
              <a:rPr lang="en-GB" b="0" dirty="0" err="1">
                <a:latin typeface="Courier" pitchFamily="2" charset="0"/>
              </a:rPr>
              <a:t>linearMod</a:t>
            </a:r>
            <a:r>
              <a:rPr lang="en-GB" b="0" dirty="0">
                <a:latin typeface="Courier" pitchFamily="2" charset="0"/>
              </a:rPr>
              <a:t> &lt;-</a:t>
            </a:r>
            <a:r>
              <a:rPr lang="en-GB" b="0" dirty="0">
                <a:latin typeface="Courier" pitchFamily="2" charset="0"/>
                <a:cs typeface="Arial" pitchFamily="-112" charset="0"/>
              </a:rPr>
              <a:t> </a:t>
            </a:r>
            <a:r>
              <a:rPr lang="en-GB" b="0" dirty="0" err="1">
                <a:latin typeface="Courier" pitchFamily="2" charset="0"/>
                <a:cs typeface="Arial" pitchFamily="-112" charset="0"/>
              </a:rPr>
              <a:t>lm</a:t>
            </a:r>
            <a:r>
              <a:rPr lang="en-GB" b="0" dirty="0">
                <a:latin typeface="Courier" pitchFamily="2" charset="0"/>
              </a:rPr>
              <a:t>(</a:t>
            </a:r>
            <a:r>
              <a:rPr lang="en-GB" b="0" dirty="0" err="1">
                <a:latin typeface="Courier" pitchFamily="2" charset="0"/>
              </a:rPr>
              <a:t>dist</a:t>
            </a:r>
            <a:r>
              <a:rPr lang="en-GB" b="0" dirty="0">
                <a:latin typeface="Courier" pitchFamily="2" charset="0"/>
              </a:rPr>
              <a:t> ~</a:t>
            </a:r>
            <a:r>
              <a:rPr lang="en-GB" b="0" dirty="0">
                <a:latin typeface="Courier" pitchFamily="2" charset="0"/>
                <a:cs typeface="Arial" pitchFamily="-112" charset="0"/>
              </a:rPr>
              <a:t> </a:t>
            </a:r>
            <a:r>
              <a:rPr lang="en-GB" b="0" dirty="0">
                <a:latin typeface="Courier" pitchFamily="2" charset="0"/>
              </a:rPr>
              <a:t>speed, </a:t>
            </a:r>
            <a:r>
              <a:rPr lang="en-GB" b="0" dirty="0">
                <a:latin typeface="Courier" pitchFamily="2" charset="0"/>
                <a:cs typeface="Arial" pitchFamily="-112" charset="0"/>
              </a:rPr>
              <a:t>data=</a:t>
            </a:r>
            <a:r>
              <a:rPr lang="en-GB" b="0" dirty="0">
                <a:latin typeface="Courier" pitchFamily="2" charset="0"/>
              </a:rPr>
              <a:t>cars) </a:t>
            </a:r>
            <a:r>
              <a:rPr lang="en-GB" b="0" dirty="0">
                <a:latin typeface="Courier" pitchFamily="2" charset="0"/>
                <a:cs typeface="Arial" pitchFamily="-112" charset="0"/>
              </a:rPr>
              <a:t># build linear regression model</a:t>
            </a:r>
          </a:p>
          <a:p>
            <a:endParaRPr lang="en-GB" b="0" dirty="0">
              <a:latin typeface="Courier" pitchFamily="2" charset="0"/>
              <a:cs typeface="Arial" pitchFamily="-112" charset="0"/>
            </a:endParaRPr>
          </a:p>
          <a:p>
            <a:r>
              <a:rPr lang="en-GB" b="0" dirty="0" err="1">
                <a:latin typeface="Courier" pitchFamily="2" charset="0"/>
                <a:cs typeface="Arial" pitchFamily="-112" charset="0"/>
              </a:rPr>
              <a:t>abline</a:t>
            </a:r>
            <a:r>
              <a:rPr lang="en-GB" b="0" dirty="0">
                <a:latin typeface="Courier" pitchFamily="2" charset="0"/>
                <a:cs typeface="Arial" pitchFamily="-112" charset="0"/>
              </a:rPr>
              <a:t>(</a:t>
            </a:r>
            <a:r>
              <a:rPr lang="en-GB" b="0" dirty="0" err="1">
                <a:latin typeface="Courier" pitchFamily="2" charset="0"/>
                <a:cs typeface="Arial" pitchFamily="-112" charset="0"/>
              </a:rPr>
              <a:t>linearMod</a:t>
            </a:r>
            <a:r>
              <a:rPr lang="en-GB" b="0" dirty="0">
                <a:latin typeface="Courier" pitchFamily="2" charset="0"/>
                <a:cs typeface="Arial" pitchFamily="-112" charset="0"/>
              </a:rPr>
              <a:t>, col="blue") # draw the regression line</a:t>
            </a:r>
          </a:p>
          <a:p>
            <a:endParaRPr lang="en-GB" b="0" dirty="0">
              <a:latin typeface="Courier" pitchFamily="2" charset="0"/>
              <a:cs typeface="Arial" pitchFamily="-112" charset="0"/>
            </a:endParaRPr>
          </a:p>
          <a:p>
            <a:r>
              <a:rPr lang="en-GB" b="0" dirty="0">
                <a:latin typeface="Courier" pitchFamily="2" charset="0"/>
                <a:cs typeface="Arial" pitchFamily="-112" charset="0"/>
              </a:rPr>
              <a:t>summary</a:t>
            </a:r>
            <a:r>
              <a:rPr lang="en-GB" b="0" dirty="0">
                <a:latin typeface="Courier" pitchFamily="2" charset="0"/>
              </a:rPr>
              <a:t>(</a:t>
            </a:r>
            <a:r>
              <a:rPr lang="en-GB" b="0" dirty="0" err="1">
                <a:latin typeface="Courier" pitchFamily="2" charset="0"/>
              </a:rPr>
              <a:t>linearMod</a:t>
            </a:r>
            <a:r>
              <a:rPr lang="en-GB" b="0" dirty="0">
                <a:latin typeface="Courier" pitchFamily="2" charset="0"/>
              </a:rPr>
              <a:t>) </a:t>
            </a:r>
            <a:r>
              <a:rPr lang="en-GB" b="0" dirty="0">
                <a:latin typeface="Courier" pitchFamily="2" charset="0"/>
                <a:cs typeface="Arial" pitchFamily="-112" charset="0"/>
              </a:rPr>
              <a:t># goodness of fit</a:t>
            </a:r>
            <a:endParaRPr lang="en-GB" b="0" dirty="0">
              <a:latin typeface="Courier" pitchFamily="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US" b="0" dirty="0">
              <a:latin typeface="Courier" pitchFamily="2" charset="0"/>
            </a:endParaRPr>
          </a:p>
          <a:p>
            <a:endParaRPr lang="en-US" b="0" dirty="0">
              <a:latin typeface="Courier" pitchFamily="2" charset="0"/>
            </a:endParaRPr>
          </a:p>
        </p:txBody>
      </p:sp>
      <p:sp>
        <p:nvSpPr>
          <p:cNvPr id="9" name="Rectangle 8">
            <a:extLst>
              <a:ext uri="{FF2B5EF4-FFF2-40B4-BE49-F238E27FC236}">
                <a16:creationId xmlns:a16="http://schemas.microsoft.com/office/drawing/2014/main" id="{BAF0D8E6-F6B0-0048-AAF0-DFABB9F30EDC}"/>
              </a:ext>
            </a:extLst>
          </p:cNvPr>
          <p:cNvSpPr/>
          <p:nvPr/>
        </p:nvSpPr>
        <p:spPr>
          <a:xfrm>
            <a:off x="457200" y="1148044"/>
            <a:ext cx="2105063" cy="369332"/>
          </a:xfrm>
          <a:prstGeom prst="rect">
            <a:avLst/>
          </a:prstGeom>
        </p:spPr>
        <p:txBody>
          <a:bodyPr wrap="none">
            <a:spAutoFit/>
          </a:bodyPr>
          <a:lstStyle/>
          <a:p>
            <a:pPr lvl="0" algn="ctr" eaLnBrk="0" hangingPunct="0">
              <a:lnSpc>
                <a:spcPct val="90000"/>
              </a:lnSpc>
              <a:spcBef>
                <a:spcPct val="20000"/>
              </a:spcBef>
            </a:pPr>
            <a:r>
              <a:rPr lang="en-US" sz="2000" kern="0" dirty="0">
                <a:solidFill>
                  <a:srgbClr val="99CC00"/>
                </a:solidFill>
              </a:rPr>
              <a:t>in your terminal</a:t>
            </a:r>
          </a:p>
        </p:txBody>
      </p:sp>
      <p:sp>
        <p:nvSpPr>
          <p:cNvPr id="2" name="Slide Number Placeholder 1">
            <a:extLst>
              <a:ext uri="{FF2B5EF4-FFF2-40B4-BE49-F238E27FC236}">
                <a16:creationId xmlns:a16="http://schemas.microsoft.com/office/drawing/2014/main" id="{F075D321-E4AD-0742-96FB-477CD333231B}"/>
              </a:ext>
            </a:extLst>
          </p:cNvPr>
          <p:cNvSpPr>
            <a:spLocks noGrp="1"/>
          </p:cNvSpPr>
          <p:nvPr>
            <p:ph type="sldNum" sz="quarter" idx="12"/>
          </p:nvPr>
        </p:nvSpPr>
        <p:spPr/>
        <p:txBody>
          <a:bodyPr/>
          <a:lstStyle/>
          <a:p>
            <a:fld id="{803C33BC-767D-8845-BB2C-A473FB4A7552}" type="slidenum">
              <a:rPr lang="en-US" smtClean="0"/>
              <a:pPr/>
              <a:t>36</a:t>
            </a:fld>
            <a:endParaRPr lang="en-US"/>
          </a:p>
        </p:txBody>
      </p:sp>
    </p:spTree>
    <p:extLst>
      <p:ext uri="{BB962C8B-B14F-4D97-AF65-F5344CB8AC3E}">
        <p14:creationId xmlns:p14="http://schemas.microsoft.com/office/powerpoint/2010/main" val="42047868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2CD34-E091-5A43-BB93-339D2274C158}"/>
              </a:ext>
            </a:extLst>
          </p:cNvPr>
          <p:cNvGrpSpPr/>
          <p:nvPr/>
        </p:nvGrpSpPr>
        <p:grpSpPr>
          <a:xfrm>
            <a:off x="7772400" y="-258128"/>
            <a:ext cx="1371600" cy="1630760"/>
            <a:chOff x="7772400" y="-258128"/>
            <a:chExt cx="1371600" cy="1630760"/>
          </a:xfrm>
        </p:grpSpPr>
        <p:sp>
          <p:nvSpPr>
            <p:cNvPr id="8" name="Right Triangle 7">
              <a:extLst>
                <a:ext uri="{FF2B5EF4-FFF2-40B4-BE49-F238E27FC236}">
                  <a16:creationId xmlns:a16="http://schemas.microsoft.com/office/drawing/2014/main" id="{16EA050A-1BEF-EA40-B079-A53680F854BF}"/>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a:extLst>
                <a:ext uri="{FF2B5EF4-FFF2-40B4-BE49-F238E27FC236}">
                  <a16:creationId xmlns:a16="http://schemas.microsoft.com/office/drawing/2014/main" id="{DAAA1B20-618F-7640-A7F0-50362DFDFC49}"/>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10" name="Rectangle 9">
            <a:extLst>
              <a:ext uri="{FF2B5EF4-FFF2-40B4-BE49-F238E27FC236}">
                <a16:creationId xmlns:a16="http://schemas.microsoft.com/office/drawing/2014/main" id="{B8A05B1B-8A12-7241-81EF-445E66719F01}"/>
              </a:ext>
            </a:extLst>
          </p:cNvPr>
          <p:cNvSpPr/>
          <p:nvPr/>
        </p:nvSpPr>
        <p:spPr>
          <a:xfrm>
            <a:off x="762000" y="733215"/>
            <a:ext cx="7942847" cy="5632311"/>
          </a:xfrm>
          <a:prstGeom prst="rect">
            <a:avLst/>
          </a:prstGeom>
        </p:spPr>
        <p:txBody>
          <a:bodyPr wrap="square">
            <a:spAutoFit/>
          </a:bodyPr>
          <a:lstStyle/>
          <a:p>
            <a:r>
              <a:rPr lang="en-GB" sz="2000" b="0" dirty="0">
                <a:solidFill>
                  <a:srgbClr val="000000"/>
                </a:solidFill>
                <a:latin typeface="Courier" pitchFamily="2" charset="0"/>
              </a:rPr>
              <a:t>#</a:t>
            </a:r>
            <a:r>
              <a:rPr lang="en-GB" sz="2000" b="0" dirty="0" err="1">
                <a:solidFill>
                  <a:srgbClr val="000000"/>
                </a:solidFill>
                <a:latin typeface="Courier" pitchFamily="2" charset="0"/>
              </a:rPr>
              <a:t>wilcox.test</a:t>
            </a:r>
            <a:r>
              <a:rPr lang="en-GB" sz="2000" b="0" dirty="0">
                <a:solidFill>
                  <a:srgbClr val="000000"/>
                </a:solidFill>
                <a:latin typeface="Courier" pitchFamily="2" charset="0"/>
              </a:rPr>
              <a:t> do both paired (Mann </a:t>
            </a:r>
            <a:r>
              <a:rPr lang="en-GB" sz="2000" b="0" dirty="0" err="1">
                <a:solidFill>
                  <a:srgbClr val="000000"/>
                </a:solidFill>
                <a:latin typeface="Courier" pitchFamily="2" charset="0"/>
              </a:rPr>
              <a:t>whitney</a:t>
            </a:r>
            <a:r>
              <a:rPr lang="en-GB" sz="2000" b="0" dirty="0">
                <a:solidFill>
                  <a:srgbClr val="000000"/>
                </a:solidFill>
                <a:latin typeface="Courier" pitchFamily="2" charset="0"/>
              </a:rPr>
              <a:t> test) and unpaired, so paired = TRUE would run the Wilcoxon sign rank test, otherwise the Mann Whitney (sometime called Wilcoxon sum rank test)</a:t>
            </a:r>
          </a:p>
          <a:p>
            <a:endParaRPr lang="en-GB" sz="2000" b="0" dirty="0">
              <a:solidFill>
                <a:srgbClr val="000000"/>
              </a:solidFill>
              <a:latin typeface="Courier" pitchFamily="2" charset="0"/>
            </a:endParaRPr>
          </a:p>
          <a:p>
            <a:r>
              <a:rPr lang="en-GB" sz="2000" b="0" dirty="0">
                <a:solidFill>
                  <a:srgbClr val="000000"/>
                </a:solidFill>
                <a:latin typeface="Courier" pitchFamily="2" charset="0"/>
              </a:rPr>
              <a:t>y1&lt;- c(9,9.50, 9.75, 10,13, 9.50)</a:t>
            </a:r>
          </a:p>
          <a:p>
            <a:r>
              <a:rPr lang="en-GB" sz="2000" b="0" dirty="0">
                <a:solidFill>
                  <a:srgbClr val="000000"/>
                </a:solidFill>
                <a:latin typeface="Courier" pitchFamily="2" charset="0"/>
              </a:rPr>
              <a:t>y2&lt;- c(11.50,12,9,11.50,13.25, 13)</a:t>
            </a:r>
          </a:p>
          <a:p>
            <a:r>
              <a:rPr lang="en-GB" sz="2000" b="0" dirty="0" err="1">
                <a:solidFill>
                  <a:srgbClr val="000000"/>
                </a:solidFill>
                <a:latin typeface="Courier" pitchFamily="2" charset="0"/>
              </a:rPr>
              <a:t>wilcox.test</a:t>
            </a:r>
            <a:r>
              <a:rPr lang="en-GB" sz="2000" b="0" dirty="0">
                <a:solidFill>
                  <a:srgbClr val="000000"/>
                </a:solidFill>
                <a:latin typeface="Courier" pitchFamily="2" charset="0"/>
              </a:rPr>
              <a:t>(y1,y2,paired=FALSE)</a:t>
            </a: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r>
              <a:rPr lang="en-GB" sz="2000" b="0" dirty="0">
                <a:solidFill>
                  <a:srgbClr val="99CC00"/>
                </a:solidFill>
                <a:latin typeface="Courier" pitchFamily="2" charset="0"/>
              </a:rPr>
              <a:t>data:  y1 and y2</a:t>
            </a:r>
          </a:p>
          <a:p>
            <a:r>
              <a:rPr lang="en-GB" sz="2000" b="0" dirty="0">
                <a:solidFill>
                  <a:srgbClr val="99CC00"/>
                </a:solidFill>
                <a:latin typeface="Courier" pitchFamily="2" charset="0"/>
              </a:rPr>
              <a:t>W = 9, p-value = 0.1705</a:t>
            </a:r>
          </a:p>
          <a:p>
            <a:r>
              <a:rPr lang="en-GB" sz="2000" b="0" dirty="0">
                <a:solidFill>
                  <a:srgbClr val="99CC00"/>
                </a:solidFill>
                <a:latin typeface="Courier" pitchFamily="2" charset="0"/>
              </a:rPr>
              <a:t>alternative hypothesis: true location shift is not equal to 0</a:t>
            </a:r>
          </a:p>
          <a:p>
            <a:endParaRPr lang="en-GB" sz="2000" b="0" dirty="0">
              <a:solidFill>
                <a:srgbClr val="99CC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p:txBody>
      </p:sp>
      <p:sp>
        <p:nvSpPr>
          <p:cNvPr id="2" name="Slide Number Placeholder 1">
            <a:extLst>
              <a:ext uri="{FF2B5EF4-FFF2-40B4-BE49-F238E27FC236}">
                <a16:creationId xmlns:a16="http://schemas.microsoft.com/office/drawing/2014/main" id="{11FBAD6C-C01C-3045-9233-1BCB49F079AD}"/>
              </a:ext>
            </a:extLst>
          </p:cNvPr>
          <p:cNvSpPr>
            <a:spLocks noGrp="1"/>
          </p:cNvSpPr>
          <p:nvPr>
            <p:ph type="sldNum" sz="quarter" idx="12"/>
          </p:nvPr>
        </p:nvSpPr>
        <p:spPr/>
        <p:txBody>
          <a:bodyPr/>
          <a:lstStyle/>
          <a:p>
            <a:fld id="{803C33BC-767D-8845-BB2C-A473FB4A7552}" type="slidenum">
              <a:rPr lang="en-US" smtClean="0"/>
              <a:pPr/>
              <a:t>360</a:t>
            </a:fld>
            <a:endParaRPr lang="en-US"/>
          </a:p>
        </p:txBody>
      </p:sp>
    </p:spTree>
    <p:extLst>
      <p:ext uri="{BB962C8B-B14F-4D97-AF65-F5344CB8AC3E}">
        <p14:creationId xmlns:p14="http://schemas.microsoft.com/office/powerpoint/2010/main" val="287573518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24063" y="5105400"/>
            <a:ext cx="9134622" cy="838200"/>
          </a:xfrm>
        </p:spPr>
        <p:txBody>
          <a:bodyPr/>
          <a:lstStyle/>
          <a:p>
            <a:pPr algn="r" eaLnBrk="1" hangingPunct="1"/>
            <a:r>
              <a:rPr lang="en-US" sz="8000" dirty="0">
                <a:solidFill>
                  <a:srgbClr val="A6A6A6"/>
                </a:solidFill>
                <a:latin typeface="Arial" charset="0"/>
                <a:cs typeface="Arial" charset="0"/>
              </a:rPr>
              <a:t>signed rank test (Wilcoxon)</a:t>
            </a:r>
          </a:p>
        </p:txBody>
      </p:sp>
      <p:sp>
        <p:nvSpPr>
          <p:cNvPr id="3" name="Rectangle 2">
            <a:extLst>
              <a:ext uri="{FF2B5EF4-FFF2-40B4-BE49-F238E27FC236}">
                <a16:creationId xmlns:a16="http://schemas.microsoft.com/office/drawing/2014/main" id="{4DFD7D63-2177-714F-82F1-DA698FCCB93A}"/>
              </a:ext>
            </a:extLst>
          </p:cNvPr>
          <p:cNvSpPr/>
          <p:nvPr/>
        </p:nvSpPr>
        <p:spPr>
          <a:xfrm>
            <a:off x="2209800" y="3403435"/>
            <a:ext cx="3962400" cy="369332"/>
          </a:xfrm>
          <a:prstGeom prst="rect">
            <a:avLst/>
          </a:prstGeom>
        </p:spPr>
        <p:txBody>
          <a:bodyPr wrap="square">
            <a:spAutoFit/>
          </a:bodyPr>
          <a:lstStyle/>
          <a:p>
            <a:r>
              <a:rPr lang="en-US" dirty="0">
                <a:solidFill>
                  <a:srgbClr val="99CC00"/>
                </a:solidFill>
              </a:rPr>
              <a:t>paired t-test equivalent</a:t>
            </a:r>
            <a:endParaRPr lang="en-US" dirty="0"/>
          </a:p>
        </p:txBody>
      </p:sp>
      <p:sp>
        <p:nvSpPr>
          <p:cNvPr id="4" name="Freeform 3">
            <a:extLst>
              <a:ext uri="{FF2B5EF4-FFF2-40B4-BE49-F238E27FC236}">
                <a16:creationId xmlns:a16="http://schemas.microsoft.com/office/drawing/2014/main" id="{E0D726F0-D53F-4B4F-B228-7BB42253822B}"/>
              </a:ext>
            </a:extLst>
          </p:cNvPr>
          <p:cNvSpPr/>
          <p:nvPr/>
        </p:nvSpPr>
        <p:spPr bwMode="auto">
          <a:xfrm rot="4500000">
            <a:off x="4705493" y="4164427"/>
            <a:ext cx="1384717" cy="707832"/>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5" name="Rectangle 4">
            <a:extLst>
              <a:ext uri="{FF2B5EF4-FFF2-40B4-BE49-F238E27FC236}">
                <a16:creationId xmlns:a16="http://schemas.microsoft.com/office/drawing/2014/main" id="{9E78F791-238B-B34B-842A-76DA4142EC5E}"/>
              </a:ext>
            </a:extLst>
          </p:cNvPr>
          <p:cNvSpPr/>
          <p:nvPr/>
        </p:nvSpPr>
        <p:spPr>
          <a:xfrm>
            <a:off x="-4482" y="152400"/>
            <a:ext cx="8948043" cy="1200329"/>
          </a:xfrm>
          <a:prstGeom prst="rect">
            <a:avLst/>
          </a:prstGeom>
        </p:spPr>
        <p:txBody>
          <a:bodyPr wrap="square">
            <a:spAutoFit/>
          </a:bodyPr>
          <a:lstStyle/>
          <a:p>
            <a:pPr algn="r"/>
            <a:r>
              <a:rPr lang="en-US" b="0" dirty="0">
                <a:solidFill>
                  <a:schemeClr val="bg1">
                    <a:lumMod val="50000"/>
                  </a:schemeClr>
                </a:solidFill>
              </a:rPr>
              <a:t>Wilcoxon by hand</a:t>
            </a:r>
          </a:p>
          <a:p>
            <a:pPr algn="r"/>
            <a:r>
              <a:rPr lang="en-US" b="0" dirty="0">
                <a:solidFill>
                  <a:schemeClr val="bg1">
                    <a:lumMod val="50000"/>
                  </a:schemeClr>
                </a:solidFill>
              </a:rPr>
              <a:t>pdf in GitHub repository</a:t>
            </a:r>
          </a:p>
          <a:p>
            <a:pPr algn="r"/>
            <a:r>
              <a:rPr lang="en-US" b="0" dirty="0">
                <a:solidFill>
                  <a:schemeClr val="bg1">
                    <a:lumMod val="50000"/>
                  </a:schemeClr>
                </a:solidFill>
                <a:hlinkClick r:id="rId2"/>
              </a:rPr>
              <a:t>http://www.real-statistics.com/non-parametric-tests/wilcoxon-signed-ranks-test/</a:t>
            </a:r>
            <a:endParaRPr lang="en-US" b="0" dirty="0">
              <a:solidFill>
                <a:schemeClr val="bg1">
                  <a:lumMod val="50000"/>
                </a:schemeClr>
              </a:solidFill>
            </a:endParaRPr>
          </a:p>
          <a:p>
            <a:pPr algn="r"/>
            <a:endParaRPr lang="en-US" b="0" dirty="0">
              <a:solidFill>
                <a:schemeClr val="bg1">
                  <a:lumMod val="50000"/>
                </a:schemeClr>
              </a:solidFill>
            </a:endParaRPr>
          </a:p>
        </p:txBody>
      </p:sp>
      <p:sp>
        <p:nvSpPr>
          <p:cNvPr id="2" name="Slide Number Placeholder 1">
            <a:extLst>
              <a:ext uri="{FF2B5EF4-FFF2-40B4-BE49-F238E27FC236}">
                <a16:creationId xmlns:a16="http://schemas.microsoft.com/office/drawing/2014/main" id="{00EE2BB1-90BF-374C-B9AE-0674EAAA1DEC}"/>
              </a:ext>
            </a:extLst>
          </p:cNvPr>
          <p:cNvSpPr>
            <a:spLocks noGrp="1"/>
          </p:cNvSpPr>
          <p:nvPr>
            <p:ph type="sldNum" sz="quarter" idx="12"/>
          </p:nvPr>
        </p:nvSpPr>
        <p:spPr/>
        <p:txBody>
          <a:bodyPr/>
          <a:lstStyle/>
          <a:p>
            <a:fld id="{8C734804-006E-DC44-93A2-A63A0AD6AB16}" type="slidenum">
              <a:rPr lang="en-US" smtClean="0"/>
              <a:pPr/>
              <a:t>361</a:t>
            </a:fld>
            <a:endParaRPr lang="en-US"/>
          </a:p>
        </p:txBody>
      </p:sp>
    </p:spTree>
    <p:extLst>
      <p:ext uri="{BB962C8B-B14F-4D97-AF65-F5344CB8AC3E}">
        <p14:creationId xmlns:p14="http://schemas.microsoft.com/office/powerpoint/2010/main" val="84231349"/>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1560BE-295F-754D-AD33-DAD5B46418DA}"/>
              </a:ext>
            </a:extLst>
          </p:cNvPr>
          <p:cNvSpPr txBox="1">
            <a:spLocks/>
          </p:cNvSpPr>
          <p:nvPr/>
        </p:nvSpPr>
        <p:spPr bwMode="auto">
          <a:xfrm>
            <a:off x="609600" y="609600"/>
            <a:ext cx="83058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very quite similar but this time our data are paired (each participants made the two conditions so we have two data points per participants)</a:t>
            </a:r>
          </a:p>
          <a:p>
            <a:endParaRPr lang="en-US" b="0" dirty="0">
              <a:latin typeface="Arial" charset="0"/>
              <a:cs typeface="Arial" charset="0"/>
            </a:endParaRPr>
          </a:p>
          <a:p>
            <a:r>
              <a:rPr lang="en-US" b="0" dirty="0">
                <a:latin typeface="Arial" charset="0"/>
                <a:cs typeface="Arial" charset="0"/>
              </a:rPr>
              <a:t>example: we measured the effect of two car seats on level of discomfort, here are the differences for 19 participants</a:t>
            </a:r>
          </a:p>
          <a:p>
            <a:r>
              <a:rPr lang="en-US" b="0" dirty="0">
                <a:latin typeface="Arial" charset="0"/>
                <a:cs typeface="Arial" charset="0"/>
              </a:rPr>
              <a:t> </a:t>
            </a:r>
          </a:p>
          <a:p>
            <a:endParaRPr lang="en-US" b="0" dirty="0">
              <a:latin typeface="Arial" charset="0"/>
              <a:cs typeface="Arial" charset="0"/>
            </a:endParaRPr>
          </a:p>
          <a:p>
            <a:endParaRPr lang="en-US" b="0" dirty="0">
              <a:latin typeface="Arial" charset="0"/>
              <a:cs typeface="Arial" charset="0"/>
            </a:endParaRPr>
          </a:p>
        </p:txBody>
      </p:sp>
      <p:sp>
        <p:nvSpPr>
          <p:cNvPr id="4" name="Rectangle 3">
            <a:extLst>
              <a:ext uri="{FF2B5EF4-FFF2-40B4-BE49-F238E27FC236}">
                <a16:creationId xmlns:a16="http://schemas.microsoft.com/office/drawing/2014/main" id="{F495157F-BEAB-D74D-9EE3-A52ABAEF7A3B}"/>
              </a:ext>
            </a:extLst>
          </p:cNvPr>
          <p:cNvSpPr/>
          <p:nvPr/>
        </p:nvSpPr>
        <p:spPr>
          <a:xfrm>
            <a:off x="586409" y="3657600"/>
            <a:ext cx="8153400" cy="1200329"/>
          </a:xfrm>
          <a:prstGeom prst="rect">
            <a:avLst/>
          </a:prstGeom>
        </p:spPr>
        <p:txBody>
          <a:bodyPr wrap="square">
            <a:spAutoFit/>
          </a:bodyPr>
          <a:lstStyle/>
          <a:p>
            <a:r>
              <a:rPr lang="en-US" sz="2400" b="0" dirty="0"/>
              <a:t>-0.525, 0.172, -0.577, 0.200, 0.040, -0.143, 0.043, 0.010, 0.000, -0.522, 0.007, -0.122, -0.040, 0.000, -0.100, 0.050, -0.575, 0.031, -0.060</a:t>
            </a:r>
          </a:p>
        </p:txBody>
      </p:sp>
      <p:sp>
        <p:nvSpPr>
          <p:cNvPr id="2" name="Slide Number Placeholder 1">
            <a:extLst>
              <a:ext uri="{FF2B5EF4-FFF2-40B4-BE49-F238E27FC236}">
                <a16:creationId xmlns:a16="http://schemas.microsoft.com/office/drawing/2014/main" id="{7067A1E9-2FCA-7B4A-B9B6-022C5F3B8C59}"/>
              </a:ext>
            </a:extLst>
          </p:cNvPr>
          <p:cNvSpPr>
            <a:spLocks noGrp="1"/>
          </p:cNvSpPr>
          <p:nvPr>
            <p:ph type="sldNum" sz="quarter" idx="12"/>
          </p:nvPr>
        </p:nvSpPr>
        <p:spPr/>
        <p:txBody>
          <a:bodyPr/>
          <a:lstStyle/>
          <a:p>
            <a:fld id="{8C734804-006E-DC44-93A2-A63A0AD6AB16}" type="slidenum">
              <a:rPr lang="en-US" smtClean="0"/>
              <a:pPr/>
              <a:t>362</a:t>
            </a:fld>
            <a:endParaRPr lang="en-US"/>
          </a:p>
        </p:txBody>
      </p:sp>
    </p:spTree>
    <p:extLst>
      <p:ext uri="{BB962C8B-B14F-4D97-AF65-F5344CB8AC3E}">
        <p14:creationId xmlns:p14="http://schemas.microsoft.com/office/powerpoint/2010/main" val="289117594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2FF9A1-972E-3A4F-AA03-304C27282B99}"/>
              </a:ext>
            </a:extLst>
          </p:cNvPr>
          <p:cNvSpPr txBox="1">
            <a:spLocks/>
          </p:cNvSpPr>
          <p:nvPr/>
        </p:nvSpPr>
        <p:spPr bwMode="auto">
          <a:xfrm>
            <a:off x="381000" y="457200"/>
            <a:ext cx="81534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1. rank the observations </a:t>
            </a:r>
            <a:r>
              <a:rPr lang="en-US" dirty="0">
                <a:solidFill>
                  <a:srgbClr val="99CC00"/>
                </a:solidFill>
                <a:latin typeface="Arial" charset="0"/>
                <a:cs typeface="Arial" charset="0"/>
              </a:rPr>
              <a:t>by absolute values </a:t>
            </a:r>
            <a:r>
              <a:rPr lang="en-US" b="0" dirty="0">
                <a:latin typeface="Arial" charset="0"/>
                <a:cs typeface="Arial" charset="0"/>
              </a:rPr>
              <a:t>and removing the zeros</a:t>
            </a:r>
            <a:endParaRPr lang="en-US" dirty="0">
              <a:solidFill>
                <a:srgbClr val="99CC00"/>
              </a:solidFill>
              <a:latin typeface="Arial" charset="0"/>
              <a:cs typeface="Arial" charset="0"/>
            </a:endParaRPr>
          </a:p>
          <a:p>
            <a:r>
              <a:rPr lang="en-US" b="0" dirty="0">
                <a:latin typeface="Arial" charset="0"/>
                <a:cs typeface="Arial" charset="0"/>
              </a:rPr>
              <a:t> </a:t>
            </a:r>
          </a:p>
        </p:txBody>
      </p:sp>
      <p:sp>
        <p:nvSpPr>
          <p:cNvPr id="4" name="Rectangle 3">
            <a:extLst>
              <a:ext uri="{FF2B5EF4-FFF2-40B4-BE49-F238E27FC236}">
                <a16:creationId xmlns:a16="http://schemas.microsoft.com/office/drawing/2014/main" id="{8B0657F0-2792-744B-A682-6450500782E5}"/>
              </a:ext>
            </a:extLst>
          </p:cNvPr>
          <p:cNvSpPr/>
          <p:nvPr/>
        </p:nvSpPr>
        <p:spPr>
          <a:xfrm>
            <a:off x="586409" y="1524000"/>
            <a:ext cx="8153400" cy="1938992"/>
          </a:xfrm>
          <a:prstGeom prst="rect">
            <a:avLst/>
          </a:prstGeom>
        </p:spPr>
        <p:txBody>
          <a:bodyPr wrap="square">
            <a:spAutoFit/>
          </a:bodyPr>
          <a:lstStyle/>
          <a:p>
            <a:r>
              <a:rPr lang="en-US" sz="2400" b="0" dirty="0"/>
              <a:t>0.007 0.010 0.031 0.040 -0.040 0.043 0.050 -0.060 -0.100</a:t>
            </a:r>
          </a:p>
          <a:p>
            <a:r>
              <a:rPr lang="en-US" sz="2400" b="0" dirty="0"/>
              <a:t>    1        2        3       4.5     4.5       6        7        8         9</a:t>
            </a:r>
          </a:p>
          <a:p>
            <a:endParaRPr lang="en-US" sz="2400" b="0" dirty="0"/>
          </a:p>
          <a:p>
            <a:r>
              <a:rPr lang="en-US" sz="2400" b="0" dirty="0"/>
              <a:t>-0.122 -0.143 0.172 0.200 -0.522 -0.525 -0.575 -0.577</a:t>
            </a:r>
          </a:p>
          <a:p>
            <a:r>
              <a:rPr lang="en-US" sz="2400" b="0" dirty="0"/>
              <a:t>     10      11       12       13       14      15       16      17</a:t>
            </a:r>
          </a:p>
        </p:txBody>
      </p:sp>
      <p:grpSp>
        <p:nvGrpSpPr>
          <p:cNvPr id="10" name="Group 9">
            <a:extLst>
              <a:ext uri="{FF2B5EF4-FFF2-40B4-BE49-F238E27FC236}">
                <a16:creationId xmlns:a16="http://schemas.microsoft.com/office/drawing/2014/main" id="{CEBF4EE9-F71C-4F44-8EBF-E0DD3E932ED9}"/>
              </a:ext>
            </a:extLst>
          </p:cNvPr>
          <p:cNvGrpSpPr/>
          <p:nvPr/>
        </p:nvGrpSpPr>
        <p:grpSpPr>
          <a:xfrm>
            <a:off x="483705" y="3962400"/>
            <a:ext cx="8153400" cy="2667000"/>
            <a:chOff x="483705" y="3962400"/>
            <a:chExt cx="8153400" cy="2667000"/>
          </a:xfrm>
        </p:grpSpPr>
        <p:sp>
          <p:nvSpPr>
            <p:cNvPr id="5" name="Content Placeholder 2">
              <a:extLst>
                <a:ext uri="{FF2B5EF4-FFF2-40B4-BE49-F238E27FC236}">
                  <a16:creationId xmlns:a16="http://schemas.microsoft.com/office/drawing/2014/main" id="{02EF6E1B-4EEF-E84B-A994-3C01D682540F}"/>
                </a:ext>
              </a:extLst>
            </p:cNvPr>
            <p:cNvSpPr txBox="1">
              <a:spLocks/>
            </p:cNvSpPr>
            <p:nvPr/>
          </p:nvSpPr>
          <p:spPr bwMode="auto">
            <a:xfrm>
              <a:off x="483705" y="3962400"/>
              <a:ext cx="8153400"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2. we then compute R+ (sum of ranks for only positive differences) and R- (sum of ranks for negative differences)</a:t>
              </a:r>
              <a:endParaRPr lang="en-US" dirty="0">
                <a:solidFill>
                  <a:srgbClr val="99CC00"/>
                </a:solidFill>
                <a:latin typeface="Arial" charset="0"/>
                <a:cs typeface="Arial" charset="0"/>
              </a:endParaRPr>
            </a:p>
            <a:p>
              <a:r>
                <a:rPr lang="en-US" b="0" dirty="0">
                  <a:latin typeface="Arial" charset="0"/>
                  <a:cs typeface="Arial" charset="0"/>
                </a:rPr>
                <a:t> </a:t>
              </a:r>
            </a:p>
          </p:txBody>
        </p:sp>
        <p:sp>
          <p:nvSpPr>
            <p:cNvPr id="6" name="Rectangle 5">
              <a:extLst>
                <a:ext uri="{FF2B5EF4-FFF2-40B4-BE49-F238E27FC236}">
                  <a16:creationId xmlns:a16="http://schemas.microsoft.com/office/drawing/2014/main" id="{994E9571-FA01-734C-B57B-A0E550AB707F}"/>
                </a:ext>
              </a:extLst>
            </p:cNvPr>
            <p:cNvSpPr/>
            <p:nvPr/>
          </p:nvSpPr>
          <p:spPr>
            <a:xfrm>
              <a:off x="599661" y="5227192"/>
              <a:ext cx="1775791" cy="830997"/>
            </a:xfrm>
            <a:prstGeom prst="rect">
              <a:avLst/>
            </a:prstGeom>
          </p:spPr>
          <p:txBody>
            <a:bodyPr wrap="square">
              <a:spAutoFit/>
            </a:bodyPr>
            <a:lstStyle/>
            <a:p>
              <a:r>
                <a:rPr lang="en-US" sz="2400" dirty="0">
                  <a:solidFill>
                    <a:srgbClr val="99CC00"/>
                  </a:solidFill>
                </a:rPr>
                <a:t>R+ = 48.5</a:t>
              </a:r>
            </a:p>
            <a:p>
              <a:r>
                <a:rPr lang="en-US" sz="2400" dirty="0">
                  <a:solidFill>
                    <a:srgbClr val="99CC00"/>
                  </a:solidFill>
                </a:rPr>
                <a:t>R- = 104.5</a:t>
              </a:r>
            </a:p>
          </p:txBody>
        </p:sp>
      </p:grpSp>
      <p:grpSp>
        <p:nvGrpSpPr>
          <p:cNvPr id="9" name="Group 8">
            <a:extLst>
              <a:ext uri="{FF2B5EF4-FFF2-40B4-BE49-F238E27FC236}">
                <a16:creationId xmlns:a16="http://schemas.microsoft.com/office/drawing/2014/main" id="{CBE8296F-1D71-4F4C-89E1-A5993F689008}"/>
              </a:ext>
            </a:extLst>
          </p:cNvPr>
          <p:cNvGrpSpPr/>
          <p:nvPr/>
        </p:nvGrpSpPr>
        <p:grpSpPr>
          <a:xfrm>
            <a:off x="2683565" y="4991100"/>
            <a:ext cx="5953539" cy="1067089"/>
            <a:chOff x="2683565" y="4991100"/>
            <a:chExt cx="5953539" cy="1067089"/>
          </a:xfrm>
        </p:grpSpPr>
        <p:sp>
          <p:nvSpPr>
            <p:cNvPr id="7" name="Content Placeholder 2">
              <a:extLst>
                <a:ext uri="{FF2B5EF4-FFF2-40B4-BE49-F238E27FC236}">
                  <a16:creationId xmlns:a16="http://schemas.microsoft.com/office/drawing/2014/main" id="{696837BE-771B-FE4D-A207-07BD0D09E8F3}"/>
                </a:ext>
              </a:extLst>
            </p:cNvPr>
            <p:cNvSpPr txBox="1">
              <a:spLocks/>
            </p:cNvSpPr>
            <p:nvPr/>
          </p:nvSpPr>
          <p:spPr bwMode="auto">
            <a:xfrm>
              <a:off x="2683565" y="4991100"/>
              <a:ext cx="5953539" cy="10670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3. We take the min of the two (call this T)</a:t>
              </a:r>
              <a:endParaRPr lang="en-US" dirty="0">
                <a:solidFill>
                  <a:srgbClr val="99CC00"/>
                </a:solidFill>
                <a:latin typeface="Arial" charset="0"/>
                <a:cs typeface="Arial" charset="0"/>
              </a:endParaRPr>
            </a:p>
            <a:p>
              <a:r>
                <a:rPr lang="en-US" b="0" dirty="0">
                  <a:latin typeface="Arial" charset="0"/>
                  <a:cs typeface="Arial" charset="0"/>
                </a:rPr>
                <a:t> </a:t>
              </a:r>
            </a:p>
          </p:txBody>
        </p:sp>
        <p:sp>
          <p:nvSpPr>
            <p:cNvPr id="8" name="Rectangle 7">
              <a:extLst>
                <a:ext uri="{FF2B5EF4-FFF2-40B4-BE49-F238E27FC236}">
                  <a16:creationId xmlns:a16="http://schemas.microsoft.com/office/drawing/2014/main" id="{B05B15DA-85C7-EC4D-A1AB-10995C6BF7F4}"/>
                </a:ext>
              </a:extLst>
            </p:cNvPr>
            <p:cNvSpPr/>
            <p:nvPr/>
          </p:nvSpPr>
          <p:spPr>
            <a:xfrm>
              <a:off x="5647082" y="5556336"/>
              <a:ext cx="1775791" cy="461665"/>
            </a:xfrm>
            <a:prstGeom prst="rect">
              <a:avLst/>
            </a:prstGeom>
          </p:spPr>
          <p:txBody>
            <a:bodyPr wrap="square">
              <a:spAutoFit/>
            </a:bodyPr>
            <a:lstStyle/>
            <a:p>
              <a:r>
                <a:rPr lang="en-US" sz="2400" dirty="0">
                  <a:solidFill>
                    <a:srgbClr val="99CC00"/>
                  </a:solidFill>
                </a:rPr>
                <a:t>T = 48.5</a:t>
              </a:r>
            </a:p>
          </p:txBody>
        </p:sp>
      </p:grpSp>
      <p:sp>
        <p:nvSpPr>
          <p:cNvPr id="2" name="Slide Number Placeholder 1">
            <a:extLst>
              <a:ext uri="{FF2B5EF4-FFF2-40B4-BE49-F238E27FC236}">
                <a16:creationId xmlns:a16="http://schemas.microsoft.com/office/drawing/2014/main" id="{37DA62C1-F1ED-9A43-9979-900BDA2A11F7}"/>
              </a:ext>
            </a:extLst>
          </p:cNvPr>
          <p:cNvSpPr>
            <a:spLocks noGrp="1"/>
          </p:cNvSpPr>
          <p:nvPr>
            <p:ph type="sldNum" sz="quarter" idx="12"/>
          </p:nvPr>
        </p:nvSpPr>
        <p:spPr/>
        <p:txBody>
          <a:bodyPr/>
          <a:lstStyle/>
          <a:p>
            <a:fld id="{8C734804-006E-DC44-93A2-A63A0AD6AB16}" type="slidenum">
              <a:rPr lang="en-US" smtClean="0"/>
              <a:pPr/>
              <a:t>363</a:t>
            </a:fld>
            <a:endParaRPr lang="en-US"/>
          </a:p>
        </p:txBody>
      </p:sp>
    </p:spTree>
    <p:extLst>
      <p:ext uri="{BB962C8B-B14F-4D97-AF65-F5344CB8AC3E}">
        <p14:creationId xmlns:p14="http://schemas.microsoft.com/office/powerpoint/2010/main" val="46008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1560BE-295F-754D-AD33-DAD5B46418DA}"/>
              </a:ext>
            </a:extLst>
          </p:cNvPr>
          <p:cNvSpPr txBox="1">
            <a:spLocks/>
          </p:cNvSpPr>
          <p:nvPr/>
        </p:nvSpPr>
        <p:spPr bwMode="auto">
          <a:xfrm>
            <a:off x="609600" y="609600"/>
            <a:ext cx="83058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4. we then compare with appropriate table</a:t>
            </a:r>
            <a:endParaRPr lang="en-US" b="0" dirty="0">
              <a:latin typeface="Arial" charset="0"/>
              <a:cs typeface="Arial" charset="0"/>
            </a:endParaRPr>
          </a:p>
        </p:txBody>
      </p:sp>
      <p:pic>
        <p:nvPicPr>
          <p:cNvPr id="5" name="Picture 4">
            <a:extLst>
              <a:ext uri="{FF2B5EF4-FFF2-40B4-BE49-F238E27FC236}">
                <a16:creationId xmlns:a16="http://schemas.microsoft.com/office/drawing/2014/main" id="{DC14FAB9-82DA-F548-8353-B3D84F00B758}"/>
              </a:ext>
            </a:extLst>
          </p:cNvPr>
          <p:cNvPicPr>
            <a:picLocks noChangeAspect="1"/>
          </p:cNvPicPr>
          <p:nvPr/>
        </p:nvPicPr>
        <p:blipFill>
          <a:blip r:embed="rId2"/>
          <a:stretch>
            <a:fillRect/>
          </a:stretch>
        </p:blipFill>
        <p:spPr>
          <a:xfrm>
            <a:off x="1066800" y="1447800"/>
            <a:ext cx="2260600" cy="4851400"/>
          </a:xfrm>
          <a:prstGeom prst="rect">
            <a:avLst/>
          </a:prstGeom>
        </p:spPr>
      </p:pic>
      <p:sp>
        <p:nvSpPr>
          <p:cNvPr id="6" name="Content Placeholder 2">
            <a:extLst>
              <a:ext uri="{FF2B5EF4-FFF2-40B4-BE49-F238E27FC236}">
                <a16:creationId xmlns:a16="http://schemas.microsoft.com/office/drawing/2014/main" id="{32DA85A1-E50E-6A4E-A672-93017C53319D}"/>
              </a:ext>
            </a:extLst>
          </p:cNvPr>
          <p:cNvSpPr txBox="1">
            <a:spLocks/>
          </p:cNvSpPr>
          <p:nvPr/>
        </p:nvSpPr>
        <p:spPr bwMode="auto">
          <a:xfrm>
            <a:off x="3505200" y="1333500"/>
            <a:ext cx="5410200" cy="50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we computed T = 48:5</a:t>
            </a:r>
          </a:p>
          <a:p>
            <a:endParaRPr lang="en-US" b="0" dirty="0"/>
          </a:p>
          <a:p>
            <a:r>
              <a:rPr lang="en-US" b="0" dirty="0"/>
              <a:t>since we dropped two values (zeros) our sample size is 19-2=17.</a:t>
            </a:r>
          </a:p>
          <a:p>
            <a:endParaRPr lang="en-US" b="0" dirty="0"/>
          </a:p>
          <a:p>
            <a:r>
              <a:rPr lang="en-US" b="0" dirty="0"/>
              <a:t>we found the critical value of 34 at the 5% level.</a:t>
            </a:r>
          </a:p>
          <a:p>
            <a:endParaRPr lang="en-US" b="0" dirty="0"/>
          </a:p>
          <a:p>
            <a:r>
              <a:rPr lang="en-US" b="0" dirty="0"/>
              <a:t>since 48.5 &gt; </a:t>
            </a:r>
            <a:r>
              <a:rPr lang="en-US" b="0" dirty="0" err="1"/>
              <a:t>Tcric</a:t>
            </a:r>
            <a:r>
              <a:rPr lang="en-US" b="0" dirty="0"/>
              <a:t> of 34, we can’t reject the null hypothesis, therefore </a:t>
            </a:r>
            <a:r>
              <a:rPr lang="en-US" dirty="0">
                <a:solidFill>
                  <a:srgbClr val="99CC00"/>
                </a:solidFill>
              </a:rPr>
              <a:t>effect of these seats are not significantly different</a:t>
            </a:r>
            <a:endParaRPr lang="en-US"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51C2ECF9-FB40-464A-B75F-6838E9F1D3AD}"/>
              </a:ext>
            </a:extLst>
          </p:cNvPr>
          <p:cNvSpPr>
            <a:spLocks noGrp="1"/>
          </p:cNvSpPr>
          <p:nvPr>
            <p:ph type="sldNum" sz="quarter" idx="12"/>
          </p:nvPr>
        </p:nvSpPr>
        <p:spPr/>
        <p:txBody>
          <a:bodyPr/>
          <a:lstStyle/>
          <a:p>
            <a:fld id="{8C734804-006E-DC44-93A2-A63A0AD6AB16}" type="slidenum">
              <a:rPr lang="en-US" smtClean="0"/>
              <a:pPr/>
              <a:t>364</a:t>
            </a:fld>
            <a:endParaRPr lang="en-US"/>
          </a:p>
        </p:txBody>
      </p:sp>
    </p:spTree>
    <p:extLst>
      <p:ext uri="{BB962C8B-B14F-4D97-AF65-F5344CB8AC3E}">
        <p14:creationId xmlns:p14="http://schemas.microsoft.com/office/powerpoint/2010/main" val="145929727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609600" y="2895600"/>
            <a:ext cx="83058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rather simple no? </a:t>
            </a:r>
          </a:p>
          <a:p>
            <a:endParaRPr lang="en-US" b="0" dirty="0"/>
          </a:p>
          <a:p>
            <a:r>
              <a:rPr lang="en-US" dirty="0">
                <a:solidFill>
                  <a:srgbClr val="99CC00"/>
                </a:solidFill>
              </a:rPr>
              <a:t>Kruskal Wallis and Friedman</a:t>
            </a:r>
            <a:r>
              <a:rPr lang="en-US" b="0" dirty="0"/>
              <a:t>, which are the non-parametric ANOVA equivalent, work on a very similar principles but for more groups depending if they are paired or not (within or between)</a:t>
            </a:r>
          </a:p>
        </p:txBody>
      </p:sp>
      <p:sp>
        <p:nvSpPr>
          <p:cNvPr id="2" name="Slide Number Placeholder 1">
            <a:extLst>
              <a:ext uri="{FF2B5EF4-FFF2-40B4-BE49-F238E27FC236}">
                <a16:creationId xmlns:a16="http://schemas.microsoft.com/office/drawing/2014/main" id="{DCBEEFC1-6FB7-8E43-90CD-AF4E9E9A0B57}"/>
              </a:ext>
            </a:extLst>
          </p:cNvPr>
          <p:cNvSpPr>
            <a:spLocks noGrp="1"/>
          </p:cNvSpPr>
          <p:nvPr>
            <p:ph type="sldNum" sz="quarter" idx="12"/>
          </p:nvPr>
        </p:nvSpPr>
        <p:spPr/>
        <p:txBody>
          <a:bodyPr/>
          <a:lstStyle/>
          <a:p>
            <a:fld id="{8C734804-006E-DC44-93A2-A63A0AD6AB16}" type="slidenum">
              <a:rPr lang="en-US" smtClean="0"/>
              <a:pPr/>
              <a:t>365</a:t>
            </a:fld>
            <a:endParaRPr lang="en-US"/>
          </a:p>
        </p:txBody>
      </p:sp>
    </p:spTree>
    <p:extLst>
      <p:ext uri="{BB962C8B-B14F-4D97-AF65-F5344CB8AC3E}">
        <p14:creationId xmlns:p14="http://schemas.microsoft.com/office/powerpoint/2010/main" val="369338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4482" y="5791200"/>
            <a:ext cx="9134622" cy="838200"/>
          </a:xfrm>
        </p:spPr>
        <p:txBody>
          <a:bodyPr/>
          <a:lstStyle/>
          <a:p>
            <a:pPr algn="r" eaLnBrk="1" hangingPunct="1"/>
            <a:r>
              <a:rPr lang="en-US" sz="8000" dirty="0">
                <a:solidFill>
                  <a:srgbClr val="A6A6A6"/>
                </a:solidFill>
                <a:latin typeface="Arial" charset="0"/>
                <a:cs typeface="Arial" charset="0"/>
              </a:rPr>
              <a:t>Kruskal Wallis</a:t>
            </a:r>
          </a:p>
        </p:txBody>
      </p:sp>
      <p:sp>
        <p:nvSpPr>
          <p:cNvPr id="4" name="Rectangle 3">
            <a:extLst>
              <a:ext uri="{FF2B5EF4-FFF2-40B4-BE49-F238E27FC236}">
                <a16:creationId xmlns:a16="http://schemas.microsoft.com/office/drawing/2014/main" id="{6D8FEADF-27BA-CA44-9517-AB7BF27B654F}"/>
              </a:ext>
            </a:extLst>
          </p:cNvPr>
          <p:cNvSpPr/>
          <p:nvPr/>
        </p:nvSpPr>
        <p:spPr>
          <a:xfrm>
            <a:off x="2209800" y="3403435"/>
            <a:ext cx="4343400" cy="369332"/>
          </a:xfrm>
          <a:prstGeom prst="rect">
            <a:avLst/>
          </a:prstGeom>
        </p:spPr>
        <p:txBody>
          <a:bodyPr wrap="square">
            <a:spAutoFit/>
          </a:bodyPr>
          <a:lstStyle/>
          <a:p>
            <a:r>
              <a:rPr lang="en-US" dirty="0">
                <a:solidFill>
                  <a:srgbClr val="99CC00"/>
                </a:solidFill>
              </a:rPr>
              <a:t>ANOVA between subject equivalent</a:t>
            </a:r>
            <a:endParaRPr lang="en-US" dirty="0"/>
          </a:p>
        </p:txBody>
      </p:sp>
      <p:sp>
        <p:nvSpPr>
          <p:cNvPr id="5" name="Freeform 4">
            <a:extLst>
              <a:ext uri="{FF2B5EF4-FFF2-40B4-BE49-F238E27FC236}">
                <a16:creationId xmlns:a16="http://schemas.microsoft.com/office/drawing/2014/main" id="{1DA6520A-114F-A849-8D36-D7EED0B99A86}"/>
              </a:ext>
            </a:extLst>
          </p:cNvPr>
          <p:cNvSpPr/>
          <p:nvPr/>
        </p:nvSpPr>
        <p:spPr bwMode="auto">
          <a:xfrm rot="4500000">
            <a:off x="4705493" y="4164427"/>
            <a:ext cx="1384717" cy="707832"/>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Rectangle 1">
            <a:extLst>
              <a:ext uri="{FF2B5EF4-FFF2-40B4-BE49-F238E27FC236}">
                <a16:creationId xmlns:a16="http://schemas.microsoft.com/office/drawing/2014/main" id="{791FA2CC-701F-1649-86A7-525A228384F4}"/>
              </a:ext>
            </a:extLst>
          </p:cNvPr>
          <p:cNvSpPr/>
          <p:nvPr/>
        </p:nvSpPr>
        <p:spPr>
          <a:xfrm>
            <a:off x="-4482" y="152400"/>
            <a:ext cx="8948043" cy="1200329"/>
          </a:xfrm>
          <a:prstGeom prst="rect">
            <a:avLst/>
          </a:prstGeom>
        </p:spPr>
        <p:txBody>
          <a:bodyPr wrap="square">
            <a:spAutoFit/>
          </a:bodyPr>
          <a:lstStyle/>
          <a:p>
            <a:pPr algn="r"/>
            <a:r>
              <a:rPr lang="en-US" b="0" dirty="0">
                <a:solidFill>
                  <a:schemeClr val="bg1">
                    <a:lumMod val="50000"/>
                  </a:schemeClr>
                </a:solidFill>
              </a:rPr>
              <a:t>Kruskal Wallis by hand</a:t>
            </a:r>
          </a:p>
          <a:p>
            <a:pPr algn="r"/>
            <a:r>
              <a:rPr lang="en-US" b="0" dirty="0">
                <a:solidFill>
                  <a:schemeClr val="bg1">
                    <a:lumMod val="50000"/>
                  </a:schemeClr>
                </a:solidFill>
              </a:rPr>
              <a:t>pdf in GitHub repository</a:t>
            </a:r>
          </a:p>
          <a:p>
            <a:pPr algn="r"/>
            <a:r>
              <a:rPr lang="en-US" b="0" dirty="0">
                <a:solidFill>
                  <a:schemeClr val="bg1">
                    <a:lumMod val="50000"/>
                  </a:schemeClr>
                </a:solidFill>
                <a:hlinkClick r:id="rId2"/>
              </a:rPr>
              <a:t>http://www.real-statistics.com/one-way-analysis-of-variance-anova/kruskal-wallis-test/</a:t>
            </a:r>
            <a:endParaRPr lang="en-US" b="0" dirty="0">
              <a:solidFill>
                <a:schemeClr val="bg1">
                  <a:lumMod val="50000"/>
                </a:schemeClr>
              </a:solidFill>
            </a:endParaRPr>
          </a:p>
          <a:p>
            <a:pPr algn="r"/>
            <a:endParaRPr lang="en-US" b="0" dirty="0">
              <a:solidFill>
                <a:schemeClr val="bg1">
                  <a:lumMod val="50000"/>
                </a:schemeClr>
              </a:solidFill>
            </a:endParaRPr>
          </a:p>
        </p:txBody>
      </p:sp>
      <p:grpSp>
        <p:nvGrpSpPr>
          <p:cNvPr id="9" name="Group 8">
            <a:extLst>
              <a:ext uri="{FF2B5EF4-FFF2-40B4-BE49-F238E27FC236}">
                <a16:creationId xmlns:a16="http://schemas.microsoft.com/office/drawing/2014/main" id="{A3F2F447-4C85-EC49-A665-11BC26443C5B}"/>
              </a:ext>
            </a:extLst>
          </p:cNvPr>
          <p:cNvGrpSpPr/>
          <p:nvPr/>
        </p:nvGrpSpPr>
        <p:grpSpPr>
          <a:xfrm>
            <a:off x="1008567" y="1568719"/>
            <a:ext cx="7068634" cy="1322227"/>
            <a:chOff x="838200" y="1568719"/>
            <a:chExt cx="4943179" cy="924649"/>
          </a:xfrm>
        </p:grpSpPr>
        <p:pic>
          <p:nvPicPr>
            <p:cNvPr id="8" name="Graphic 7">
              <a:extLst>
                <a:ext uri="{FF2B5EF4-FFF2-40B4-BE49-F238E27FC236}">
                  <a16:creationId xmlns:a16="http://schemas.microsoft.com/office/drawing/2014/main" id="{18C6D42B-F1DB-7445-8EA5-3DD12D2932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449" r="85507" b="58440"/>
            <a:stretch/>
          </p:blipFill>
          <p:spPr>
            <a:xfrm>
              <a:off x="838200" y="1568719"/>
              <a:ext cx="838200" cy="793482"/>
            </a:xfrm>
            <a:prstGeom prst="rect">
              <a:avLst/>
            </a:prstGeom>
          </p:spPr>
        </p:pic>
        <p:pic>
          <p:nvPicPr>
            <p:cNvPr id="10" name="Graphic 9">
              <a:extLst>
                <a:ext uri="{FF2B5EF4-FFF2-40B4-BE49-F238E27FC236}">
                  <a16:creationId xmlns:a16="http://schemas.microsoft.com/office/drawing/2014/main" id="{8744B5D7-EB15-BC48-ACF9-6425D0B82F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3043" t="51570" r="8882"/>
            <a:stretch/>
          </p:blipFill>
          <p:spPr>
            <a:xfrm>
              <a:off x="1676400" y="1568719"/>
              <a:ext cx="4104979" cy="924649"/>
            </a:xfrm>
            <a:prstGeom prst="rect">
              <a:avLst/>
            </a:prstGeom>
          </p:spPr>
        </p:pic>
      </p:grpSp>
      <p:sp>
        <p:nvSpPr>
          <p:cNvPr id="3" name="Slide Number Placeholder 2">
            <a:extLst>
              <a:ext uri="{FF2B5EF4-FFF2-40B4-BE49-F238E27FC236}">
                <a16:creationId xmlns:a16="http://schemas.microsoft.com/office/drawing/2014/main" id="{63123781-1EEA-C74E-9B96-52F6612496A2}"/>
              </a:ext>
            </a:extLst>
          </p:cNvPr>
          <p:cNvSpPr>
            <a:spLocks noGrp="1"/>
          </p:cNvSpPr>
          <p:nvPr>
            <p:ph type="sldNum" sz="quarter" idx="12"/>
          </p:nvPr>
        </p:nvSpPr>
        <p:spPr/>
        <p:txBody>
          <a:bodyPr/>
          <a:lstStyle/>
          <a:p>
            <a:fld id="{8C734804-006E-DC44-93A2-A63A0AD6AB16}" type="slidenum">
              <a:rPr lang="en-US" smtClean="0"/>
              <a:pPr/>
              <a:t>366</a:t>
            </a:fld>
            <a:endParaRPr lang="en-US"/>
          </a:p>
        </p:txBody>
      </p:sp>
    </p:spTree>
    <p:extLst>
      <p:ext uri="{BB962C8B-B14F-4D97-AF65-F5344CB8AC3E}">
        <p14:creationId xmlns:p14="http://schemas.microsoft.com/office/powerpoint/2010/main" val="1561235425"/>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4482" y="5791200"/>
            <a:ext cx="9134622" cy="838200"/>
          </a:xfrm>
        </p:spPr>
        <p:txBody>
          <a:bodyPr/>
          <a:lstStyle/>
          <a:p>
            <a:pPr algn="r" eaLnBrk="1" hangingPunct="1"/>
            <a:r>
              <a:rPr lang="en-US" sz="8000" dirty="0">
                <a:solidFill>
                  <a:srgbClr val="A6A6A6"/>
                </a:solidFill>
                <a:latin typeface="Arial" charset="0"/>
                <a:cs typeface="Arial" charset="0"/>
              </a:rPr>
              <a:t>Friedman</a:t>
            </a:r>
          </a:p>
        </p:txBody>
      </p:sp>
      <p:sp>
        <p:nvSpPr>
          <p:cNvPr id="3" name="Rectangle 2">
            <a:extLst>
              <a:ext uri="{FF2B5EF4-FFF2-40B4-BE49-F238E27FC236}">
                <a16:creationId xmlns:a16="http://schemas.microsoft.com/office/drawing/2014/main" id="{BE57234F-7576-CF40-8F50-8BFE17EF8503}"/>
              </a:ext>
            </a:extLst>
          </p:cNvPr>
          <p:cNvSpPr/>
          <p:nvPr/>
        </p:nvSpPr>
        <p:spPr>
          <a:xfrm>
            <a:off x="2209800" y="3124200"/>
            <a:ext cx="4343400" cy="646331"/>
          </a:xfrm>
          <a:prstGeom prst="rect">
            <a:avLst/>
          </a:prstGeom>
        </p:spPr>
        <p:txBody>
          <a:bodyPr wrap="square">
            <a:spAutoFit/>
          </a:bodyPr>
          <a:lstStyle/>
          <a:p>
            <a:r>
              <a:rPr lang="en-US" dirty="0">
                <a:solidFill>
                  <a:srgbClr val="99CC00"/>
                </a:solidFill>
              </a:rPr>
              <a:t>ANOVA within subject (also called repeated measure ANOVA) equivalent</a:t>
            </a:r>
            <a:endParaRPr lang="en-US" dirty="0"/>
          </a:p>
        </p:txBody>
      </p:sp>
      <p:sp>
        <p:nvSpPr>
          <p:cNvPr id="4" name="Freeform 3">
            <a:extLst>
              <a:ext uri="{FF2B5EF4-FFF2-40B4-BE49-F238E27FC236}">
                <a16:creationId xmlns:a16="http://schemas.microsoft.com/office/drawing/2014/main" id="{B9FD60A0-BF57-5B4D-9239-2B17F74C6417}"/>
              </a:ext>
            </a:extLst>
          </p:cNvPr>
          <p:cNvSpPr/>
          <p:nvPr/>
        </p:nvSpPr>
        <p:spPr bwMode="auto">
          <a:xfrm rot="4500000">
            <a:off x="4705493" y="4164427"/>
            <a:ext cx="1384717" cy="707832"/>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Rectangle 1">
            <a:extLst>
              <a:ext uri="{FF2B5EF4-FFF2-40B4-BE49-F238E27FC236}">
                <a16:creationId xmlns:a16="http://schemas.microsoft.com/office/drawing/2014/main" id="{8C17852C-D73F-6648-A4DE-C02624C3BBEB}"/>
              </a:ext>
            </a:extLst>
          </p:cNvPr>
          <p:cNvSpPr/>
          <p:nvPr/>
        </p:nvSpPr>
        <p:spPr>
          <a:xfrm>
            <a:off x="1143000" y="228600"/>
            <a:ext cx="7987140" cy="923330"/>
          </a:xfrm>
          <a:prstGeom prst="rect">
            <a:avLst/>
          </a:prstGeom>
        </p:spPr>
        <p:txBody>
          <a:bodyPr wrap="square">
            <a:spAutoFit/>
          </a:bodyPr>
          <a:lstStyle/>
          <a:p>
            <a:pPr algn="r"/>
            <a:r>
              <a:rPr lang="en-US" b="0" dirty="0">
                <a:solidFill>
                  <a:schemeClr val="bg1">
                    <a:lumMod val="50000"/>
                  </a:schemeClr>
                </a:solidFill>
              </a:rPr>
              <a:t>Friedman by hand</a:t>
            </a:r>
          </a:p>
          <a:p>
            <a:pPr algn="r"/>
            <a:r>
              <a:rPr lang="en-US" b="0" dirty="0">
                <a:solidFill>
                  <a:schemeClr val="bg1">
                    <a:lumMod val="50000"/>
                  </a:schemeClr>
                </a:solidFill>
              </a:rPr>
              <a:t>pdf in GitHub repository</a:t>
            </a:r>
          </a:p>
          <a:p>
            <a:pPr algn="r"/>
            <a:r>
              <a:rPr lang="en-US" b="0" dirty="0">
                <a:solidFill>
                  <a:schemeClr val="bg1">
                    <a:lumMod val="50000"/>
                  </a:schemeClr>
                </a:solidFill>
                <a:hlinkClick r:id="rId2"/>
              </a:rPr>
              <a:t>http://www.real-statistics.com/anova-repeated-measures/friedman-test/</a:t>
            </a:r>
            <a:endParaRPr lang="en-US" b="0" dirty="0">
              <a:solidFill>
                <a:schemeClr val="bg1">
                  <a:lumMod val="50000"/>
                </a:schemeClr>
              </a:solidFill>
            </a:endParaRPr>
          </a:p>
        </p:txBody>
      </p:sp>
      <p:pic>
        <p:nvPicPr>
          <p:cNvPr id="8" name="Graphic 7">
            <a:extLst>
              <a:ext uri="{FF2B5EF4-FFF2-40B4-BE49-F238E27FC236}">
                <a16:creationId xmlns:a16="http://schemas.microsoft.com/office/drawing/2014/main" id="{9DEF6763-D1E7-2346-9EE3-2A86B2239E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7812" y="1440512"/>
            <a:ext cx="6277973" cy="1395105"/>
          </a:xfrm>
          <a:prstGeom prst="rect">
            <a:avLst/>
          </a:prstGeom>
        </p:spPr>
      </p:pic>
      <p:sp>
        <p:nvSpPr>
          <p:cNvPr id="5" name="Slide Number Placeholder 4">
            <a:extLst>
              <a:ext uri="{FF2B5EF4-FFF2-40B4-BE49-F238E27FC236}">
                <a16:creationId xmlns:a16="http://schemas.microsoft.com/office/drawing/2014/main" id="{8A29C1ED-2ED4-3B44-A82E-7DCF5761A997}"/>
              </a:ext>
            </a:extLst>
          </p:cNvPr>
          <p:cNvSpPr>
            <a:spLocks noGrp="1"/>
          </p:cNvSpPr>
          <p:nvPr>
            <p:ph type="sldNum" sz="quarter" idx="12"/>
          </p:nvPr>
        </p:nvSpPr>
        <p:spPr/>
        <p:txBody>
          <a:bodyPr/>
          <a:lstStyle/>
          <a:p>
            <a:fld id="{8C734804-006E-DC44-93A2-A63A0AD6AB16}" type="slidenum">
              <a:rPr lang="en-US" smtClean="0"/>
              <a:pPr/>
              <a:t>367</a:t>
            </a:fld>
            <a:endParaRPr lang="en-US"/>
          </a:p>
        </p:txBody>
      </p:sp>
    </p:spTree>
    <p:extLst>
      <p:ext uri="{BB962C8B-B14F-4D97-AF65-F5344CB8AC3E}">
        <p14:creationId xmlns:p14="http://schemas.microsoft.com/office/powerpoint/2010/main" val="4039670482"/>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26504" y="5791200"/>
            <a:ext cx="9134622" cy="838200"/>
          </a:xfrm>
        </p:spPr>
        <p:txBody>
          <a:bodyPr/>
          <a:lstStyle/>
          <a:p>
            <a:pPr algn="r" eaLnBrk="1" hangingPunct="1"/>
            <a:r>
              <a:rPr lang="en-US" sz="8000" dirty="0">
                <a:solidFill>
                  <a:srgbClr val="A6A6A6"/>
                </a:solidFill>
                <a:latin typeface="Arial" charset="0"/>
                <a:cs typeface="Arial" charset="0"/>
              </a:rPr>
              <a:t>practically</a:t>
            </a:r>
          </a:p>
        </p:txBody>
      </p:sp>
      <p:sp>
        <p:nvSpPr>
          <p:cNvPr id="2" name="Slide Number Placeholder 1">
            <a:extLst>
              <a:ext uri="{FF2B5EF4-FFF2-40B4-BE49-F238E27FC236}">
                <a16:creationId xmlns:a16="http://schemas.microsoft.com/office/drawing/2014/main" id="{3CE29325-8F8F-9E41-9482-40443215C9E5}"/>
              </a:ext>
            </a:extLst>
          </p:cNvPr>
          <p:cNvSpPr>
            <a:spLocks noGrp="1"/>
          </p:cNvSpPr>
          <p:nvPr>
            <p:ph type="sldNum" sz="quarter" idx="12"/>
          </p:nvPr>
        </p:nvSpPr>
        <p:spPr/>
        <p:txBody>
          <a:bodyPr/>
          <a:lstStyle/>
          <a:p>
            <a:fld id="{8C734804-006E-DC44-93A2-A63A0AD6AB16}" type="slidenum">
              <a:rPr lang="en-US" smtClean="0"/>
              <a:pPr/>
              <a:t>368</a:t>
            </a:fld>
            <a:endParaRPr lang="en-US"/>
          </a:p>
        </p:txBody>
      </p:sp>
    </p:spTree>
    <p:extLst>
      <p:ext uri="{BB962C8B-B14F-4D97-AF65-F5344CB8AC3E}">
        <p14:creationId xmlns:p14="http://schemas.microsoft.com/office/powerpoint/2010/main" val="358148540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609600" y="2133600"/>
            <a:ext cx="8305800" cy="19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one dataset we know well: </a:t>
            </a:r>
            <a:r>
              <a:rPr lang="en-US" dirty="0">
                <a:solidFill>
                  <a:srgbClr val="99CC00"/>
                </a:solidFill>
              </a:rPr>
              <a:t>our experiment on reward vs. punishment</a:t>
            </a:r>
          </a:p>
          <a:p>
            <a:endParaRPr lang="en-US" b="0" dirty="0"/>
          </a:p>
          <a:p>
            <a:r>
              <a:rPr lang="en-US" b="0" dirty="0"/>
              <a:t>remember we assume the data was normal but it was not </a:t>
            </a:r>
          </a:p>
          <a:p>
            <a:endParaRPr lang="en-US" b="0" dirty="0"/>
          </a:p>
          <a:p>
            <a:r>
              <a:rPr lang="en-US" b="0" dirty="0"/>
              <a:t>so now we will finally be able to conclude! </a:t>
            </a:r>
          </a:p>
          <a:p>
            <a:endParaRPr lang="en-US" b="0" dirty="0"/>
          </a:p>
          <a:p>
            <a:endParaRPr lang="en-US" b="0" dirty="0"/>
          </a:p>
        </p:txBody>
      </p:sp>
      <p:sp>
        <p:nvSpPr>
          <p:cNvPr id="2" name="Slide Number Placeholder 1">
            <a:extLst>
              <a:ext uri="{FF2B5EF4-FFF2-40B4-BE49-F238E27FC236}">
                <a16:creationId xmlns:a16="http://schemas.microsoft.com/office/drawing/2014/main" id="{73400E58-4270-104C-A8C7-E4E412DA5ABD}"/>
              </a:ext>
            </a:extLst>
          </p:cNvPr>
          <p:cNvSpPr>
            <a:spLocks noGrp="1"/>
          </p:cNvSpPr>
          <p:nvPr>
            <p:ph type="sldNum" sz="quarter" idx="12"/>
          </p:nvPr>
        </p:nvSpPr>
        <p:spPr/>
        <p:txBody>
          <a:bodyPr/>
          <a:lstStyle/>
          <a:p>
            <a:fld id="{8C734804-006E-DC44-93A2-A63A0AD6AB16}" type="slidenum">
              <a:rPr lang="en-US" smtClean="0"/>
              <a:pPr/>
              <a:t>369</a:t>
            </a:fld>
            <a:endParaRPr lang="en-US"/>
          </a:p>
        </p:txBody>
      </p:sp>
    </p:spTree>
    <p:extLst>
      <p:ext uri="{BB962C8B-B14F-4D97-AF65-F5344CB8AC3E}">
        <p14:creationId xmlns:p14="http://schemas.microsoft.com/office/powerpoint/2010/main" val="4012237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EC9465-5732-E744-B6F8-04D4073F3C07}"/>
              </a:ext>
            </a:extLst>
          </p:cNvPr>
          <p:cNvPicPr>
            <a:picLocks noChangeAspect="1"/>
          </p:cNvPicPr>
          <p:nvPr/>
        </p:nvPicPr>
        <p:blipFill>
          <a:blip r:embed="rId2"/>
          <a:stretch>
            <a:fillRect/>
          </a:stretch>
        </p:blipFill>
        <p:spPr>
          <a:xfrm>
            <a:off x="749300" y="228600"/>
            <a:ext cx="7023100" cy="6388100"/>
          </a:xfrm>
          <a:prstGeom prst="rect">
            <a:avLst/>
          </a:prstGeom>
        </p:spPr>
      </p:pic>
      <p:grpSp>
        <p:nvGrpSpPr>
          <p:cNvPr id="5" name="Group 4">
            <a:extLst>
              <a:ext uri="{FF2B5EF4-FFF2-40B4-BE49-F238E27FC236}">
                <a16:creationId xmlns:a16="http://schemas.microsoft.com/office/drawing/2014/main" id="{F50A4981-211A-C946-859D-4EF4ABF23BE9}"/>
              </a:ext>
            </a:extLst>
          </p:cNvPr>
          <p:cNvGrpSpPr/>
          <p:nvPr/>
        </p:nvGrpSpPr>
        <p:grpSpPr>
          <a:xfrm>
            <a:off x="7772400" y="-258128"/>
            <a:ext cx="1371600" cy="1630760"/>
            <a:chOff x="7772400" y="-258128"/>
            <a:chExt cx="1371600" cy="1630760"/>
          </a:xfrm>
        </p:grpSpPr>
        <p:sp>
          <p:nvSpPr>
            <p:cNvPr id="6" name="Right Triangle 5">
              <a:extLst>
                <a:ext uri="{FF2B5EF4-FFF2-40B4-BE49-F238E27FC236}">
                  <a16:creationId xmlns:a16="http://schemas.microsoft.com/office/drawing/2014/main" id="{FF058792-EE7C-C640-BB6E-B64C20CE0E8C}"/>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TextBox 6">
              <a:extLst>
                <a:ext uri="{FF2B5EF4-FFF2-40B4-BE49-F238E27FC236}">
                  <a16:creationId xmlns:a16="http://schemas.microsoft.com/office/drawing/2014/main" id="{D4F95677-21EB-4D43-A4FF-693E0B344C56}"/>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2" name="Slide Number Placeholder 1">
            <a:extLst>
              <a:ext uri="{FF2B5EF4-FFF2-40B4-BE49-F238E27FC236}">
                <a16:creationId xmlns:a16="http://schemas.microsoft.com/office/drawing/2014/main" id="{B32A1E8A-7420-5B49-926F-C39381EA2612}"/>
              </a:ext>
            </a:extLst>
          </p:cNvPr>
          <p:cNvSpPr>
            <a:spLocks noGrp="1"/>
          </p:cNvSpPr>
          <p:nvPr>
            <p:ph type="sldNum" sz="quarter" idx="12"/>
          </p:nvPr>
        </p:nvSpPr>
        <p:spPr/>
        <p:txBody>
          <a:bodyPr/>
          <a:lstStyle/>
          <a:p>
            <a:fld id="{803C33BC-767D-8845-BB2C-A473FB4A7552}" type="slidenum">
              <a:rPr lang="en-US" smtClean="0"/>
              <a:pPr/>
              <a:t>37</a:t>
            </a:fld>
            <a:endParaRPr lang="en-US"/>
          </a:p>
        </p:txBody>
      </p:sp>
    </p:spTree>
    <p:extLst>
      <p:ext uri="{BB962C8B-B14F-4D97-AF65-F5344CB8AC3E}">
        <p14:creationId xmlns:p14="http://schemas.microsoft.com/office/powerpoint/2010/main" val="178029610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8AEF77-A6C1-EE44-8A3F-3D12FFA54FC2}"/>
              </a:ext>
            </a:extLst>
          </p:cNvPr>
          <p:cNvPicPr>
            <a:picLocks noChangeAspect="1"/>
          </p:cNvPicPr>
          <p:nvPr/>
        </p:nvPicPr>
        <p:blipFill>
          <a:blip r:embed="rId2"/>
          <a:stretch>
            <a:fillRect/>
          </a:stretch>
        </p:blipFill>
        <p:spPr>
          <a:xfrm>
            <a:off x="0" y="-1"/>
            <a:ext cx="1600200" cy="6858001"/>
          </a:xfrm>
          <a:prstGeom prst="rect">
            <a:avLst/>
          </a:prstGeom>
        </p:spPr>
      </p:pic>
      <p:sp>
        <p:nvSpPr>
          <p:cNvPr id="6" name="Rectangle 5">
            <a:extLst>
              <a:ext uri="{FF2B5EF4-FFF2-40B4-BE49-F238E27FC236}">
                <a16:creationId xmlns:a16="http://schemas.microsoft.com/office/drawing/2014/main" id="{1F21B071-3A35-174F-9282-EB15F1C1A702}"/>
              </a:ext>
            </a:extLst>
          </p:cNvPr>
          <p:cNvSpPr/>
          <p:nvPr/>
        </p:nvSpPr>
        <p:spPr>
          <a:xfrm>
            <a:off x="2743200" y="685800"/>
            <a:ext cx="4275529" cy="369332"/>
          </a:xfrm>
          <a:prstGeom prst="rect">
            <a:avLst/>
          </a:prstGeom>
        </p:spPr>
        <p:txBody>
          <a:bodyPr wrap="none">
            <a:spAutoFit/>
          </a:bodyPr>
          <a:lstStyle/>
          <a:p>
            <a:r>
              <a:rPr lang="en-US" b="0" dirty="0"/>
              <a:t>here is our data (chocolate vs. baseline)</a:t>
            </a:r>
            <a:endParaRPr lang="en-US" dirty="0"/>
          </a:p>
        </p:txBody>
      </p:sp>
      <p:sp>
        <p:nvSpPr>
          <p:cNvPr id="7" name="Freeform 6">
            <a:extLst>
              <a:ext uri="{FF2B5EF4-FFF2-40B4-BE49-F238E27FC236}">
                <a16:creationId xmlns:a16="http://schemas.microsoft.com/office/drawing/2014/main" id="{57D31699-D5D6-734B-80AC-1A4A72211482}"/>
              </a:ext>
            </a:extLst>
          </p:cNvPr>
          <p:cNvSpPr/>
          <p:nvPr/>
        </p:nvSpPr>
        <p:spPr bwMode="auto">
          <a:xfrm rot="10468905">
            <a:off x="1832783" y="1312127"/>
            <a:ext cx="1384717" cy="707832"/>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8" name="Group 7">
            <a:extLst>
              <a:ext uri="{FF2B5EF4-FFF2-40B4-BE49-F238E27FC236}">
                <a16:creationId xmlns:a16="http://schemas.microsoft.com/office/drawing/2014/main" id="{11D0610E-6664-4840-9C9D-5C60DA4F5E40}"/>
              </a:ext>
            </a:extLst>
          </p:cNvPr>
          <p:cNvGrpSpPr/>
          <p:nvPr/>
        </p:nvGrpSpPr>
        <p:grpSpPr>
          <a:xfrm rot="5400000">
            <a:off x="3753957" y="2721591"/>
            <a:ext cx="3395563" cy="3133981"/>
            <a:chOff x="2251164" y="3088615"/>
            <a:chExt cx="3395563" cy="3133981"/>
          </a:xfrm>
        </p:grpSpPr>
        <p:sp>
          <p:nvSpPr>
            <p:cNvPr id="9" name="Rounded Rectangle 8">
              <a:extLst>
                <a:ext uri="{FF2B5EF4-FFF2-40B4-BE49-F238E27FC236}">
                  <a16:creationId xmlns:a16="http://schemas.microsoft.com/office/drawing/2014/main" id="{BBC37C9B-5808-144E-B57F-1623239E69DD}"/>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 name="Rounded Rectangle 9">
              <a:extLst>
                <a:ext uri="{FF2B5EF4-FFF2-40B4-BE49-F238E27FC236}">
                  <a16:creationId xmlns:a16="http://schemas.microsoft.com/office/drawing/2014/main" id="{F3B8746E-07BD-6742-A442-3D552D1B4826}"/>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 name="Rounded Rectangle 10">
              <a:extLst>
                <a:ext uri="{FF2B5EF4-FFF2-40B4-BE49-F238E27FC236}">
                  <a16:creationId xmlns:a16="http://schemas.microsoft.com/office/drawing/2014/main" id="{74502BF0-C08B-3342-AFCB-FDE9EF619913}"/>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 name="Rounded Rectangle 11">
              <a:extLst>
                <a:ext uri="{FF2B5EF4-FFF2-40B4-BE49-F238E27FC236}">
                  <a16:creationId xmlns:a16="http://schemas.microsoft.com/office/drawing/2014/main" id="{30A34C0A-984B-E847-99CF-52F6D8E957DC}"/>
                </a:ext>
              </a:extLst>
            </p:cNvPr>
            <p:cNvSpPr/>
            <p:nvPr/>
          </p:nvSpPr>
          <p:spPr bwMode="auto">
            <a:xfrm rot="16200000">
              <a:off x="2801817" y="5260379"/>
              <a:ext cx="1379858" cy="463979"/>
            </a:xfrm>
            <a:prstGeom prst="roundRect">
              <a:avLst/>
            </a:prstGeom>
            <a:solidFill>
              <a:schemeClr val="bg1"/>
            </a:solidFill>
            <a:ln w="635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3" name="Rounded Rectangle 12">
              <a:extLst>
                <a:ext uri="{FF2B5EF4-FFF2-40B4-BE49-F238E27FC236}">
                  <a16:creationId xmlns:a16="http://schemas.microsoft.com/office/drawing/2014/main" id="{61601B52-2CC8-BC4D-82A6-54557B786926}"/>
                </a:ext>
              </a:extLst>
            </p:cNvPr>
            <p:cNvSpPr/>
            <p:nvPr/>
          </p:nvSpPr>
          <p:spPr bwMode="auto">
            <a:xfrm rot="16200000">
              <a:off x="3802733" y="5231619"/>
              <a:ext cx="1343362" cy="561261"/>
            </a:xfrm>
            <a:prstGeom prst="roundRect">
              <a:avLst/>
            </a:prstGeom>
            <a:solidFill>
              <a:schemeClr val="bg1"/>
            </a:solidFill>
            <a:ln w="635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4" name="Rounded Rectangle 13">
              <a:extLst>
                <a:ext uri="{FF2B5EF4-FFF2-40B4-BE49-F238E27FC236}">
                  <a16:creationId xmlns:a16="http://schemas.microsoft.com/office/drawing/2014/main" id="{43A24F29-6FA7-B940-A744-FF212A4A6CF6}"/>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5" name="Rounded Rectangle 14">
              <a:extLst>
                <a:ext uri="{FF2B5EF4-FFF2-40B4-BE49-F238E27FC236}">
                  <a16:creationId xmlns:a16="http://schemas.microsoft.com/office/drawing/2014/main" id="{DCF20AEE-E815-8444-BBE2-51CE528B7855}"/>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6" name="Straight Connector 15">
              <a:extLst>
                <a:ext uri="{FF2B5EF4-FFF2-40B4-BE49-F238E27FC236}">
                  <a16:creationId xmlns:a16="http://schemas.microsoft.com/office/drawing/2014/main" id="{E25FE451-A7A5-5E4B-A47C-C5AAD3590B71}"/>
                </a:ext>
              </a:extLst>
            </p:cNvPr>
            <p:cNvCxnSpPr>
              <a:cxnSpLocks/>
              <a:stCxn id="9" idx="2"/>
              <a:endCxn id="14"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897D1E35-4DF9-3945-B868-08DAD333AC94}"/>
                </a:ext>
              </a:extLst>
            </p:cNvPr>
            <p:cNvCxnSpPr>
              <a:cxnSpLocks/>
              <a:stCxn id="9" idx="2"/>
              <a:endCxn id="15"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597D315D-8790-B54B-87AF-3FE69471A657}"/>
                </a:ext>
              </a:extLst>
            </p:cNvPr>
            <p:cNvCxnSpPr>
              <a:cxnSpLocks/>
              <a:stCxn id="14" idx="2"/>
              <a:endCxn id="11"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D3B0B73-0B3B-E143-92F4-2D51A0FB89ED}"/>
                </a:ext>
              </a:extLst>
            </p:cNvPr>
            <p:cNvCxnSpPr>
              <a:cxnSpLocks/>
              <a:stCxn id="15" idx="2"/>
              <a:endCxn id="12"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Rounded Rectangle 19">
              <a:extLst>
                <a:ext uri="{FF2B5EF4-FFF2-40B4-BE49-F238E27FC236}">
                  <a16:creationId xmlns:a16="http://schemas.microsoft.com/office/drawing/2014/main" id="{8BBD07C2-6C2D-0A4C-B071-7B9215EE6A21}"/>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1" name="Rounded Rectangle 20">
              <a:extLst>
                <a:ext uri="{FF2B5EF4-FFF2-40B4-BE49-F238E27FC236}">
                  <a16:creationId xmlns:a16="http://schemas.microsoft.com/office/drawing/2014/main" id="{AFBD1F4A-BE72-CC46-9E8C-D6AB67DC507A}"/>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22" name="Straight Connector 21">
              <a:extLst>
                <a:ext uri="{FF2B5EF4-FFF2-40B4-BE49-F238E27FC236}">
                  <a16:creationId xmlns:a16="http://schemas.microsoft.com/office/drawing/2014/main" id="{CA72B280-A725-3C49-909B-21AA6DF1B52B}"/>
                </a:ext>
              </a:extLst>
            </p:cNvPr>
            <p:cNvCxnSpPr>
              <a:cxnSpLocks/>
              <a:stCxn id="10" idx="2"/>
              <a:endCxn id="20"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DF30E664-BB15-1D4F-9A0E-9AC7703AB407}"/>
                </a:ext>
              </a:extLst>
            </p:cNvPr>
            <p:cNvCxnSpPr>
              <a:cxnSpLocks/>
              <a:stCxn id="10" idx="2"/>
              <a:endCxn id="21"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4" name="Rounded Rectangle 23">
              <a:extLst>
                <a:ext uri="{FF2B5EF4-FFF2-40B4-BE49-F238E27FC236}">
                  <a16:creationId xmlns:a16="http://schemas.microsoft.com/office/drawing/2014/main" id="{B0825433-E8BE-E34B-8FC7-F8E3FEF7F57E}"/>
                </a:ext>
              </a:extLst>
            </p:cNvPr>
            <p:cNvSpPr/>
            <p:nvPr/>
          </p:nvSpPr>
          <p:spPr bwMode="auto">
            <a:xfrm rot="16200000">
              <a:off x="4641910" y="5423223"/>
              <a:ext cx="1343362" cy="246960"/>
            </a:xfrm>
            <a:prstGeom prst="roundRect">
              <a:avLst/>
            </a:prstGeom>
            <a:solidFill>
              <a:schemeClr val="bg1"/>
            </a:solidFill>
            <a:ln w="635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25" name="Straight Connector 24">
              <a:extLst>
                <a:ext uri="{FF2B5EF4-FFF2-40B4-BE49-F238E27FC236}">
                  <a16:creationId xmlns:a16="http://schemas.microsoft.com/office/drawing/2014/main" id="{431B93F7-4AC2-E74C-AC39-12B09CD52120}"/>
                </a:ext>
              </a:extLst>
            </p:cNvPr>
            <p:cNvCxnSpPr>
              <a:cxnSpLocks/>
              <a:stCxn id="20" idx="2"/>
              <a:endCxn id="13"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0F16A726-4C96-4041-A95C-AD86D2EB35C7}"/>
                </a:ext>
              </a:extLst>
            </p:cNvPr>
            <p:cNvCxnSpPr>
              <a:cxnSpLocks/>
              <a:stCxn id="21" idx="2"/>
              <a:endCxn id="24"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 name="Slide Number Placeholder 1">
            <a:extLst>
              <a:ext uri="{FF2B5EF4-FFF2-40B4-BE49-F238E27FC236}">
                <a16:creationId xmlns:a16="http://schemas.microsoft.com/office/drawing/2014/main" id="{7969BF5C-5509-B247-9140-375E41E1644A}"/>
              </a:ext>
            </a:extLst>
          </p:cNvPr>
          <p:cNvSpPr>
            <a:spLocks noGrp="1"/>
          </p:cNvSpPr>
          <p:nvPr>
            <p:ph type="sldNum" sz="quarter" idx="12"/>
          </p:nvPr>
        </p:nvSpPr>
        <p:spPr/>
        <p:txBody>
          <a:bodyPr/>
          <a:lstStyle/>
          <a:p>
            <a:fld id="{8C734804-006E-DC44-93A2-A63A0AD6AB16}" type="slidenum">
              <a:rPr lang="en-US" smtClean="0"/>
              <a:pPr/>
              <a:t>370</a:t>
            </a:fld>
            <a:endParaRPr lang="en-US"/>
          </a:p>
        </p:txBody>
      </p:sp>
    </p:spTree>
    <p:extLst>
      <p:ext uri="{BB962C8B-B14F-4D97-AF65-F5344CB8AC3E}">
        <p14:creationId xmlns:p14="http://schemas.microsoft.com/office/powerpoint/2010/main" val="6048631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2CD34-E091-5A43-BB93-339D2274C158}"/>
              </a:ext>
            </a:extLst>
          </p:cNvPr>
          <p:cNvGrpSpPr/>
          <p:nvPr/>
        </p:nvGrpSpPr>
        <p:grpSpPr>
          <a:xfrm>
            <a:off x="7772400" y="-258128"/>
            <a:ext cx="1371600" cy="1630760"/>
            <a:chOff x="7772400" y="-258128"/>
            <a:chExt cx="1371600" cy="1630760"/>
          </a:xfrm>
        </p:grpSpPr>
        <p:sp>
          <p:nvSpPr>
            <p:cNvPr id="8" name="Right Triangle 7">
              <a:extLst>
                <a:ext uri="{FF2B5EF4-FFF2-40B4-BE49-F238E27FC236}">
                  <a16:creationId xmlns:a16="http://schemas.microsoft.com/office/drawing/2014/main" id="{16EA050A-1BEF-EA40-B079-A53680F854BF}"/>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a:extLst>
                <a:ext uri="{FF2B5EF4-FFF2-40B4-BE49-F238E27FC236}">
                  <a16:creationId xmlns:a16="http://schemas.microsoft.com/office/drawing/2014/main" id="{DAAA1B20-618F-7640-A7F0-50362DFDFC49}"/>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10" name="Rectangle 9">
            <a:extLst>
              <a:ext uri="{FF2B5EF4-FFF2-40B4-BE49-F238E27FC236}">
                <a16:creationId xmlns:a16="http://schemas.microsoft.com/office/drawing/2014/main" id="{B8A05B1B-8A12-7241-81EF-445E66719F01}"/>
              </a:ext>
            </a:extLst>
          </p:cNvPr>
          <p:cNvSpPr/>
          <p:nvPr/>
        </p:nvSpPr>
        <p:spPr>
          <a:xfrm>
            <a:off x="762000" y="733215"/>
            <a:ext cx="7942847" cy="6555641"/>
          </a:xfrm>
          <a:prstGeom prst="rect">
            <a:avLst/>
          </a:prstGeom>
        </p:spPr>
        <p:txBody>
          <a:bodyPr wrap="square">
            <a:spAutoFit/>
          </a:bodyPr>
          <a:lstStyle/>
          <a:p>
            <a:r>
              <a:rPr lang="en-GB" sz="2000" b="0" dirty="0">
                <a:solidFill>
                  <a:srgbClr val="000000"/>
                </a:solidFill>
                <a:latin typeface="Courier" pitchFamily="2" charset="0"/>
              </a:rPr>
              <a:t>#</a:t>
            </a:r>
            <a:r>
              <a:rPr lang="en-GB" sz="2000" b="0" dirty="0" err="1">
                <a:solidFill>
                  <a:srgbClr val="000000"/>
                </a:solidFill>
                <a:latin typeface="Courier" pitchFamily="2" charset="0"/>
              </a:rPr>
              <a:t>wilcox.test</a:t>
            </a:r>
            <a:r>
              <a:rPr lang="en-GB" sz="2000" b="0" dirty="0">
                <a:solidFill>
                  <a:srgbClr val="000000"/>
                </a:solidFill>
                <a:latin typeface="Courier" pitchFamily="2" charset="0"/>
              </a:rPr>
              <a:t> do both paired (Mann </a:t>
            </a:r>
            <a:r>
              <a:rPr lang="en-GB" sz="2000" b="0" dirty="0" err="1">
                <a:solidFill>
                  <a:srgbClr val="000000"/>
                </a:solidFill>
                <a:latin typeface="Courier" pitchFamily="2" charset="0"/>
              </a:rPr>
              <a:t>whitney</a:t>
            </a:r>
            <a:r>
              <a:rPr lang="en-GB" sz="2000" b="0" dirty="0">
                <a:solidFill>
                  <a:srgbClr val="000000"/>
                </a:solidFill>
                <a:latin typeface="Courier" pitchFamily="2" charset="0"/>
              </a:rPr>
              <a:t> test) and unpaired</a:t>
            </a:r>
          </a:p>
          <a:p>
            <a:endParaRPr lang="en-GB" sz="2000" b="0" dirty="0">
              <a:solidFill>
                <a:srgbClr val="000000"/>
              </a:solidFill>
              <a:latin typeface="Courier" pitchFamily="2" charset="0"/>
            </a:endParaRPr>
          </a:p>
          <a:p>
            <a:r>
              <a:rPr lang="en-GB" sz="2000" b="0" dirty="0" err="1">
                <a:solidFill>
                  <a:srgbClr val="000000"/>
                </a:solidFill>
                <a:latin typeface="Courier" pitchFamily="2" charset="0"/>
              </a:rPr>
              <a:t>dat</a:t>
            </a:r>
            <a:r>
              <a:rPr lang="en-GB" sz="2000" b="0" dirty="0">
                <a:solidFill>
                  <a:srgbClr val="000000"/>
                </a:solidFill>
                <a:latin typeface="Courier" pitchFamily="2" charset="0"/>
              </a:rPr>
              <a:t> = </a:t>
            </a:r>
            <a:r>
              <a:rPr lang="en-GB" sz="2000" b="0" dirty="0" err="1">
                <a:solidFill>
                  <a:srgbClr val="000000"/>
                </a:solidFill>
                <a:latin typeface="Courier" pitchFamily="2" charset="0"/>
              </a:rPr>
              <a:t>read.csv</a:t>
            </a:r>
            <a:r>
              <a:rPr lang="en-GB" sz="2000" b="0" dirty="0">
                <a:solidFill>
                  <a:srgbClr val="000000"/>
                </a:solidFill>
                <a:latin typeface="Courier" pitchFamily="2" charset="0"/>
              </a:rPr>
              <a:t>("HCI2018results.csv", header = TRUE)</a:t>
            </a: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r>
              <a:rPr lang="en-GB" sz="2000" b="0" dirty="0" err="1">
                <a:latin typeface="Courier" pitchFamily="2" charset="0"/>
                <a:cs typeface="Arial" pitchFamily="-112" charset="0"/>
              </a:rPr>
              <a:t>wilcox.test</a:t>
            </a:r>
            <a:r>
              <a:rPr lang="en-GB" sz="2000" b="0" dirty="0">
                <a:latin typeface="Courier" pitchFamily="2" charset="0"/>
                <a:cs typeface="Arial" pitchFamily="-112" charset="0"/>
              </a:rPr>
              <a:t>(</a:t>
            </a:r>
            <a:r>
              <a:rPr lang="en-GB" sz="2000" b="0" dirty="0" err="1">
                <a:latin typeface="Courier" pitchFamily="2" charset="0"/>
                <a:cs typeface="Arial" pitchFamily="-112" charset="0"/>
              </a:rPr>
              <a:t>dat$score</a:t>
            </a:r>
            <a:r>
              <a:rPr lang="en-GB" sz="2000" b="0" dirty="0">
                <a:latin typeface="Courier" pitchFamily="2" charset="0"/>
                <a:cs typeface="Arial" pitchFamily="-112" charset="0"/>
              </a:rPr>
              <a:t>[</a:t>
            </a:r>
            <a:r>
              <a:rPr lang="en-GB" sz="2000" b="0" dirty="0" err="1">
                <a:latin typeface="Courier" pitchFamily="2" charset="0"/>
                <a:cs typeface="Arial" pitchFamily="-112" charset="0"/>
              </a:rPr>
              <a:t>dat$group</a:t>
            </a:r>
            <a:r>
              <a:rPr lang="en-GB" sz="2000" b="0" dirty="0">
                <a:latin typeface="Courier" pitchFamily="2" charset="0"/>
                <a:cs typeface="Arial" pitchFamily="-112" charset="0"/>
              </a:rPr>
              <a:t> == "A"], </a:t>
            </a:r>
            <a:r>
              <a:rPr lang="en-GB" sz="2000" b="0" dirty="0" err="1">
                <a:latin typeface="Courier" pitchFamily="2" charset="0"/>
                <a:cs typeface="Arial" pitchFamily="-112" charset="0"/>
              </a:rPr>
              <a:t>dat$score</a:t>
            </a:r>
            <a:r>
              <a:rPr lang="en-GB" sz="2000" b="0" dirty="0">
                <a:latin typeface="Courier" pitchFamily="2" charset="0"/>
                <a:cs typeface="Arial" pitchFamily="-112" charset="0"/>
              </a:rPr>
              <a:t>[</a:t>
            </a:r>
            <a:r>
              <a:rPr lang="en-GB" sz="2000" b="0" dirty="0" err="1">
                <a:latin typeface="Courier" pitchFamily="2" charset="0"/>
                <a:cs typeface="Arial" pitchFamily="-112" charset="0"/>
              </a:rPr>
              <a:t>dat$group</a:t>
            </a:r>
            <a:r>
              <a:rPr lang="en-GB" sz="2000" b="0" dirty="0">
                <a:latin typeface="Courier" pitchFamily="2" charset="0"/>
                <a:cs typeface="Arial" pitchFamily="-112" charset="0"/>
              </a:rPr>
              <a:t> =="B"],paired=FALSE)</a:t>
            </a:r>
          </a:p>
          <a:p>
            <a:endParaRPr lang="en-GB" sz="2000" b="0" dirty="0">
              <a:solidFill>
                <a:srgbClr val="000000"/>
              </a:solidFill>
              <a:latin typeface="Courier" pitchFamily="2" charset="0"/>
              <a:cs typeface="Arial" pitchFamily="-112" charset="0"/>
            </a:endParaRPr>
          </a:p>
          <a:p>
            <a:r>
              <a:rPr lang="en-GB" sz="2000" b="0" dirty="0">
                <a:solidFill>
                  <a:srgbClr val="99CC00"/>
                </a:solidFill>
                <a:latin typeface="Courier" pitchFamily="2" charset="0"/>
              </a:rPr>
              <a:t>Wilcoxon rank sum test with continuity correction</a:t>
            </a:r>
          </a:p>
          <a:p>
            <a:br>
              <a:rPr lang="en-GB" sz="2000" b="0" dirty="0">
                <a:solidFill>
                  <a:srgbClr val="99CC00"/>
                </a:solidFill>
                <a:latin typeface="Courier" pitchFamily="2" charset="0"/>
              </a:rPr>
            </a:br>
            <a:endParaRPr lang="en-GB" sz="2000" b="0" dirty="0">
              <a:solidFill>
                <a:srgbClr val="99CC00"/>
              </a:solidFill>
              <a:latin typeface="Courier" pitchFamily="2" charset="0"/>
            </a:endParaRPr>
          </a:p>
          <a:p>
            <a:r>
              <a:rPr lang="en-GB" sz="2000" b="0" dirty="0">
                <a:solidFill>
                  <a:srgbClr val="99CC00"/>
                </a:solidFill>
                <a:latin typeface="Courier" pitchFamily="2" charset="0"/>
              </a:rPr>
              <a:t>data:  </a:t>
            </a:r>
            <a:r>
              <a:rPr lang="en-GB" sz="2000" b="0" dirty="0" err="1">
                <a:solidFill>
                  <a:srgbClr val="99CC00"/>
                </a:solidFill>
                <a:latin typeface="Courier" pitchFamily="2" charset="0"/>
              </a:rPr>
              <a:t>dat$score</a:t>
            </a:r>
            <a:r>
              <a:rPr lang="en-GB" sz="2000" b="0" dirty="0">
                <a:solidFill>
                  <a:srgbClr val="99CC00"/>
                </a:solidFill>
                <a:latin typeface="Courier" pitchFamily="2" charset="0"/>
              </a:rPr>
              <a:t>[</a:t>
            </a:r>
            <a:r>
              <a:rPr lang="en-GB" sz="2000" b="0" dirty="0" err="1">
                <a:solidFill>
                  <a:srgbClr val="99CC00"/>
                </a:solidFill>
                <a:latin typeface="Courier" pitchFamily="2" charset="0"/>
              </a:rPr>
              <a:t>dat$group</a:t>
            </a:r>
            <a:r>
              <a:rPr lang="en-GB" sz="2000" b="0" dirty="0">
                <a:solidFill>
                  <a:srgbClr val="99CC00"/>
                </a:solidFill>
                <a:latin typeface="Courier" pitchFamily="2" charset="0"/>
              </a:rPr>
              <a:t> == "A"] and </a:t>
            </a:r>
            <a:r>
              <a:rPr lang="en-GB" sz="2000" b="0" dirty="0" err="1">
                <a:solidFill>
                  <a:srgbClr val="99CC00"/>
                </a:solidFill>
                <a:latin typeface="Courier" pitchFamily="2" charset="0"/>
              </a:rPr>
              <a:t>dat$score</a:t>
            </a:r>
            <a:r>
              <a:rPr lang="en-GB" sz="2000" b="0" dirty="0">
                <a:solidFill>
                  <a:srgbClr val="99CC00"/>
                </a:solidFill>
                <a:latin typeface="Courier" pitchFamily="2" charset="0"/>
              </a:rPr>
              <a:t>[</a:t>
            </a:r>
            <a:r>
              <a:rPr lang="en-GB" sz="2000" b="0" dirty="0" err="1">
                <a:solidFill>
                  <a:srgbClr val="99CC00"/>
                </a:solidFill>
                <a:latin typeface="Courier" pitchFamily="2" charset="0"/>
              </a:rPr>
              <a:t>dat$group</a:t>
            </a:r>
            <a:r>
              <a:rPr lang="en-GB" sz="2000" b="0" dirty="0">
                <a:solidFill>
                  <a:srgbClr val="99CC00"/>
                </a:solidFill>
                <a:latin typeface="Courier" pitchFamily="2" charset="0"/>
              </a:rPr>
              <a:t> == "B"]</a:t>
            </a:r>
          </a:p>
          <a:p>
            <a:r>
              <a:rPr lang="en-GB" sz="2000" b="0" dirty="0">
                <a:solidFill>
                  <a:srgbClr val="99CC00"/>
                </a:solidFill>
                <a:latin typeface="Courier" pitchFamily="2" charset="0"/>
              </a:rPr>
              <a:t>W = 1290, p-value = 0.6408</a:t>
            </a:r>
          </a:p>
          <a:p>
            <a:r>
              <a:rPr lang="en-GB" sz="2000" b="0" dirty="0">
                <a:solidFill>
                  <a:srgbClr val="99CC00"/>
                </a:solidFill>
                <a:latin typeface="Courier" pitchFamily="2" charset="0"/>
              </a:rPr>
              <a:t>alternative hypothesis: true location shift is not equal to 0</a:t>
            </a: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p:txBody>
      </p:sp>
      <p:sp>
        <p:nvSpPr>
          <p:cNvPr id="2" name="Slide Number Placeholder 1">
            <a:extLst>
              <a:ext uri="{FF2B5EF4-FFF2-40B4-BE49-F238E27FC236}">
                <a16:creationId xmlns:a16="http://schemas.microsoft.com/office/drawing/2014/main" id="{51A05599-49F6-3446-A96B-9A5F73E270E1}"/>
              </a:ext>
            </a:extLst>
          </p:cNvPr>
          <p:cNvSpPr>
            <a:spLocks noGrp="1"/>
          </p:cNvSpPr>
          <p:nvPr>
            <p:ph type="sldNum" sz="quarter" idx="12"/>
          </p:nvPr>
        </p:nvSpPr>
        <p:spPr/>
        <p:txBody>
          <a:bodyPr/>
          <a:lstStyle/>
          <a:p>
            <a:fld id="{803C33BC-767D-8845-BB2C-A473FB4A7552}" type="slidenum">
              <a:rPr lang="en-US" smtClean="0"/>
              <a:pPr/>
              <a:t>371</a:t>
            </a:fld>
            <a:endParaRPr lang="en-US"/>
          </a:p>
        </p:txBody>
      </p:sp>
    </p:spTree>
    <p:extLst>
      <p:ext uri="{BB962C8B-B14F-4D97-AF65-F5344CB8AC3E}">
        <p14:creationId xmlns:p14="http://schemas.microsoft.com/office/powerpoint/2010/main" val="424171870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11B2FB2-6869-9F42-B785-8F3F6BA1B4BE}"/>
              </a:ext>
            </a:extLst>
          </p:cNvPr>
          <p:cNvSpPr txBox="1">
            <a:spLocks/>
          </p:cNvSpPr>
          <p:nvPr/>
        </p:nvSpPr>
        <p:spPr bwMode="auto">
          <a:xfrm>
            <a:off x="609600" y="2133600"/>
            <a:ext cx="8305800" cy="19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now let’s add the hypothetical group (punishment)</a:t>
            </a:r>
          </a:p>
          <a:p>
            <a:endParaRPr lang="en-US" b="0" dirty="0"/>
          </a:p>
        </p:txBody>
      </p:sp>
      <p:grpSp>
        <p:nvGrpSpPr>
          <p:cNvPr id="5" name="Group 4">
            <a:extLst>
              <a:ext uri="{FF2B5EF4-FFF2-40B4-BE49-F238E27FC236}">
                <a16:creationId xmlns:a16="http://schemas.microsoft.com/office/drawing/2014/main" id="{8C6B6BAF-F4BE-264A-B955-38083058A41B}"/>
              </a:ext>
            </a:extLst>
          </p:cNvPr>
          <p:cNvGrpSpPr/>
          <p:nvPr/>
        </p:nvGrpSpPr>
        <p:grpSpPr>
          <a:xfrm rot="5400000">
            <a:off x="3753957" y="2721591"/>
            <a:ext cx="3395563" cy="3133981"/>
            <a:chOff x="2251164" y="3088615"/>
            <a:chExt cx="3395563" cy="3133981"/>
          </a:xfrm>
        </p:grpSpPr>
        <p:sp>
          <p:nvSpPr>
            <p:cNvPr id="6" name="Rounded Rectangle 5">
              <a:extLst>
                <a:ext uri="{FF2B5EF4-FFF2-40B4-BE49-F238E27FC236}">
                  <a16:creationId xmlns:a16="http://schemas.microsoft.com/office/drawing/2014/main" id="{99DFD153-FA11-D54D-9054-DD0569FBB9FD}"/>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 name="Rounded Rectangle 6">
              <a:extLst>
                <a:ext uri="{FF2B5EF4-FFF2-40B4-BE49-F238E27FC236}">
                  <a16:creationId xmlns:a16="http://schemas.microsoft.com/office/drawing/2014/main" id="{980D9738-9629-B14B-A76A-71866E1BF69F}"/>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 name="Rounded Rectangle 7">
              <a:extLst>
                <a:ext uri="{FF2B5EF4-FFF2-40B4-BE49-F238E27FC236}">
                  <a16:creationId xmlns:a16="http://schemas.microsoft.com/office/drawing/2014/main" id="{AA03BE11-15AC-B546-BCD8-B1DE656A1AC8}"/>
                </a:ext>
              </a:extLst>
            </p:cNvPr>
            <p:cNvSpPr/>
            <p:nvPr/>
          </p:nvSpPr>
          <p:spPr bwMode="auto">
            <a:xfrm rot="16200000">
              <a:off x="1991479" y="5283542"/>
              <a:ext cx="1420692" cy="457415"/>
            </a:xfrm>
            <a:prstGeom prst="roundRect">
              <a:avLst/>
            </a:prstGeom>
            <a:solidFill>
              <a:schemeClr val="bg1"/>
            </a:solidFill>
            <a:ln w="635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 name="Rounded Rectangle 8">
              <a:extLst>
                <a:ext uri="{FF2B5EF4-FFF2-40B4-BE49-F238E27FC236}">
                  <a16:creationId xmlns:a16="http://schemas.microsoft.com/office/drawing/2014/main" id="{60FE4AD0-D941-0942-A7DB-EA9D39D95013}"/>
                </a:ext>
              </a:extLst>
            </p:cNvPr>
            <p:cNvSpPr/>
            <p:nvPr/>
          </p:nvSpPr>
          <p:spPr bwMode="auto">
            <a:xfrm rot="16200000">
              <a:off x="2801817" y="5260379"/>
              <a:ext cx="1379858" cy="463979"/>
            </a:xfrm>
            <a:prstGeom prst="roundRect">
              <a:avLst/>
            </a:prstGeom>
            <a:solidFill>
              <a:schemeClr val="bg1"/>
            </a:solidFill>
            <a:ln w="635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 name="Rounded Rectangle 9">
              <a:extLst>
                <a:ext uri="{FF2B5EF4-FFF2-40B4-BE49-F238E27FC236}">
                  <a16:creationId xmlns:a16="http://schemas.microsoft.com/office/drawing/2014/main" id="{94A9C945-0ADF-9245-BD5D-E8CE98CC90BD}"/>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 name="Rounded Rectangle 10">
              <a:extLst>
                <a:ext uri="{FF2B5EF4-FFF2-40B4-BE49-F238E27FC236}">
                  <a16:creationId xmlns:a16="http://schemas.microsoft.com/office/drawing/2014/main" id="{13B218A0-8E75-8245-B96D-74D9B9F1A6E6}"/>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 name="Rounded Rectangle 11">
              <a:extLst>
                <a:ext uri="{FF2B5EF4-FFF2-40B4-BE49-F238E27FC236}">
                  <a16:creationId xmlns:a16="http://schemas.microsoft.com/office/drawing/2014/main" id="{BE0F2D13-3705-3B4F-ABE6-9EFC1B187255}"/>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3" name="Straight Connector 12">
              <a:extLst>
                <a:ext uri="{FF2B5EF4-FFF2-40B4-BE49-F238E27FC236}">
                  <a16:creationId xmlns:a16="http://schemas.microsoft.com/office/drawing/2014/main" id="{FBE10CB0-099F-D449-A1F8-5925A2ED85E9}"/>
                </a:ext>
              </a:extLst>
            </p:cNvPr>
            <p:cNvCxnSpPr>
              <a:cxnSpLocks/>
              <a:stCxn id="6" idx="2"/>
              <a:endCxn id="11"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2152AEE8-36EE-2A44-881F-89CF342E00F8}"/>
                </a:ext>
              </a:extLst>
            </p:cNvPr>
            <p:cNvCxnSpPr>
              <a:cxnSpLocks/>
              <a:stCxn id="6" idx="2"/>
              <a:endCxn id="12"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F66420A-C422-BE49-B753-47E52521B4BB}"/>
                </a:ext>
              </a:extLst>
            </p:cNvPr>
            <p:cNvCxnSpPr>
              <a:cxnSpLocks/>
              <a:stCxn id="11" idx="2"/>
              <a:endCxn id="8"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A0970E1C-D502-4F43-9B55-CCD72333961A}"/>
                </a:ext>
              </a:extLst>
            </p:cNvPr>
            <p:cNvCxnSpPr>
              <a:cxnSpLocks/>
              <a:stCxn id="12" idx="2"/>
              <a:endCxn id="9"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Rounded Rectangle 16">
              <a:extLst>
                <a:ext uri="{FF2B5EF4-FFF2-40B4-BE49-F238E27FC236}">
                  <a16:creationId xmlns:a16="http://schemas.microsoft.com/office/drawing/2014/main" id="{F2548085-EE66-D348-8AEA-7EBAB8DE54E2}"/>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8" name="Rounded Rectangle 17">
              <a:extLst>
                <a:ext uri="{FF2B5EF4-FFF2-40B4-BE49-F238E27FC236}">
                  <a16:creationId xmlns:a16="http://schemas.microsoft.com/office/drawing/2014/main" id="{D2302AC4-CDA2-8743-97AF-8D25EC1C9A70}"/>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9" name="Straight Connector 18">
              <a:extLst>
                <a:ext uri="{FF2B5EF4-FFF2-40B4-BE49-F238E27FC236}">
                  <a16:creationId xmlns:a16="http://schemas.microsoft.com/office/drawing/2014/main" id="{AC36C1FF-BBD1-F144-BCAD-236D04DB65CC}"/>
                </a:ext>
              </a:extLst>
            </p:cNvPr>
            <p:cNvCxnSpPr>
              <a:cxnSpLocks/>
              <a:stCxn id="7" idx="2"/>
              <a:endCxn id="17"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3C42DF6-C322-D145-B0FB-80504D2B623C}"/>
                </a:ext>
              </a:extLst>
            </p:cNvPr>
            <p:cNvCxnSpPr>
              <a:cxnSpLocks/>
              <a:stCxn id="7" idx="2"/>
              <a:endCxn id="18"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Rounded Rectangle 20">
              <a:extLst>
                <a:ext uri="{FF2B5EF4-FFF2-40B4-BE49-F238E27FC236}">
                  <a16:creationId xmlns:a16="http://schemas.microsoft.com/office/drawing/2014/main" id="{A8F1C7D2-7BC2-8F4B-9761-3993698B86CB}"/>
                </a:ext>
              </a:extLst>
            </p:cNvPr>
            <p:cNvSpPr/>
            <p:nvPr/>
          </p:nvSpPr>
          <p:spPr bwMode="auto">
            <a:xfrm rot="16200000">
              <a:off x="4641910" y="5423223"/>
              <a:ext cx="1343362" cy="246960"/>
            </a:xfrm>
            <a:prstGeom prst="roundRect">
              <a:avLst/>
            </a:prstGeom>
            <a:solidFill>
              <a:schemeClr val="bg1"/>
            </a:solidFill>
            <a:ln w="635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22" name="Straight Connector 21">
              <a:extLst>
                <a:ext uri="{FF2B5EF4-FFF2-40B4-BE49-F238E27FC236}">
                  <a16:creationId xmlns:a16="http://schemas.microsoft.com/office/drawing/2014/main" id="{3A180008-EA6D-8C41-90DC-66A4919C7C46}"/>
                </a:ext>
              </a:extLst>
            </p:cNvPr>
            <p:cNvCxnSpPr>
              <a:cxnSpLocks/>
              <a:stCxn id="17" idx="2"/>
              <a:endCxn id="10"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39D351D8-617C-BC4F-A606-3A1CE5EECE89}"/>
                </a:ext>
              </a:extLst>
            </p:cNvPr>
            <p:cNvCxnSpPr>
              <a:cxnSpLocks/>
              <a:stCxn id="18" idx="2"/>
              <a:endCxn id="21"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 name="Slide Number Placeholder 1">
            <a:extLst>
              <a:ext uri="{FF2B5EF4-FFF2-40B4-BE49-F238E27FC236}">
                <a16:creationId xmlns:a16="http://schemas.microsoft.com/office/drawing/2014/main" id="{2D2995DE-5EC9-964F-9798-EEEE55BF0F19}"/>
              </a:ext>
            </a:extLst>
          </p:cNvPr>
          <p:cNvSpPr>
            <a:spLocks noGrp="1"/>
          </p:cNvSpPr>
          <p:nvPr>
            <p:ph type="sldNum" sz="quarter" idx="12"/>
          </p:nvPr>
        </p:nvSpPr>
        <p:spPr/>
        <p:txBody>
          <a:bodyPr/>
          <a:lstStyle/>
          <a:p>
            <a:fld id="{803C33BC-767D-8845-BB2C-A473FB4A7552}" type="slidenum">
              <a:rPr lang="en-US" smtClean="0"/>
              <a:pPr/>
              <a:t>372</a:t>
            </a:fld>
            <a:endParaRPr lang="en-US"/>
          </a:p>
        </p:txBody>
      </p:sp>
    </p:spTree>
    <p:extLst>
      <p:ext uri="{BB962C8B-B14F-4D97-AF65-F5344CB8AC3E}">
        <p14:creationId xmlns:p14="http://schemas.microsoft.com/office/powerpoint/2010/main" val="225680970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2CD34-E091-5A43-BB93-339D2274C158}"/>
              </a:ext>
            </a:extLst>
          </p:cNvPr>
          <p:cNvGrpSpPr/>
          <p:nvPr/>
        </p:nvGrpSpPr>
        <p:grpSpPr>
          <a:xfrm>
            <a:off x="7772400" y="-258128"/>
            <a:ext cx="1371600" cy="1630760"/>
            <a:chOff x="7772400" y="-258128"/>
            <a:chExt cx="1371600" cy="1630760"/>
          </a:xfrm>
        </p:grpSpPr>
        <p:sp>
          <p:nvSpPr>
            <p:cNvPr id="8" name="Right Triangle 7">
              <a:extLst>
                <a:ext uri="{FF2B5EF4-FFF2-40B4-BE49-F238E27FC236}">
                  <a16:creationId xmlns:a16="http://schemas.microsoft.com/office/drawing/2014/main" id="{16EA050A-1BEF-EA40-B079-A53680F854BF}"/>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a:extLst>
                <a:ext uri="{FF2B5EF4-FFF2-40B4-BE49-F238E27FC236}">
                  <a16:creationId xmlns:a16="http://schemas.microsoft.com/office/drawing/2014/main" id="{DAAA1B20-618F-7640-A7F0-50362DFDFC49}"/>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10" name="Rectangle 9">
            <a:extLst>
              <a:ext uri="{FF2B5EF4-FFF2-40B4-BE49-F238E27FC236}">
                <a16:creationId xmlns:a16="http://schemas.microsoft.com/office/drawing/2014/main" id="{B8A05B1B-8A12-7241-81EF-445E66719F01}"/>
              </a:ext>
            </a:extLst>
          </p:cNvPr>
          <p:cNvSpPr/>
          <p:nvPr/>
        </p:nvSpPr>
        <p:spPr>
          <a:xfrm>
            <a:off x="762000" y="733215"/>
            <a:ext cx="7942847" cy="6247864"/>
          </a:xfrm>
          <a:prstGeom prst="rect">
            <a:avLst/>
          </a:prstGeom>
        </p:spPr>
        <p:txBody>
          <a:bodyPr wrap="square">
            <a:spAutoFit/>
          </a:bodyPr>
          <a:lstStyle/>
          <a:p>
            <a:r>
              <a:rPr lang="en-GB" sz="2000" b="0" dirty="0" err="1">
                <a:solidFill>
                  <a:srgbClr val="000000"/>
                </a:solidFill>
                <a:latin typeface="Courier" pitchFamily="2" charset="0"/>
              </a:rPr>
              <a:t>dat</a:t>
            </a:r>
            <a:r>
              <a:rPr lang="en-GB" sz="2000" b="0" dirty="0">
                <a:solidFill>
                  <a:srgbClr val="000000"/>
                </a:solidFill>
                <a:latin typeface="Courier" pitchFamily="2" charset="0"/>
              </a:rPr>
              <a:t> = </a:t>
            </a:r>
            <a:r>
              <a:rPr lang="en-GB" sz="2000" b="0" dirty="0" err="1">
                <a:solidFill>
                  <a:srgbClr val="000000"/>
                </a:solidFill>
                <a:latin typeface="Courier" pitchFamily="2" charset="0"/>
              </a:rPr>
              <a:t>read.csv</a:t>
            </a:r>
            <a:r>
              <a:rPr lang="en-GB" sz="2000" b="0" dirty="0">
                <a:solidFill>
                  <a:srgbClr val="000000"/>
                </a:solidFill>
                <a:latin typeface="Courier" pitchFamily="2" charset="0"/>
              </a:rPr>
              <a:t>("HCI2018results.csv", header = TRUE)</a:t>
            </a:r>
          </a:p>
          <a:p>
            <a:r>
              <a:rPr lang="en-GB" sz="2000" b="0" dirty="0" err="1">
                <a:latin typeface="Courier" pitchFamily="2" charset="0"/>
                <a:cs typeface="Arial" pitchFamily="-112" charset="0"/>
              </a:rPr>
              <a:t>kruskal.test</a:t>
            </a:r>
            <a:r>
              <a:rPr lang="en-GB" sz="2000" b="0" dirty="0">
                <a:latin typeface="Courier" pitchFamily="2" charset="0"/>
                <a:cs typeface="Arial" pitchFamily="-112" charset="0"/>
              </a:rPr>
              <a:t>(score ~ group, data = </a:t>
            </a:r>
            <a:r>
              <a:rPr lang="en-GB" sz="2000" b="0" dirty="0" err="1">
                <a:latin typeface="Courier" pitchFamily="2" charset="0"/>
                <a:cs typeface="Arial" pitchFamily="-112" charset="0"/>
              </a:rPr>
              <a:t>dat</a:t>
            </a:r>
            <a:r>
              <a:rPr lang="en-GB" sz="2000" b="0" dirty="0">
                <a:latin typeface="Courier" pitchFamily="2" charset="0"/>
                <a:cs typeface="Arial" pitchFamily="-112" charset="0"/>
              </a:rPr>
              <a:t>)</a:t>
            </a:r>
          </a:p>
          <a:p>
            <a:endParaRPr lang="en-GB" sz="2000" b="0" dirty="0">
              <a:latin typeface="Courier" pitchFamily="2" charset="0"/>
              <a:cs typeface="Arial" pitchFamily="-112" charset="0"/>
            </a:endParaRPr>
          </a:p>
          <a:p>
            <a:endParaRPr lang="en-GB" sz="2000" b="0" dirty="0">
              <a:solidFill>
                <a:srgbClr val="000000"/>
              </a:solidFill>
              <a:latin typeface="Courier" pitchFamily="2" charset="0"/>
              <a:cs typeface="Arial" pitchFamily="-112" charset="0"/>
            </a:endParaRPr>
          </a:p>
          <a:p>
            <a:r>
              <a:rPr lang="en-GB" sz="2000" b="0" dirty="0">
                <a:solidFill>
                  <a:srgbClr val="99CC00"/>
                </a:solidFill>
                <a:latin typeface="Courier" pitchFamily="2" charset="0"/>
              </a:rPr>
              <a:t>data:  score by group</a:t>
            </a:r>
          </a:p>
          <a:p>
            <a:r>
              <a:rPr lang="en-GB" sz="2000" b="0" dirty="0">
                <a:solidFill>
                  <a:srgbClr val="99CC00"/>
                </a:solidFill>
                <a:latin typeface="Courier" pitchFamily="2" charset="0"/>
              </a:rPr>
              <a:t>Kruskal-Wallis chi-squared = 44.77, </a:t>
            </a:r>
          </a:p>
          <a:p>
            <a:r>
              <a:rPr lang="en-GB" sz="2000" b="0" dirty="0" err="1">
                <a:solidFill>
                  <a:srgbClr val="99CC00"/>
                </a:solidFill>
                <a:latin typeface="Courier" pitchFamily="2" charset="0"/>
              </a:rPr>
              <a:t>df</a:t>
            </a:r>
            <a:r>
              <a:rPr lang="en-GB" sz="2000" b="0" dirty="0">
                <a:solidFill>
                  <a:srgbClr val="99CC00"/>
                </a:solidFill>
                <a:latin typeface="Courier" pitchFamily="2" charset="0"/>
              </a:rPr>
              <a:t> = 2, p-value = 1.898e-10</a:t>
            </a:r>
          </a:p>
          <a:p>
            <a:endParaRPr lang="en-GB" sz="2000" b="0" dirty="0">
              <a:solidFill>
                <a:srgbClr val="99CC00"/>
              </a:solidFill>
              <a:latin typeface="Courier" pitchFamily="2" charset="0"/>
            </a:endParaRPr>
          </a:p>
          <a:p>
            <a:r>
              <a:rPr lang="en-GB" sz="2000" b="0" dirty="0" err="1">
                <a:latin typeface="Courier" pitchFamily="2" charset="0"/>
              </a:rPr>
              <a:t>pairwise.wilcox.test</a:t>
            </a:r>
            <a:r>
              <a:rPr lang="en-GB" sz="2000" b="0" dirty="0">
                <a:latin typeface="Courier" pitchFamily="2" charset="0"/>
              </a:rPr>
              <a:t>(</a:t>
            </a:r>
            <a:r>
              <a:rPr lang="en-GB" sz="2000" b="0" dirty="0" err="1">
                <a:latin typeface="Courier" pitchFamily="2" charset="0"/>
              </a:rPr>
              <a:t>dat$score</a:t>
            </a:r>
            <a:r>
              <a:rPr lang="en-GB" sz="2000" b="0" dirty="0">
                <a:latin typeface="Courier" pitchFamily="2" charset="0"/>
              </a:rPr>
              <a:t>, </a:t>
            </a:r>
            <a:r>
              <a:rPr lang="en-GB" sz="2000" b="0" dirty="0" err="1">
                <a:latin typeface="Courier" pitchFamily="2" charset="0"/>
              </a:rPr>
              <a:t>dat$group</a:t>
            </a:r>
            <a:r>
              <a:rPr lang="en-GB" sz="2000" b="0" dirty="0">
                <a:latin typeface="Courier" pitchFamily="2" charset="0"/>
              </a:rPr>
              <a:t>, </a:t>
            </a:r>
            <a:r>
              <a:rPr lang="en-GB" sz="2000" b="0" dirty="0" err="1">
                <a:latin typeface="Courier" pitchFamily="2" charset="0"/>
              </a:rPr>
              <a:t>p.adjust.method</a:t>
            </a:r>
            <a:r>
              <a:rPr lang="en-GB" sz="2000" b="0" dirty="0">
                <a:latin typeface="Courier" pitchFamily="2" charset="0"/>
              </a:rPr>
              <a:t> = "</a:t>
            </a:r>
            <a:r>
              <a:rPr lang="en-GB" sz="2000" b="0" dirty="0" err="1">
                <a:latin typeface="Courier" pitchFamily="2" charset="0"/>
              </a:rPr>
              <a:t>bonferroni</a:t>
            </a:r>
            <a:r>
              <a:rPr lang="en-GB" sz="2000" b="0" dirty="0">
                <a:latin typeface="Courier" pitchFamily="2" charset="0"/>
              </a:rPr>
              <a:t>")</a:t>
            </a:r>
          </a:p>
          <a:p>
            <a:br>
              <a:rPr lang="en-GB" sz="2000" b="0" dirty="0">
                <a:solidFill>
                  <a:srgbClr val="99CC00"/>
                </a:solidFill>
                <a:latin typeface="Courier" pitchFamily="2" charset="0"/>
              </a:rPr>
            </a:br>
            <a:endParaRPr lang="en-GB" sz="2000" b="0" dirty="0">
              <a:solidFill>
                <a:srgbClr val="99CC00"/>
              </a:solidFill>
              <a:latin typeface="Courier" pitchFamily="2" charset="0"/>
            </a:endParaRPr>
          </a:p>
          <a:p>
            <a:r>
              <a:rPr lang="en-GB" sz="2000" b="0" dirty="0">
                <a:solidFill>
                  <a:srgbClr val="99CC00"/>
                </a:solidFill>
                <a:latin typeface="Courier" pitchFamily="2" charset="0"/>
              </a:rPr>
              <a:t>  A       B      </a:t>
            </a:r>
          </a:p>
          <a:p>
            <a:r>
              <a:rPr lang="en-GB" sz="2000" b="0" dirty="0">
                <a:solidFill>
                  <a:srgbClr val="99CC00"/>
                </a:solidFill>
                <a:latin typeface="Courier" pitchFamily="2" charset="0"/>
              </a:rPr>
              <a:t>B 1       -      </a:t>
            </a:r>
          </a:p>
          <a:p>
            <a:r>
              <a:rPr lang="en-GB" sz="2000" b="0" dirty="0">
                <a:solidFill>
                  <a:srgbClr val="99CC00"/>
                </a:solidFill>
                <a:latin typeface="Courier" pitchFamily="2" charset="0"/>
              </a:rPr>
              <a:t>C 1.6e-09 2.6e-09</a:t>
            </a:r>
          </a:p>
          <a:p>
            <a:endParaRPr lang="en-GB" sz="2000" b="0" dirty="0">
              <a:solidFill>
                <a:srgbClr val="99CC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p:txBody>
      </p:sp>
      <p:sp>
        <p:nvSpPr>
          <p:cNvPr id="2" name="Slide Number Placeholder 1">
            <a:extLst>
              <a:ext uri="{FF2B5EF4-FFF2-40B4-BE49-F238E27FC236}">
                <a16:creationId xmlns:a16="http://schemas.microsoft.com/office/drawing/2014/main" id="{381835A1-BEFC-0141-B7BB-84809CE93DAC}"/>
              </a:ext>
            </a:extLst>
          </p:cNvPr>
          <p:cNvSpPr>
            <a:spLocks noGrp="1"/>
          </p:cNvSpPr>
          <p:nvPr>
            <p:ph type="sldNum" sz="quarter" idx="12"/>
          </p:nvPr>
        </p:nvSpPr>
        <p:spPr/>
        <p:txBody>
          <a:bodyPr/>
          <a:lstStyle/>
          <a:p>
            <a:fld id="{803C33BC-767D-8845-BB2C-A473FB4A7552}" type="slidenum">
              <a:rPr lang="en-US" smtClean="0"/>
              <a:pPr/>
              <a:t>373</a:t>
            </a:fld>
            <a:endParaRPr lang="en-US"/>
          </a:p>
        </p:txBody>
      </p:sp>
    </p:spTree>
    <p:extLst>
      <p:ext uri="{BB962C8B-B14F-4D97-AF65-F5344CB8AC3E}">
        <p14:creationId xmlns:p14="http://schemas.microsoft.com/office/powerpoint/2010/main" val="14241105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609600" y="1905000"/>
            <a:ext cx="8305800" cy="19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here turns out we get the same tendencies than with parametric tests, i.e. there is no evidences of significant effect of chocolate reward on memorization</a:t>
            </a:r>
          </a:p>
          <a:p>
            <a:endParaRPr lang="en-US" b="0" dirty="0"/>
          </a:p>
          <a:p>
            <a:r>
              <a:rPr lang="en-US" b="0" dirty="0"/>
              <a:t>but there is an effect of punishment</a:t>
            </a:r>
          </a:p>
          <a:p>
            <a:endParaRPr lang="en-US" b="0" dirty="0"/>
          </a:p>
          <a:p>
            <a:endParaRPr lang="en-US" b="0" dirty="0"/>
          </a:p>
          <a:p>
            <a:endParaRPr lang="en-US" b="0" dirty="0"/>
          </a:p>
          <a:p>
            <a:endParaRPr lang="en-US" b="0" dirty="0"/>
          </a:p>
        </p:txBody>
      </p:sp>
      <p:sp>
        <p:nvSpPr>
          <p:cNvPr id="2" name="Slide Number Placeholder 1">
            <a:extLst>
              <a:ext uri="{FF2B5EF4-FFF2-40B4-BE49-F238E27FC236}">
                <a16:creationId xmlns:a16="http://schemas.microsoft.com/office/drawing/2014/main" id="{1A2C626D-8EA3-E546-B26F-0E41C66D8DFA}"/>
              </a:ext>
            </a:extLst>
          </p:cNvPr>
          <p:cNvSpPr>
            <a:spLocks noGrp="1"/>
          </p:cNvSpPr>
          <p:nvPr>
            <p:ph type="sldNum" sz="quarter" idx="12"/>
          </p:nvPr>
        </p:nvSpPr>
        <p:spPr/>
        <p:txBody>
          <a:bodyPr/>
          <a:lstStyle/>
          <a:p>
            <a:fld id="{8C734804-006E-DC44-93A2-A63A0AD6AB16}" type="slidenum">
              <a:rPr lang="en-US" smtClean="0"/>
              <a:pPr/>
              <a:t>374</a:t>
            </a:fld>
            <a:endParaRPr lang="en-US"/>
          </a:p>
        </p:txBody>
      </p:sp>
    </p:spTree>
    <p:extLst>
      <p:ext uri="{BB962C8B-B14F-4D97-AF65-F5344CB8AC3E}">
        <p14:creationId xmlns:p14="http://schemas.microsoft.com/office/powerpoint/2010/main" val="55012850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2CD34-E091-5A43-BB93-339D2274C158}"/>
              </a:ext>
            </a:extLst>
          </p:cNvPr>
          <p:cNvGrpSpPr/>
          <p:nvPr/>
        </p:nvGrpSpPr>
        <p:grpSpPr>
          <a:xfrm>
            <a:off x="7772400" y="-258128"/>
            <a:ext cx="1371600" cy="1630760"/>
            <a:chOff x="7772400" y="-258128"/>
            <a:chExt cx="1371600" cy="1630760"/>
          </a:xfrm>
        </p:grpSpPr>
        <p:sp>
          <p:nvSpPr>
            <p:cNvPr id="8" name="Right Triangle 7">
              <a:extLst>
                <a:ext uri="{FF2B5EF4-FFF2-40B4-BE49-F238E27FC236}">
                  <a16:creationId xmlns:a16="http://schemas.microsoft.com/office/drawing/2014/main" id="{16EA050A-1BEF-EA40-B079-A53680F854BF}"/>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a:extLst>
                <a:ext uri="{FF2B5EF4-FFF2-40B4-BE49-F238E27FC236}">
                  <a16:creationId xmlns:a16="http://schemas.microsoft.com/office/drawing/2014/main" id="{DAAA1B20-618F-7640-A7F0-50362DFDFC49}"/>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10" name="Rectangle 9">
            <a:extLst>
              <a:ext uri="{FF2B5EF4-FFF2-40B4-BE49-F238E27FC236}">
                <a16:creationId xmlns:a16="http://schemas.microsoft.com/office/drawing/2014/main" id="{B8A05B1B-8A12-7241-81EF-445E66719F01}"/>
              </a:ext>
            </a:extLst>
          </p:cNvPr>
          <p:cNvSpPr/>
          <p:nvPr/>
        </p:nvSpPr>
        <p:spPr>
          <a:xfrm>
            <a:off x="762000" y="733215"/>
            <a:ext cx="7942847" cy="6247864"/>
          </a:xfrm>
          <a:prstGeom prst="rect">
            <a:avLst/>
          </a:prstGeom>
        </p:spPr>
        <p:txBody>
          <a:bodyPr wrap="square">
            <a:spAutoFit/>
          </a:bodyPr>
          <a:lstStyle/>
          <a:p>
            <a:r>
              <a:rPr lang="en-GB" sz="2000" b="0" dirty="0">
                <a:solidFill>
                  <a:srgbClr val="000000"/>
                </a:solidFill>
                <a:latin typeface="Courier" pitchFamily="2" charset="0"/>
              </a:rPr>
              <a:t>#for </a:t>
            </a:r>
            <a:r>
              <a:rPr lang="en-GB" sz="2000" b="0" dirty="0" err="1">
                <a:solidFill>
                  <a:srgbClr val="000000"/>
                </a:solidFill>
                <a:latin typeface="Courier" pitchFamily="2" charset="0"/>
              </a:rPr>
              <a:t>friedman</a:t>
            </a:r>
            <a:r>
              <a:rPr lang="en-GB" sz="2000" b="0" dirty="0">
                <a:solidFill>
                  <a:srgbClr val="000000"/>
                </a:solidFill>
                <a:latin typeface="Courier" pitchFamily="2" charset="0"/>
              </a:rPr>
              <a:t> test (source in GitHub)</a:t>
            </a:r>
          </a:p>
          <a:p>
            <a:r>
              <a:rPr lang="en-GB" sz="2000" b="0" dirty="0" err="1">
                <a:solidFill>
                  <a:srgbClr val="000000"/>
                </a:solidFill>
                <a:latin typeface="Courier" pitchFamily="2" charset="0"/>
              </a:rPr>
              <a:t>dat</a:t>
            </a:r>
            <a:r>
              <a:rPr lang="en-GB" sz="2000" b="0" dirty="0">
                <a:solidFill>
                  <a:srgbClr val="000000"/>
                </a:solidFill>
                <a:latin typeface="Courier" pitchFamily="2" charset="0"/>
              </a:rPr>
              <a:t> = </a:t>
            </a:r>
            <a:r>
              <a:rPr lang="en-GB" sz="2000" b="0" dirty="0" err="1">
                <a:solidFill>
                  <a:srgbClr val="000000"/>
                </a:solidFill>
                <a:latin typeface="Courier" pitchFamily="2" charset="0"/>
              </a:rPr>
              <a:t>read.csv</a:t>
            </a:r>
            <a:r>
              <a:rPr lang="en-GB" sz="2000" b="0" dirty="0">
                <a:solidFill>
                  <a:srgbClr val="000000"/>
                </a:solidFill>
                <a:latin typeface="Courier" pitchFamily="2" charset="0"/>
              </a:rPr>
              <a:t>("</a:t>
            </a:r>
            <a:r>
              <a:rPr lang="en-GB" sz="2000" b="0" dirty="0" err="1">
                <a:solidFill>
                  <a:srgbClr val="000000"/>
                </a:solidFill>
                <a:latin typeface="Courier" pitchFamily="2" charset="0"/>
              </a:rPr>
              <a:t>friedmanExample.csv</a:t>
            </a:r>
            <a:r>
              <a:rPr lang="en-GB" sz="2000" b="0" dirty="0">
                <a:solidFill>
                  <a:srgbClr val="000000"/>
                </a:solidFill>
                <a:latin typeface="Courier" pitchFamily="2" charset="0"/>
              </a:rPr>
              <a:t>", header = TRUE)</a:t>
            </a:r>
          </a:p>
          <a:p>
            <a:r>
              <a:rPr lang="en-GB" sz="2000" b="0" dirty="0" err="1">
                <a:latin typeface="Courier" pitchFamily="2" charset="0"/>
                <a:cs typeface="Arial" pitchFamily="-112" charset="0"/>
              </a:rPr>
              <a:t>friedman.test</a:t>
            </a:r>
            <a:r>
              <a:rPr lang="en-GB" sz="2000" b="0" dirty="0">
                <a:latin typeface="Courier" pitchFamily="2" charset="0"/>
                <a:cs typeface="Arial" pitchFamily="-112" charset="0"/>
              </a:rPr>
              <a:t>(</a:t>
            </a:r>
            <a:r>
              <a:rPr lang="en-GB" sz="2000" b="0" dirty="0" err="1">
                <a:latin typeface="Courier" pitchFamily="2" charset="0"/>
                <a:cs typeface="Arial" pitchFamily="-112" charset="0"/>
              </a:rPr>
              <a:t>dat$count</a:t>
            </a:r>
            <a:r>
              <a:rPr lang="en-GB" sz="2000" b="0" dirty="0">
                <a:latin typeface="Courier" pitchFamily="2" charset="0"/>
                <a:cs typeface="Arial" pitchFamily="-112" charset="0"/>
              </a:rPr>
              <a:t>, </a:t>
            </a:r>
            <a:r>
              <a:rPr lang="en-GB" sz="2000" b="0" dirty="0" err="1">
                <a:latin typeface="Courier" pitchFamily="2" charset="0"/>
                <a:cs typeface="Arial" pitchFamily="-112" charset="0"/>
              </a:rPr>
              <a:t>dat$year</a:t>
            </a:r>
            <a:r>
              <a:rPr lang="en-GB" sz="2000" b="0" dirty="0">
                <a:latin typeface="Courier" pitchFamily="2" charset="0"/>
                <a:cs typeface="Arial" pitchFamily="-112" charset="0"/>
              </a:rPr>
              <a:t>, </a:t>
            </a:r>
            <a:r>
              <a:rPr lang="en-GB" sz="2000" b="0" dirty="0" err="1">
                <a:latin typeface="Courier" pitchFamily="2" charset="0"/>
                <a:cs typeface="Arial" pitchFamily="-112" charset="0"/>
              </a:rPr>
              <a:t>dat$month</a:t>
            </a:r>
            <a:r>
              <a:rPr lang="en-GB" sz="2000" b="0" dirty="0">
                <a:latin typeface="Courier" pitchFamily="2" charset="0"/>
                <a:cs typeface="Arial" pitchFamily="-112" charset="0"/>
              </a:rPr>
              <a:t>)</a:t>
            </a:r>
          </a:p>
          <a:p>
            <a:br>
              <a:rPr lang="en-GB" sz="2000" b="0" dirty="0">
                <a:latin typeface="Courier" pitchFamily="2" charset="0"/>
                <a:cs typeface="Arial" pitchFamily="-112" charset="0"/>
              </a:rPr>
            </a:br>
            <a:endParaRPr lang="en-GB" sz="2000" b="0" dirty="0">
              <a:latin typeface="Courier" pitchFamily="2" charset="0"/>
              <a:cs typeface="Arial" pitchFamily="-112" charset="0"/>
            </a:endParaRPr>
          </a:p>
          <a:p>
            <a:r>
              <a:rPr lang="en-GB" sz="2000" dirty="0">
                <a:solidFill>
                  <a:srgbClr val="99CC00"/>
                </a:solidFill>
                <a:latin typeface="Courier" pitchFamily="2" charset="0"/>
                <a:cs typeface="Arial" pitchFamily="-112" charset="0"/>
              </a:rPr>
              <a:t>data:  </a:t>
            </a:r>
            <a:r>
              <a:rPr lang="en-GB" sz="2000" dirty="0" err="1">
                <a:solidFill>
                  <a:srgbClr val="99CC00"/>
                </a:solidFill>
                <a:latin typeface="Courier" pitchFamily="2" charset="0"/>
                <a:cs typeface="Arial" pitchFamily="-112" charset="0"/>
              </a:rPr>
              <a:t>dat$count</a:t>
            </a:r>
            <a:r>
              <a:rPr lang="en-GB" sz="2000" dirty="0">
                <a:solidFill>
                  <a:srgbClr val="99CC00"/>
                </a:solidFill>
                <a:latin typeface="Courier" pitchFamily="2" charset="0"/>
                <a:cs typeface="Arial" pitchFamily="-112" charset="0"/>
              </a:rPr>
              <a:t>, </a:t>
            </a:r>
            <a:r>
              <a:rPr lang="en-GB" sz="2000" dirty="0" err="1">
                <a:solidFill>
                  <a:srgbClr val="99CC00"/>
                </a:solidFill>
                <a:latin typeface="Courier" pitchFamily="2" charset="0"/>
                <a:cs typeface="Arial" pitchFamily="-112" charset="0"/>
              </a:rPr>
              <a:t>dat$year</a:t>
            </a:r>
            <a:r>
              <a:rPr lang="en-GB" sz="2000" dirty="0">
                <a:solidFill>
                  <a:srgbClr val="99CC00"/>
                </a:solidFill>
                <a:latin typeface="Courier" pitchFamily="2" charset="0"/>
                <a:cs typeface="Arial" pitchFamily="-112" charset="0"/>
              </a:rPr>
              <a:t> and </a:t>
            </a:r>
            <a:r>
              <a:rPr lang="en-GB" sz="2000" dirty="0" err="1">
                <a:solidFill>
                  <a:srgbClr val="99CC00"/>
                </a:solidFill>
                <a:latin typeface="Courier" pitchFamily="2" charset="0"/>
                <a:cs typeface="Arial" pitchFamily="-112" charset="0"/>
              </a:rPr>
              <a:t>dat$month</a:t>
            </a:r>
            <a:endParaRPr lang="en-GB" sz="2000" dirty="0">
              <a:solidFill>
                <a:srgbClr val="99CC00"/>
              </a:solidFill>
              <a:latin typeface="Courier" pitchFamily="2" charset="0"/>
              <a:cs typeface="Arial" pitchFamily="-112" charset="0"/>
            </a:endParaRPr>
          </a:p>
          <a:p>
            <a:r>
              <a:rPr lang="en-GB" sz="2000" dirty="0">
                <a:solidFill>
                  <a:srgbClr val="99CC00"/>
                </a:solidFill>
                <a:latin typeface="Courier" pitchFamily="2" charset="0"/>
                <a:cs typeface="Arial" pitchFamily="-112" charset="0"/>
              </a:rPr>
              <a:t>Friedman chi-squared = 7.6, </a:t>
            </a:r>
            <a:r>
              <a:rPr lang="en-GB" sz="2000" dirty="0" err="1">
                <a:solidFill>
                  <a:srgbClr val="99CC00"/>
                </a:solidFill>
                <a:latin typeface="Courier" pitchFamily="2" charset="0"/>
                <a:cs typeface="Arial" pitchFamily="-112" charset="0"/>
              </a:rPr>
              <a:t>df</a:t>
            </a:r>
            <a:r>
              <a:rPr lang="en-GB" sz="2000" dirty="0">
                <a:solidFill>
                  <a:srgbClr val="99CC00"/>
                </a:solidFill>
                <a:latin typeface="Courier" pitchFamily="2" charset="0"/>
                <a:cs typeface="Arial" pitchFamily="-112" charset="0"/>
              </a:rPr>
              <a:t> = 2, p-value = 0.02237</a:t>
            </a:r>
          </a:p>
          <a:p>
            <a:endParaRPr lang="en-GB" sz="2000" b="0" dirty="0">
              <a:solidFill>
                <a:srgbClr val="99CC00"/>
              </a:solidFill>
              <a:latin typeface="Courier" pitchFamily="2" charset="0"/>
            </a:endParaRPr>
          </a:p>
          <a:p>
            <a:r>
              <a:rPr lang="en-GB" sz="2000" b="0" dirty="0">
                <a:latin typeface="Courier" pitchFamily="2" charset="0"/>
              </a:rPr>
              <a:t># note there is a real drop in statistical power when using a Friedman test. There are methods that enable post-hoc tests but the power is such that obtaining significance is well nigh impossible. The best you can do is to present a boxplot of the data (dependent ~ group).</a:t>
            </a:r>
            <a:endParaRPr lang="en-GB" sz="2000" b="0" dirty="0">
              <a:solidFill>
                <a:srgbClr val="99CC00"/>
              </a:solidFill>
              <a:latin typeface="Courier" pitchFamily="2" charset="0"/>
            </a:endParaRPr>
          </a:p>
          <a:p>
            <a:endParaRPr lang="en-GB" sz="2000" b="0" dirty="0">
              <a:solidFill>
                <a:srgbClr val="99CC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a:p>
            <a:endParaRPr lang="en-GB" sz="2000" b="0" dirty="0">
              <a:solidFill>
                <a:srgbClr val="000000"/>
              </a:solidFill>
              <a:latin typeface="Courier" pitchFamily="2" charset="0"/>
            </a:endParaRPr>
          </a:p>
        </p:txBody>
      </p:sp>
      <p:sp>
        <p:nvSpPr>
          <p:cNvPr id="2" name="Slide Number Placeholder 1">
            <a:extLst>
              <a:ext uri="{FF2B5EF4-FFF2-40B4-BE49-F238E27FC236}">
                <a16:creationId xmlns:a16="http://schemas.microsoft.com/office/drawing/2014/main" id="{4589B5CC-E35A-9F40-881B-A58E51AA61C1}"/>
              </a:ext>
            </a:extLst>
          </p:cNvPr>
          <p:cNvSpPr>
            <a:spLocks noGrp="1"/>
          </p:cNvSpPr>
          <p:nvPr>
            <p:ph type="sldNum" sz="quarter" idx="12"/>
          </p:nvPr>
        </p:nvSpPr>
        <p:spPr/>
        <p:txBody>
          <a:bodyPr/>
          <a:lstStyle/>
          <a:p>
            <a:fld id="{803C33BC-767D-8845-BB2C-A473FB4A7552}" type="slidenum">
              <a:rPr lang="en-US" smtClean="0"/>
              <a:pPr/>
              <a:t>375</a:t>
            </a:fld>
            <a:endParaRPr lang="en-US"/>
          </a:p>
        </p:txBody>
      </p:sp>
    </p:spTree>
    <p:extLst>
      <p:ext uri="{BB962C8B-B14F-4D97-AF65-F5344CB8AC3E}">
        <p14:creationId xmlns:p14="http://schemas.microsoft.com/office/powerpoint/2010/main" val="116932895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533400" y="3048000"/>
            <a:ext cx="83058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ok so now you know almost all the tests needed!</a:t>
            </a:r>
          </a:p>
          <a:p>
            <a:endParaRPr lang="en-US" b="0" dirty="0"/>
          </a:p>
        </p:txBody>
      </p:sp>
      <p:sp>
        <p:nvSpPr>
          <p:cNvPr id="2" name="Slide Number Placeholder 1">
            <a:extLst>
              <a:ext uri="{FF2B5EF4-FFF2-40B4-BE49-F238E27FC236}">
                <a16:creationId xmlns:a16="http://schemas.microsoft.com/office/drawing/2014/main" id="{41D16322-53D8-294B-B57B-1FBDBD2AC1B8}"/>
              </a:ext>
            </a:extLst>
          </p:cNvPr>
          <p:cNvSpPr>
            <a:spLocks noGrp="1"/>
          </p:cNvSpPr>
          <p:nvPr>
            <p:ph type="sldNum" sz="quarter" idx="12"/>
          </p:nvPr>
        </p:nvSpPr>
        <p:spPr/>
        <p:txBody>
          <a:bodyPr/>
          <a:lstStyle/>
          <a:p>
            <a:fld id="{8C734804-006E-DC44-93A2-A63A0AD6AB16}" type="slidenum">
              <a:rPr lang="en-US" smtClean="0"/>
              <a:pPr/>
              <a:t>376</a:t>
            </a:fld>
            <a:endParaRPr lang="en-US"/>
          </a:p>
        </p:txBody>
      </p:sp>
    </p:spTree>
    <p:extLst>
      <p:ext uri="{BB962C8B-B14F-4D97-AF65-F5344CB8AC3E}">
        <p14:creationId xmlns:p14="http://schemas.microsoft.com/office/powerpoint/2010/main" val="110406330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ed Rectangle 76">
            <a:extLst>
              <a:ext uri="{FF2B5EF4-FFF2-40B4-BE49-F238E27FC236}">
                <a16:creationId xmlns:a16="http://schemas.microsoft.com/office/drawing/2014/main" id="{A13B1C3D-D028-6549-858B-E44B1A48CE04}"/>
              </a:ext>
            </a:extLst>
          </p:cNvPr>
          <p:cNvSpPr/>
          <p:nvPr/>
        </p:nvSpPr>
        <p:spPr bwMode="auto">
          <a:xfrm>
            <a:off x="3622764" y="353839"/>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8" name="Rounded Rectangle 77">
            <a:extLst>
              <a:ext uri="{FF2B5EF4-FFF2-40B4-BE49-F238E27FC236}">
                <a16:creationId xmlns:a16="http://schemas.microsoft.com/office/drawing/2014/main" id="{00DC48AC-FE88-9347-8698-A5362BE3C496}"/>
              </a:ext>
            </a:extLst>
          </p:cNvPr>
          <p:cNvSpPr/>
          <p:nvPr/>
        </p:nvSpPr>
        <p:spPr bwMode="auto">
          <a:xfrm>
            <a:off x="727164" y="382727"/>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9" name="Rounded Rectangle 78">
            <a:extLst>
              <a:ext uri="{FF2B5EF4-FFF2-40B4-BE49-F238E27FC236}">
                <a16:creationId xmlns:a16="http://schemas.microsoft.com/office/drawing/2014/main" id="{3448D37A-1171-0E4E-933E-13B9E9E35804}"/>
              </a:ext>
            </a:extLst>
          </p:cNvPr>
          <p:cNvSpPr/>
          <p:nvPr/>
        </p:nvSpPr>
        <p:spPr bwMode="auto">
          <a:xfrm>
            <a:off x="252034" y="1231612"/>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0" name="Rounded Rectangle 79">
            <a:extLst>
              <a:ext uri="{FF2B5EF4-FFF2-40B4-BE49-F238E27FC236}">
                <a16:creationId xmlns:a16="http://schemas.microsoft.com/office/drawing/2014/main" id="{F86FA6BA-ED83-3043-BD38-7567CBD544DA}"/>
              </a:ext>
            </a:extLst>
          </p:cNvPr>
          <p:cNvSpPr/>
          <p:nvPr/>
        </p:nvSpPr>
        <p:spPr bwMode="auto">
          <a:xfrm>
            <a:off x="6529889" y="353839"/>
            <a:ext cx="2033980" cy="56863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1" name="Rounded Rectangle 80">
            <a:extLst>
              <a:ext uri="{FF2B5EF4-FFF2-40B4-BE49-F238E27FC236}">
                <a16:creationId xmlns:a16="http://schemas.microsoft.com/office/drawing/2014/main" id="{943EFA48-634A-1040-BD61-A0B3D4249359}"/>
              </a:ext>
            </a:extLst>
          </p:cNvPr>
          <p:cNvSpPr/>
          <p:nvPr/>
        </p:nvSpPr>
        <p:spPr bwMode="auto">
          <a:xfrm>
            <a:off x="1771678" y="1248473"/>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3" name="Rounded Rectangle 82">
            <a:extLst>
              <a:ext uri="{FF2B5EF4-FFF2-40B4-BE49-F238E27FC236}">
                <a16:creationId xmlns:a16="http://schemas.microsoft.com/office/drawing/2014/main" id="{1012CFBC-E696-CF46-BF61-3E63989F9FAE}"/>
              </a:ext>
            </a:extLst>
          </p:cNvPr>
          <p:cNvSpPr/>
          <p:nvPr/>
        </p:nvSpPr>
        <p:spPr bwMode="auto">
          <a:xfrm>
            <a:off x="252035" y="2209335"/>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4" name="Rounded Rectangle 83">
            <a:extLst>
              <a:ext uri="{FF2B5EF4-FFF2-40B4-BE49-F238E27FC236}">
                <a16:creationId xmlns:a16="http://schemas.microsoft.com/office/drawing/2014/main" id="{A377B74C-DFE8-2C4F-A3A6-0D63EF0C393B}"/>
              </a:ext>
            </a:extLst>
          </p:cNvPr>
          <p:cNvSpPr/>
          <p:nvPr/>
        </p:nvSpPr>
        <p:spPr bwMode="auto">
          <a:xfrm>
            <a:off x="1793964" y="2163247"/>
            <a:ext cx="1080955" cy="50374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5" name="Rounded Rectangle 84">
            <a:extLst>
              <a:ext uri="{FF2B5EF4-FFF2-40B4-BE49-F238E27FC236}">
                <a16:creationId xmlns:a16="http://schemas.microsoft.com/office/drawing/2014/main" id="{F7D3EC5C-A487-A440-A20E-A1FAB784FD86}"/>
              </a:ext>
            </a:extLst>
          </p:cNvPr>
          <p:cNvSpPr/>
          <p:nvPr/>
        </p:nvSpPr>
        <p:spPr bwMode="auto">
          <a:xfrm>
            <a:off x="4001800" y="2171560"/>
            <a:ext cx="1004756" cy="46531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normally distributed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7" name="Rounded Rectangle 86">
            <a:extLst>
              <a:ext uri="{FF2B5EF4-FFF2-40B4-BE49-F238E27FC236}">
                <a16:creationId xmlns:a16="http://schemas.microsoft.com/office/drawing/2014/main" id="{9AE4C9B8-D9D9-014E-8B6A-BAED1DAE0B6A}"/>
              </a:ext>
            </a:extLst>
          </p:cNvPr>
          <p:cNvSpPr/>
          <p:nvPr/>
        </p:nvSpPr>
        <p:spPr bwMode="auto">
          <a:xfrm>
            <a:off x="5157342" y="2174746"/>
            <a:ext cx="769227" cy="44192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skewed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8" name="Rounded Rectangle 87">
            <a:extLst>
              <a:ext uri="{FF2B5EF4-FFF2-40B4-BE49-F238E27FC236}">
                <a16:creationId xmlns:a16="http://schemas.microsoft.com/office/drawing/2014/main" id="{265158EE-C88B-404D-803E-65C02FEFBA60}"/>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0" name="Rounded Rectangle 89">
            <a:extLst>
              <a:ext uri="{FF2B5EF4-FFF2-40B4-BE49-F238E27FC236}">
                <a16:creationId xmlns:a16="http://schemas.microsoft.com/office/drawing/2014/main" id="{F70BBFC6-7370-1A4D-B06F-C86E4FD87876}"/>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1" name="Rounded Rectangle 90">
            <a:extLst>
              <a:ext uri="{FF2B5EF4-FFF2-40B4-BE49-F238E27FC236}">
                <a16:creationId xmlns:a16="http://schemas.microsoft.com/office/drawing/2014/main" id="{F5E84A27-0E36-A949-8D4A-BCDFB194A32C}"/>
              </a:ext>
            </a:extLst>
          </p:cNvPr>
          <p:cNvSpPr/>
          <p:nvPr/>
        </p:nvSpPr>
        <p:spPr bwMode="auto">
          <a:xfrm>
            <a:off x="120425" y="3658115"/>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3" name="Rounded Rectangle 92">
            <a:extLst>
              <a:ext uri="{FF2B5EF4-FFF2-40B4-BE49-F238E27FC236}">
                <a16:creationId xmlns:a16="http://schemas.microsoft.com/office/drawing/2014/main" id="{D2099985-858B-F44A-BBCB-4A91393FCE1C}"/>
              </a:ext>
            </a:extLst>
          </p:cNvPr>
          <p:cNvSpPr/>
          <p:nvPr/>
        </p:nvSpPr>
        <p:spPr bwMode="auto">
          <a:xfrm>
            <a:off x="1031964" y="3664706"/>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4" name="Rounded Rectangle 93">
            <a:extLst>
              <a:ext uri="{FF2B5EF4-FFF2-40B4-BE49-F238E27FC236}">
                <a16:creationId xmlns:a16="http://schemas.microsoft.com/office/drawing/2014/main" id="{0CADC7CD-4344-3948-8930-DF252CCC342E}"/>
              </a:ext>
            </a:extLst>
          </p:cNvPr>
          <p:cNvSpPr/>
          <p:nvPr/>
        </p:nvSpPr>
        <p:spPr bwMode="auto">
          <a:xfrm rot="16200000">
            <a:off x="126026" y="5101240"/>
            <a:ext cx="880945" cy="28227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5" name="Rounded Rectangle 94">
            <a:extLst>
              <a:ext uri="{FF2B5EF4-FFF2-40B4-BE49-F238E27FC236}">
                <a16:creationId xmlns:a16="http://schemas.microsoft.com/office/drawing/2014/main" id="{D846644E-5BFB-B04D-B0E7-CF842AAFA353}"/>
              </a:ext>
            </a:extLst>
          </p:cNvPr>
          <p:cNvSpPr/>
          <p:nvPr/>
        </p:nvSpPr>
        <p:spPr bwMode="auto">
          <a:xfrm rot="16200000">
            <a:off x="601636" y="5405065"/>
            <a:ext cx="1522694" cy="31637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6" name="Rounded Rectangle 95">
            <a:extLst>
              <a:ext uri="{FF2B5EF4-FFF2-40B4-BE49-F238E27FC236}">
                <a16:creationId xmlns:a16="http://schemas.microsoft.com/office/drawing/2014/main" id="{2BBBADC6-7D64-8B40-965D-9C810CBF6F6D}"/>
              </a:ext>
            </a:extLst>
          </p:cNvPr>
          <p:cNvSpPr/>
          <p:nvPr/>
        </p:nvSpPr>
        <p:spPr bwMode="auto">
          <a:xfrm rot="16200000">
            <a:off x="1623952" y="5038658"/>
            <a:ext cx="819785" cy="3273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ANOVA</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7" name="Rounded Rectangle 96">
            <a:extLst>
              <a:ext uri="{FF2B5EF4-FFF2-40B4-BE49-F238E27FC236}">
                <a16:creationId xmlns:a16="http://schemas.microsoft.com/office/drawing/2014/main" id="{2A62E553-07E7-7B49-B0E7-E1BFDA5C7939}"/>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9" name="Rounded Rectangle 98">
            <a:extLst>
              <a:ext uri="{FF2B5EF4-FFF2-40B4-BE49-F238E27FC236}">
                <a16:creationId xmlns:a16="http://schemas.microsoft.com/office/drawing/2014/main" id="{3EF44771-C667-2345-A561-F09B905307F3}"/>
              </a:ext>
            </a:extLst>
          </p:cNvPr>
          <p:cNvSpPr/>
          <p:nvPr/>
        </p:nvSpPr>
        <p:spPr bwMode="auto">
          <a:xfrm rot="16200000">
            <a:off x="2801817" y="5260379"/>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0" name="Rounded Rectangle 99">
            <a:extLst>
              <a:ext uri="{FF2B5EF4-FFF2-40B4-BE49-F238E27FC236}">
                <a16:creationId xmlns:a16="http://schemas.microsoft.com/office/drawing/2014/main" id="{65390815-5403-8541-B415-F4081CDF363E}"/>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1" name="Rounded Rectangle 100">
            <a:extLst>
              <a:ext uri="{FF2B5EF4-FFF2-40B4-BE49-F238E27FC236}">
                <a16:creationId xmlns:a16="http://schemas.microsoft.com/office/drawing/2014/main" id="{EE6177B3-6C3D-7642-A01E-FDC2C86E1E6D}"/>
              </a:ext>
            </a:extLst>
          </p:cNvPr>
          <p:cNvSpPr/>
          <p:nvPr/>
        </p:nvSpPr>
        <p:spPr bwMode="auto">
          <a:xfrm>
            <a:off x="5791200" y="1207930"/>
            <a:ext cx="1549403"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3" name="Rounded Rectangle 102">
            <a:extLst>
              <a:ext uri="{FF2B5EF4-FFF2-40B4-BE49-F238E27FC236}">
                <a16:creationId xmlns:a16="http://schemas.microsoft.com/office/drawing/2014/main" id="{70AEE714-F1C8-8040-933D-7C6473B38F75}"/>
              </a:ext>
            </a:extLst>
          </p:cNvPr>
          <p:cNvSpPr/>
          <p:nvPr/>
        </p:nvSpPr>
        <p:spPr bwMode="auto">
          <a:xfrm>
            <a:off x="7437992" y="1202122"/>
            <a:ext cx="1553607"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Discrete/categorical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4" name="Rounded Rectangle 103">
            <a:extLst>
              <a:ext uri="{FF2B5EF4-FFF2-40B4-BE49-F238E27FC236}">
                <a16:creationId xmlns:a16="http://schemas.microsoft.com/office/drawing/2014/main" id="{670D16AA-C284-334A-967C-0BC232F6E470}"/>
              </a:ext>
            </a:extLst>
          </p:cNvPr>
          <p:cNvSpPr/>
          <p:nvPr/>
        </p:nvSpPr>
        <p:spPr bwMode="auto">
          <a:xfrm>
            <a:off x="739552"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6" name="Rounded Rectangle 105">
            <a:extLst>
              <a:ext uri="{FF2B5EF4-FFF2-40B4-BE49-F238E27FC236}">
                <a16:creationId xmlns:a16="http://schemas.microsoft.com/office/drawing/2014/main" id="{E5D9E031-65D6-504E-BD21-A081EF3A8693}"/>
              </a:ext>
            </a:extLst>
          </p:cNvPr>
          <p:cNvSpPr/>
          <p:nvPr/>
        </p:nvSpPr>
        <p:spPr bwMode="auto">
          <a:xfrm>
            <a:off x="16415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7" name="Rounded Rectangle 106">
            <a:extLst>
              <a:ext uri="{FF2B5EF4-FFF2-40B4-BE49-F238E27FC236}">
                <a16:creationId xmlns:a16="http://schemas.microsoft.com/office/drawing/2014/main" id="{3B51E899-3ECC-CE4C-9F88-59B88A9FF729}"/>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9" name="Rounded Rectangle 108">
            <a:extLst>
              <a:ext uri="{FF2B5EF4-FFF2-40B4-BE49-F238E27FC236}">
                <a16:creationId xmlns:a16="http://schemas.microsoft.com/office/drawing/2014/main" id="{31EA5826-0B40-8745-BA58-93372B0FCB4E}"/>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0" name="Rounded Rectangle 109">
            <a:extLst>
              <a:ext uri="{FF2B5EF4-FFF2-40B4-BE49-F238E27FC236}">
                <a16:creationId xmlns:a16="http://schemas.microsoft.com/office/drawing/2014/main" id="{B2FE9BA8-EAC9-1C4F-B97F-E081A4DD683A}"/>
              </a:ext>
            </a:extLst>
          </p:cNvPr>
          <p:cNvSpPr/>
          <p:nvPr/>
        </p:nvSpPr>
        <p:spPr bwMode="auto">
          <a:xfrm>
            <a:off x="7437992" y="2199505"/>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2" name="Rounded Rectangle 111">
            <a:extLst>
              <a:ext uri="{FF2B5EF4-FFF2-40B4-BE49-F238E27FC236}">
                <a16:creationId xmlns:a16="http://schemas.microsoft.com/office/drawing/2014/main" id="{54D4EF99-4258-5F46-AE9A-BCB91C1F8CC3}"/>
              </a:ext>
            </a:extLst>
          </p:cNvPr>
          <p:cNvSpPr/>
          <p:nvPr/>
        </p:nvSpPr>
        <p:spPr bwMode="auto">
          <a:xfrm>
            <a:off x="8234796" y="2187782"/>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3" name="Rounded Rectangle 112">
            <a:extLst>
              <a:ext uri="{FF2B5EF4-FFF2-40B4-BE49-F238E27FC236}">
                <a16:creationId xmlns:a16="http://schemas.microsoft.com/office/drawing/2014/main" id="{845BF60F-180E-C448-95BD-EA038140EFEB}"/>
              </a:ext>
            </a:extLst>
          </p:cNvPr>
          <p:cNvSpPr/>
          <p:nvPr/>
        </p:nvSpPr>
        <p:spPr bwMode="auto">
          <a:xfrm>
            <a:off x="6347838" y="298349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5" name="Rounded Rectangle 114">
            <a:extLst>
              <a:ext uri="{FF2B5EF4-FFF2-40B4-BE49-F238E27FC236}">
                <a16:creationId xmlns:a16="http://schemas.microsoft.com/office/drawing/2014/main" id="{AEE41D78-CE67-A842-9B4F-F2C8718C60CD}"/>
              </a:ext>
            </a:extLst>
          </p:cNvPr>
          <p:cNvSpPr/>
          <p:nvPr/>
        </p:nvSpPr>
        <p:spPr bwMode="auto">
          <a:xfrm>
            <a:off x="7707953" y="299008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6" name="Rounded Rectangle 115">
            <a:extLst>
              <a:ext uri="{FF2B5EF4-FFF2-40B4-BE49-F238E27FC236}">
                <a16:creationId xmlns:a16="http://schemas.microsoft.com/office/drawing/2014/main" id="{8574532F-06E8-FB41-88E8-C2A33E8D52A4}"/>
              </a:ext>
            </a:extLst>
          </p:cNvPr>
          <p:cNvSpPr/>
          <p:nvPr/>
        </p:nvSpPr>
        <p:spPr bwMode="auto">
          <a:xfrm>
            <a:off x="5886340" y="3669297"/>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8" name="Rounded Rectangle 117">
            <a:extLst>
              <a:ext uri="{FF2B5EF4-FFF2-40B4-BE49-F238E27FC236}">
                <a16:creationId xmlns:a16="http://schemas.microsoft.com/office/drawing/2014/main" id="{DEFAA096-8D30-C449-BB83-F9CC75037CEF}"/>
              </a:ext>
            </a:extLst>
          </p:cNvPr>
          <p:cNvSpPr/>
          <p:nvPr/>
        </p:nvSpPr>
        <p:spPr bwMode="auto">
          <a:xfrm>
            <a:off x="6746964" y="3669297"/>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9" name="Rounded Rectangle 118">
            <a:extLst>
              <a:ext uri="{FF2B5EF4-FFF2-40B4-BE49-F238E27FC236}">
                <a16:creationId xmlns:a16="http://schemas.microsoft.com/office/drawing/2014/main" id="{FABC7DA2-4F33-7A42-9DF9-1FB570107C90}"/>
              </a:ext>
            </a:extLst>
          </p:cNvPr>
          <p:cNvSpPr/>
          <p:nvPr/>
        </p:nvSpPr>
        <p:spPr bwMode="auto">
          <a:xfrm rot="16200000">
            <a:off x="5606260" y="5317000"/>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0" name="Rounded Rectangle 119">
            <a:extLst>
              <a:ext uri="{FF2B5EF4-FFF2-40B4-BE49-F238E27FC236}">
                <a16:creationId xmlns:a16="http://schemas.microsoft.com/office/drawing/2014/main" id="{2FA2784F-963F-D647-85E3-39B4522D899E}"/>
              </a:ext>
            </a:extLst>
          </p:cNvPr>
          <p:cNvSpPr/>
          <p:nvPr/>
        </p:nvSpPr>
        <p:spPr bwMode="auto">
          <a:xfrm rot="16200000">
            <a:off x="6467117" y="5257358"/>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2" name="Rounded Rectangle 121">
            <a:extLst>
              <a:ext uri="{FF2B5EF4-FFF2-40B4-BE49-F238E27FC236}">
                <a16:creationId xmlns:a16="http://schemas.microsoft.com/office/drawing/2014/main" id="{CA2E6AB1-79FA-4F4D-ADA6-8049001BCFED}"/>
              </a:ext>
            </a:extLst>
          </p:cNvPr>
          <p:cNvSpPr/>
          <p:nvPr/>
        </p:nvSpPr>
        <p:spPr bwMode="auto">
          <a:xfrm rot="16200000">
            <a:off x="7372481" y="5385352"/>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3" name="Rounded Rectangle 122">
            <a:extLst>
              <a:ext uri="{FF2B5EF4-FFF2-40B4-BE49-F238E27FC236}">
                <a16:creationId xmlns:a16="http://schemas.microsoft.com/office/drawing/2014/main" id="{17038432-FB0A-BE47-B62D-D9FCA3045707}"/>
              </a:ext>
            </a:extLst>
          </p:cNvPr>
          <p:cNvSpPr/>
          <p:nvPr/>
        </p:nvSpPr>
        <p:spPr bwMode="auto">
          <a:xfrm rot="16200000">
            <a:off x="7941517" y="5358746"/>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24" name="Straight Connector 123">
            <a:extLst>
              <a:ext uri="{FF2B5EF4-FFF2-40B4-BE49-F238E27FC236}">
                <a16:creationId xmlns:a16="http://schemas.microsoft.com/office/drawing/2014/main" id="{105BEC71-9604-A94D-917F-728B30D80F6B}"/>
              </a:ext>
            </a:extLst>
          </p:cNvPr>
          <p:cNvCxnSpPr>
            <a:stCxn id="77" idx="1"/>
            <a:endCxn id="78" idx="3"/>
          </p:cNvCxnSpPr>
          <p:nvPr/>
        </p:nvCxnSpPr>
        <p:spPr bwMode="auto">
          <a:xfrm flipH="1">
            <a:off x="2736073" y="544339"/>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B1681337-C2FD-544B-84BA-FCFAC7C6BD0B}"/>
              </a:ext>
            </a:extLst>
          </p:cNvPr>
          <p:cNvCxnSpPr>
            <a:stCxn id="77" idx="3"/>
            <a:endCxn id="80" idx="1"/>
          </p:cNvCxnSpPr>
          <p:nvPr/>
        </p:nvCxnSpPr>
        <p:spPr bwMode="auto">
          <a:xfrm>
            <a:off x="5908764" y="544339"/>
            <a:ext cx="621125" cy="93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C76AE613-88AC-4547-8A05-5622D3AEC314}"/>
              </a:ext>
            </a:extLst>
          </p:cNvPr>
          <p:cNvCxnSpPr>
            <a:cxnSpLocks/>
            <a:endCxn id="79" idx="0"/>
          </p:cNvCxnSpPr>
          <p:nvPr/>
        </p:nvCxnSpPr>
        <p:spPr bwMode="auto">
          <a:xfrm flipH="1">
            <a:off x="853654" y="1028745"/>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C0E414A3-731C-0B43-B4AA-3B5F07AC1D49}"/>
              </a:ext>
            </a:extLst>
          </p:cNvPr>
          <p:cNvCxnSpPr>
            <a:cxnSpLocks/>
            <a:stCxn id="78" idx="2"/>
            <a:endCxn id="81" idx="0"/>
          </p:cNvCxnSpPr>
          <p:nvPr/>
        </p:nvCxnSpPr>
        <p:spPr bwMode="auto">
          <a:xfrm>
            <a:off x="1731619" y="1028745"/>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B2ECAA8A-9326-614D-BE11-06F266C77E14}"/>
              </a:ext>
            </a:extLst>
          </p:cNvPr>
          <p:cNvCxnSpPr>
            <a:cxnSpLocks/>
            <a:stCxn id="83" idx="0"/>
            <a:endCxn id="79" idx="2"/>
          </p:cNvCxnSpPr>
          <p:nvPr/>
        </p:nvCxnSpPr>
        <p:spPr bwMode="auto">
          <a:xfrm flipV="1">
            <a:off x="853654" y="1976037"/>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9464C682-53FB-9F44-842C-14E15B063C92}"/>
              </a:ext>
            </a:extLst>
          </p:cNvPr>
          <p:cNvCxnSpPr>
            <a:cxnSpLocks/>
            <a:stCxn id="84" idx="0"/>
            <a:endCxn id="81" idx="2"/>
          </p:cNvCxnSpPr>
          <p:nvPr/>
        </p:nvCxnSpPr>
        <p:spPr bwMode="auto">
          <a:xfrm flipH="1" flipV="1">
            <a:off x="2332940" y="1976037"/>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62FF9486-71CE-E741-89B8-F0EF35462020}"/>
              </a:ext>
            </a:extLst>
          </p:cNvPr>
          <p:cNvCxnSpPr>
            <a:cxnSpLocks/>
            <a:stCxn id="80" idx="2"/>
            <a:endCxn id="101" idx="0"/>
          </p:cNvCxnSpPr>
          <p:nvPr/>
        </p:nvCxnSpPr>
        <p:spPr bwMode="auto">
          <a:xfrm flipH="1">
            <a:off x="6565902" y="922474"/>
            <a:ext cx="980977" cy="285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E4133861-C898-E44E-BD27-D717B1B0AF03}"/>
              </a:ext>
            </a:extLst>
          </p:cNvPr>
          <p:cNvCxnSpPr>
            <a:cxnSpLocks/>
            <a:stCxn id="80" idx="2"/>
            <a:endCxn id="103" idx="0"/>
          </p:cNvCxnSpPr>
          <p:nvPr/>
        </p:nvCxnSpPr>
        <p:spPr bwMode="auto">
          <a:xfrm>
            <a:off x="7546879" y="922474"/>
            <a:ext cx="667917" cy="279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74383631-3EF5-E24C-BE4E-F99FC8AA754C}"/>
              </a:ext>
            </a:extLst>
          </p:cNvPr>
          <p:cNvCxnSpPr>
            <a:cxnSpLocks/>
            <a:stCxn id="101" idx="2"/>
            <a:endCxn id="85" idx="0"/>
          </p:cNvCxnSpPr>
          <p:nvPr/>
        </p:nvCxnSpPr>
        <p:spPr bwMode="auto">
          <a:xfrm flipH="1">
            <a:off x="4504178" y="1952355"/>
            <a:ext cx="2061724" cy="219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F2D38FB3-C05F-C743-98CB-0F5FED6836F1}"/>
              </a:ext>
            </a:extLst>
          </p:cNvPr>
          <p:cNvCxnSpPr>
            <a:cxnSpLocks/>
            <a:stCxn id="101" idx="2"/>
            <a:endCxn id="87" idx="0"/>
          </p:cNvCxnSpPr>
          <p:nvPr/>
        </p:nvCxnSpPr>
        <p:spPr bwMode="auto">
          <a:xfrm flipH="1">
            <a:off x="5541956" y="1952355"/>
            <a:ext cx="1023946" cy="2223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8313BAE0-D9F2-0748-B7A5-CAE8EB498FD3}"/>
              </a:ext>
            </a:extLst>
          </p:cNvPr>
          <p:cNvCxnSpPr>
            <a:cxnSpLocks/>
            <a:stCxn id="103" idx="2"/>
            <a:endCxn id="110" idx="0"/>
          </p:cNvCxnSpPr>
          <p:nvPr/>
        </p:nvCxnSpPr>
        <p:spPr bwMode="auto">
          <a:xfrm flipH="1">
            <a:off x="7774698" y="1929686"/>
            <a:ext cx="440098" cy="2698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8D053779-8E93-3F4E-A3A8-82AF8E0FA8CB}"/>
              </a:ext>
            </a:extLst>
          </p:cNvPr>
          <p:cNvCxnSpPr>
            <a:cxnSpLocks/>
            <a:stCxn id="103" idx="2"/>
            <a:endCxn id="112" idx="0"/>
          </p:cNvCxnSpPr>
          <p:nvPr/>
        </p:nvCxnSpPr>
        <p:spPr bwMode="auto">
          <a:xfrm>
            <a:off x="8214796" y="1929686"/>
            <a:ext cx="398402" cy="258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999913DC-2B5F-114B-A6FE-DF8C9FBEE692}"/>
              </a:ext>
            </a:extLst>
          </p:cNvPr>
          <p:cNvCxnSpPr>
            <a:cxnSpLocks/>
            <a:stCxn id="85" idx="2"/>
            <a:endCxn id="104" idx="0"/>
          </p:cNvCxnSpPr>
          <p:nvPr/>
        </p:nvCxnSpPr>
        <p:spPr bwMode="auto">
          <a:xfrm flipH="1">
            <a:off x="1076258" y="2636877"/>
            <a:ext cx="3427920" cy="457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F17B0232-FB66-3649-92AA-62C526E27A16}"/>
              </a:ext>
            </a:extLst>
          </p:cNvPr>
          <p:cNvCxnSpPr>
            <a:cxnSpLocks/>
            <a:stCxn id="85" idx="2"/>
            <a:endCxn id="106" idx="0"/>
          </p:cNvCxnSpPr>
          <p:nvPr/>
        </p:nvCxnSpPr>
        <p:spPr bwMode="auto">
          <a:xfrm flipH="1">
            <a:off x="2019966" y="2636877"/>
            <a:ext cx="2484212" cy="451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4DA5811B-AAEC-B940-8F5F-A4CA688F545B}"/>
              </a:ext>
            </a:extLst>
          </p:cNvPr>
          <p:cNvCxnSpPr>
            <a:cxnSpLocks/>
            <a:stCxn id="87" idx="2"/>
            <a:endCxn id="88" idx="0"/>
          </p:cNvCxnSpPr>
          <p:nvPr/>
        </p:nvCxnSpPr>
        <p:spPr bwMode="auto">
          <a:xfrm flipH="1">
            <a:off x="3121270" y="2616674"/>
            <a:ext cx="2420686" cy="4776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0A76247F-EDA5-EF48-9329-934C9A53B035}"/>
              </a:ext>
            </a:extLst>
          </p:cNvPr>
          <p:cNvCxnSpPr>
            <a:cxnSpLocks/>
            <a:stCxn id="87" idx="2"/>
            <a:endCxn id="90" idx="0"/>
          </p:cNvCxnSpPr>
          <p:nvPr/>
        </p:nvCxnSpPr>
        <p:spPr bwMode="auto">
          <a:xfrm flipH="1">
            <a:off x="4915566" y="2616674"/>
            <a:ext cx="626390" cy="4719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910BBF9-B3E4-D442-A4B0-7BC32B63DA92}"/>
              </a:ext>
            </a:extLst>
          </p:cNvPr>
          <p:cNvCxnSpPr>
            <a:cxnSpLocks/>
            <a:stCxn id="104" idx="2"/>
            <a:endCxn id="91" idx="0"/>
          </p:cNvCxnSpPr>
          <p:nvPr/>
        </p:nvCxnSpPr>
        <p:spPr bwMode="auto">
          <a:xfrm flipH="1">
            <a:off x="560323" y="3464869"/>
            <a:ext cx="515935" cy="1932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C1EFA2D3-2ECE-E242-82E0-ACF116328C5E}"/>
              </a:ext>
            </a:extLst>
          </p:cNvPr>
          <p:cNvCxnSpPr>
            <a:cxnSpLocks/>
            <a:stCxn id="104" idx="2"/>
            <a:endCxn id="93" idx="0"/>
          </p:cNvCxnSpPr>
          <p:nvPr/>
        </p:nvCxnSpPr>
        <p:spPr bwMode="auto">
          <a:xfrm>
            <a:off x="1076258" y="3464869"/>
            <a:ext cx="281888" cy="199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B90C8D0A-D44F-3643-9F2A-2CCC5AA92749}"/>
              </a:ext>
            </a:extLst>
          </p:cNvPr>
          <p:cNvCxnSpPr>
            <a:cxnSpLocks/>
            <a:stCxn id="91" idx="2"/>
            <a:endCxn id="94" idx="3"/>
          </p:cNvCxnSpPr>
          <p:nvPr/>
        </p:nvCxnSpPr>
        <p:spPr bwMode="auto">
          <a:xfrm>
            <a:off x="560323" y="4102305"/>
            <a:ext cx="6176"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9A42C213-B779-1D47-9F02-DA0CB23D1835}"/>
              </a:ext>
            </a:extLst>
          </p:cNvPr>
          <p:cNvCxnSpPr>
            <a:cxnSpLocks/>
            <a:stCxn id="93" idx="2"/>
            <a:endCxn id="95" idx="3"/>
          </p:cNvCxnSpPr>
          <p:nvPr/>
        </p:nvCxnSpPr>
        <p:spPr bwMode="auto">
          <a:xfrm>
            <a:off x="1358146" y="4102305"/>
            <a:ext cx="4838"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89C8C3D3-B7E9-354D-B839-A1501CAA08D3}"/>
              </a:ext>
            </a:extLst>
          </p:cNvPr>
          <p:cNvCxnSpPr>
            <a:cxnSpLocks/>
            <a:stCxn id="106" idx="2"/>
            <a:endCxn id="96" idx="3"/>
          </p:cNvCxnSpPr>
          <p:nvPr/>
        </p:nvCxnSpPr>
        <p:spPr bwMode="auto">
          <a:xfrm>
            <a:off x="2019966" y="3464869"/>
            <a:ext cx="13879" cy="1327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A5922B39-65BD-5645-ADB0-BF1CF1F8FB0B}"/>
              </a:ext>
            </a:extLst>
          </p:cNvPr>
          <p:cNvCxnSpPr>
            <a:cxnSpLocks/>
            <a:stCxn id="88" idx="2"/>
            <a:endCxn id="107"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F9B4874-EBE5-4E40-8D34-32C020735460}"/>
              </a:ext>
            </a:extLst>
          </p:cNvPr>
          <p:cNvCxnSpPr>
            <a:cxnSpLocks/>
            <a:stCxn id="88" idx="2"/>
            <a:endCxn id="109"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2F59AEA4-1AA1-A948-A6C6-9110B689D8E9}"/>
              </a:ext>
            </a:extLst>
          </p:cNvPr>
          <p:cNvCxnSpPr>
            <a:cxnSpLocks/>
            <a:stCxn id="107" idx="2"/>
            <a:endCxn id="97"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AA6365DD-15C1-B649-A539-6363EA2B0D8F}"/>
              </a:ext>
            </a:extLst>
          </p:cNvPr>
          <p:cNvCxnSpPr>
            <a:cxnSpLocks/>
            <a:stCxn id="109" idx="2"/>
            <a:endCxn id="99"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9FA25AD8-2B1E-0145-BBB7-A1C863864667}"/>
              </a:ext>
            </a:extLst>
          </p:cNvPr>
          <p:cNvCxnSpPr>
            <a:cxnSpLocks/>
            <a:stCxn id="110" idx="2"/>
            <a:endCxn id="113" idx="0"/>
          </p:cNvCxnSpPr>
          <p:nvPr/>
        </p:nvCxnSpPr>
        <p:spPr bwMode="auto">
          <a:xfrm flipH="1">
            <a:off x="6787736" y="2570092"/>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21DC2FB0-F755-3448-9826-1D8B619836C8}"/>
              </a:ext>
            </a:extLst>
          </p:cNvPr>
          <p:cNvCxnSpPr>
            <a:cxnSpLocks/>
            <a:stCxn id="110" idx="2"/>
            <a:endCxn id="115" idx="0"/>
          </p:cNvCxnSpPr>
          <p:nvPr/>
        </p:nvCxnSpPr>
        <p:spPr bwMode="auto">
          <a:xfrm>
            <a:off x="7774698" y="2570092"/>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8EF13FDD-A196-D841-AAFF-5D0D506786F3}"/>
              </a:ext>
            </a:extLst>
          </p:cNvPr>
          <p:cNvCxnSpPr>
            <a:cxnSpLocks/>
            <a:stCxn id="113" idx="2"/>
            <a:endCxn id="116" idx="0"/>
          </p:cNvCxnSpPr>
          <p:nvPr/>
        </p:nvCxnSpPr>
        <p:spPr bwMode="auto">
          <a:xfrm flipH="1">
            <a:off x="6283836" y="3427687"/>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B721F6D-D7DD-AA41-92D9-FA946633CAEE}"/>
              </a:ext>
            </a:extLst>
          </p:cNvPr>
          <p:cNvCxnSpPr>
            <a:cxnSpLocks/>
            <a:stCxn id="113" idx="2"/>
            <a:endCxn id="118" idx="0"/>
          </p:cNvCxnSpPr>
          <p:nvPr/>
        </p:nvCxnSpPr>
        <p:spPr bwMode="auto">
          <a:xfrm>
            <a:off x="6787736" y="3427687"/>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08109A56-8E8C-0242-817C-0EBF14A483E7}"/>
              </a:ext>
            </a:extLst>
          </p:cNvPr>
          <p:cNvCxnSpPr>
            <a:cxnSpLocks/>
            <a:stCxn id="116" idx="2"/>
            <a:endCxn id="119" idx="3"/>
          </p:cNvCxnSpPr>
          <p:nvPr/>
        </p:nvCxnSpPr>
        <p:spPr bwMode="auto">
          <a:xfrm flipH="1">
            <a:off x="6277941" y="4474467"/>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EA504CDC-B759-0A48-A1C8-7DBC5E06F5B3}"/>
              </a:ext>
            </a:extLst>
          </p:cNvPr>
          <p:cNvCxnSpPr>
            <a:cxnSpLocks/>
            <a:stCxn id="118" idx="2"/>
            <a:endCxn id="120" idx="3"/>
          </p:cNvCxnSpPr>
          <p:nvPr/>
        </p:nvCxnSpPr>
        <p:spPr bwMode="auto">
          <a:xfrm>
            <a:off x="7138798" y="4563394"/>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7B7578E9-8094-0345-8678-D551BBB48E19}"/>
              </a:ext>
            </a:extLst>
          </p:cNvPr>
          <p:cNvCxnSpPr>
            <a:cxnSpLocks/>
            <a:stCxn id="115" idx="2"/>
            <a:endCxn id="122" idx="3"/>
          </p:cNvCxnSpPr>
          <p:nvPr/>
        </p:nvCxnSpPr>
        <p:spPr bwMode="auto">
          <a:xfrm>
            <a:off x="8034135" y="3427687"/>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BC943F6-5CA6-F844-9094-4338F6A85E0B}"/>
              </a:ext>
            </a:extLst>
          </p:cNvPr>
          <p:cNvCxnSpPr>
            <a:cxnSpLocks/>
            <a:stCxn id="112" idx="2"/>
            <a:endCxn id="123" idx="3"/>
          </p:cNvCxnSpPr>
          <p:nvPr/>
        </p:nvCxnSpPr>
        <p:spPr bwMode="auto">
          <a:xfrm>
            <a:off x="8613198" y="2564036"/>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8" name="Rounded Rectangle 167">
            <a:extLst>
              <a:ext uri="{FF2B5EF4-FFF2-40B4-BE49-F238E27FC236}">
                <a16:creationId xmlns:a16="http://schemas.microsoft.com/office/drawing/2014/main" id="{13CFA107-7C18-DF41-BE2E-7A69D3913BA2}"/>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69" name="Rounded Rectangle 168">
            <a:extLst>
              <a:ext uri="{FF2B5EF4-FFF2-40B4-BE49-F238E27FC236}">
                <a16:creationId xmlns:a16="http://schemas.microsoft.com/office/drawing/2014/main" id="{808F8E66-C8AE-C74E-B23E-A064EC536EDB}"/>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70" name="Straight Connector 169">
            <a:extLst>
              <a:ext uri="{FF2B5EF4-FFF2-40B4-BE49-F238E27FC236}">
                <a16:creationId xmlns:a16="http://schemas.microsoft.com/office/drawing/2014/main" id="{96DA45D2-6A8C-F14F-B258-18F779462873}"/>
              </a:ext>
            </a:extLst>
          </p:cNvPr>
          <p:cNvCxnSpPr>
            <a:cxnSpLocks/>
            <a:stCxn id="90" idx="2"/>
            <a:endCxn id="168"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5CEB8C24-0C23-7B48-A9DC-1C29F3DE610A}"/>
              </a:ext>
            </a:extLst>
          </p:cNvPr>
          <p:cNvCxnSpPr>
            <a:cxnSpLocks/>
            <a:stCxn id="90" idx="2"/>
            <a:endCxn id="169"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3" name="Rounded Rectangle 172">
            <a:extLst>
              <a:ext uri="{FF2B5EF4-FFF2-40B4-BE49-F238E27FC236}">
                <a16:creationId xmlns:a16="http://schemas.microsoft.com/office/drawing/2014/main" id="{5A57F356-29A4-064E-A53E-308C0B089018}"/>
              </a:ext>
            </a:extLst>
          </p:cNvPr>
          <p:cNvSpPr/>
          <p:nvPr/>
        </p:nvSpPr>
        <p:spPr bwMode="auto">
          <a:xfrm rot="16200000">
            <a:off x="4641910" y="5423223"/>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175" name="Straight Connector 174">
            <a:extLst>
              <a:ext uri="{FF2B5EF4-FFF2-40B4-BE49-F238E27FC236}">
                <a16:creationId xmlns:a16="http://schemas.microsoft.com/office/drawing/2014/main" id="{4E34B7CE-F38E-A648-B35F-3A6BC2684B7C}"/>
              </a:ext>
            </a:extLst>
          </p:cNvPr>
          <p:cNvCxnSpPr>
            <a:cxnSpLocks/>
            <a:stCxn id="168" idx="2"/>
            <a:endCxn id="100"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6F89797B-3B16-7640-8F91-7188A3C99AD0}"/>
              </a:ext>
            </a:extLst>
          </p:cNvPr>
          <p:cNvCxnSpPr>
            <a:cxnSpLocks/>
            <a:stCxn id="169" idx="2"/>
            <a:endCxn id="173"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 name="Slide Number Placeholder 1">
            <a:extLst>
              <a:ext uri="{FF2B5EF4-FFF2-40B4-BE49-F238E27FC236}">
                <a16:creationId xmlns:a16="http://schemas.microsoft.com/office/drawing/2014/main" id="{E42836C1-CA03-4347-A1E7-6AE9A2F451A2}"/>
              </a:ext>
            </a:extLst>
          </p:cNvPr>
          <p:cNvSpPr>
            <a:spLocks noGrp="1"/>
          </p:cNvSpPr>
          <p:nvPr>
            <p:ph type="sldNum" sz="quarter" idx="12"/>
          </p:nvPr>
        </p:nvSpPr>
        <p:spPr/>
        <p:txBody>
          <a:bodyPr/>
          <a:lstStyle/>
          <a:p>
            <a:fld id="{803C33BC-767D-8845-BB2C-A473FB4A7552}" type="slidenum">
              <a:rPr lang="en-US" smtClean="0"/>
              <a:pPr/>
              <a:t>377</a:t>
            </a:fld>
            <a:endParaRPr lang="en-US"/>
          </a:p>
        </p:txBody>
      </p:sp>
    </p:spTree>
    <p:extLst>
      <p:ext uri="{BB962C8B-B14F-4D97-AF65-F5344CB8AC3E}">
        <p14:creationId xmlns:p14="http://schemas.microsoft.com/office/powerpoint/2010/main" val="8459732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1B46A3C-E734-844F-94AA-8DFB899718C9}"/>
              </a:ext>
            </a:extLst>
          </p:cNvPr>
          <p:cNvGrpSpPr/>
          <p:nvPr/>
        </p:nvGrpSpPr>
        <p:grpSpPr>
          <a:xfrm>
            <a:off x="120425" y="-767785"/>
            <a:ext cx="8871175" cy="5970761"/>
            <a:chOff x="120425" y="353839"/>
            <a:chExt cx="8871175" cy="5970761"/>
          </a:xfrm>
        </p:grpSpPr>
        <p:sp>
          <p:nvSpPr>
            <p:cNvPr id="77" name="Rounded Rectangle 76">
              <a:extLst>
                <a:ext uri="{FF2B5EF4-FFF2-40B4-BE49-F238E27FC236}">
                  <a16:creationId xmlns:a16="http://schemas.microsoft.com/office/drawing/2014/main" id="{A13B1C3D-D028-6549-858B-E44B1A48CE04}"/>
                </a:ext>
              </a:extLst>
            </p:cNvPr>
            <p:cNvSpPr/>
            <p:nvPr/>
          </p:nvSpPr>
          <p:spPr bwMode="auto">
            <a:xfrm>
              <a:off x="3622764" y="353839"/>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8" name="Rounded Rectangle 77">
              <a:extLst>
                <a:ext uri="{FF2B5EF4-FFF2-40B4-BE49-F238E27FC236}">
                  <a16:creationId xmlns:a16="http://schemas.microsoft.com/office/drawing/2014/main" id="{00DC48AC-FE88-9347-8698-A5362BE3C496}"/>
                </a:ext>
              </a:extLst>
            </p:cNvPr>
            <p:cNvSpPr/>
            <p:nvPr/>
          </p:nvSpPr>
          <p:spPr bwMode="auto">
            <a:xfrm>
              <a:off x="727164" y="382727"/>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9" name="Rounded Rectangle 78">
              <a:extLst>
                <a:ext uri="{FF2B5EF4-FFF2-40B4-BE49-F238E27FC236}">
                  <a16:creationId xmlns:a16="http://schemas.microsoft.com/office/drawing/2014/main" id="{3448D37A-1171-0E4E-933E-13B9E9E35804}"/>
                </a:ext>
              </a:extLst>
            </p:cNvPr>
            <p:cNvSpPr/>
            <p:nvPr/>
          </p:nvSpPr>
          <p:spPr bwMode="auto">
            <a:xfrm>
              <a:off x="252034" y="1231612"/>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0" name="Rounded Rectangle 79">
              <a:extLst>
                <a:ext uri="{FF2B5EF4-FFF2-40B4-BE49-F238E27FC236}">
                  <a16:creationId xmlns:a16="http://schemas.microsoft.com/office/drawing/2014/main" id="{F86FA6BA-ED83-3043-BD38-7567CBD544DA}"/>
                </a:ext>
              </a:extLst>
            </p:cNvPr>
            <p:cNvSpPr/>
            <p:nvPr/>
          </p:nvSpPr>
          <p:spPr bwMode="auto">
            <a:xfrm>
              <a:off x="6529889" y="353839"/>
              <a:ext cx="2033980" cy="56863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1" name="Rounded Rectangle 80">
              <a:extLst>
                <a:ext uri="{FF2B5EF4-FFF2-40B4-BE49-F238E27FC236}">
                  <a16:creationId xmlns:a16="http://schemas.microsoft.com/office/drawing/2014/main" id="{943EFA48-634A-1040-BD61-A0B3D4249359}"/>
                </a:ext>
              </a:extLst>
            </p:cNvPr>
            <p:cNvSpPr/>
            <p:nvPr/>
          </p:nvSpPr>
          <p:spPr bwMode="auto">
            <a:xfrm>
              <a:off x="1771678" y="1248473"/>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3" name="Rounded Rectangle 82">
              <a:extLst>
                <a:ext uri="{FF2B5EF4-FFF2-40B4-BE49-F238E27FC236}">
                  <a16:creationId xmlns:a16="http://schemas.microsoft.com/office/drawing/2014/main" id="{1012CFBC-E696-CF46-BF61-3E63989F9FAE}"/>
                </a:ext>
              </a:extLst>
            </p:cNvPr>
            <p:cNvSpPr/>
            <p:nvPr/>
          </p:nvSpPr>
          <p:spPr bwMode="auto">
            <a:xfrm>
              <a:off x="252035" y="2209335"/>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4" name="Rounded Rectangle 83">
              <a:extLst>
                <a:ext uri="{FF2B5EF4-FFF2-40B4-BE49-F238E27FC236}">
                  <a16:creationId xmlns:a16="http://schemas.microsoft.com/office/drawing/2014/main" id="{A377B74C-DFE8-2C4F-A3A6-0D63EF0C393B}"/>
                </a:ext>
              </a:extLst>
            </p:cNvPr>
            <p:cNvSpPr/>
            <p:nvPr/>
          </p:nvSpPr>
          <p:spPr bwMode="auto">
            <a:xfrm>
              <a:off x="1793964" y="2163247"/>
              <a:ext cx="1080955" cy="50374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5" name="Rounded Rectangle 84">
              <a:extLst>
                <a:ext uri="{FF2B5EF4-FFF2-40B4-BE49-F238E27FC236}">
                  <a16:creationId xmlns:a16="http://schemas.microsoft.com/office/drawing/2014/main" id="{F7D3EC5C-A487-A440-A20E-A1FAB784FD86}"/>
                </a:ext>
              </a:extLst>
            </p:cNvPr>
            <p:cNvSpPr/>
            <p:nvPr/>
          </p:nvSpPr>
          <p:spPr bwMode="auto">
            <a:xfrm>
              <a:off x="4001800" y="2171560"/>
              <a:ext cx="1004756" cy="46531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normally distributed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7" name="Rounded Rectangle 86">
              <a:extLst>
                <a:ext uri="{FF2B5EF4-FFF2-40B4-BE49-F238E27FC236}">
                  <a16:creationId xmlns:a16="http://schemas.microsoft.com/office/drawing/2014/main" id="{9AE4C9B8-D9D9-014E-8B6A-BAED1DAE0B6A}"/>
                </a:ext>
              </a:extLst>
            </p:cNvPr>
            <p:cNvSpPr/>
            <p:nvPr/>
          </p:nvSpPr>
          <p:spPr bwMode="auto">
            <a:xfrm>
              <a:off x="5157342" y="2174746"/>
              <a:ext cx="769227" cy="44192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skewed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8" name="Rounded Rectangle 87">
              <a:extLst>
                <a:ext uri="{FF2B5EF4-FFF2-40B4-BE49-F238E27FC236}">
                  <a16:creationId xmlns:a16="http://schemas.microsoft.com/office/drawing/2014/main" id="{265158EE-C88B-404D-803E-65C02FEFBA60}"/>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0" name="Rounded Rectangle 89">
              <a:extLst>
                <a:ext uri="{FF2B5EF4-FFF2-40B4-BE49-F238E27FC236}">
                  <a16:creationId xmlns:a16="http://schemas.microsoft.com/office/drawing/2014/main" id="{F70BBFC6-7370-1A4D-B06F-C86E4FD87876}"/>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1" name="Rounded Rectangle 90">
              <a:extLst>
                <a:ext uri="{FF2B5EF4-FFF2-40B4-BE49-F238E27FC236}">
                  <a16:creationId xmlns:a16="http://schemas.microsoft.com/office/drawing/2014/main" id="{F5E84A27-0E36-A949-8D4A-BCDFB194A32C}"/>
                </a:ext>
              </a:extLst>
            </p:cNvPr>
            <p:cNvSpPr/>
            <p:nvPr/>
          </p:nvSpPr>
          <p:spPr bwMode="auto">
            <a:xfrm>
              <a:off x="120425" y="3658115"/>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3" name="Rounded Rectangle 92">
              <a:extLst>
                <a:ext uri="{FF2B5EF4-FFF2-40B4-BE49-F238E27FC236}">
                  <a16:creationId xmlns:a16="http://schemas.microsoft.com/office/drawing/2014/main" id="{D2099985-858B-F44A-BBCB-4A91393FCE1C}"/>
                </a:ext>
              </a:extLst>
            </p:cNvPr>
            <p:cNvSpPr/>
            <p:nvPr/>
          </p:nvSpPr>
          <p:spPr bwMode="auto">
            <a:xfrm>
              <a:off x="1031964" y="3664706"/>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4" name="Rounded Rectangle 93">
              <a:extLst>
                <a:ext uri="{FF2B5EF4-FFF2-40B4-BE49-F238E27FC236}">
                  <a16:creationId xmlns:a16="http://schemas.microsoft.com/office/drawing/2014/main" id="{0CADC7CD-4344-3948-8930-DF252CCC342E}"/>
                </a:ext>
              </a:extLst>
            </p:cNvPr>
            <p:cNvSpPr/>
            <p:nvPr/>
          </p:nvSpPr>
          <p:spPr bwMode="auto">
            <a:xfrm rot="16200000">
              <a:off x="126026" y="5101240"/>
              <a:ext cx="880945" cy="28227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5" name="Rounded Rectangle 94">
              <a:extLst>
                <a:ext uri="{FF2B5EF4-FFF2-40B4-BE49-F238E27FC236}">
                  <a16:creationId xmlns:a16="http://schemas.microsoft.com/office/drawing/2014/main" id="{D846644E-5BFB-B04D-B0E7-CF842AAFA353}"/>
                </a:ext>
              </a:extLst>
            </p:cNvPr>
            <p:cNvSpPr/>
            <p:nvPr/>
          </p:nvSpPr>
          <p:spPr bwMode="auto">
            <a:xfrm rot="16200000">
              <a:off x="601636" y="5405065"/>
              <a:ext cx="1522694" cy="31637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6" name="Rounded Rectangle 95">
              <a:extLst>
                <a:ext uri="{FF2B5EF4-FFF2-40B4-BE49-F238E27FC236}">
                  <a16:creationId xmlns:a16="http://schemas.microsoft.com/office/drawing/2014/main" id="{2BBBADC6-7D64-8B40-965D-9C810CBF6F6D}"/>
                </a:ext>
              </a:extLst>
            </p:cNvPr>
            <p:cNvSpPr/>
            <p:nvPr/>
          </p:nvSpPr>
          <p:spPr bwMode="auto">
            <a:xfrm rot="16200000">
              <a:off x="1623952" y="5038658"/>
              <a:ext cx="819785" cy="3273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ANOVA</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7" name="Rounded Rectangle 96">
              <a:extLst>
                <a:ext uri="{FF2B5EF4-FFF2-40B4-BE49-F238E27FC236}">
                  <a16:creationId xmlns:a16="http://schemas.microsoft.com/office/drawing/2014/main" id="{2A62E553-07E7-7B49-B0E7-E1BFDA5C7939}"/>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9" name="Rounded Rectangle 98">
              <a:extLst>
                <a:ext uri="{FF2B5EF4-FFF2-40B4-BE49-F238E27FC236}">
                  <a16:creationId xmlns:a16="http://schemas.microsoft.com/office/drawing/2014/main" id="{3EF44771-C667-2345-A561-F09B905307F3}"/>
                </a:ext>
              </a:extLst>
            </p:cNvPr>
            <p:cNvSpPr/>
            <p:nvPr/>
          </p:nvSpPr>
          <p:spPr bwMode="auto">
            <a:xfrm rot="16200000">
              <a:off x="2801817" y="5260379"/>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0" name="Rounded Rectangle 99">
              <a:extLst>
                <a:ext uri="{FF2B5EF4-FFF2-40B4-BE49-F238E27FC236}">
                  <a16:creationId xmlns:a16="http://schemas.microsoft.com/office/drawing/2014/main" id="{65390815-5403-8541-B415-F4081CDF363E}"/>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1" name="Rounded Rectangle 100">
              <a:extLst>
                <a:ext uri="{FF2B5EF4-FFF2-40B4-BE49-F238E27FC236}">
                  <a16:creationId xmlns:a16="http://schemas.microsoft.com/office/drawing/2014/main" id="{EE6177B3-6C3D-7642-A01E-FDC2C86E1E6D}"/>
                </a:ext>
              </a:extLst>
            </p:cNvPr>
            <p:cNvSpPr/>
            <p:nvPr/>
          </p:nvSpPr>
          <p:spPr bwMode="auto">
            <a:xfrm>
              <a:off x="5791200" y="1207930"/>
              <a:ext cx="1549403"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3" name="Rounded Rectangle 102">
              <a:extLst>
                <a:ext uri="{FF2B5EF4-FFF2-40B4-BE49-F238E27FC236}">
                  <a16:creationId xmlns:a16="http://schemas.microsoft.com/office/drawing/2014/main" id="{70AEE714-F1C8-8040-933D-7C6473B38F75}"/>
                </a:ext>
              </a:extLst>
            </p:cNvPr>
            <p:cNvSpPr/>
            <p:nvPr/>
          </p:nvSpPr>
          <p:spPr bwMode="auto">
            <a:xfrm>
              <a:off x="7437992" y="1202122"/>
              <a:ext cx="1553607"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Discrete/categorical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4" name="Rounded Rectangle 103">
              <a:extLst>
                <a:ext uri="{FF2B5EF4-FFF2-40B4-BE49-F238E27FC236}">
                  <a16:creationId xmlns:a16="http://schemas.microsoft.com/office/drawing/2014/main" id="{670D16AA-C284-334A-967C-0BC232F6E470}"/>
                </a:ext>
              </a:extLst>
            </p:cNvPr>
            <p:cNvSpPr/>
            <p:nvPr/>
          </p:nvSpPr>
          <p:spPr bwMode="auto">
            <a:xfrm>
              <a:off x="739552"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6" name="Rounded Rectangle 105">
              <a:extLst>
                <a:ext uri="{FF2B5EF4-FFF2-40B4-BE49-F238E27FC236}">
                  <a16:creationId xmlns:a16="http://schemas.microsoft.com/office/drawing/2014/main" id="{E5D9E031-65D6-504E-BD21-A081EF3A8693}"/>
                </a:ext>
              </a:extLst>
            </p:cNvPr>
            <p:cNvSpPr/>
            <p:nvPr/>
          </p:nvSpPr>
          <p:spPr bwMode="auto">
            <a:xfrm>
              <a:off x="16415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7" name="Rounded Rectangle 106">
              <a:extLst>
                <a:ext uri="{FF2B5EF4-FFF2-40B4-BE49-F238E27FC236}">
                  <a16:creationId xmlns:a16="http://schemas.microsoft.com/office/drawing/2014/main" id="{3B51E899-3ECC-CE4C-9F88-59B88A9FF729}"/>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9" name="Rounded Rectangle 108">
              <a:extLst>
                <a:ext uri="{FF2B5EF4-FFF2-40B4-BE49-F238E27FC236}">
                  <a16:creationId xmlns:a16="http://schemas.microsoft.com/office/drawing/2014/main" id="{31EA5826-0B40-8745-BA58-93372B0FCB4E}"/>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0" name="Rounded Rectangle 109">
              <a:extLst>
                <a:ext uri="{FF2B5EF4-FFF2-40B4-BE49-F238E27FC236}">
                  <a16:creationId xmlns:a16="http://schemas.microsoft.com/office/drawing/2014/main" id="{B2FE9BA8-EAC9-1C4F-B97F-E081A4DD683A}"/>
                </a:ext>
              </a:extLst>
            </p:cNvPr>
            <p:cNvSpPr/>
            <p:nvPr/>
          </p:nvSpPr>
          <p:spPr bwMode="auto">
            <a:xfrm>
              <a:off x="7437992" y="2199505"/>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2" name="Rounded Rectangle 111">
              <a:extLst>
                <a:ext uri="{FF2B5EF4-FFF2-40B4-BE49-F238E27FC236}">
                  <a16:creationId xmlns:a16="http://schemas.microsoft.com/office/drawing/2014/main" id="{54D4EF99-4258-5F46-AE9A-BCB91C1F8CC3}"/>
                </a:ext>
              </a:extLst>
            </p:cNvPr>
            <p:cNvSpPr/>
            <p:nvPr/>
          </p:nvSpPr>
          <p:spPr bwMode="auto">
            <a:xfrm>
              <a:off x="8234796" y="2187782"/>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3" name="Rounded Rectangle 112">
              <a:extLst>
                <a:ext uri="{FF2B5EF4-FFF2-40B4-BE49-F238E27FC236}">
                  <a16:creationId xmlns:a16="http://schemas.microsoft.com/office/drawing/2014/main" id="{845BF60F-180E-C448-95BD-EA038140EFEB}"/>
                </a:ext>
              </a:extLst>
            </p:cNvPr>
            <p:cNvSpPr/>
            <p:nvPr/>
          </p:nvSpPr>
          <p:spPr bwMode="auto">
            <a:xfrm>
              <a:off x="6347838" y="298349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5" name="Rounded Rectangle 114">
              <a:extLst>
                <a:ext uri="{FF2B5EF4-FFF2-40B4-BE49-F238E27FC236}">
                  <a16:creationId xmlns:a16="http://schemas.microsoft.com/office/drawing/2014/main" id="{AEE41D78-CE67-A842-9B4F-F2C8718C60CD}"/>
                </a:ext>
              </a:extLst>
            </p:cNvPr>
            <p:cNvSpPr/>
            <p:nvPr/>
          </p:nvSpPr>
          <p:spPr bwMode="auto">
            <a:xfrm>
              <a:off x="7707953" y="299008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6" name="Rounded Rectangle 115">
              <a:extLst>
                <a:ext uri="{FF2B5EF4-FFF2-40B4-BE49-F238E27FC236}">
                  <a16:creationId xmlns:a16="http://schemas.microsoft.com/office/drawing/2014/main" id="{8574532F-06E8-FB41-88E8-C2A33E8D52A4}"/>
                </a:ext>
              </a:extLst>
            </p:cNvPr>
            <p:cNvSpPr/>
            <p:nvPr/>
          </p:nvSpPr>
          <p:spPr bwMode="auto">
            <a:xfrm>
              <a:off x="5886340" y="3669297"/>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8" name="Rounded Rectangle 117">
              <a:extLst>
                <a:ext uri="{FF2B5EF4-FFF2-40B4-BE49-F238E27FC236}">
                  <a16:creationId xmlns:a16="http://schemas.microsoft.com/office/drawing/2014/main" id="{DEFAA096-8D30-C449-BB83-F9CC75037CEF}"/>
                </a:ext>
              </a:extLst>
            </p:cNvPr>
            <p:cNvSpPr/>
            <p:nvPr/>
          </p:nvSpPr>
          <p:spPr bwMode="auto">
            <a:xfrm>
              <a:off x="6746964" y="3669297"/>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9" name="Rounded Rectangle 118">
              <a:extLst>
                <a:ext uri="{FF2B5EF4-FFF2-40B4-BE49-F238E27FC236}">
                  <a16:creationId xmlns:a16="http://schemas.microsoft.com/office/drawing/2014/main" id="{FABC7DA2-4F33-7A42-9DF9-1FB570107C90}"/>
                </a:ext>
              </a:extLst>
            </p:cNvPr>
            <p:cNvSpPr/>
            <p:nvPr/>
          </p:nvSpPr>
          <p:spPr bwMode="auto">
            <a:xfrm rot="16200000">
              <a:off x="5606260" y="5317000"/>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0" name="Rounded Rectangle 119">
              <a:extLst>
                <a:ext uri="{FF2B5EF4-FFF2-40B4-BE49-F238E27FC236}">
                  <a16:creationId xmlns:a16="http://schemas.microsoft.com/office/drawing/2014/main" id="{2FA2784F-963F-D647-85E3-39B4522D899E}"/>
                </a:ext>
              </a:extLst>
            </p:cNvPr>
            <p:cNvSpPr/>
            <p:nvPr/>
          </p:nvSpPr>
          <p:spPr bwMode="auto">
            <a:xfrm rot="16200000">
              <a:off x="6467117" y="5257358"/>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2" name="Rounded Rectangle 121">
              <a:extLst>
                <a:ext uri="{FF2B5EF4-FFF2-40B4-BE49-F238E27FC236}">
                  <a16:creationId xmlns:a16="http://schemas.microsoft.com/office/drawing/2014/main" id="{CA2E6AB1-79FA-4F4D-ADA6-8049001BCFED}"/>
                </a:ext>
              </a:extLst>
            </p:cNvPr>
            <p:cNvSpPr/>
            <p:nvPr/>
          </p:nvSpPr>
          <p:spPr bwMode="auto">
            <a:xfrm rot="16200000">
              <a:off x="7372481" y="5385352"/>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3" name="Rounded Rectangle 122">
              <a:extLst>
                <a:ext uri="{FF2B5EF4-FFF2-40B4-BE49-F238E27FC236}">
                  <a16:creationId xmlns:a16="http://schemas.microsoft.com/office/drawing/2014/main" id="{17038432-FB0A-BE47-B62D-D9FCA3045707}"/>
                </a:ext>
              </a:extLst>
            </p:cNvPr>
            <p:cNvSpPr/>
            <p:nvPr/>
          </p:nvSpPr>
          <p:spPr bwMode="auto">
            <a:xfrm rot="16200000">
              <a:off x="7941517" y="5358746"/>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24" name="Straight Connector 123">
              <a:extLst>
                <a:ext uri="{FF2B5EF4-FFF2-40B4-BE49-F238E27FC236}">
                  <a16:creationId xmlns:a16="http://schemas.microsoft.com/office/drawing/2014/main" id="{105BEC71-9604-A94D-917F-728B30D80F6B}"/>
                </a:ext>
              </a:extLst>
            </p:cNvPr>
            <p:cNvCxnSpPr>
              <a:stCxn id="77" idx="1"/>
              <a:endCxn id="78" idx="3"/>
            </p:cNvCxnSpPr>
            <p:nvPr/>
          </p:nvCxnSpPr>
          <p:spPr bwMode="auto">
            <a:xfrm flipH="1">
              <a:off x="2736073" y="544339"/>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B1681337-C2FD-544B-84BA-FCFAC7C6BD0B}"/>
                </a:ext>
              </a:extLst>
            </p:cNvPr>
            <p:cNvCxnSpPr>
              <a:stCxn id="77" idx="3"/>
              <a:endCxn id="80" idx="1"/>
            </p:cNvCxnSpPr>
            <p:nvPr/>
          </p:nvCxnSpPr>
          <p:spPr bwMode="auto">
            <a:xfrm>
              <a:off x="5908764" y="544339"/>
              <a:ext cx="621125" cy="93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C76AE613-88AC-4547-8A05-5622D3AEC314}"/>
                </a:ext>
              </a:extLst>
            </p:cNvPr>
            <p:cNvCxnSpPr>
              <a:cxnSpLocks/>
              <a:endCxn id="79" idx="0"/>
            </p:cNvCxnSpPr>
            <p:nvPr/>
          </p:nvCxnSpPr>
          <p:spPr bwMode="auto">
            <a:xfrm flipH="1">
              <a:off x="853654" y="1028745"/>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C0E414A3-731C-0B43-B4AA-3B5F07AC1D49}"/>
                </a:ext>
              </a:extLst>
            </p:cNvPr>
            <p:cNvCxnSpPr>
              <a:cxnSpLocks/>
              <a:stCxn id="78" idx="2"/>
              <a:endCxn id="81" idx="0"/>
            </p:cNvCxnSpPr>
            <p:nvPr/>
          </p:nvCxnSpPr>
          <p:spPr bwMode="auto">
            <a:xfrm>
              <a:off x="1731619" y="1028745"/>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B2ECAA8A-9326-614D-BE11-06F266C77E14}"/>
                </a:ext>
              </a:extLst>
            </p:cNvPr>
            <p:cNvCxnSpPr>
              <a:cxnSpLocks/>
              <a:stCxn id="83" idx="0"/>
              <a:endCxn id="79" idx="2"/>
            </p:cNvCxnSpPr>
            <p:nvPr/>
          </p:nvCxnSpPr>
          <p:spPr bwMode="auto">
            <a:xfrm flipV="1">
              <a:off x="853654" y="1976037"/>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9464C682-53FB-9F44-842C-14E15B063C92}"/>
                </a:ext>
              </a:extLst>
            </p:cNvPr>
            <p:cNvCxnSpPr>
              <a:cxnSpLocks/>
              <a:stCxn id="84" idx="0"/>
              <a:endCxn id="81" idx="2"/>
            </p:cNvCxnSpPr>
            <p:nvPr/>
          </p:nvCxnSpPr>
          <p:spPr bwMode="auto">
            <a:xfrm flipH="1" flipV="1">
              <a:off x="2332940" y="1976037"/>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62FF9486-71CE-E741-89B8-F0EF35462020}"/>
                </a:ext>
              </a:extLst>
            </p:cNvPr>
            <p:cNvCxnSpPr>
              <a:cxnSpLocks/>
              <a:stCxn id="80" idx="2"/>
              <a:endCxn id="101" idx="0"/>
            </p:cNvCxnSpPr>
            <p:nvPr/>
          </p:nvCxnSpPr>
          <p:spPr bwMode="auto">
            <a:xfrm flipH="1">
              <a:off x="6565902" y="922474"/>
              <a:ext cx="980977" cy="285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E4133861-C898-E44E-BD27-D717B1B0AF03}"/>
                </a:ext>
              </a:extLst>
            </p:cNvPr>
            <p:cNvCxnSpPr>
              <a:cxnSpLocks/>
              <a:stCxn id="80" idx="2"/>
              <a:endCxn id="103" idx="0"/>
            </p:cNvCxnSpPr>
            <p:nvPr/>
          </p:nvCxnSpPr>
          <p:spPr bwMode="auto">
            <a:xfrm>
              <a:off x="7546879" y="922474"/>
              <a:ext cx="667917" cy="279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74383631-3EF5-E24C-BE4E-F99FC8AA754C}"/>
                </a:ext>
              </a:extLst>
            </p:cNvPr>
            <p:cNvCxnSpPr>
              <a:cxnSpLocks/>
              <a:stCxn id="101" idx="2"/>
              <a:endCxn id="85" idx="0"/>
            </p:cNvCxnSpPr>
            <p:nvPr/>
          </p:nvCxnSpPr>
          <p:spPr bwMode="auto">
            <a:xfrm flipH="1">
              <a:off x="4504178" y="1952355"/>
              <a:ext cx="2061724" cy="219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F2D38FB3-C05F-C743-98CB-0F5FED6836F1}"/>
                </a:ext>
              </a:extLst>
            </p:cNvPr>
            <p:cNvCxnSpPr>
              <a:cxnSpLocks/>
              <a:stCxn id="101" idx="2"/>
              <a:endCxn id="87" idx="0"/>
            </p:cNvCxnSpPr>
            <p:nvPr/>
          </p:nvCxnSpPr>
          <p:spPr bwMode="auto">
            <a:xfrm flipH="1">
              <a:off x="5541956" y="1952355"/>
              <a:ext cx="1023946" cy="2223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8313BAE0-D9F2-0748-B7A5-CAE8EB498FD3}"/>
                </a:ext>
              </a:extLst>
            </p:cNvPr>
            <p:cNvCxnSpPr>
              <a:cxnSpLocks/>
              <a:stCxn id="103" idx="2"/>
              <a:endCxn id="110" idx="0"/>
            </p:cNvCxnSpPr>
            <p:nvPr/>
          </p:nvCxnSpPr>
          <p:spPr bwMode="auto">
            <a:xfrm flipH="1">
              <a:off x="7774698" y="1929686"/>
              <a:ext cx="440098" cy="2698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8D053779-8E93-3F4E-A3A8-82AF8E0FA8CB}"/>
                </a:ext>
              </a:extLst>
            </p:cNvPr>
            <p:cNvCxnSpPr>
              <a:cxnSpLocks/>
              <a:stCxn id="103" idx="2"/>
              <a:endCxn id="112" idx="0"/>
            </p:cNvCxnSpPr>
            <p:nvPr/>
          </p:nvCxnSpPr>
          <p:spPr bwMode="auto">
            <a:xfrm>
              <a:off x="8214796" y="1929686"/>
              <a:ext cx="398402" cy="258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999913DC-2B5F-114B-A6FE-DF8C9FBEE692}"/>
                </a:ext>
              </a:extLst>
            </p:cNvPr>
            <p:cNvCxnSpPr>
              <a:cxnSpLocks/>
              <a:stCxn id="85" idx="2"/>
              <a:endCxn id="104" idx="0"/>
            </p:cNvCxnSpPr>
            <p:nvPr/>
          </p:nvCxnSpPr>
          <p:spPr bwMode="auto">
            <a:xfrm flipH="1">
              <a:off x="1076258" y="2636877"/>
              <a:ext cx="3427920" cy="457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F17B0232-FB66-3649-92AA-62C526E27A16}"/>
                </a:ext>
              </a:extLst>
            </p:cNvPr>
            <p:cNvCxnSpPr>
              <a:cxnSpLocks/>
              <a:stCxn id="85" idx="2"/>
              <a:endCxn id="106" idx="0"/>
            </p:cNvCxnSpPr>
            <p:nvPr/>
          </p:nvCxnSpPr>
          <p:spPr bwMode="auto">
            <a:xfrm flipH="1">
              <a:off x="2019966" y="2636877"/>
              <a:ext cx="2484212" cy="451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4DA5811B-AAEC-B940-8F5F-A4CA688F545B}"/>
                </a:ext>
              </a:extLst>
            </p:cNvPr>
            <p:cNvCxnSpPr>
              <a:cxnSpLocks/>
              <a:stCxn id="87" idx="2"/>
              <a:endCxn id="88" idx="0"/>
            </p:cNvCxnSpPr>
            <p:nvPr/>
          </p:nvCxnSpPr>
          <p:spPr bwMode="auto">
            <a:xfrm flipH="1">
              <a:off x="3121270" y="2616674"/>
              <a:ext cx="2420686" cy="4776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0A76247F-EDA5-EF48-9329-934C9A53B035}"/>
                </a:ext>
              </a:extLst>
            </p:cNvPr>
            <p:cNvCxnSpPr>
              <a:cxnSpLocks/>
              <a:stCxn id="87" idx="2"/>
              <a:endCxn id="90" idx="0"/>
            </p:cNvCxnSpPr>
            <p:nvPr/>
          </p:nvCxnSpPr>
          <p:spPr bwMode="auto">
            <a:xfrm flipH="1">
              <a:off x="4915566" y="2616674"/>
              <a:ext cx="626390" cy="4719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9910BBF9-B3E4-D442-A4B0-7BC32B63DA92}"/>
                </a:ext>
              </a:extLst>
            </p:cNvPr>
            <p:cNvCxnSpPr>
              <a:cxnSpLocks/>
              <a:stCxn id="104" idx="2"/>
              <a:endCxn id="91" idx="0"/>
            </p:cNvCxnSpPr>
            <p:nvPr/>
          </p:nvCxnSpPr>
          <p:spPr bwMode="auto">
            <a:xfrm flipH="1">
              <a:off x="560323" y="3464869"/>
              <a:ext cx="515935" cy="1932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C1EFA2D3-2ECE-E242-82E0-ACF116328C5E}"/>
                </a:ext>
              </a:extLst>
            </p:cNvPr>
            <p:cNvCxnSpPr>
              <a:cxnSpLocks/>
              <a:stCxn id="104" idx="2"/>
              <a:endCxn id="93" idx="0"/>
            </p:cNvCxnSpPr>
            <p:nvPr/>
          </p:nvCxnSpPr>
          <p:spPr bwMode="auto">
            <a:xfrm>
              <a:off x="1076258" y="3464869"/>
              <a:ext cx="281888" cy="199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B90C8D0A-D44F-3643-9F2A-2CCC5AA92749}"/>
                </a:ext>
              </a:extLst>
            </p:cNvPr>
            <p:cNvCxnSpPr>
              <a:cxnSpLocks/>
              <a:stCxn id="91" idx="2"/>
              <a:endCxn id="94" idx="3"/>
            </p:cNvCxnSpPr>
            <p:nvPr/>
          </p:nvCxnSpPr>
          <p:spPr bwMode="auto">
            <a:xfrm>
              <a:off x="560323" y="4102305"/>
              <a:ext cx="6176"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9A42C213-B779-1D47-9F02-DA0CB23D1835}"/>
                </a:ext>
              </a:extLst>
            </p:cNvPr>
            <p:cNvCxnSpPr>
              <a:cxnSpLocks/>
              <a:stCxn id="93" idx="2"/>
              <a:endCxn id="95" idx="3"/>
            </p:cNvCxnSpPr>
            <p:nvPr/>
          </p:nvCxnSpPr>
          <p:spPr bwMode="auto">
            <a:xfrm>
              <a:off x="1358146" y="4102305"/>
              <a:ext cx="4838"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89C8C3D3-B7E9-354D-B839-A1501CAA08D3}"/>
                </a:ext>
              </a:extLst>
            </p:cNvPr>
            <p:cNvCxnSpPr>
              <a:cxnSpLocks/>
              <a:stCxn id="106" idx="2"/>
              <a:endCxn id="96" idx="3"/>
            </p:cNvCxnSpPr>
            <p:nvPr/>
          </p:nvCxnSpPr>
          <p:spPr bwMode="auto">
            <a:xfrm>
              <a:off x="2019966" y="3464869"/>
              <a:ext cx="13879" cy="1327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A5922B39-65BD-5645-ADB0-BF1CF1F8FB0B}"/>
                </a:ext>
              </a:extLst>
            </p:cNvPr>
            <p:cNvCxnSpPr>
              <a:cxnSpLocks/>
              <a:stCxn id="88" idx="2"/>
              <a:endCxn id="107"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F9B4874-EBE5-4E40-8D34-32C020735460}"/>
                </a:ext>
              </a:extLst>
            </p:cNvPr>
            <p:cNvCxnSpPr>
              <a:cxnSpLocks/>
              <a:stCxn id="88" idx="2"/>
              <a:endCxn id="109"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2F59AEA4-1AA1-A948-A6C6-9110B689D8E9}"/>
                </a:ext>
              </a:extLst>
            </p:cNvPr>
            <p:cNvCxnSpPr>
              <a:cxnSpLocks/>
              <a:stCxn id="107" idx="2"/>
              <a:endCxn id="97"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AA6365DD-15C1-B649-A539-6363EA2B0D8F}"/>
                </a:ext>
              </a:extLst>
            </p:cNvPr>
            <p:cNvCxnSpPr>
              <a:cxnSpLocks/>
              <a:stCxn id="109" idx="2"/>
              <a:endCxn id="99"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9FA25AD8-2B1E-0145-BBB7-A1C863864667}"/>
                </a:ext>
              </a:extLst>
            </p:cNvPr>
            <p:cNvCxnSpPr>
              <a:cxnSpLocks/>
              <a:stCxn id="110" idx="2"/>
              <a:endCxn id="113" idx="0"/>
            </p:cNvCxnSpPr>
            <p:nvPr/>
          </p:nvCxnSpPr>
          <p:spPr bwMode="auto">
            <a:xfrm flipH="1">
              <a:off x="6787736" y="2570092"/>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21DC2FB0-F755-3448-9826-1D8B619836C8}"/>
                </a:ext>
              </a:extLst>
            </p:cNvPr>
            <p:cNvCxnSpPr>
              <a:cxnSpLocks/>
              <a:stCxn id="110" idx="2"/>
              <a:endCxn id="115" idx="0"/>
            </p:cNvCxnSpPr>
            <p:nvPr/>
          </p:nvCxnSpPr>
          <p:spPr bwMode="auto">
            <a:xfrm>
              <a:off x="7774698" y="2570092"/>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8EF13FDD-A196-D841-AAFF-5D0D506786F3}"/>
                </a:ext>
              </a:extLst>
            </p:cNvPr>
            <p:cNvCxnSpPr>
              <a:cxnSpLocks/>
              <a:stCxn id="113" idx="2"/>
              <a:endCxn id="116" idx="0"/>
            </p:cNvCxnSpPr>
            <p:nvPr/>
          </p:nvCxnSpPr>
          <p:spPr bwMode="auto">
            <a:xfrm flipH="1">
              <a:off x="6283836" y="3427687"/>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B721F6D-D7DD-AA41-92D9-FA946633CAEE}"/>
                </a:ext>
              </a:extLst>
            </p:cNvPr>
            <p:cNvCxnSpPr>
              <a:cxnSpLocks/>
              <a:stCxn id="113" idx="2"/>
              <a:endCxn id="118" idx="0"/>
            </p:cNvCxnSpPr>
            <p:nvPr/>
          </p:nvCxnSpPr>
          <p:spPr bwMode="auto">
            <a:xfrm>
              <a:off x="6787736" y="3427687"/>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08109A56-8E8C-0242-817C-0EBF14A483E7}"/>
                </a:ext>
              </a:extLst>
            </p:cNvPr>
            <p:cNvCxnSpPr>
              <a:cxnSpLocks/>
              <a:stCxn id="116" idx="2"/>
              <a:endCxn id="119" idx="3"/>
            </p:cNvCxnSpPr>
            <p:nvPr/>
          </p:nvCxnSpPr>
          <p:spPr bwMode="auto">
            <a:xfrm flipH="1">
              <a:off x="6277941" y="4474467"/>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EA504CDC-B759-0A48-A1C8-7DBC5E06F5B3}"/>
                </a:ext>
              </a:extLst>
            </p:cNvPr>
            <p:cNvCxnSpPr>
              <a:cxnSpLocks/>
              <a:stCxn id="118" idx="2"/>
              <a:endCxn id="120" idx="3"/>
            </p:cNvCxnSpPr>
            <p:nvPr/>
          </p:nvCxnSpPr>
          <p:spPr bwMode="auto">
            <a:xfrm>
              <a:off x="7138798" y="4563394"/>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7B7578E9-8094-0345-8678-D551BBB48E19}"/>
                </a:ext>
              </a:extLst>
            </p:cNvPr>
            <p:cNvCxnSpPr>
              <a:cxnSpLocks/>
              <a:stCxn id="115" idx="2"/>
              <a:endCxn id="122" idx="3"/>
            </p:cNvCxnSpPr>
            <p:nvPr/>
          </p:nvCxnSpPr>
          <p:spPr bwMode="auto">
            <a:xfrm>
              <a:off x="8034135" y="3427687"/>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8BC943F6-5CA6-F844-9094-4338F6A85E0B}"/>
                </a:ext>
              </a:extLst>
            </p:cNvPr>
            <p:cNvCxnSpPr>
              <a:cxnSpLocks/>
              <a:stCxn id="112" idx="2"/>
              <a:endCxn id="123" idx="3"/>
            </p:cNvCxnSpPr>
            <p:nvPr/>
          </p:nvCxnSpPr>
          <p:spPr bwMode="auto">
            <a:xfrm>
              <a:off x="8613198" y="2564036"/>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8" name="Rounded Rectangle 167">
              <a:extLst>
                <a:ext uri="{FF2B5EF4-FFF2-40B4-BE49-F238E27FC236}">
                  <a16:creationId xmlns:a16="http://schemas.microsoft.com/office/drawing/2014/main" id="{13CFA107-7C18-DF41-BE2E-7A69D3913BA2}"/>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69" name="Rounded Rectangle 168">
              <a:extLst>
                <a:ext uri="{FF2B5EF4-FFF2-40B4-BE49-F238E27FC236}">
                  <a16:creationId xmlns:a16="http://schemas.microsoft.com/office/drawing/2014/main" id="{808F8E66-C8AE-C74E-B23E-A064EC536EDB}"/>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70" name="Straight Connector 169">
              <a:extLst>
                <a:ext uri="{FF2B5EF4-FFF2-40B4-BE49-F238E27FC236}">
                  <a16:creationId xmlns:a16="http://schemas.microsoft.com/office/drawing/2014/main" id="{96DA45D2-6A8C-F14F-B258-18F779462873}"/>
                </a:ext>
              </a:extLst>
            </p:cNvPr>
            <p:cNvCxnSpPr>
              <a:cxnSpLocks/>
              <a:stCxn id="90" idx="2"/>
              <a:endCxn id="168"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5CEB8C24-0C23-7B48-A9DC-1C29F3DE610A}"/>
                </a:ext>
              </a:extLst>
            </p:cNvPr>
            <p:cNvCxnSpPr>
              <a:cxnSpLocks/>
              <a:stCxn id="90" idx="2"/>
              <a:endCxn id="169"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3" name="Rounded Rectangle 172">
              <a:extLst>
                <a:ext uri="{FF2B5EF4-FFF2-40B4-BE49-F238E27FC236}">
                  <a16:creationId xmlns:a16="http://schemas.microsoft.com/office/drawing/2014/main" id="{5A57F356-29A4-064E-A53E-308C0B089018}"/>
                </a:ext>
              </a:extLst>
            </p:cNvPr>
            <p:cNvSpPr/>
            <p:nvPr/>
          </p:nvSpPr>
          <p:spPr bwMode="auto">
            <a:xfrm rot="16200000">
              <a:off x="4641910" y="5423223"/>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175" name="Straight Connector 174">
              <a:extLst>
                <a:ext uri="{FF2B5EF4-FFF2-40B4-BE49-F238E27FC236}">
                  <a16:creationId xmlns:a16="http://schemas.microsoft.com/office/drawing/2014/main" id="{4E34B7CE-F38E-A648-B35F-3A6BC2684B7C}"/>
                </a:ext>
              </a:extLst>
            </p:cNvPr>
            <p:cNvCxnSpPr>
              <a:cxnSpLocks/>
              <a:stCxn id="168" idx="2"/>
              <a:endCxn id="100"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6F89797B-3B16-7640-8F91-7188A3C99AD0}"/>
                </a:ext>
              </a:extLst>
            </p:cNvPr>
            <p:cNvCxnSpPr>
              <a:cxnSpLocks/>
              <a:stCxn id="169" idx="2"/>
              <a:endCxn id="173"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pic>
        <p:nvPicPr>
          <p:cNvPr id="82" name="Picture 81">
            <a:extLst>
              <a:ext uri="{FF2B5EF4-FFF2-40B4-BE49-F238E27FC236}">
                <a16:creationId xmlns:a16="http://schemas.microsoft.com/office/drawing/2014/main" id="{A1BFD7C2-8771-6149-8925-BC74FCD8BC9D}"/>
              </a:ext>
            </a:extLst>
          </p:cNvPr>
          <p:cNvPicPr>
            <a:picLocks noChangeAspect="1"/>
          </p:cNvPicPr>
          <p:nvPr/>
        </p:nvPicPr>
        <p:blipFill rotWithShape="1">
          <a:blip r:embed="rId2"/>
          <a:srcRect l="-196" t="75358" r="73300" b="8791"/>
          <a:stretch/>
        </p:blipFill>
        <p:spPr>
          <a:xfrm>
            <a:off x="73743" y="5501284"/>
            <a:ext cx="2324625" cy="823316"/>
          </a:xfrm>
          <a:prstGeom prst="rect">
            <a:avLst/>
          </a:prstGeom>
        </p:spPr>
      </p:pic>
      <p:pic>
        <p:nvPicPr>
          <p:cNvPr id="89" name="Picture 88">
            <a:extLst>
              <a:ext uri="{FF2B5EF4-FFF2-40B4-BE49-F238E27FC236}">
                <a16:creationId xmlns:a16="http://schemas.microsoft.com/office/drawing/2014/main" id="{9B8CCF38-F329-B64E-9105-09065273361F}"/>
              </a:ext>
            </a:extLst>
          </p:cNvPr>
          <p:cNvPicPr>
            <a:picLocks noChangeAspect="1"/>
          </p:cNvPicPr>
          <p:nvPr/>
        </p:nvPicPr>
        <p:blipFill rotWithShape="1">
          <a:blip r:embed="rId2"/>
          <a:srcRect l="89591" t="75548" b="9091"/>
          <a:stretch/>
        </p:blipFill>
        <p:spPr>
          <a:xfrm>
            <a:off x="6963267" y="5496456"/>
            <a:ext cx="899673" cy="797896"/>
          </a:xfrm>
          <a:prstGeom prst="rect">
            <a:avLst/>
          </a:prstGeom>
        </p:spPr>
      </p:pic>
      <p:pic>
        <p:nvPicPr>
          <p:cNvPr id="92" name="Picture 91">
            <a:extLst>
              <a:ext uri="{FF2B5EF4-FFF2-40B4-BE49-F238E27FC236}">
                <a16:creationId xmlns:a16="http://schemas.microsoft.com/office/drawing/2014/main" id="{6889C6A9-0C35-EA47-92F1-A481150CA9BC}"/>
              </a:ext>
            </a:extLst>
          </p:cNvPr>
          <p:cNvPicPr>
            <a:picLocks noChangeAspect="1"/>
          </p:cNvPicPr>
          <p:nvPr/>
        </p:nvPicPr>
        <p:blipFill rotWithShape="1">
          <a:blip r:embed="rId2"/>
          <a:srcRect l="27904" t="75505" r="54125" b="9092"/>
          <a:stretch/>
        </p:blipFill>
        <p:spPr>
          <a:xfrm>
            <a:off x="2409139" y="5496456"/>
            <a:ext cx="1553261" cy="800069"/>
          </a:xfrm>
          <a:prstGeom prst="rect">
            <a:avLst/>
          </a:prstGeom>
        </p:spPr>
      </p:pic>
      <p:pic>
        <p:nvPicPr>
          <p:cNvPr id="98" name="Picture 97">
            <a:extLst>
              <a:ext uri="{FF2B5EF4-FFF2-40B4-BE49-F238E27FC236}">
                <a16:creationId xmlns:a16="http://schemas.microsoft.com/office/drawing/2014/main" id="{5998BE76-7C41-C34F-A2BD-E82F56605C37}"/>
              </a:ext>
            </a:extLst>
          </p:cNvPr>
          <p:cNvPicPr>
            <a:picLocks noChangeAspect="1"/>
          </p:cNvPicPr>
          <p:nvPr/>
        </p:nvPicPr>
        <p:blipFill rotWithShape="1">
          <a:blip r:embed="rId2"/>
          <a:srcRect l="45840" t="75505" r="45836" b="12026"/>
          <a:stretch/>
        </p:blipFill>
        <p:spPr>
          <a:xfrm>
            <a:off x="4960811" y="5503675"/>
            <a:ext cx="719467" cy="647669"/>
          </a:xfrm>
          <a:prstGeom prst="rect">
            <a:avLst/>
          </a:prstGeom>
        </p:spPr>
      </p:pic>
      <p:pic>
        <p:nvPicPr>
          <p:cNvPr id="102" name="Picture 101">
            <a:extLst>
              <a:ext uri="{FF2B5EF4-FFF2-40B4-BE49-F238E27FC236}">
                <a16:creationId xmlns:a16="http://schemas.microsoft.com/office/drawing/2014/main" id="{BEC5C3CD-6649-E545-82A7-7E1634BAD955}"/>
              </a:ext>
            </a:extLst>
          </p:cNvPr>
          <p:cNvPicPr>
            <a:picLocks noChangeAspect="1"/>
          </p:cNvPicPr>
          <p:nvPr/>
        </p:nvPicPr>
        <p:blipFill rotWithShape="1">
          <a:blip r:embed="rId2"/>
          <a:srcRect l="45840" t="75505" r="45836" b="12026"/>
          <a:stretch/>
        </p:blipFill>
        <p:spPr>
          <a:xfrm>
            <a:off x="4144444" y="5503675"/>
            <a:ext cx="719467" cy="647669"/>
          </a:xfrm>
          <a:prstGeom prst="rect">
            <a:avLst/>
          </a:prstGeom>
        </p:spPr>
      </p:pic>
      <p:cxnSp>
        <p:nvCxnSpPr>
          <p:cNvPr id="4" name="Straight Connector 3">
            <a:extLst>
              <a:ext uri="{FF2B5EF4-FFF2-40B4-BE49-F238E27FC236}">
                <a16:creationId xmlns:a16="http://schemas.microsoft.com/office/drawing/2014/main" id="{151D5CAE-D9ED-D94F-9E85-664F23569837}"/>
              </a:ext>
            </a:extLst>
          </p:cNvPr>
          <p:cNvCxnSpPr>
            <a:cxnSpLocks/>
            <a:stCxn id="94" idx="1"/>
          </p:cNvCxnSpPr>
          <p:nvPr/>
        </p:nvCxnSpPr>
        <p:spPr bwMode="auto">
          <a:xfrm flipH="1">
            <a:off x="454116" y="4561227"/>
            <a:ext cx="112383" cy="9424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A0D8A05A-0F3C-C248-BD58-CBAA027AB4F6}"/>
              </a:ext>
            </a:extLst>
          </p:cNvPr>
          <p:cNvCxnSpPr>
            <a:cxnSpLocks/>
            <a:endCxn id="82" idx="0"/>
          </p:cNvCxnSpPr>
          <p:nvPr/>
        </p:nvCxnSpPr>
        <p:spPr bwMode="auto">
          <a:xfrm flipH="1">
            <a:off x="1236056" y="5196272"/>
            <a:ext cx="117708" cy="3050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5E26BEC9-4A21-EB41-B941-280C9B3B513E}"/>
              </a:ext>
            </a:extLst>
          </p:cNvPr>
          <p:cNvCxnSpPr>
            <a:cxnSpLocks/>
            <a:stCxn id="96" idx="1"/>
          </p:cNvCxnSpPr>
          <p:nvPr/>
        </p:nvCxnSpPr>
        <p:spPr bwMode="auto">
          <a:xfrm>
            <a:off x="2033845" y="4490607"/>
            <a:ext cx="0" cy="10130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2A756372-AE06-274A-A2EA-6E73955ABD9E}"/>
              </a:ext>
            </a:extLst>
          </p:cNvPr>
          <p:cNvCxnSpPr>
            <a:cxnSpLocks/>
            <a:stCxn id="97" idx="1"/>
          </p:cNvCxnSpPr>
          <p:nvPr/>
        </p:nvCxnSpPr>
        <p:spPr bwMode="auto">
          <a:xfrm>
            <a:off x="2701826" y="5100972"/>
            <a:ext cx="76915" cy="4027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46694A9A-74D1-4047-8F27-1C9536F36AA3}"/>
              </a:ext>
            </a:extLst>
          </p:cNvPr>
          <p:cNvCxnSpPr>
            <a:cxnSpLocks/>
            <a:stCxn id="99" idx="1"/>
          </p:cNvCxnSpPr>
          <p:nvPr/>
        </p:nvCxnSpPr>
        <p:spPr bwMode="auto">
          <a:xfrm>
            <a:off x="3491747" y="5060674"/>
            <a:ext cx="74496" cy="440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8D51AEC6-4E6B-ED43-A83F-9186E384B93B}"/>
              </a:ext>
            </a:extLst>
          </p:cNvPr>
          <p:cNvCxnSpPr>
            <a:cxnSpLocks/>
            <a:stCxn id="100" idx="1"/>
            <a:endCxn id="102" idx="0"/>
          </p:cNvCxnSpPr>
          <p:nvPr/>
        </p:nvCxnSpPr>
        <p:spPr bwMode="auto">
          <a:xfrm>
            <a:off x="4474415" y="5062307"/>
            <a:ext cx="29763" cy="4413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8D22EF57-FB69-0048-A894-AC50C61778BC}"/>
              </a:ext>
            </a:extLst>
          </p:cNvPr>
          <p:cNvCxnSpPr>
            <a:cxnSpLocks/>
            <a:stCxn id="173" idx="1"/>
            <a:endCxn id="98" idx="0"/>
          </p:cNvCxnSpPr>
          <p:nvPr/>
        </p:nvCxnSpPr>
        <p:spPr bwMode="auto">
          <a:xfrm>
            <a:off x="5313591" y="5096760"/>
            <a:ext cx="6954" cy="4069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F9AC4926-1B94-EF4C-AC5F-3AF586EBE378}"/>
              </a:ext>
            </a:extLst>
          </p:cNvPr>
          <p:cNvCxnSpPr>
            <a:cxnSpLocks/>
            <a:stCxn id="119" idx="1"/>
            <a:endCxn id="89" idx="0"/>
          </p:cNvCxnSpPr>
          <p:nvPr/>
        </p:nvCxnSpPr>
        <p:spPr bwMode="auto">
          <a:xfrm>
            <a:off x="6277941" y="5062306"/>
            <a:ext cx="1135163" cy="4341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BA0E6C7C-9FFF-A242-819A-91C6E69A2903}"/>
              </a:ext>
            </a:extLst>
          </p:cNvPr>
          <p:cNvCxnSpPr>
            <a:cxnSpLocks/>
            <a:stCxn id="120" idx="1"/>
            <a:endCxn id="89" idx="0"/>
          </p:cNvCxnSpPr>
          <p:nvPr/>
        </p:nvCxnSpPr>
        <p:spPr bwMode="auto">
          <a:xfrm>
            <a:off x="7138799" y="5084949"/>
            <a:ext cx="274305" cy="41150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623CDC9D-B253-384B-9B7C-64843F25B9E3}"/>
              </a:ext>
            </a:extLst>
          </p:cNvPr>
          <p:cNvCxnSpPr>
            <a:cxnSpLocks/>
            <a:stCxn id="122" idx="1"/>
            <a:endCxn id="89" idx="0"/>
          </p:cNvCxnSpPr>
          <p:nvPr/>
        </p:nvCxnSpPr>
        <p:spPr bwMode="auto">
          <a:xfrm flipH="1">
            <a:off x="7413104" y="5082188"/>
            <a:ext cx="631058" cy="4142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C5ACE068-02C1-854D-AA3B-70136341BE52}"/>
              </a:ext>
            </a:extLst>
          </p:cNvPr>
          <p:cNvCxnSpPr>
            <a:cxnSpLocks/>
            <a:stCxn id="123" idx="1"/>
            <a:endCxn id="89" idx="0"/>
          </p:cNvCxnSpPr>
          <p:nvPr/>
        </p:nvCxnSpPr>
        <p:spPr bwMode="auto">
          <a:xfrm flipH="1">
            <a:off x="7413104" y="5104052"/>
            <a:ext cx="1200094" cy="39240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50" name="Title 1">
            <a:extLst>
              <a:ext uri="{FF2B5EF4-FFF2-40B4-BE49-F238E27FC236}">
                <a16:creationId xmlns:a16="http://schemas.microsoft.com/office/drawing/2014/main" id="{423CB0EA-DD9C-E94D-802C-5781A3F35199}"/>
              </a:ext>
            </a:extLst>
          </p:cNvPr>
          <p:cNvSpPr txBox="1">
            <a:spLocks/>
          </p:cNvSpPr>
          <p:nvPr/>
        </p:nvSpPr>
        <p:spPr bwMode="auto">
          <a:xfrm>
            <a:off x="1172" y="2179233"/>
            <a:ext cx="9144000" cy="1249767"/>
          </a:xfrm>
          <a:prstGeom prst="rect">
            <a:avLst/>
          </a:prstGeom>
          <a:solidFill>
            <a:schemeClr val="tx1">
              <a:alpha val="5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rgbClr val="FFFFFF"/>
                </a:solidFill>
              </a:rPr>
              <a:t>with different null hypothesis and work on different types of </a:t>
            </a:r>
            <a:r>
              <a:rPr lang="en-US" sz="3600" dirty="0">
                <a:solidFill>
                  <a:srgbClr val="99CC00"/>
                </a:solidFill>
              </a:rPr>
              <a:t>measure</a:t>
            </a:r>
            <a:endParaRPr lang="en-US" sz="3600" dirty="0">
              <a:solidFill>
                <a:srgbClr val="FF9900"/>
              </a:solidFill>
            </a:endParaRPr>
          </a:p>
        </p:txBody>
      </p:sp>
      <p:sp>
        <p:nvSpPr>
          <p:cNvPr id="3" name="Slide Number Placeholder 2">
            <a:extLst>
              <a:ext uri="{FF2B5EF4-FFF2-40B4-BE49-F238E27FC236}">
                <a16:creationId xmlns:a16="http://schemas.microsoft.com/office/drawing/2014/main" id="{A001C81C-474A-C542-B40A-99FE6792EED2}"/>
              </a:ext>
            </a:extLst>
          </p:cNvPr>
          <p:cNvSpPr>
            <a:spLocks noGrp="1"/>
          </p:cNvSpPr>
          <p:nvPr>
            <p:ph type="sldNum" sz="quarter" idx="12"/>
          </p:nvPr>
        </p:nvSpPr>
        <p:spPr/>
        <p:txBody>
          <a:bodyPr/>
          <a:lstStyle/>
          <a:p>
            <a:fld id="{803C33BC-767D-8845-BB2C-A473FB4A7552}" type="slidenum">
              <a:rPr lang="en-US" smtClean="0"/>
              <a:pPr/>
              <a:t>378</a:t>
            </a:fld>
            <a:endParaRPr lang="en-US"/>
          </a:p>
        </p:txBody>
      </p:sp>
    </p:spTree>
    <p:extLst>
      <p:ext uri="{BB962C8B-B14F-4D97-AF65-F5344CB8AC3E}">
        <p14:creationId xmlns:p14="http://schemas.microsoft.com/office/powerpoint/2010/main" val="104900367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533400" y="3048000"/>
            <a:ext cx="83058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the most important is not that you do these by hands but that you understand the intuition behind them and more importantly </a:t>
            </a:r>
            <a:r>
              <a:rPr lang="en-US" dirty="0">
                <a:solidFill>
                  <a:srgbClr val="99CC00"/>
                </a:solidFill>
              </a:rPr>
              <a:t>when to use them </a:t>
            </a:r>
          </a:p>
        </p:txBody>
      </p:sp>
      <p:sp>
        <p:nvSpPr>
          <p:cNvPr id="2" name="Slide Number Placeholder 1">
            <a:extLst>
              <a:ext uri="{FF2B5EF4-FFF2-40B4-BE49-F238E27FC236}">
                <a16:creationId xmlns:a16="http://schemas.microsoft.com/office/drawing/2014/main" id="{0EC5E993-055C-864D-8F08-1B2F8418E319}"/>
              </a:ext>
            </a:extLst>
          </p:cNvPr>
          <p:cNvSpPr>
            <a:spLocks noGrp="1"/>
          </p:cNvSpPr>
          <p:nvPr>
            <p:ph type="sldNum" sz="quarter" idx="12"/>
          </p:nvPr>
        </p:nvSpPr>
        <p:spPr/>
        <p:txBody>
          <a:bodyPr/>
          <a:lstStyle/>
          <a:p>
            <a:fld id="{8C734804-006E-DC44-93A2-A63A0AD6AB16}" type="slidenum">
              <a:rPr lang="en-US" smtClean="0"/>
              <a:pPr/>
              <a:t>379</a:t>
            </a:fld>
            <a:endParaRPr lang="en-US"/>
          </a:p>
        </p:txBody>
      </p:sp>
    </p:spTree>
    <p:extLst>
      <p:ext uri="{BB962C8B-B14F-4D97-AF65-F5344CB8AC3E}">
        <p14:creationId xmlns:p14="http://schemas.microsoft.com/office/powerpoint/2010/main" val="342617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2CD34-E091-5A43-BB93-339D2274C158}"/>
              </a:ext>
            </a:extLst>
          </p:cNvPr>
          <p:cNvGrpSpPr/>
          <p:nvPr/>
        </p:nvGrpSpPr>
        <p:grpSpPr>
          <a:xfrm>
            <a:off x="7772400" y="-258128"/>
            <a:ext cx="1371600" cy="1630760"/>
            <a:chOff x="7772400" y="-258128"/>
            <a:chExt cx="1371600" cy="1630760"/>
          </a:xfrm>
        </p:grpSpPr>
        <p:sp>
          <p:nvSpPr>
            <p:cNvPr id="8" name="Right Triangle 7">
              <a:extLst>
                <a:ext uri="{FF2B5EF4-FFF2-40B4-BE49-F238E27FC236}">
                  <a16:creationId xmlns:a16="http://schemas.microsoft.com/office/drawing/2014/main" id="{16EA050A-1BEF-EA40-B079-A53680F854BF}"/>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a:extLst>
                <a:ext uri="{FF2B5EF4-FFF2-40B4-BE49-F238E27FC236}">
                  <a16:creationId xmlns:a16="http://schemas.microsoft.com/office/drawing/2014/main" id="{DAAA1B20-618F-7640-A7F0-50362DFDFC49}"/>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10" name="Rectangle 9">
            <a:extLst>
              <a:ext uri="{FF2B5EF4-FFF2-40B4-BE49-F238E27FC236}">
                <a16:creationId xmlns:a16="http://schemas.microsoft.com/office/drawing/2014/main" id="{B8A05B1B-8A12-7241-81EF-445E66719F01}"/>
              </a:ext>
            </a:extLst>
          </p:cNvPr>
          <p:cNvSpPr/>
          <p:nvPr/>
        </p:nvSpPr>
        <p:spPr>
          <a:xfrm>
            <a:off x="990600" y="1368622"/>
            <a:ext cx="6952247" cy="4401205"/>
          </a:xfrm>
          <a:prstGeom prst="rect">
            <a:avLst/>
          </a:prstGeom>
        </p:spPr>
        <p:txBody>
          <a:bodyPr wrap="square">
            <a:spAutoFit/>
          </a:bodyPr>
          <a:lstStyle/>
          <a:p>
            <a:r>
              <a:rPr lang="en-GB" sz="1400" b="0" dirty="0">
                <a:solidFill>
                  <a:srgbClr val="000000"/>
                </a:solidFill>
                <a:latin typeface="Courier" pitchFamily="2" charset="0"/>
              </a:rPr>
              <a:t>Call:</a:t>
            </a:r>
          </a:p>
          <a:p>
            <a:r>
              <a:rPr lang="en-GB" sz="1400" b="0" dirty="0" err="1">
                <a:solidFill>
                  <a:srgbClr val="000000"/>
                </a:solidFill>
                <a:latin typeface="Courier" pitchFamily="2" charset="0"/>
              </a:rPr>
              <a:t>lm</a:t>
            </a:r>
            <a:r>
              <a:rPr lang="en-GB" sz="1400" b="0" dirty="0">
                <a:solidFill>
                  <a:srgbClr val="000000"/>
                </a:solidFill>
                <a:latin typeface="Courier" pitchFamily="2" charset="0"/>
              </a:rPr>
              <a:t>(formula = </a:t>
            </a:r>
            <a:r>
              <a:rPr lang="en-GB" sz="1400" b="0" dirty="0" err="1">
                <a:solidFill>
                  <a:srgbClr val="000000"/>
                </a:solidFill>
                <a:latin typeface="Courier" pitchFamily="2" charset="0"/>
              </a:rPr>
              <a:t>dist</a:t>
            </a:r>
            <a:r>
              <a:rPr lang="en-GB" sz="1400" b="0" dirty="0">
                <a:solidFill>
                  <a:srgbClr val="000000"/>
                </a:solidFill>
                <a:latin typeface="Courier" pitchFamily="2" charset="0"/>
              </a:rPr>
              <a:t> ~ speed, data = cars)</a:t>
            </a:r>
          </a:p>
          <a:p>
            <a:br>
              <a:rPr lang="en-GB" sz="1400" b="0" dirty="0">
                <a:solidFill>
                  <a:srgbClr val="000000"/>
                </a:solidFill>
                <a:latin typeface="Courier" pitchFamily="2" charset="0"/>
              </a:rPr>
            </a:br>
            <a:endParaRPr lang="en-GB" sz="1400" b="0" dirty="0">
              <a:solidFill>
                <a:srgbClr val="000000"/>
              </a:solidFill>
              <a:latin typeface="Courier" pitchFamily="2" charset="0"/>
            </a:endParaRPr>
          </a:p>
          <a:p>
            <a:r>
              <a:rPr lang="en-GB" sz="1400" b="0" dirty="0">
                <a:solidFill>
                  <a:srgbClr val="000000"/>
                </a:solidFill>
                <a:latin typeface="Courier" pitchFamily="2" charset="0"/>
              </a:rPr>
              <a:t>Residuals:</a:t>
            </a:r>
          </a:p>
          <a:p>
            <a:r>
              <a:rPr lang="en-GB" sz="1400" b="0" dirty="0">
                <a:solidFill>
                  <a:srgbClr val="000000"/>
                </a:solidFill>
                <a:latin typeface="Courier" pitchFamily="2" charset="0"/>
              </a:rPr>
              <a:t>    Min      1Q  Median      3Q     Max </a:t>
            </a:r>
          </a:p>
          <a:p>
            <a:r>
              <a:rPr lang="en-GB" sz="1400" b="0" dirty="0">
                <a:solidFill>
                  <a:srgbClr val="000000"/>
                </a:solidFill>
                <a:latin typeface="Courier" pitchFamily="2" charset="0"/>
              </a:rPr>
              <a:t>-29.069  -9.525  -2.272   9.215  43.201 </a:t>
            </a:r>
          </a:p>
          <a:p>
            <a:br>
              <a:rPr lang="en-GB" sz="1400" b="0" dirty="0">
                <a:solidFill>
                  <a:srgbClr val="000000"/>
                </a:solidFill>
                <a:latin typeface="Courier" pitchFamily="2" charset="0"/>
              </a:rPr>
            </a:br>
            <a:endParaRPr lang="en-GB" sz="1400" b="0" dirty="0">
              <a:solidFill>
                <a:srgbClr val="000000"/>
              </a:solidFill>
              <a:latin typeface="Courier" pitchFamily="2" charset="0"/>
            </a:endParaRPr>
          </a:p>
          <a:p>
            <a:r>
              <a:rPr lang="en-GB" sz="1400" b="0" dirty="0">
                <a:solidFill>
                  <a:srgbClr val="000000"/>
                </a:solidFill>
                <a:latin typeface="Courier" pitchFamily="2" charset="0"/>
              </a:rPr>
              <a:t>Coefficients:</a:t>
            </a:r>
          </a:p>
          <a:p>
            <a:r>
              <a:rPr lang="en-GB" sz="1400" b="0" dirty="0">
                <a:solidFill>
                  <a:srgbClr val="000000"/>
                </a:solidFill>
                <a:latin typeface="Courier" pitchFamily="2" charset="0"/>
              </a:rPr>
              <a:t>            Estimate Std. Error t value </a:t>
            </a:r>
            <a:r>
              <a:rPr lang="en-GB" sz="1400" b="0" dirty="0" err="1">
                <a:solidFill>
                  <a:srgbClr val="000000"/>
                </a:solidFill>
                <a:latin typeface="Courier" pitchFamily="2" charset="0"/>
              </a:rPr>
              <a:t>Pr</a:t>
            </a:r>
            <a:r>
              <a:rPr lang="en-GB" sz="1400" b="0" dirty="0">
                <a:solidFill>
                  <a:srgbClr val="000000"/>
                </a:solidFill>
                <a:latin typeface="Courier" pitchFamily="2" charset="0"/>
              </a:rPr>
              <a:t>(&gt;|t|)    </a:t>
            </a:r>
          </a:p>
          <a:p>
            <a:r>
              <a:rPr lang="en-GB" sz="1400" b="0" dirty="0">
                <a:solidFill>
                  <a:srgbClr val="000000"/>
                </a:solidFill>
                <a:latin typeface="Courier" pitchFamily="2" charset="0"/>
              </a:rPr>
              <a:t>(Intercept) -17.5791     6.7584  -2.601   0.0123 *  </a:t>
            </a:r>
          </a:p>
          <a:p>
            <a:r>
              <a:rPr lang="en-GB" sz="1400" b="0" dirty="0">
                <a:solidFill>
                  <a:srgbClr val="000000"/>
                </a:solidFill>
                <a:latin typeface="Courier" pitchFamily="2" charset="0"/>
              </a:rPr>
              <a:t>speed         3.9324     0.4155   9.464 1.49e-12 ***</a:t>
            </a:r>
          </a:p>
          <a:p>
            <a:r>
              <a:rPr lang="en-GB" sz="1400" b="0" dirty="0">
                <a:solidFill>
                  <a:srgbClr val="000000"/>
                </a:solidFill>
                <a:latin typeface="Courier" pitchFamily="2" charset="0"/>
              </a:rPr>
              <a:t>---</a:t>
            </a:r>
          </a:p>
          <a:p>
            <a:r>
              <a:rPr lang="en-GB" sz="1400" b="0" dirty="0" err="1">
                <a:solidFill>
                  <a:srgbClr val="000000"/>
                </a:solidFill>
                <a:latin typeface="Courier" pitchFamily="2" charset="0"/>
              </a:rPr>
              <a:t>Signif</a:t>
            </a:r>
            <a:r>
              <a:rPr lang="en-GB" sz="1400" b="0" dirty="0">
                <a:solidFill>
                  <a:srgbClr val="000000"/>
                </a:solidFill>
                <a:latin typeface="Courier" pitchFamily="2" charset="0"/>
              </a:rPr>
              <a:t>. codes:  0 ‘***’ 0.001 ‘**’ 0.01 ‘*’ 0.05 ‘.’ 0.1 ‘ ’ 1</a:t>
            </a:r>
          </a:p>
          <a:p>
            <a:br>
              <a:rPr lang="en-GB" sz="1400" b="0" dirty="0">
                <a:solidFill>
                  <a:srgbClr val="000000"/>
                </a:solidFill>
                <a:latin typeface="Courier" pitchFamily="2" charset="0"/>
              </a:rPr>
            </a:br>
            <a:endParaRPr lang="en-GB" sz="1400" b="0" dirty="0">
              <a:solidFill>
                <a:srgbClr val="000000"/>
              </a:solidFill>
              <a:latin typeface="Courier" pitchFamily="2" charset="0"/>
            </a:endParaRPr>
          </a:p>
          <a:p>
            <a:r>
              <a:rPr lang="en-GB" sz="1400" b="0" dirty="0">
                <a:solidFill>
                  <a:srgbClr val="000000"/>
                </a:solidFill>
                <a:latin typeface="Courier" pitchFamily="2" charset="0"/>
              </a:rPr>
              <a:t>Residual standard error: 15.38 on 48 degrees of freedom</a:t>
            </a:r>
          </a:p>
          <a:p>
            <a:r>
              <a:rPr lang="en-GB" sz="1400" b="0" dirty="0">
                <a:solidFill>
                  <a:srgbClr val="000000"/>
                </a:solidFill>
                <a:latin typeface="Courier" pitchFamily="2" charset="0"/>
              </a:rPr>
              <a:t>Multiple R-squared:  0.6511, Adjusted R-squared:  0.6438 </a:t>
            </a:r>
          </a:p>
          <a:p>
            <a:r>
              <a:rPr lang="en-GB" sz="1400" b="0" dirty="0">
                <a:solidFill>
                  <a:srgbClr val="000000"/>
                </a:solidFill>
                <a:latin typeface="Courier" pitchFamily="2" charset="0"/>
              </a:rPr>
              <a:t>F-statistic: 89.57 on 1 and 48 DF,  p-value: 1.49e-12</a:t>
            </a:r>
          </a:p>
        </p:txBody>
      </p:sp>
      <p:sp>
        <p:nvSpPr>
          <p:cNvPr id="6" name="Rounded Rectangle 5">
            <a:extLst>
              <a:ext uri="{FF2B5EF4-FFF2-40B4-BE49-F238E27FC236}">
                <a16:creationId xmlns:a16="http://schemas.microsoft.com/office/drawing/2014/main" id="{3A5DB2A9-4DF6-954E-9AEF-C3197718AD73}"/>
              </a:ext>
            </a:extLst>
          </p:cNvPr>
          <p:cNvSpPr/>
          <p:nvPr/>
        </p:nvSpPr>
        <p:spPr bwMode="auto">
          <a:xfrm>
            <a:off x="986586" y="3733800"/>
            <a:ext cx="2518613" cy="457200"/>
          </a:xfrm>
          <a:prstGeom prst="roundRect">
            <a:avLst/>
          </a:prstGeom>
          <a:noFill/>
          <a:ln w="762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1" name="Rounded Rectangle 10">
            <a:extLst>
              <a:ext uri="{FF2B5EF4-FFF2-40B4-BE49-F238E27FC236}">
                <a16:creationId xmlns:a16="http://schemas.microsoft.com/office/drawing/2014/main" id="{9F57E531-02A1-BA42-8FC1-9F8597D0C352}"/>
              </a:ext>
            </a:extLst>
          </p:cNvPr>
          <p:cNvSpPr/>
          <p:nvPr/>
        </p:nvSpPr>
        <p:spPr bwMode="auto">
          <a:xfrm>
            <a:off x="986588" y="4952999"/>
            <a:ext cx="6023811" cy="294113"/>
          </a:xfrm>
          <a:prstGeom prst="roundRect">
            <a:avLst/>
          </a:prstGeom>
          <a:noFill/>
          <a:ln w="762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2" name="Rounded Rectangle 11">
            <a:extLst>
              <a:ext uri="{FF2B5EF4-FFF2-40B4-BE49-F238E27FC236}">
                <a16:creationId xmlns:a16="http://schemas.microsoft.com/office/drawing/2014/main" id="{E48B0E4D-F833-FD42-B0AD-0AF5394E5788}"/>
              </a:ext>
            </a:extLst>
          </p:cNvPr>
          <p:cNvSpPr/>
          <p:nvPr/>
        </p:nvSpPr>
        <p:spPr bwMode="auto">
          <a:xfrm>
            <a:off x="1981200" y="5247112"/>
            <a:ext cx="2133600" cy="311478"/>
          </a:xfrm>
          <a:prstGeom prst="roundRect">
            <a:avLst/>
          </a:prstGeom>
          <a:noFill/>
          <a:ln w="762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3" name="Rectangle 12">
            <a:extLst>
              <a:ext uri="{FF2B5EF4-FFF2-40B4-BE49-F238E27FC236}">
                <a16:creationId xmlns:a16="http://schemas.microsoft.com/office/drawing/2014/main" id="{EDB0198B-1871-D240-81EC-230EF6CAE3CD}"/>
              </a:ext>
            </a:extLst>
          </p:cNvPr>
          <p:cNvSpPr/>
          <p:nvPr/>
        </p:nvSpPr>
        <p:spPr>
          <a:xfrm>
            <a:off x="2743200" y="3060961"/>
            <a:ext cx="4854214" cy="424732"/>
          </a:xfrm>
          <a:prstGeom prst="rect">
            <a:avLst/>
          </a:prstGeom>
        </p:spPr>
        <p:txBody>
          <a:bodyPr wrap="none">
            <a:spAutoFit/>
          </a:bodyPr>
          <a:lstStyle/>
          <a:p>
            <a:pPr lvl="0" algn="ctr" eaLnBrk="0" hangingPunct="0">
              <a:lnSpc>
                <a:spcPct val="90000"/>
              </a:lnSpc>
              <a:spcBef>
                <a:spcPct val="20000"/>
              </a:spcBef>
            </a:pPr>
            <a:r>
              <a:rPr lang="en-US" sz="2400" kern="0" dirty="0" err="1">
                <a:solidFill>
                  <a:srgbClr val="99CC00"/>
                </a:solidFill>
              </a:rPr>
              <a:t>dist</a:t>
            </a:r>
            <a:r>
              <a:rPr lang="en-US" sz="2400" kern="0" dirty="0">
                <a:solidFill>
                  <a:srgbClr val="99CC00"/>
                </a:solidFill>
              </a:rPr>
              <a:t> = -17.5791 + 3.9324 * speed </a:t>
            </a:r>
          </a:p>
        </p:txBody>
      </p:sp>
      <p:sp>
        <p:nvSpPr>
          <p:cNvPr id="2" name="Slide Number Placeholder 1">
            <a:extLst>
              <a:ext uri="{FF2B5EF4-FFF2-40B4-BE49-F238E27FC236}">
                <a16:creationId xmlns:a16="http://schemas.microsoft.com/office/drawing/2014/main" id="{1216862B-7E01-2741-A791-9259C84862CF}"/>
              </a:ext>
            </a:extLst>
          </p:cNvPr>
          <p:cNvSpPr>
            <a:spLocks noGrp="1"/>
          </p:cNvSpPr>
          <p:nvPr>
            <p:ph type="sldNum" sz="quarter" idx="12"/>
          </p:nvPr>
        </p:nvSpPr>
        <p:spPr/>
        <p:txBody>
          <a:bodyPr/>
          <a:lstStyle/>
          <a:p>
            <a:fld id="{803C33BC-767D-8845-BB2C-A473FB4A7552}" type="slidenum">
              <a:rPr lang="en-US" smtClean="0"/>
              <a:pPr/>
              <a:t>38</a:t>
            </a:fld>
            <a:endParaRPr lang="en-US"/>
          </a:p>
        </p:txBody>
      </p:sp>
    </p:spTree>
    <p:extLst>
      <p:ext uri="{BB962C8B-B14F-4D97-AF65-F5344CB8AC3E}">
        <p14:creationId xmlns:p14="http://schemas.microsoft.com/office/powerpoint/2010/main" val="205618486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228600" y="5791200"/>
            <a:ext cx="9134622" cy="838200"/>
          </a:xfrm>
        </p:spPr>
        <p:txBody>
          <a:bodyPr/>
          <a:lstStyle/>
          <a:p>
            <a:pPr algn="r" eaLnBrk="1" hangingPunct="1"/>
            <a:r>
              <a:rPr lang="en-US" sz="8000" dirty="0">
                <a:solidFill>
                  <a:srgbClr val="A6A6A6"/>
                </a:solidFill>
                <a:latin typeface="Arial" charset="0"/>
                <a:cs typeface="Arial" charset="0"/>
              </a:rPr>
              <a:t>quiz</a:t>
            </a:r>
          </a:p>
        </p:txBody>
      </p:sp>
      <p:sp>
        <p:nvSpPr>
          <p:cNvPr id="2" name="Slide Number Placeholder 1">
            <a:extLst>
              <a:ext uri="{FF2B5EF4-FFF2-40B4-BE49-F238E27FC236}">
                <a16:creationId xmlns:a16="http://schemas.microsoft.com/office/drawing/2014/main" id="{A9BD139E-95BA-704C-BAF7-995C680028FB}"/>
              </a:ext>
            </a:extLst>
          </p:cNvPr>
          <p:cNvSpPr>
            <a:spLocks noGrp="1"/>
          </p:cNvSpPr>
          <p:nvPr>
            <p:ph type="sldNum" sz="quarter" idx="12"/>
          </p:nvPr>
        </p:nvSpPr>
        <p:spPr/>
        <p:txBody>
          <a:bodyPr/>
          <a:lstStyle/>
          <a:p>
            <a:fld id="{8C734804-006E-DC44-93A2-A63A0AD6AB16}" type="slidenum">
              <a:rPr lang="en-US" smtClean="0"/>
              <a:pPr/>
              <a:t>380</a:t>
            </a:fld>
            <a:endParaRPr lang="en-US"/>
          </a:p>
        </p:txBody>
      </p:sp>
    </p:spTree>
    <p:extLst>
      <p:ext uri="{BB962C8B-B14F-4D97-AF65-F5344CB8AC3E}">
        <p14:creationId xmlns:p14="http://schemas.microsoft.com/office/powerpoint/2010/main" val="1783617500"/>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20 participants were asked to write text using two different keyboard layouts (A and B). Half of the participants started the task on the A layout and then the B and the other half of the participants started the task on the B layout and then the A. The number of words typed per minute was collected for each participant and layout. Choose the most appropriate procedure to decide which layout allow participants to type the fastest. Assumption normality and homogeneity are verified.</a:t>
            </a:r>
          </a:p>
          <a:p>
            <a:endParaRPr lang="en-US" b="0" dirty="0"/>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Slide Number Placeholder 5">
            <a:extLst>
              <a:ext uri="{FF2B5EF4-FFF2-40B4-BE49-F238E27FC236}">
                <a16:creationId xmlns:a16="http://schemas.microsoft.com/office/drawing/2014/main" id="{DFEF79A7-68C2-B94C-A2D7-9327A2013707}"/>
              </a:ext>
            </a:extLst>
          </p:cNvPr>
          <p:cNvSpPr>
            <a:spLocks noGrp="1"/>
          </p:cNvSpPr>
          <p:nvPr>
            <p:ph type="sldNum" sz="quarter" idx="12"/>
          </p:nvPr>
        </p:nvSpPr>
        <p:spPr/>
        <p:txBody>
          <a:bodyPr/>
          <a:lstStyle/>
          <a:p>
            <a:fld id="{8C734804-006E-DC44-93A2-A63A0AD6AB16}" type="slidenum">
              <a:rPr lang="en-US" smtClean="0"/>
              <a:pPr/>
              <a:t>381</a:t>
            </a:fld>
            <a:endParaRPr lang="en-US"/>
          </a:p>
        </p:txBody>
      </p:sp>
    </p:spTree>
    <p:extLst>
      <p:ext uri="{BB962C8B-B14F-4D97-AF65-F5344CB8AC3E}">
        <p14:creationId xmlns:p14="http://schemas.microsoft.com/office/powerpoint/2010/main" val="301443371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20 participants were asked to write text using two different keyboard layouts (A and B). Half of the participants started the task on the A layout and then the B and the other half of the participants started the task on the B layout and then the A. The number of words typed per minute was collected for each participant and layout. Choose the most appropriate procedure to decide which layout allow participants to type the fastest. Assumption normality and homogeneity are verified.</a:t>
            </a:r>
          </a:p>
          <a:p>
            <a:endParaRPr lang="en-US" b="0" dirty="0"/>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dirty="0">
                <a:solidFill>
                  <a:srgbClr val="99CC00"/>
                </a:solidFill>
              </a:rPr>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Right Triangle 5">
            <a:extLst>
              <a:ext uri="{FF2B5EF4-FFF2-40B4-BE49-F238E27FC236}">
                <a16:creationId xmlns:a16="http://schemas.microsoft.com/office/drawing/2014/main" id="{60310C03-DC41-BE4D-B248-CDC81097BBDC}"/>
              </a:ext>
            </a:extLst>
          </p:cNvPr>
          <p:cNvSpPr/>
          <p:nvPr/>
        </p:nvSpPr>
        <p:spPr bwMode="auto">
          <a:xfrm>
            <a:off x="0" y="6172200"/>
            <a:ext cx="762000" cy="6858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Slide Number Placeholder 6">
            <a:extLst>
              <a:ext uri="{FF2B5EF4-FFF2-40B4-BE49-F238E27FC236}">
                <a16:creationId xmlns:a16="http://schemas.microsoft.com/office/drawing/2014/main" id="{306C0A39-0F96-B942-B0C0-3C8410A59C9B}"/>
              </a:ext>
            </a:extLst>
          </p:cNvPr>
          <p:cNvSpPr>
            <a:spLocks noGrp="1"/>
          </p:cNvSpPr>
          <p:nvPr>
            <p:ph type="sldNum" sz="quarter" idx="12"/>
          </p:nvPr>
        </p:nvSpPr>
        <p:spPr/>
        <p:txBody>
          <a:bodyPr/>
          <a:lstStyle/>
          <a:p>
            <a:fld id="{8C734804-006E-DC44-93A2-A63A0AD6AB16}" type="slidenum">
              <a:rPr lang="en-US" smtClean="0"/>
              <a:pPr/>
              <a:t>382</a:t>
            </a:fld>
            <a:endParaRPr lang="en-US"/>
          </a:p>
        </p:txBody>
      </p:sp>
    </p:spTree>
    <p:extLst>
      <p:ext uri="{BB962C8B-B14F-4D97-AF65-F5344CB8AC3E}">
        <p14:creationId xmlns:p14="http://schemas.microsoft.com/office/powerpoint/2010/main" val="278567069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40 participants were randomized to two groups. One group received a drug to decrease hair loss and the other group received a placebo (a pill of sugar). At the end of the program, the percentage hair loss for each patient was recorded. Choose the most appropriate procedure to decide if there is a relationship between the use of the drug and the percentage of hair loss. Assumption normality and homogeneity are verified.</a:t>
            </a:r>
          </a:p>
          <a:p>
            <a:endParaRPr lang="en-US" b="0" dirty="0"/>
          </a:p>
          <a:p>
            <a:endParaRPr lang="en-US" b="0" dirty="0"/>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Slide Number Placeholder 5">
            <a:extLst>
              <a:ext uri="{FF2B5EF4-FFF2-40B4-BE49-F238E27FC236}">
                <a16:creationId xmlns:a16="http://schemas.microsoft.com/office/drawing/2014/main" id="{C9A87165-5F25-D344-8A09-5E6AA977D74A}"/>
              </a:ext>
            </a:extLst>
          </p:cNvPr>
          <p:cNvSpPr>
            <a:spLocks noGrp="1"/>
          </p:cNvSpPr>
          <p:nvPr>
            <p:ph type="sldNum" sz="quarter" idx="12"/>
          </p:nvPr>
        </p:nvSpPr>
        <p:spPr/>
        <p:txBody>
          <a:bodyPr/>
          <a:lstStyle/>
          <a:p>
            <a:fld id="{8C734804-006E-DC44-93A2-A63A0AD6AB16}" type="slidenum">
              <a:rPr lang="en-US" smtClean="0"/>
              <a:pPr/>
              <a:t>383</a:t>
            </a:fld>
            <a:endParaRPr lang="en-US"/>
          </a:p>
        </p:txBody>
      </p:sp>
    </p:spTree>
    <p:extLst>
      <p:ext uri="{BB962C8B-B14F-4D97-AF65-F5344CB8AC3E}">
        <p14:creationId xmlns:p14="http://schemas.microsoft.com/office/powerpoint/2010/main" val="263409822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40 participants were randomized to two groups. One group received a drug to decrease hair loss and the other group received a placebo (a pill of sugar). At the end of the program, the percentage hair loss for each patient was recorded. Choose the most appropriate procedure to decide if there is a relationship between the use of the drug and the percentage of hair loss. Assumption normality and homogeneity are verified.</a:t>
            </a:r>
          </a:p>
          <a:p>
            <a:endParaRPr lang="en-US" b="0" dirty="0"/>
          </a:p>
          <a:p>
            <a:endParaRPr lang="en-US" b="0" dirty="0"/>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dirty="0">
                <a:solidFill>
                  <a:srgbClr val="99CC00"/>
                </a:solidFill>
              </a:rPr>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Right Triangle 5">
            <a:extLst>
              <a:ext uri="{FF2B5EF4-FFF2-40B4-BE49-F238E27FC236}">
                <a16:creationId xmlns:a16="http://schemas.microsoft.com/office/drawing/2014/main" id="{6C055F14-25DE-994C-AE54-7B177A882D44}"/>
              </a:ext>
            </a:extLst>
          </p:cNvPr>
          <p:cNvSpPr/>
          <p:nvPr/>
        </p:nvSpPr>
        <p:spPr bwMode="auto">
          <a:xfrm>
            <a:off x="0" y="6172200"/>
            <a:ext cx="762000" cy="6858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Slide Number Placeholder 6">
            <a:extLst>
              <a:ext uri="{FF2B5EF4-FFF2-40B4-BE49-F238E27FC236}">
                <a16:creationId xmlns:a16="http://schemas.microsoft.com/office/drawing/2014/main" id="{125DE39C-CDDB-8B46-97C5-EE8184F27980}"/>
              </a:ext>
            </a:extLst>
          </p:cNvPr>
          <p:cNvSpPr>
            <a:spLocks noGrp="1"/>
          </p:cNvSpPr>
          <p:nvPr>
            <p:ph type="sldNum" sz="quarter" idx="12"/>
          </p:nvPr>
        </p:nvSpPr>
        <p:spPr/>
        <p:txBody>
          <a:bodyPr/>
          <a:lstStyle/>
          <a:p>
            <a:fld id="{8C734804-006E-DC44-93A2-A63A0AD6AB16}" type="slidenum">
              <a:rPr lang="en-US" smtClean="0"/>
              <a:pPr/>
              <a:t>384</a:t>
            </a:fld>
            <a:endParaRPr lang="en-US"/>
          </a:p>
        </p:txBody>
      </p:sp>
    </p:spTree>
    <p:extLst>
      <p:ext uri="{BB962C8B-B14F-4D97-AF65-F5344CB8AC3E}">
        <p14:creationId xmlns:p14="http://schemas.microsoft.com/office/powerpoint/2010/main" val="23703450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A study attempted to find out if the age of an animal had any relationship to their athletic ability. The researchers took the data of 104 cheetahs, calculating their age and running a test to measure their speed. Choose the most appropriate procedure to decide if the age has any relationship with the run speed.</a:t>
            </a:r>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Slide Number Placeholder 5">
            <a:extLst>
              <a:ext uri="{FF2B5EF4-FFF2-40B4-BE49-F238E27FC236}">
                <a16:creationId xmlns:a16="http://schemas.microsoft.com/office/drawing/2014/main" id="{0D4CDBB8-A52C-E143-B33F-2A5A7A0A199D}"/>
              </a:ext>
            </a:extLst>
          </p:cNvPr>
          <p:cNvSpPr>
            <a:spLocks noGrp="1"/>
          </p:cNvSpPr>
          <p:nvPr>
            <p:ph type="sldNum" sz="quarter" idx="12"/>
          </p:nvPr>
        </p:nvSpPr>
        <p:spPr/>
        <p:txBody>
          <a:bodyPr/>
          <a:lstStyle/>
          <a:p>
            <a:fld id="{8C734804-006E-DC44-93A2-A63A0AD6AB16}" type="slidenum">
              <a:rPr lang="en-US" smtClean="0"/>
              <a:pPr/>
              <a:t>385</a:t>
            </a:fld>
            <a:endParaRPr lang="en-US"/>
          </a:p>
        </p:txBody>
      </p:sp>
    </p:spTree>
    <p:extLst>
      <p:ext uri="{BB962C8B-B14F-4D97-AF65-F5344CB8AC3E}">
        <p14:creationId xmlns:p14="http://schemas.microsoft.com/office/powerpoint/2010/main" val="369945595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A study attempted to find out if the age of an animal had any relationship to their athletic ability. The researchers took the data of 104 cheetahs, calculating their age and running a test to measure their speed. Choose the most appropriate procedure to decide if the age has any relationship with the run speed.</a:t>
            </a:r>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dirty="0">
                <a:solidFill>
                  <a:srgbClr val="99CC00"/>
                </a:solidFill>
              </a:rPr>
              <a:t>Linear regression</a:t>
            </a:r>
          </a:p>
          <a:p>
            <a:pPr algn="ctr"/>
            <a:r>
              <a:rPr lang="en-US" sz="2000" b="0" dirty="0"/>
              <a:t>Kolmogorov-Smirnov</a:t>
            </a:r>
          </a:p>
          <a:p>
            <a:pPr algn="ctr"/>
            <a:r>
              <a:rPr lang="en-US" sz="2000" b="0" dirty="0"/>
              <a:t>Shapiro-Wilk</a:t>
            </a:r>
            <a:endParaRPr lang="en-US" sz="2000" dirty="0"/>
          </a:p>
        </p:txBody>
      </p:sp>
      <p:sp>
        <p:nvSpPr>
          <p:cNvPr id="6" name="Right Triangle 5">
            <a:extLst>
              <a:ext uri="{FF2B5EF4-FFF2-40B4-BE49-F238E27FC236}">
                <a16:creationId xmlns:a16="http://schemas.microsoft.com/office/drawing/2014/main" id="{74C7109B-6D59-0346-AAD8-F800C450955E}"/>
              </a:ext>
            </a:extLst>
          </p:cNvPr>
          <p:cNvSpPr/>
          <p:nvPr/>
        </p:nvSpPr>
        <p:spPr bwMode="auto">
          <a:xfrm>
            <a:off x="0" y="6172200"/>
            <a:ext cx="762000" cy="6858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Slide Number Placeholder 6">
            <a:extLst>
              <a:ext uri="{FF2B5EF4-FFF2-40B4-BE49-F238E27FC236}">
                <a16:creationId xmlns:a16="http://schemas.microsoft.com/office/drawing/2014/main" id="{00524AC6-4B9A-6745-8CB1-F5DED7F7BDC3}"/>
              </a:ext>
            </a:extLst>
          </p:cNvPr>
          <p:cNvSpPr>
            <a:spLocks noGrp="1"/>
          </p:cNvSpPr>
          <p:nvPr>
            <p:ph type="sldNum" sz="quarter" idx="12"/>
          </p:nvPr>
        </p:nvSpPr>
        <p:spPr/>
        <p:txBody>
          <a:bodyPr/>
          <a:lstStyle/>
          <a:p>
            <a:fld id="{8C734804-006E-DC44-93A2-A63A0AD6AB16}" type="slidenum">
              <a:rPr lang="en-US" smtClean="0"/>
              <a:pPr/>
              <a:t>386</a:t>
            </a:fld>
            <a:endParaRPr lang="en-US"/>
          </a:p>
        </p:txBody>
      </p:sp>
    </p:spTree>
    <p:extLst>
      <p:ext uri="{BB962C8B-B14F-4D97-AF65-F5344CB8AC3E}">
        <p14:creationId xmlns:p14="http://schemas.microsoft.com/office/powerpoint/2010/main" val="16467151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20 participants were asked to type of their phone touchscreen in four different postures (sitting, lying down, standing and running). The number of words typed per minute was collected for each participant and postures. Choose the most appropriate procedure to decide which posture allow participants to type the fastest. Assumption normality and homogeneity are verified.</a:t>
            </a:r>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Slide Number Placeholder 5">
            <a:extLst>
              <a:ext uri="{FF2B5EF4-FFF2-40B4-BE49-F238E27FC236}">
                <a16:creationId xmlns:a16="http://schemas.microsoft.com/office/drawing/2014/main" id="{3A7A841F-A0F9-154E-B576-6A297ED9DBEF}"/>
              </a:ext>
            </a:extLst>
          </p:cNvPr>
          <p:cNvSpPr>
            <a:spLocks noGrp="1"/>
          </p:cNvSpPr>
          <p:nvPr>
            <p:ph type="sldNum" sz="quarter" idx="12"/>
          </p:nvPr>
        </p:nvSpPr>
        <p:spPr/>
        <p:txBody>
          <a:bodyPr/>
          <a:lstStyle/>
          <a:p>
            <a:fld id="{8C734804-006E-DC44-93A2-A63A0AD6AB16}" type="slidenum">
              <a:rPr lang="en-US" smtClean="0"/>
              <a:pPr/>
              <a:t>387</a:t>
            </a:fld>
            <a:endParaRPr lang="en-US"/>
          </a:p>
        </p:txBody>
      </p:sp>
    </p:spTree>
    <p:extLst>
      <p:ext uri="{BB962C8B-B14F-4D97-AF65-F5344CB8AC3E}">
        <p14:creationId xmlns:p14="http://schemas.microsoft.com/office/powerpoint/2010/main" val="135717198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20 participants were asked to type of their phone touchscreen in four different postures (sitting, lying down, standing and running). The number of words typed per minute was collected for each participant and postures. Choose the most appropriate procedure to decide which posture allow participants to type the fastest. Assumption normality and homogeneity are verified.</a:t>
            </a:r>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dirty="0">
                <a:solidFill>
                  <a:srgbClr val="99CC00"/>
                </a:solidFill>
              </a:rPr>
              <a:t>Repeated </a:t>
            </a:r>
            <a:r>
              <a:rPr lang="en-US" sz="2000" dirty="0" err="1">
                <a:solidFill>
                  <a:srgbClr val="99CC00"/>
                </a:solidFill>
              </a:rPr>
              <a:t>Anova</a:t>
            </a:r>
            <a:r>
              <a:rPr lang="en-US" sz="2000" dirty="0">
                <a:solidFill>
                  <a:srgbClr val="99CC00"/>
                </a:solidFill>
              </a:rPr>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Right Triangle 5">
            <a:extLst>
              <a:ext uri="{FF2B5EF4-FFF2-40B4-BE49-F238E27FC236}">
                <a16:creationId xmlns:a16="http://schemas.microsoft.com/office/drawing/2014/main" id="{08F19D39-8467-3F40-A5B9-2C2C2C399663}"/>
              </a:ext>
            </a:extLst>
          </p:cNvPr>
          <p:cNvSpPr/>
          <p:nvPr/>
        </p:nvSpPr>
        <p:spPr bwMode="auto">
          <a:xfrm>
            <a:off x="0" y="6172200"/>
            <a:ext cx="762000" cy="6858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Slide Number Placeholder 6">
            <a:extLst>
              <a:ext uri="{FF2B5EF4-FFF2-40B4-BE49-F238E27FC236}">
                <a16:creationId xmlns:a16="http://schemas.microsoft.com/office/drawing/2014/main" id="{EB169159-0AFF-CC42-B0A5-82F8EF5429FE}"/>
              </a:ext>
            </a:extLst>
          </p:cNvPr>
          <p:cNvSpPr>
            <a:spLocks noGrp="1"/>
          </p:cNvSpPr>
          <p:nvPr>
            <p:ph type="sldNum" sz="quarter" idx="12"/>
          </p:nvPr>
        </p:nvSpPr>
        <p:spPr/>
        <p:txBody>
          <a:bodyPr/>
          <a:lstStyle/>
          <a:p>
            <a:fld id="{8C734804-006E-DC44-93A2-A63A0AD6AB16}" type="slidenum">
              <a:rPr lang="en-US" smtClean="0"/>
              <a:pPr/>
              <a:t>388</a:t>
            </a:fld>
            <a:endParaRPr lang="en-US"/>
          </a:p>
        </p:txBody>
      </p:sp>
    </p:spTree>
    <p:extLst>
      <p:ext uri="{BB962C8B-B14F-4D97-AF65-F5344CB8AC3E}">
        <p14:creationId xmlns:p14="http://schemas.microsoft.com/office/powerpoint/2010/main" val="239579529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20 participants were asked to run as fast as possible using two different pairs of shoes. Their speed was collected for each pairs of shoes. Choose the most appropriate procedure to decide which shoes allow participants to run the fastest. Assumption normality is verified but not the assumption of homogeneity.</a:t>
            </a:r>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Slide Number Placeholder 5">
            <a:extLst>
              <a:ext uri="{FF2B5EF4-FFF2-40B4-BE49-F238E27FC236}">
                <a16:creationId xmlns:a16="http://schemas.microsoft.com/office/drawing/2014/main" id="{B810A3F7-33D8-0649-B8CF-CB551E718F70}"/>
              </a:ext>
            </a:extLst>
          </p:cNvPr>
          <p:cNvSpPr>
            <a:spLocks noGrp="1"/>
          </p:cNvSpPr>
          <p:nvPr>
            <p:ph type="sldNum" sz="quarter" idx="12"/>
          </p:nvPr>
        </p:nvSpPr>
        <p:spPr/>
        <p:txBody>
          <a:bodyPr/>
          <a:lstStyle/>
          <a:p>
            <a:fld id="{8C734804-006E-DC44-93A2-A63A0AD6AB16}" type="slidenum">
              <a:rPr lang="en-US" smtClean="0"/>
              <a:pPr/>
              <a:t>389</a:t>
            </a:fld>
            <a:endParaRPr lang="en-US"/>
          </a:p>
        </p:txBody>
      </p:sp>
    </p:spTree>
    <p:extLst>
      <p:ext uri="{BB962C8B-B14F-4D97-AF65-F5344CB8AC3E}">
        <p14:creationId xmlns:p14="http://schemas.microsoft.com/office/powerpoint/2010/main" val="1868454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2CD34-E091-5A43-BB93-339D2274C158}"/>
              </a:ext>
            </a:extLst>
          </p:cNvPr>
          <p:cNvGrpSpPr/>
          <p:nvPr/>
        </p:nvGrpSpPr>
        <p:grpSpPr>
          <a:xfrm>
            <a:off x="7772400" y="-258128"/>
            <a:ext cx="1371600" cy="1630760"/>
            <a:chOff x="7772400" y="-258128"/>
            <a:chExt cx="1371600" cy="1630760"/>
          </a:xfrm>
        </p:grpSpPr>
        <p:sp>
          <p:nvSpPr>
            <p:cNvPr id="8" name="Right Triangle 7">
              <a:extLst>
                <a:ext uri="{FF2B5EF4-FFF2-40B4-BE49-F238E27FC236}">
                  <a16:creationId xmlns:a16="http://schemas.microsoft.com/office/drawing/2014/main" id="{16EA050A-1BEF-EA40-B079-A53680F854BF}"/>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TextBox 8">
              <a:extLst>
                <a:ext uri="{FF2B5EF4-FFF2-40B4-BE49-F238E27FC236}">
                  <a16:creationId xmlns:a16="http://schemas.microsoft.com/office/drawing/2014/main" id="{DAAA1B20-618F-7640-A7F0-50362DFDFC49}"/>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10" name="Rectangle 9">
            <a:extLst>
              <a:ext uri="{FF2B5EF4-FFF2-40B4-BE49-F238E27FC236}">
                <a16:creationId xmlns:a16="http://schemas.microsoft.com/office/drawing/2014/main" id="{B8A05B1B-8A12-7241-81EF-445E66719F01}"/>
              </a:ext>
            </a:extLst>
          </p:cNvPr>
          <p:cNvSpPr/>
          <p:nvPr/>
        </p:nvSpPr>
        <p:spPr>
          <a:xfrm>
            <a:off x="990600" y="1368622"/>
            <a:ext cx="6952247" cy="4401205"/>
          </a:xfrm>
          <a:prstGeom prst="rect">
            <a:avLst/>
          </a:prstGeom>
        </p:spPr>
        <p:txBody>
          <a:bodyPr wrap="square">
            <a:spAutoFit/>
          </a:bodyPr>
          <a:lstStyle/>
          <a:p>
            <a:r>
              <a:rPr lang="en-GB" sz="1400" b="0" dirty="0">
                <a:solidFill>
                  <a:srgbClr val="000000"/>
                </a:solidFill>
                <a:latin typeface="Courier" pitchFamily="2" charset="0"/>
              </a:rPr>
              <a:t>Call:</a:t>
            </a:r>
          </a:p>
          <a:p>
            <a:r>
              <a:rPr lang="en-GB" sz="1400" b="0" dirty="0" err="1">
                <a:solidFill>
                  <a:srgbClr val="000000"/>
                </a:solidFill>
                <a:latin typeface="Courier" pitchFamily="2" charset="0"/>
              </a:rPr>
              <a:t>lm</a:t>
            </a:r>
            <a:r>
              <a:rPr lang="en-GB" sz="1400" b="0" dirty="0">
                <a:solidFill>
                  <a:srgbClr val="000000"/>
                </a:solidFill>
                <a:latin typeface="Courier" pitchFamily="2" charset="0"/>
              </a:rPr>
              <a:t>(formula = </a:t>
            </a:r>
            <a:r>
              <a:rPr lang="en-GB" sz="1400" b="0" dirty="0" err="1">
                <a:solidFill>
                  <a:srgbClr val="000000"/>
                </a:solidFill>
                <a:latin typeface="Courier" pitchFamily="2" charset="0"/>
              </a:rPr>
              <a:t>dist</a:t>
            </a:r>
            <a:r>
              <a:rPr lang="en-GB" sz="1400" b="0" dirty="0">
                <a:solidFill>
                  <a:srgbClr val="000000"/>
                </a:solidFill>
                <a:latin typeface="Courier" pitchFamily="2" charset="0"/>
              </a:rPr>
              <a:t> ~ speed, data = cars)</a:t>
            </a:r>
          </a:p>
          <a:p>
            <a:br>
              <a:rPr lang="en-GB" sz="1400" b="0" dirty="0">
                <a:solidFill>
                  <a:srgbClr val="000000"/>
                </a:solidFill>
                <a:latin typeface="Courier" pitchFamily="2" charset="0"/>
              </a:rPr>
            </a:br>
            <a:endParaRPr lang="en-GB" sz="1400" b="0" dirty="0">
              <a:solidFill>
                <a:srgbClr val="000000"/>
              </a:solidFill>
              <a:latin typeface="Courier" pitchFamily="2" charset="0"/>
            </a:endParaRPr>
          </a:p>
          <a:p>
            <a:r>
              <a:rPr lang="en-GB" sz="1400" b="0" dirty="0">
                <a:solidFill>
                  <a:srgbClr val="000000"/>
                </a:solidFill>
                <a:latin typeface="Courier" pitchFamily="2" charset="0"/>
              </a:rPr>
              <a:t>Residuals:</a:t>
            </a:r>
          </a:p>
          <a:p>
            <a:r>
              <a:rPr lang="en-GB" sz="1400" b="0" dirty="0">
                <a:solidFill>
                  <a:srgbClr val="000000"/>
                </a:solidFill>
                <a:latin typeface="Courier" pitchFamily="2" charset="0"/>
              </a:rPr>
              <a:t>    Min      1Q  Median      3Q     Max </a:t>
            </a:r>
          </a:p>
          <a:p>
            <a:r>
              <a:rPr lang="en-GB" sz="1400" b="0" dirty="0">
                <a:solidFill>
                  <a:srgbClr val="000000"/>
                </a:solidFill>
                <a:latin typeface="Courier" pitchFamily="2" charset="0"/>
              </a:rPr>
              <a:t>-29.069  -9.525  -2.272   9.215  43.201 </a:t>
            </a:r>
          </a:p>
          <a:p>
            <a:br>
              <a:rPr lang="en-GB" sz="1400" b="0" dirty="0">
                <a:solidFill>
                  <a:srgbClr val="000000"/>
                </a:solidFill>
                <a:latin typeface="Courier" pitchFamily="2" charset="0"/>
              </a:rPr>
            </a:br>
            <a:endParaRPr lang="en-GB" sz="1400" b="0" dirty="0">
              <a:solidFill>
                <a:srgbClr val="000000"/>
              </a:solidFill>
              <a:latin typeface="Courier" pitchFamily="2" charset="0"/>
            </a:endParaRPr>
          </a:p>
          <a:p>
            <a:r>
              <a:rPr lang="en-GB" sz="1400" b="0" dirty="0">
                <a:solidFill>
                  <a:srgbClr val="000000"/>
                </a:solidFill>
                <a:latin typeface="Courier" pitchFamily="2" charset="0"/>
              </a:rPr>
              <a:t>Coefficients:</a:t>
            </a:r>
          </a:p>
          <a:p>
            <a:r>
              <a:rPr lang="en-GB" sz="1400" b="0" dirty="0">
                <a:solidFill>
                  <a:srgbClr val="000000"/>
                </a:solidFill>
                <a:latin typeface="Courier" pitchFamily="2" charset="0"/>
              </a:rPr>
              <a:t>            Estimate Std. Error t value </a:t>
            </a:r>
            <a:r>
              <a:rPr lang="en-GB" sz="1400" b="0" dirty="0" err="1">
                <a:solidFill>
                  <a:srgbClr val="000000"/>
                </a:solidFill>
                <a:latin typeface="Courier" pitchFamily="2" charset="0"/>
              </a:rPr>
              <a:t>Pr</a:t>
            </a:r>
            <a:r>
              <a:rPr lang="en-GB" sz="1400" b="0" dirty="0">
                <a:solidFill>
                  <a:srgbClr val="000000"/>
                </a:solidFill>
                <a:latin typeface="Courier" pitchFamily="2" charset="0"/>
              </a:rPr>
              <a:t>(&gt;|t|)    </a:t>
            </a:r>
          </a:p>
          <a:p>
            <a:r>
              <a:rPr lang="en-GB" sz="1400" b="0" dirty="0">
                <a:solidFill>
                  <a:srgbClr val="000000"/>
                </a:solidFill>
                <a:latin typeface="Courier" pitchFamily="2" charset="0"/>
              </a:rPr>
              <a:t>(Intercept) -17.5791     6.7584  -2.601   0.0123 *  </a:t>
            </a:r>
          </a:p>
          <a:p>
            <a:r>
              <a:rPr lang="en-GB" sz="1400" b="0" dirty="0">
                <a:solidFill>
                  <a:srgbClr val="000000"/>
                </a:solidFill>
                <a:latin typeface="Courier" pitchFamily="2" charset="0"/>
              </a:rPr>
              <a:t>speed         3.9324     0.4155   9.464 1.49e-12 ***</a:t>
            </a:r>
          </a:p>
          <a:p>
            <a:r>
              <a:rPr lang="en-GB" sz="1400" b="0" dirty="0">
                <a:solidFill>
                  <a:srgbClr val="000000"/>
                </a:solidFill>
                <a:latin typeface="Courier" pitchFamily="2" charset="0"/>
              </a:rPr>
              <a:t>---</a:t>
            </a:r>
          </a:p>
          <a:p>
            <a:r>
              <a:rPr lang="en-GB" sz="1400" b="0" dirty="0" err="1">
                <a:solidFill>
                  <a:srgbClr val="000000"/>
                </a:solidFill>
                <a:latin typeface="Courier" pitchFamily="2" charset="0"/>
              </a:rPr>
              <a:t>Signif</a:t>
            </a:r>
            <a:r>
              <a:rPr lang="en-GB" sz="1400" b="0" dirty="0">
                <a:solidFill>
                  <a:srgbClr val="000000"/>
                </a:solidFill>
                <a:latin typeface="Courier" pitchFamily="2" charset="0"/>
              </a:rPr>
              <a:t>. codes:  0 ‘***’ 0.001 ‘**’ 0.01 ‘*’ 0.05 ‘.’ 0.1 ‘ ’ 1</a:t>
            </a:r>
          </a:p>
          <a:p>
            <a:br>
              <a:rPr lang="en-GB" sz="1400" b="0" dirty="0">
                <a:solidFill>
                  <a:srgbClr val="000000"/>
                </a:solidFill>
                <a:latin typeface="Courier" pitchFamily="2" charset="0"/>
              </a:rPr>
            </a:br>
            <a:endParaRPr lang="en-GB" sz="1400" b="0" dirty="0">
              <a:solidFill>
                <a:srgbClr val="000000"/>
              </a:solidFill>
              <a:latin typeface="Courier" pitchFamily="2" charset="0"/>
            </a:endParaRPr>
          </a:p>
          <a:p>
            <a:r>
              <a:rPr lang="en-GB" sz="1400" b="0" dirty="0">
                <a:solidFill>
                  <a:srgbClr val="000000"/>
                </a:solidFill>
                <a:latin typeface="Courier" pitchFamily="2" charset="0"/>
              </a:rPr>
              <a:t>Residual standard error: 15.38 on 48 degrees of freedom</a:t>
            </a:r>
          </a:p>
          <a:p>
            <a:r>
              <a:rPr lang="en-GB" sz="1400" b="0" dirty="0">
                <a:solidFill>
                  <a:srgbClr val="000000"/>
                </a:solidFill>
                <a:latin typeface="Courier" pitchFamily="2" charset="0"/>
              </a:rPr>
              <a:t>Multiple R-squared:  0.6511, Adjusted R-squared:  0.6438 </a:t>
            </a:r>
          </a:p>
          <a:p>
            <a:r>
              <a:rPr lang="en-GB" sz="1400" b="0" dirty="0">
                <a:solidFill>
                  <a:srgbClr val="000000"/>
                </a:solidFill>
                <a:latin typeface="Courier" pitchFamily="2" charset="0"/>
              </a:rPr>
              <a:t>F-statistic: 89.57 on 1 and 48 DF,  p-value: 1.49e-12</a:t>
            </a:r>
          </a:p>
        </p:txBody>
      </p:sp>
      <p:sp>
        <p:nvSpPr>
          <p:cNvPr id="6" name="Rounded Rectangle 5">
            <a:extLst>
              <a:ext uri="{FF2B5EF4-FFF2-40B4-BE49-F238E27FC236}">
                <a16:creationId xmlns:a16="http://schemas.microsoft.com/office/drawing/2014/main" id="{3A5DB2A9-4DF6-954E-9AEF-C3197718AD73}"/>
              </a:ext>
            </a:extLst>
          </p:cNvPr>
          <p:cNvSpPr/>
          <p:nvPr/>
        </p:nvSpPr>
        <p:spPr bwMode="auto">
          <a:xfrm>
            <a:off x="1024041" y="4343400"/>
            <a:ext cx="6918806" cy="277384"/>
          </a:xfrm>
          <a:prstGeom prst="roundRect">
            <a:avLst/>
          </a:prstGeom>
          <a:noFill/>
          <a:ln w="762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3" name="Rectangle 12">
            <a:extLst>
              <a:ext uri="{FF2B5EF4-FFF2-40B4-BE49-F238E27FC236}">
                <a16:creationId xmlns:a16="http://schemas.microsoft.com/office/drawing/2014/main" id="{EDB0198B-1871-D240-81EC-230EF6CAE3CD}"/>
              </a:ext>
            </a:extLst>
          </p:cNvPr>
          <p:cNvSpPr/>
          <p:nvPr/>
        </p:nvSpPr>
        <p:spPr>
          <a:xfrm>
            <a:off x="6720369" y="3194357"/>
            <a:ext cx="2165978" cy="1101840"/>
          </a:xfrm>
          <a:prstGeom prst="rect">
            <a:avLst/>
          </a:prstGeom>
        </p:spPr>
        <p:txBody>
          <a:bodyPr wrap="none">
            <a:spAutoFit/>
          </a:bodyPr>
          <a:lstStyle/>
          <a:p>
            <a:pPr lvl="0" eaLnBrk="0" hangingPunct="0">
              <a:lnSpc>
                <a:spcPct val="90000"/>
              </a:lnSpc>
              <a:spcBef>
                <a:spcPct val="20000"/>
              </a:spcBef>
            </a:pPr>
            <a:r>
              <a:rPr lang="en-US" sz="2400" kern="0" dirty="0">
                <a:solidFill>
                  <a:srgbClr val="99CC00"/>
                </a:solidFill>
              </a:rPr>
              <a:t>also note this</a:t>
            </a:r>
          </a:p>
          <a:p>
            <a:pPr lvl="0" eaLnBrk="0" hangingPunct="0">
              <a:lnSpc>
                <a:spcPct val="90000"/>
              </a:lnSpc>
              <a:spcBef>
                <a:spcPct val="20000"/>
              </a:spcBef>
            </a:pPr>
            <a:r>
              <a:rPr lang="en-US" sz="2000" kern="0" dirty="0" err="1">
                <a:solidFill>
                  <a:srgbClr val="99CC00"/>
                </a:solidFill>
              </a:rPr>
              <a:t>pvalue</a:t>
            </a:r>
            <a:r>
              <a:rPr lang="en-US" sz="2000" kern="0" dirty="0">
                <a:solidFill>
                  <a:srgbClr val="99CC00"/>
                </a:solidFill>
              </a:rPr>
              <a:t>&lt;0.01</a:t>
            </a:r>
          </a:p>
          <a:p>
            <a:pPr lvl="0" eaLnBrk="0" hangingPunct="0">
              <a:lnSpc>
                <a:spcPct val="90000"/>
              </a:lnSpc>
              <a:spcBef>
                <a:spcPct val="20000"/>
              </a:spcBef>
            </a:pPr>
            <a:r>
              <a:rPr lang="en-US" sz="2000" kern="0" dirty="0" err="1">
                <a:solidFill>
                  <a:srgbClr val="99CC00"/>
                </a:solidFill>
              </a:rPr>
              <a:t>pvalue</a:t>
            </a:r>
            <a:r>
              <a:rPr lang="en-US" sz="2000" kern="0" dirty="0">
                <a:solidFill>
                  <a:srgbClr val="99CC00"/>
                </a:solidFill>
              </a:rPr>
              <a:t> &lt;0</a:t>
            </a:r>
          </a:p>
        </p:txBody>
      </p:sp>
      <p:sp>
        <p:nvSpPr>
          <p:cNvPr id="14" name="Rounded Rectangle 13">
            <a:extLst>
              <a:ext uri="{FF2B5EF4-FFF2-40B4-BE49-F238E27FC236}">
                <a16:creationId xmlns:a16="http://schemas.microsoft.com/office/drawing/2014/main" id="{0FCD904E-2461-DD45-BCF8-D1A92A15A312}"/>
              </a:ext>
            </a:extLst>
          </p:cNvPr>
          <p:cNvSpPr/>
          <p:nvPr/>
        </p:nvSpPr>
        <p:spPr bwMode="auto">
          <a:xfrm>
            <a:off x="6248400" y="3695288"/>
            <a:ext cx="381000" cy="571911"/>
          </a:xfrm>
          <a:prstGeom prst="roundRect">
            <a:avLst/>
          </a:prstGeom>
          <a:noFill/>
          <a:ln w="762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5" name="Rectangle 14">
            <a:extLst>
              <a:ext uri="{FF2B5EF4-FFF2-40B4-BE49-F238E27FC236}">
                <a16:creationId xmlns:a16="http://schemas.microsoft.com/office/drawing/2014/main" id="{50F93A13-51FF-7441-981E-A3B3819C88C0}"/>
              </a:ext>
            </a:extLst>
          </p:cNvPr>
          <p:cNvSpPr/>
          <p:nvPr/>
        </p:nvSpPr>
        <p:spPr>
          <a:xfrm>
            <a:off x="3135733" y="6058308"/>
            <a:ext cx="3584636" cy="424732"/>
          </a:xfrm>
          <a:prstGeom prst="rect">
            <a:avLst/>
          </a:prstGeom>
        </p:spPr>
        <p:txBody>
          <a:bodyPr wrap="none">
            <a:spAutoFit/>
          </a:bodyPr>
          <a:lstStyle/>
          <a:p>
            <a:pPr lvl="0" algn="ctr" eaLnBrk="0" hangingPunct="0">
              <a:lnSpc>
                <a:spcPct val="90000"/>
              </a:lnSpc>
              <a:spcBef>
                <a:spcPct val="20000"/>
              </a:spcBef>
            </a:pPr>
            <a:r>
              <a:rPr lang="en-US" sz="2400" kern="0" dirty="0">
                <a:solidFill>
                  <a:srgbClr val="99CC00"/>
                </a:solidFill>
              </a:rPr>
              <a:t>(will explain next week)</a:t>
            </a:r>
          </a:p>
        </p:txBody>
      </p:sp>
      <p:sp>
        <p:nvSpPr>
          <p:cNvPr id="2" name="Slide Number Placeholder 1">
            <a:extLst>
              <a:ext uri="{FF2B5EF4-FFF2-40B4-BE49-F238E27FC236}">
                <a16:creationId xmlns:a16="http://schemas.microsoft.com/office/drawing/2014/main" id="{BC636E48-DFF1-DC4D-8AF0-7A554EB1001D}"/>
              </a:ext>
            </a:extLst>
          </p:cNvPr>
          <p:cNvSpPr>
            <a:spLocks noGrp="1"/>
          </p:cNvSpPr>
          <p:nvPr>
            <p:ph type="sldNum" sz="quarter" idx="12"/>
          </p:nvPr>
        </p:nvSpPr>
        <p:spPr/>
        <p:txBody>
          <a:bodyPr/>
          <a:lstStyle/>
          <a:p>
            <a:fld id="{803C33BC-767D-8845-BB2C-A473FB4A7552}" type="slidenum">
              <a:rPr lang="en-US" smtClean="0"/>
              <a:pPr/>
              <a:t>39</a:t>
            </a:fld>
            <a:endParaRPr lang="en-US"/>
          </a:p>
        </p:txBody>
      </p:sp>
    </p:spTree>
    <p:extLst>
      <p:ext uri="{BB962C8B-B14F-4D97-AF65-F5344CB8AC3E}">
        <p14:creationId xmlns:p14="http://schemas.microsoft.com/office/powerpoint/2010/main" val="348201598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20 participants were asked to run as fast as possible using two different pairs of shoes. They tested both pairs of shoes and each time their speed was collected. Choose the most appropriate procedure to decide which shoes allow participants to run the fastest. Assumption normality is verified but not the assumption of homogeneity.</a:t>
            </a:r>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dirty="0">
                <a:solidFill>
                  <a:srgbClr val="99CC00"/>
                </a:solidFill>
              </a:rPr>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Right Triangle 5">
            <a:extLst>
              <a:ext uri="{FF2B5EF4-FFF2-40B4-BE49-F238E27FC236}">
                <a16:creationId xmlns:a16="http://schemas.microsoft.com/office/drawing/2014/main" id="{7E559406-5A73-0C4A-8D89-0049483DB0F9}"/>
              </a:ext>
            </a:extLst>
          </p:cNvPr>
          <p:cNvSpPr/>
          <p:nvPr/>
        </p:nvSpPr>
        <p:spPr bwMode="auto">
          <a:xfrm>
            <a:off x="0" y="6172200"/>
            <a:ext cx="762000" cy="6858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Slide Number Placeholder 6">
            <a:extLst>
              <a:ext uri="{FF2B5EF4-FFF2-40B4-BE49-F238E27FC236}">
                <a16:creationId xmlns:a16="http://schemas.microsoft.com/office/drawing/2014/main" id="{CC0DED87-D6DC-874C-8DCE-8080D85020A0}"/>
              </a:ext>
            </a:extLst>
          </p:cNvPr>
          <p:cNvSpPr>
            <a:spLocks noGrp="1"/>
          </p:cNvSpPr>
          <p:nvPr>
            <p:ph type="sldNum" sz="quarter" idx="12"/>
          </p:nvPr>
        </p:nvSpPr>
        <p:spPr/>
        <p:txBody>
          <a:bodyPr/>
          <a:lstStyle/>
          <a:p>
            <a:fld id="{8C734804-006E-DC44-93A2-A63A0AD6AB16}" type="slidenum">
              <a:rPr lang="en-US" smtClean="0"/>
              <a:pPr/>
              <a:t>390</a:t>
            </a:fld>
            <a:endParaRPr lang="en-US"/>
          </a:p>
        </p:txBody>
      </p:sp>
    </p:spTree>
    <p:extLst>
      <p:ext uri="{BB962C8B-B14F-4D97-AF65-F5344CB8AC3E}">
        <p14:creationId xmlns:p14="http://schemas.microsoft.com/office/powerpoint/2010/main" val="89268143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20 participants were asked to type of their phone touchscreen in four different postures (sitting, lying down, standing and running). They were asked to rate their comfort for each posture using a Likert Scale questionnaire. Choose the most appropriate procedure to decide which posture was most comfortable. </a:t>
            </a:r>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Slide Number Placeholder 5">
            <a:extLst>
              <a:ext uri="{FF2B5EF4-FFF2-40B4-BE49-F238E27FC236}">
                <a16:creationId xmlns:a16="http://schemas.microsoft.com/office/drawing/2014/main" id="{2626EEEF-9CE3-F540-A907-C8CE33F04270}"/>
              </a:ext>
            </a:extLst>
          </p:cNvPr>
          <p:cNvSpPr>
            <a:spLocks noGrp="1"/>
          </p:cNvSpPr>
          <p:nvPr>
            <p:ph type="sldNum" sz="quarter" idx="12"/>
          </p:nvPr>
        </p:nvSpPr>
        <p:spPr/>
        <p:txBody>
          <a:bodyPr/>
          <a:lstStyle/>
          <a:p>
            <a:fld id="{8C734804-006E-DC44-93A2-A63A0AD6AB16}" type="slidenum">
              <a:rPr lang="en-US" smtClean="0"/>
              <a:pPr/>
              <a:t>391</a:t>
            </a:fld>
            <a:endParaRPr lang="en-US"/>
          </a:p>
        </p:txBody>
      </p:sp>
    </p:spTree>
    <p:extLst>
      <p:ext uri="{BB962C8B-B14F-4D97-AF65-F5344CB8AC3E}">
        <p14:creationId xmlns:p14="http://schemas.microsoft.com/office/powerpoint/2010/main" val="407651160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20 participants were asked to type of their phone touchscreen in four different postures (sitting, lying down, standing and running). They were asked to rate their comfort for each posture using a Likert Scale questionnaire. Choose the most appropriate procedure to decide which posture was most comfortable. </a:t>
            </a:r>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dirty="0">
                <a:solidFill>
                  <a:srgbClr val="99CC00"/>
                </a:solidFill>
              </a:rPr>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Right Triangle 5">
            <a:extLst>
              <a:ext uri="{FF2B5EF4-FFF2-40B4-BE49-F238E27FC236}">
                <a16:creationId xmlns:a16="http://schemas.microsoft.com/office/drawing/2014/main" id="{2E100202-93AA-5040-AC56-FB42213C900C}"/>
              </a:ext>
            </a:extLst>
          </p:cNvPr>
          <p:cNvSpPr/>
          <p:nvPr/>
        </p:nvSpPr>
        <p:spPr bwMode="auto">
          <a:xfrm>
            <a:off x="0" y="6172200"/>
            <a:ext cx="762000" cy="6858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Rectangle 6">
            <a:extLst>
              <a:ext uri="{FF2B5EF4-FFF2-40B4-BE49-F238E27FC236}">
                <a16:creationId xmlns:a16="http://schemas.microsoft.com/office/drawing/2014/main" id="{563C639C-E953-E24A-8B88-0295A419D224}"/>
              </a:ext>
            </a:extLst>
          </p:cNvPr>
          <p:cNvSpPr/>
          <p:nvPr/>
        </p:nvSpPr>
        <p:spPr>
          <a:xfrm>
            <a:off x="3387669" y="3464141"/>
            <a:ext cx="5211683" cy="646331"/>
          </a:xfrm>
          <a:prstGeom prst="rect">
            <a:avLst/>
          </a:prstGeom>
        </p:spPr>
        <p:txBody>
          <a:bodyPr wrap="none">
            <a:spAutoFit/>
          </a:bodyPr>
          <a:lstStyle/>
          <a:p>
            <a:pPr algn="ctr"/>
            <a:r>
              <a:rPr lang="en-US" dirty="0">
                <a:solidFill>
                  <a:srgbClr val="99CC00"/>
                </a:solidFill>
              </a:rPr>
              <a:t>Likert scale – special case of ordinal data that</a:t>
            </a:r>
          </a:p>
          <a:p>
            <a:pPr algn="ctr"/>
            <a:r>
              <a:rPr lang="en-US" dirty="0">
                <a:solidFill>
                  <a:srgbClr val="99CC00"/>
                </a:solidFill>
              </a:rPr>
              <a:t> can be considered as continuous variable!</a:t>
            </a:r>
          </a:p>
        </p:txBody>
      </p:sp>
      <p:sp>
        <p:nvSpPr>
          <p:cNvPr id="8" name="Slide Number Placeholder 7">
            <a:extLst>
              <a:ext uri="{FF2B5EF4-FFF2-40B4-BE49-F238E27FC236}">
                <a16:creationId xmlns:a16="http://schemas.microsoft.com/office/drawing/2014/main" id="{66A1DAEA-8FA7-AA46-A055-9E19C2CA23D5}"/>
              </a:ext>
            </a:extLst>
          </p:cNvPr>
          <p:cNvSpPr>
            <a:spLocks noGrp="1"/>
          </p:cNvSpPr>
          <p:nvPr>
            <p:ph type="sldNum" sz="quarter" idx="12"/>
          </p:nvPr>
        </p:nvSpPr>
        <p:spPr/>
        <p:txBody>
          <a:bodyPr/>
          <a:lstStyle/>
          <a:p>
            <a:fld id="{8C734804-006E-DC44-93A2-A63A0AD6AB16}" type="slidenum">
              <a:rPr lang="en-US" smtClean="0"/>
              <a:pPr/>
              <a:t>392</a:t>
            </a:fld>
            <a:endParaRPr lang="en-US"/>
          </a:p>
        </p:txBody>
      </p:sp>
    </p:spTree>
    <p:extLst>
      <p:ext uri="{BB962C8B-B14F-4D97-AF65-F5344CB8AC3E}">
        <p14:creationId xmlns:p14="http://schemas.microsoft.com/office/powerpoint/2010/main" val="14686879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A study has gathered 10000 observations of computer performances (speed) in three different room of varying temperature (15, 25 and 35 degrees Celsius). Choose the most appropriate procedure to decide if the data follows a normal distribution.</a:t>
            </a:r>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6019800" y="4555592"/>
            <a:ext cx="2579552" cy="1015663"/>
          </a:xfrm>
          <a:prstGeom prst="rect">
            <a:avLst/>
          </a:prstGeom>
        </p:spPr>
        <p:txBody>
          <a:bodyPr wrap="none">
            <a:spAutoFit/>
          </a:bodyPr>
          <a:lstStyle/>
          <a:p>
            <a:pPr algn="ctr"/>
            <a:r>
              <a:rPr lang="en-US" sz="2000" b="0" dirty="0"/>
              <a:t>Linear regression</a:t>
            </a:r>
          </a:p>
          <a:p>
            <a:pPr algn="ctr"/>
            <a:r>
              <a:rPr lang="en-US" sz="2000" b="0" dirty="0"/>
              <a:t>Kolmogorov-Smirnov</a:t>
            </a:r>
          </a:p>
          <a:p>
            <a:pPr algn="ctr"/>
            <a:r>
              <a:rPr lang="en-US" sz="2000" b="0" dirty="0"/>
              <a:t>Shapiro-Wilk</a:t>
            </a:r>
            <a:endParaRPr lang="en-US" sz="2000" dirty="0"/>
          </a:p>
        </p:txBody>
      </p:sp>
      <p:sp>
        <p:nvSpPr>
          <p:cNvPr id="6" name="Slide Number Placeholder 5">
            <a:extLst>
              <a:ext uri="{FF2B5EF4-FFF2-40B4-BE49-F238E27FC236}">
                <a16:creationId xmlns:a16="http://schemas.microsoft.com/office/drawing/2014/main" id="{CAE71A85-3EBE-C546-A08F-8B9AC819F8BC}"/>
              </a:ext>
            </a:extLst>
          </p:cNvPr>
          <p:cNvSpPr>
            <a:spLocks noGrp="1"/>
          </p:cNvSpPr>
          <p:nvPr>
            <p:ph type="sldNum" sz="quarter" idx="12"/>
          </p:nvPr>
        </p:nvSpPr>
        <p:spPr/>
        <p:txBody>
          <a:bodyPr/>
          <a:lstStyle/>
          <a:p>
            <a:fld id="{8C734804-006E-DC44-93A2-A63A0AD6AB16}" type="slidenum">
              <a:rPr lang="en-US" smtClean="0"/>
              <a:pPr/>
              <a:t>393</a:t>
            </a:fld>
            <a:endParaRPr lang="en-US"/>
          </a:p>
        </p:txBody>
      </p:sp>
    </p:spTree>
    <p:extLst>
      <p:ext uri="{BB962C8B-B14F-4D97-AF65-F5344CB8AC3E}">
        <p14:creationId xmlns:p14="http://schemas.microsoft.com/office/powerpoint/2010/main" val="239573735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DBFF3-07C8-794A-A14A-0B16F115CED8}"/>
              </a:ext>
            </a:extLst>
          </p:cNvPr>
          <p:cNvSpPr txBox="1">
            <a:spLocks/>
          </p:cNvSpPr>
          <p:nvPr/>
        </p:nvSpPr>
        <p:spPr bwMode="auto">
          <a:xfrm>
            <a:off x="381000" y="381000"/>
            <a:ext cx="85344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t>A study has gathered 10000 observations of computer performances (speed) in three different room of varying temperature (15, 25 and 35 degrees Celsius). Choose the most appropriate procedure to decide if the data follows a normal distribution.</a:t>
            </a:r>
          </a:p>
        </p:txBody>
      </p:sp>
      <p:sp>
        <p:nvSpPr>
          <p:cNvPr id="2" name="Rectangle 1">
            <a:extLst>
              <a:ext uri="{FF2B5EF4-FFF2-40B4-BE49-F238E27FC236}">
                <a16:creationId xmlns:a16="http://schemas.microsoft.com/office/drawing/2014/main" id="{4A19605C-A919-A14C-9F14-243514C0FFF2}"/>
              </a:ext>
            </a:extLst>
          </p:cNvPr>
          <p:cNvSpPr/>
          <p:nvPr/>
        </p:nvSpPr>
        <p:spPr>
          <a:xfrm>
            <a:off x="381000" y="4409054"/>
            <a:ext cx="3276600" cy="1323439"/>
          </a:xfrm>
          <a:prstGeom prst="rect">
            <a:avLst/>
          </a:prstGeom>
        </p:spPr>
        <p:txBody>
          <a:bodyPr wrap="square">
            <a:spAutoFit/>
          </a:bodyPr>
          <a:lstStyle/>
          <a:p>
            <a:pPr algn="ctr"/>
            <a:r>
              <a:rPr lang="en-US" sz="2000" b="0" dirty="0"/>
              <a:t>Paired T-test</a:t>
            </a:r>
          </a:p>
          <a:p>
            <a:pPr algn="ctr"/>
            <a:r>
              <a:rPr lang="en-US" sz="2000" b="0" dirty="0"/>
              <a:t>Unpaired T-test</a:t>
            </a:r>
          </a:p>
          <a:p>
            <a:pPr algn="ctr"/>
            <a:r>
              <a:rPr lang="en-US" sz="2000" b="0" dirty="0"/>
              <a:t>One-Way </a:t>
            </a:r>
            <a:r>
              <a:rPr lang="en-US" sz="2000" b="0" dirty="0" err="1"/>
              <a:t>Anova</a:t>
            </a:r>
            <a:r>
              <a:rPr lang="en-US" sz="2000" b="0" dirty="0"/>
              <a:t> (between)</a:t>
            </a:r>
          </a:p>
          <a:p>
            <a:pPr algn="ctr"/>
            <a:r>
              <a:rPr lang="en-US" sz="2000" b="0" dirty="0"/>
              <a:t>Repeated </a:t>
            </a:r>
            <a:r>
              <a:rPr lang="en-US" sz="2000" b="0" dirty="0" err="1"/>
              <a:t>Anova</a:t>
            </a:r>
            <a:r>
              <a:rPr lang="en-US" sz="2000" b="0" dirty="0"/>
              <a:t> (within)</a:t>
            </a:r>
          </a:p>
        </p:txBody>
      </p:sp>
      <p:sp>
        <p:nvSpPr>
          <p:cNvPr id="4" name="Rectangle 3">
            <a:extLst>
              <a:ext uri="{FF2B5EF4-FFF2-40B4-BE49-F238E27FC236}">
                <a16:creationId xmlns:a16="http://schemas.microsoft.com/office/drawing/2014/main" id="{A810DC22-A869-A245-B8AF-88BD116C8885}"/>
              </a:ext>
            </a:extLst>
          </p:cNvPr>
          <p:cNvSpPr/>
          <p:nvPr/>
        </p:nvSpPr>
        <p:spPr>
          <a:xfrm>
            <a:off x="3238500" y="4385608"/>
            <a:ext cx="3276600" cy="1938992"/>
          </a:xfrm>
          <a:prstGeom prst="rect">
            <a:avLst/>
          </a:prstGeom>
        </p:spPr>
        <p:txBody>
          <a:bodyPr wrap="square">
            <a:spAutoFit/>
          </a:bodyPr>
          <a:lstStyle/>
          <a:p>
            <a:pPr algn="ctr"/>
            <a:r>
              <a:rPr lang="en-US" sz="2000" b="0" dirty="0"/>
              <a:t>Mann Whitney</a:t>
            </a:r>
          </a:p>
          <a:p>
            <a:pPr algn="ctr"/>
            <a:r>
              <a:rPr lang="en-US" sz="2000" b="0" dirty="0"/>
              <a:t>Wilcoxon</a:t>
            </a:r>
          </a:p>
          <a:p>
            <a:pPr algn="ctr"/>
            <a:r>
              <a:rPr lang="en-US" sz="2000" b="0" dirty="0"/>
              <a:t>Kruskal Wallis</a:t>
            </a:r>
          </a:p>
          <a:p>
            <a:pPr algn="ctr"/>
            <a:r>
              <a:rPr lang="en-US" sz="2000" b="0" dirty="0"/>
              <a:t>Friedman</a:t>
            </a:r>
          </a:p>
          <a:p>
            <a:pPr algn="ctr"/>
            <a:endParaRPr lang="en-US" sz="2000" b="0" dirty="0"/>
          </a:p>
          <a:p>
            <a:pPr algn="ctr"/>
            <a:endParaRPr lang="en-US" sz="2000" dirty="0">
              <a:solidFill>
                <a:srgbClr val="99CC00"/>
              </a:solidFill>
            </a:endParaRPr>
          </a:p>
        </p:txBody>
      </p:sp>
      <p:sp>
        <p:nvSpPr>
          <p:cNvPr id="5" name="Rectangle 4">
            <a:extLst>
              <a:ext uri="{FF2B5EF4-FFF2-40B4-BE49-F238E27FC236}">
                <a16:creationId xmlns:a16="http://schemas.microsoft.com/office/drawing/2014/main" id="{26B527B1-6C53-C541-A0A5-6F9260F13912}"/>
              </a:ext>
            </a:extLst>
          </p:cNvPr>
          <p:cNvSpPr/>
          <p:nvPr/>
        </p:nvSpPr>
        <p:spPr>
          <a:xfrm>
            <a:off x="5905986" y="4555592"/>
            <a:ext cx="2807180" cy="1015663"/>
          </a:xfrm>
          <a:prstGeom prst="rect">
            <a:avLst/>
          </a:prstGeom>
        </p:spPr>
        <p:txBody>
          <a:bodyPr wrap="none">
            <a:spAutoFit/>
          </a:bodyPr>
          <a:lstStyle/>
          <a:p>
            <a:pPr algn="ctr"/>
            <a:r>
              <a:rPr lang="en-US" sz="2000" b="0" dirty="0"/>
              <a:t>Linear regression</a:t>
            </a:r>
          </a:p>
          <a:p>
            <a:pPr algn="ctr"/>
            <a:r>
              <a:rPr lang="en-US" sz="2000" dirty="0">
                <a:solidFill>
                  <a:srgbClr val="99CC00"/>
                </a:solidFill>
              </a:rPr>
              <a:t>Kolmogorov-Smirnov</a:t>
            </a:r>
          </a:p>
          <a:p>
            <a:pPr algn="ctr"/>
            <a:r>
              <a:rPr lang="en-US" sz="2000" b="0" dirty="0"/>
              <a:t>Shapiro-Wilk</a:t>
            </a:r>
            <a:endParaRPr lang="en-US" sz="2000" dirty="0"/>
          </a:p>
        </p:txBody>
      </p:sp>
      <p:sp>
        <p:nvSpPr>
          <p:cNvPr id="6" name="Right Triangle 5">
            <a:extLst>
              <a:ext uri="{FF2B5EF4-FFF2-40B4-BE49-F238E27FC236}">
                <a16:creationId xmlns:a16="http://schemas.microsoft.com/office/drawing/2014/main" id="{551E11D5-744D-A04F-8C59-EAFF05F72D03}"/>
              </a:ext>
            </a:extLst>
          </p:cNvPr>
          <p:cNvSpPr/>
          <p:nvPr/>
        </p:nvSpPr>
        <p:spPr bwMode="auto">
          <a:xfrm>
            <a:off x="0" y="6172200"/>
            <a:ext cx="762000" cy="6858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Rectangle 6">
            <a:extLst>
              <a:ext uri="{FF2B5EF4-FFF2-40B4-BE49-F238E27FC236}">
                <a16:creationId xmlns:a16="http://schemas.microsoft.com/office/drawing/2014/main" id="{FE8A3263-80FF-9B41-8868-E38928C7E9E4}"/>
              </a:ext>
            </a:extLst>
          </p:cNvPr>
          <p:cNvSpPr/>
          <p:nvPr/>
        </p:nvSpPr>
        <p:spPr>
          <a:xfrm>
            <a:off x="4373515" y="3802247"/>
            <a:ext cx="4339651" cy="369332"/>
          </a:xfrm>
          <a:prstGeom prst="rect">
            <a:avLst/>
          </a:prstGeom>
        </p:spPr>
        <p:txBody>
          <a:bodyPr wrap="none">
            <a:spAutoFit/>
          </a:bodyPr>
          <a:lstStyle/>
          <a:p>
            <a:pPr algn="ctr"/>
            <a:r>
              <a:rPr lang="en-US" dirty="0">
                <a:solidFill>
                  <a:srgbClr val="99CC00"/>
                </a:solidFill>
              </a:rPr>
              <a:t>(because more than 50 observations!)</a:t>
            </a:r>
          </a:p>
        </p:txBody>
      </p:sp>
      <p:sp>
        <p:nvSpPr>
          <p:cNvPr id="8" name="Slide Number Placeholder 7">
            <a:extLst>
              <a:ext uri="{FF2B5EF4-FFF2-40B4-BE49-F238E27FC236}">
                <a16:creationId xmlns:a16="http://schemas.microsoft.com/office/drawing/2014/main" id="{E58BF012-9559-3545-A548-C5964802C13A}"/>
              </a:ext>
            </a:extLst>
          </p:cNvPr>
          <p:cNvSpPr>
            <a:spLocks noGrp="1"/>
          </p:cNvSpPr>
          <p:nvPr>
            <p:ph type="sldNum" sz="quarter" idx="12"/>
          </p:nvPr>
        </p:nvSpPr>
        <p:spPr/>
        <p:txBody>
          <a:bodyPr/>
          <a:lstStyle/>
          <a:p>
            <a:fld id="{8C734804-006E-DC44-93A2-A63A0AD6AB16}" type="slidenum">
              <a:rPr lang="en-US" smtClean="0"/>
              <a:pPr/>
              <a:t>394</a:t>
            </a:fld>
            <a:endParaRPr lang="en-US"/>
          </a:p>
        </p:txBody>
      </p:sp>
    </p:spTree>
    <p:extLst>
      <p:ext uri="{BB962C8B-B14F-4D97-AF65-F5344CB8AC3E}">
        <p14:creationId xmlns:p14="http://schemas.microsoft.com/office/powerpoint/2010/main" val="80632119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1143000" y="1981200"/>
            <a:ext cx="7086600" cy="2677656"/>
          </a:xfrm>
          <a:prstGeom prst="rect">
            <a:avLst/>
          </a:prstGeom>
        </p:spPr>
        <p:txBody>
          <a:bodyPr wrap="square">
            <a:spAutoFit/>
          </a:bodyPr>
          <a:lstStyle/>
          <a:p>
            <a:pPr marL="457200" lvl="0" indent="-457200">
              <a:buAutoNum type="arabicPeriod"/>
            </a:pPr>
            <a:r>
              <a:rPr lang="en-US" sz="2400" b="0" dirty="0"/>
              <a:t>Give the four non parametric tests seen today</a:t>
            </a:r>
          </a:p>
          <a:p>
            <a:pPr marL="457200" lvl="0" indent="-457200">
              <a:buAutoNum type="arabicPeriod"/>
            </a:pPr>
            <a:r>
              <a:rPr lang="en-US" sz="2400" b="0" dirty="0"/>
              <a:t>Explain the basis of Mann Whitney and Wilcoxon test, aka that they use ranks rather than mean</a:t>
            </a:r>
          </a:p>
          <a:p>
            <a:pPr marL="457200" lvl="0" indent="-457200">
              <a:buAutoNum type="arabicPeriod"/>
            </a:pPr>
            <a:r>
              <a:rPr lang="en-US" sz="2400" b="0" dirty="0"/>
              <a:t>I won’t ask you to do it by hand in the exam</a:t>
            </a:r>
          </a:p>
          <a:p>
            <a:pPr marL="457200" lvl="0" indent="-457200">
              <a:buAutoNum type="arabicPeriod"/>
            </a:pPr>
            <a:r>
              <a:rPr lang="en-US" sz="2400" b="0" dirty="0"/>
              <a:t>Be able to read a design protocol and figure out what statistic tests to use</a:t>
            </a:r>
          </a:p>
        </p:txBody>
      </p:sp>
      <p:sp>
        <p:nvSpPr>
          <p:cNvPr id="5" name="Title 7">
            <a:extLst>
              <a:ext uri="{FF2B5EF4-FFF2-40B4-BE49-F238E27FC236}">
                <a16:creationId xmlns:a16="http://schemas.microsoft.com/office/drawing/2014/main" id="{FDCA8A4D-195B-B644-99BC-E4A5D2AE4C9C}"/>
              </a:ext>
            </a:extLst>
          </p:cNvPr>
          <p:cNvSpPr>
            <a:spLocks noGrp="1"/>
          </p:cNvSpPr>
          <p:nvPr>
            <p:ph type="title"/>
          </p:nvPr>
        </p:nvSpPr>
        <p:spPr>
          <a:xfrm>
            <a:off x="2133600" y="5867400"/>
            <a:ext cx="6754586" cy="685800"/>
          </a:xfrm>
        </p:spPr>
        <p:txBody>
          <a:bodyPr/>
          <a:lstStyle/>
          <a:p>
            <a:pPr algn="r" eaLnBrk="1" hangingPunct="1"/>
            <a:r>
              <a:rPr lang="en-US" sz="8600" dirty="0">
                <a:solidFill>
                  <a:srgbClr val="A6A6A6"/>
                </a:solidFill>
                <a:latin typeface="Arial" charset="0"/>
                <a:cs typeface="Arial" charset="0"/>
              </a:rPr>
              <a:t>take away</a:t>
            </a:r>
          </a:p>
        </p:txBody>
      </p:sp>
      <p:sp>
        <p:nvSpPr>
          <p:cNvPr id="2" name="Slide Number Placeholder 1">
            <a:extLst>
              <a:ext uri="{FF2B5EF4-FFF2-40B4-BE49-F238E27FC236}">
                <a16:creationId xmlns:a16="http://schemas.microsoft.com/office/drawing/2014/main" id="{2C6A7AC6-B9C8-DC49-970D-9446318180A3}"/>
              </a:ext>
            </a:extLst>
          </p:cNvPr>
          <p:cNvSpPr>
            <a:spLocks noGrp="1"/>
          </p:cNvSpPr>
          <p:nvPr>
            <p:ph type="sldNum" sz="quarter" idx="12"/>
          </p:nvPr>
        </p:nvSpPr>
        <p:spPr/>
        <p:txBody>
          <a:bodyPr/>
          <a:lstStyle/>
          <a:p>
            <a:fld id="{803C33BC-767D-8845-BB2C-A473FB4A7552}" type="slidenum">
              <a:rPr lang="en-US" smtClean="0"/>
              <a:pPr/>
              <a:t>395</a:t>
            </a:fld>
            <a:endParaRPr lang="en-US"/>
          </a:p>
        </p:txBody>
      </p:sp>
    </p:spTree>
    <p:extLst>
      <p:ext uri="{BB962C8B-B14F-4D97-AF65-F5344CB8AC3E}">
        <p14:creationId xmlns:p14="http://schemas.microsoft.com/office/powerpoint/2010/main" val="233906549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Pr>
        <a:solidFill>
          <a:srgbClr val="99CC00"/>
        </a:solidFill>
        <a:effectLst/>
      </p:bgPr>
    </p:bg>
    <p:spTree>
      <p:nvGrpSpPr>
        <p:cNvPr id="1" name=""/>
        <p:cNvGrpSpPr/>
        <p:nvPr/>
      </p:nvGrpSpPr>
      <p:grpSpPr>
        <a:xfrm>
          <a:off x="0" y="0"/>
          <a:ext cx="0" cy="0"/>
          <a:chOff x="0" y="0"/>
          <a:chExt cx="0" cy="0"/>
        </a:xfrm>
      </p:grpSpPr>
      <p:sp>
        <p:nvSpPr>
          <p:cNvPr id="6146" name="Title 3"/>
          <p:cNvSpPr txBox="1">
            <a:spLocks/>
          </p:cNvSpPr>
          <p:nvPr/>
        </p:nvSpPr>
        <p:spPr bwMode="auto">
          <a:xfrm>
            <a:off x="-1828800" y="1219736"/>
            <a:ext cx="9144000" cy="6247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0" dirty="0">
                <a:solidFill>
                  <a:srgbClr val="FFFFFF"/>
                </a:solidFill>
              </a:rPr>
              <a:t>7</a:t>
            </a:r>
            <a:endParaRPr kumimoji="0" lang="en-US" sz="40000" b="1" i="0" u="none" strike="noStrike" kern="120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3" name="Rectangle 2"/>
          <p:cNvSpPr/>
          <p:nvPr/>
        </p:nvSpPr>
        <p:spPr>
          <a:xfrm>
            <a:off x="3938016" y="3886200"/>
            <a:ext cx="5169408" cy="240065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rPr>
              <a:t>other</a:t>
            </a:r>
            <a:r>
              <a:rPr lang="en-US" sz="5000" dirty="0">
                <a:solidFill>
                  <a:srgbClr val="FFFFFF"/>
                </a:solidFill>
              </a:rPr>
              <a:t>s </a:t>
            </a:r>
            <a:r>
              <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rPr>
              <a:t>(categorical, </a:t>
            </a:r>
            <a:r>
              <a:rPr kumimoji="0" lang="en-US" sz="5000" b="1" i="0" u="none" strike="noStrike" kern="1200" cap="none" spc="0" normalizeH="0" baseline="0" noProof="0" dirty="0" err="1">
                <a:ln>
                  <a:noFill/>
                </a:ln>
                <a:solidFill>
                  <a:srgbClr val="FFFFFF"/>
                </a:solidFill>
                <a:effectLst/>
                <a:uLnTx/>
                <a:uFillTx/>
                <a:latin typeface="Arial" charset="0"/>
                <a:ea typeface="ＭＳ Ｐゴシック" charset="0"/>
                <a:cs typeface="Arial" charset="0"/>
              </a:rPr>
              <a:t>anova</a:t>
            </a:r>
            <a:r>
              <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rPr>
              <a:t>++)</a:t>
            </a:r>
          </a:p>
        </p:txBody>
      </p:sp>
    </p:spTree>
    <p:extLst>
      <p:ext uri="{BB962C8B-B14F-4D97-AF65-F5344CB8AC3E}">
        <p14:creationId xmlns:p14="http://schemas.microsoft.com/office/powerpoint/2010/main" val="578743461"/>
      </p:ext>
    </p:extLst>
  </p:cSld>
  <p:clrMapOvr>
    <a:masterClrMapping/>
  </p:clrMapOvr>
  <p:transitio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4AA82FC-C667-C94C-BEBA-230B528AC9B3}"/>
              </a:ext>
            </a:extLst>
          </p:cNvPr>
          <p:cNvSpPr/>
          <p:nvPr/>
        </p:nvSpPr>
        <p:spPr bwMode="auto">
          <a:xfrm>
            <a:off x="3622764" y="353839"/>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 name="Rounded Rectangle 7">
            <a:extLst>
              <a:ext uri="{FF2B5EF4-FFF2-40B4-BE49-F238E27FC236}">
                <a16:creationId xmlns:a16="http://schemas.microsoft.com/office/drawing/2014/main" id="{A8CC106A-11FD-0A45-98C9-A5312261E668}"/>
              </a:ext>
            </a:extLst>
          </p:cNvPr>
          <p:cNvSpPr/>
          <p:nvPr/>
        </p:nvSpPr>
        <p:spPr bwMode="auto">
          <a:xfrm>
            <a:off x="727164" y="382727"/>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 name="Rounded Rectangle 8">
            <a:extLst>
              <a:ext uri="{FF2B5EF4-FFF2-40B4-BE49-F238E27FC236}">
                <a16:creationId xmlns:a16="http://schemas.microsoft.com/office/drawing/2014/main" id="{5346FDDD-FD7A-CC46-B1C8-B47B2899C491}"/>
              </a:ext>
            </a:extLst>
          </p:cNvPr>
          <p:cNvSpPr/>
          <p:nvPr/>
        </p:nvSpPr>
        <p:spPr bwMode="auto">
          <a:xfrm>
            <a:off x="252034" y="1231612"/>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 name="Rounded Rectangle 10">
            <a:extLst>
              <a:ext uri="{FF2B5EF4-FFF2-40B4-BE49-F238E27FC236}">
                <a16:creationId xmlns:a16="http://schemas.microsoft.com/office/drawing/2014/main" id="{61FB21C5-D49A-F340-893E-6151B434F1BC}"/>
              </a:ext>
            </a:extLst>
          </p:cNvPr>
          <p:cNvSpPr/>
          <p:nvPr/>
        </p:nvSpPr>
        <p:spPr bwMode="auto">
          <a:xfrm>
            <a:off x="6529889" y="353839"/>
            <a:ext cx="2033980" cy="56863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 name="Rounded Rectangle 11">
            <a:extLst>
              <a:ext uri="{FF2B5EF4-FFF2-40B4-BE49-F238E27FC236}">
                <a16:creationId xmlns:a16="http://schemas.microsoft.com/office/drawing/2014/main" id="{B5180DAB-CEC7-B34D-8FAF-CC858751F435}"/>
              </a:ext>
            </a:extLst>
          </p:cNvPr>
          <p:cNvSpPr/>
          <p:nvPr/>
        </p:nvSpPr>
        <p:spPr bwMode="auto">
          <a:xfrm>
            <a:off x="1771678" y="1248473"/>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5" name="Rounded Rectangle 14">
            <a:extLst>
              <a:ext uri="{FF2B5EF4-FFF2-40B4-BE49-F238E27FC236}">
                <a16:creationId xmlns:a16="http://schemas.microsoft.com/office/drawing/2014/main" id="{83551895-595B-374D-BF32-8DE1B5C5F63C}"/>
              </a:ext>
            </a:extLst>
          </p:cNvPr>
          <p:cNvSpPr/>
          <p:nvPr/>
        </p:nvSpPr>
        <p:spPr bwMode="auto">
          <a:xfrm>
            <a:off x="252035" y="2209335"/>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6" name="Rounded Rectangle 15">
            <a:extLst>
              <a:ext uri="{FF2B5EF4-FFF2-40B4-BE49-F238E27FC236}">
                <a16:creationId xmlns:a16="http://schemas.microsoft.com/office/drawing/2014/main" id="{3A15E411-A38E-3A46-B44D-DB34DC4AD610}"/>
              </a:ext>
            </a:extLst>
          </p:cNvPr>
          <p:cNvSpPr/>
          <p:nvPr/>
        </p:nvSpPr>
        <p:spPr bwMode="auto">
          <a:xfrm>
            <a:off x="1793964" y="2163247"/>
            <a:ext cx="1080955" cy="50374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8" name="Rounded Rectangle 17">
            <a:extLst>
              <a:ext uri="{FF2B5EF4-FFF2-40B4-BE49-F238E27FC236}">
                <a16:creationId xmlns:a16="http://schemas.microsoft.com/office/drawing/2014/main" id="{EED32260-4D92-B642-AE05-24B89B07CF8D}"/>
              </a:ext>
            </a:extLst>
          </p:cNvPr>
          <p:cNvSpPr/>
          <p:nvPr/>
        </p:nvSpPr>
        <p:spPr bwMode="auto">
          <a:xfrm>
            <a:off x="4001800" y="2171560"/>
            <a:ext cx="1004756" cy="46531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normally distributed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9" name="Rounded Rectangle 18">
            <a:extLst>
              <a:ext uri="{FF2B5EF4-FFF2-40B4-BE49-F238E27FC236}">
                <a16:creationId xmlns:a16="http://schemas.microsoft.com/office/drawing/2014/main" id="{41748079-5E91-7E4C-8365-539FA6669AE3}"/>
              </a:ext>
            </a:extLst>
          </p:cNvPr>
          <p:cNvSpPr/>
          <p:nvPr/>
        </p:nvSpPr>
        <p:spPr bwMode="auto">
          <a:xfrm>
            <a:off x="5157342" y="2174746"/>
            <a:ext cx="769227" cy="44192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skewed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0" name="Rounded Rectangle 19">
            <a:extLst>
              <a:ext uri="{FF2B5EF4-FFF2-40B4-BE49-F238E27FC236}">
                <a16:creationId xmlns:a16="http://schemas.microsoft.com/office/drawing/2014/main" id="{CE00BEFF-0532-4B4F-8A11-00C8090B9495}"/>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1" name="Rounded Rectangle 20">
            <a:extLst>
              <a:ext uri="{FF2B5EF4-FFF2-40B4-BE49-F238E27FC236}">
                <a16:creationId xmlns:a16="http://schemas.microsoft.com/office/drawing/2014/main" id="{6755D281-1918-2945-B017-14F98A2A49E0}"/>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4" name="Rounded Rectangle 23">
            <a:extLst>
              <a:ext uri="{FF2B5EF4-FFF2-40B4-BE49-F238E27FC236}">
                <a16:creationId xmlns:a16="http://schemas.microsoft.com/office/drawing/2014/main" id="{F4BE0EFB-9D71-E541-B366-86F62CDC048D}"/>
              </a:ext>
            </a:extLst>
          </p:cNvPr>
          <p:cNvSpPr/>
          <p:nvPr/>
        </p:nvSpPr>
        <p:spPr bwMode="auto">
          <a:xfrm>
            <a:off x="120425" y="3658115"/>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5" name="Rounded Rectangle 24">
            <a:extLst>
              <a:ext uri="{FF2B5EF4-FFF2-40B4-BE49-F238E27FC236}">
                <a16:creationId xmlns:a16="http://schemas.microsoft.com/office/drawing/2014/main" id="{C1E91706-9D70-E446-A60F-8A8026DD0C73}"/>
              </a:ext>
            </a:extLst>
          </p:cNvPr>
          <p:cNvSpPr/>
          <p:nvPr/>
        </p:nvSpPr>
        <p:spPr bwMode="auto">
          <a:xfrm>
            <a:off x="1031964" y="3664706"/>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6" name="Rounded Rectangle 25">
            <a:extLst>
              <a:ext uri="{FF2B5EF4-FFF2-40B4-BE49-F238E27FC236}">
                <a16:creationId xmlns:a16="http://schemas.microsoft.com/office/drawing/2014/main" id="{2B626FFD-671A-5A42-9B40-41DCFE577DB1}"/>
              </a:ext>
            </a:extLst>
          </p:cNvPr>
          <p:cNvSpPr/>
          <p:nvPr/>
        </p:nvSpPr>
        <p:spPr bwMode="auto">
          <a:xfrm rot="16200000">
            <a:off x="126026" y="5101240"/>
            <a:ext cx="880945" cy="28227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7" name="Rounded Rectangle 26">
            <a:extLst>
              <a:ext uri="{FF2B5EF4-FFF2-40B4-BE49-F238E27FC236}">
                <a16:creationId xmlns:a16="http://schemas.microsoft.com/office/drawing/2014/main" id="{BBE971B6-51DA-0146-B5CA-34130A350C40}"/>
              </a:ext>
            </a:extLst>
          </p:cNvPr>
          <p:cNvSpPr/>
          <p:nvPr/>
        </p:nvSpPr>
        <p:spPr bwMode="auto">
          <a:xfrm rot="16200000">
            <a:off x="601636" y="5405065"/>
            <a:ext cx="1522694" cy="31637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8" name="Rounded Rectangle 27">
            <a:extLst>
              <a:ext uri="{FF2B5EF4-FFF2-40B4-BE49-F238E27FC236}">
                <a16:creationId xmlns:a16="http://schemas.microsoft.com/office/drawing/2014/main" id="{47E28FB9-B1BD-4B45-8471-563F984E4642}"/>
              </a:ext>
            </a:extLst>
          </p:cNvPr>
          <p:cNvSpPr/>
          <p:nvPr/>
        </p:nvSpPr>
        <p:spPr bwMode="auto">
          <a:xfrm rot="16200000">
            <a:off x="1623952" y="5038658"/>
            <a:ext cx="819785" cy="3273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ANOVA</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1" name="Rounded Rectangle 30">
            <a:extLst>
              <a:ext uri="{FF2B5EF4-FFF2-40B4-BE49-F238E27FC236}">
                <a16:creationId xmlns:a16="http://schemas.microsoft.com/office/drawing/2014/main" id="{FDDFDD72-B968-4844-A6DB-60A616023CFB}"/>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2" name="Rounded Rectangle 31">
            <a:extLst>
              <a:ext uri="{FF2B5EF4-FFF2-40B4-BE49-F238E27FC236}">
                <a16:creationId xmlns:a16="http://schemas.microsoft.com/office/drawing/2014/main" id="{EDC7F869-BAC7-904B-B8C8-C64C79A28046}"/>
              </a:ext>
            </a:extLst>
          </p:cNvPr>
          <p:cNvSpPr/>
          <p:nvPr/>
        </p:nvSpPr>
        <p:spPr bwMode="auto">
          <a:xfrm rot="16200000">
            <a:off x="2801817" y="5260379"/>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3" name="Rounded Rectangle 32">
            <a:extLst>
              <a:ext uri="{FF2B5EF4-FFF2-40B4-BE49-F238E27FC236}">
                <a16:creationId xmlns:a16="http://schemas.microsoft.com/office/drawing/2014/main" id="{E21AA211-CA72-C748-9A79-A1C2D02DDB33}"/>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6" name="Rounded Rectangle 35">
            <a:extLst>
              <a:ext uri="{FF2B5EF4-FFF2-40B4-BE49-F238E27FC236}">
                <a16:creationId xmlns:a16="http://schemas.microsoft.com/office/drawing/2014/main" id="{C4FF91C9-77A6-D84A-89B7-FB01EB031B57}"/>
              </a:ext>
            </a:extLst>
          </p:cNvPr>
          <p:cNvSpPr/>
          <p:nvPr/>
        </p:nvSpPr>
        <p:spPr bwMode="auto">
          <a:xfrm>
            <a:off x="739552"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7" name="Rounded Rectangle 36">
            <a:extLst>
              <a:ext uri="{FF2B5EF4-FFF2-40B4-BE49-F238E27FC236}">
                <a16:creationId xmlns:a16="http://schemas.microsoft.com/office/drawing/2014/main" id="{81B78392-BF1C-8D49-A7E0-5846713608EA}"/>
              </a:ext>
            </a:extLst>
          </p:cNvPr>
          <p:cNvSpPr/>
          <p:nvPr/>
        </p:nvSpPr>
        <p:spPr bwMode="auto">
          <a:xfrm>
            <a:off x="16415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8" name="Rounded Rectangle 37">
            <a:extLst>
              <a:ext uri="{FF2B5EF4-FFF2-40B4-BE49-F238E27FC236}">
                <a16:creationId xmlns:a16="http://schemas.microsoft.com/office/drawing/2014/main" id="{72C588E6-6D51-C54C-B9FD-F98766C53B48}"/>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39" name="Rounded Rectangle 38">
            <a:extLst>
              <a:ext uri="{FF2B5EF4-FFF2-40B4-BE49-F238E27FC236}">
                <a16:creationId xmlns:a16="http://schemas.microsoft.com/office/drawing/2014/main" id="{88360C0D-1E10-6140-B81C-FEE2A4AED111}"/>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0" name="Rounded Rectangle 39">
            <a:extLst>
              <a:ext uri="{FF2B5EF4-FFF2-40B4-BE49-F238E27FC236}">
                <a16:creationId xmlns:a16="http://schemas.microsoft.com/office/drawing/2014/main" id="{C48DB71B-4720-7E4B-A01B-C87F62C3DC1E}"/>
              </a:ext>
            </a:extLst>
          </p:cNvPr>
          <p:cNvSpPr/>
          <p:nvPr/>
        </p:nvSpPr>
        <p:spPr bwMode="auto">
          <a:xfrm>
            <a:off x="7437992" y="2199505"/>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1" name="Rounded Rectangle 40">
            <a:extLst>
              <a:ext uri="{FF2B5EF4-FFF2-40B4-BE49-F238E27FC236}">
                <a16:creationId xmlns:a16="http://schemas.microsoft.com/office/drawing/2014/main" id="{1FE7DB6D-F272-3B4C-9768-F168E50DDF24}"/>
              </a:ext>
            </a:extLst>
          </p:cNvPr>
          <p:cNvSpPr/>
          <p:nvPr/>
        </p:nvSpPr>
        <p:spPr bwMode="auto">
          <a:xfrm>
            <a:off x="8234796" y="2187782"/>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2" name="Rounded Rectangle 41">
            <a:extLst>
              <a:ext uri="{FF2B5EF4-FFF2-40B4-BE49-F238E27FC236}">
                <a16:creationId xmlns:a16="http://schemas.microsoft.com/office/drawing/2014/main" id="{CC1F713B-F278-E141-83FF-A4183447E74A}"/>
              </a:ext>
            </a:extLst>
          </p:cNvPr>
          <p:cNvSpPr/>
          <p:nvPr/>
        </p:nvSpPr>
        <p:spPr bwMode="auto">
          <a:xfrm>
            <a:off x="6347838" y="298349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3" name="Rounded Rectangle 42">
            <a:extLst>
              <a:ext uri="{FF2B5EF4-FFF2-40B4-BE49-F238E27FC236}">
                <a16:creationId xmlns:a16="http://schemas.microsoft.com/office/drawing/2014/main" id="{F953F5AE-CEC7-E34B-BE22-E942373A566B}"/>
              </a:ext>
            </a:extLst>
          </p:cNvPr>
          <p:cNvSpPr/>
          <p:nvPr/>
        </p:nvSpPr>
        <p:spPr bwMode="auto">
          <a:xfrm>
            <a:off x="7707953" y="299008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4" name="Rounded Rectangle 43">
            <a:extLst>
              <a:ext uri="{FF2B5EF4-FFF2-40B4-BE49-F238E27FC236}">
                <a16:creationId xmlns:a16="http://schemas.microsoft.com/office/drawing/2014/main" id="{1B6CA0DD-7683-A54A-AB72-FE0F91E5B8C5}"/>
              </a:ext>
            </a:extLst>
          </p:cNvPr>
          <p:cNvSpPr/>
          <p:nvPr/>
        </p:nvSpPr>
        <p:spPr bwMode="auto">
          <a:xfrm>
            <a:off x="5886340" y="3669297"/>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5" name="Rounded Rectangle 44">
            <a:extLst>
              <a:ext uri="{FF2B5EF4-FFF2-40B4-BE49-F238E27FC236}">
                <a16:creationId xmlns:a16="http://schemas.microsoft.com/office/drawing/2014/main" id="{D94C8565-0FF0-F24E-9BF7-4C1B6934DF6B}"/>
              </a:ext>
            </a:extLst>
          </p:cNvPr>
          <p:cNvSpPr/>
          <p:nvPr/>
        </p:nvSpPr>
        <p:spPr bwMode="auto">
          <a:xfrm>
            <a:off x="6746964" y="3669297"/>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6" name="Rounded Rectangle 45">
            <a:extLst>
              <a:ext uri="{FF2B5EF4-FFF2-40B4-BE49-F238E27FC236}">
                <a16:creationId xmlns:a16="http://schemas.microsoft.com/office/drawing/2014/main" id="{9FE5D658-78C2-C34A-AF7C-1A289105F37D}"/>
              </a:ext>
            </a:extLst>
          </p:cNvPr>
          <p:cNvSpPr/>
          <p:nvPr/>
        </p:nvSpPr>
        <p:spPr bwMode="auto">
          <a:xfrm rot="16200000">
            <a:off x="5606260" y="5317000"/>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7" name="Rounded Rectangle 46">
            <a:extLst>
              <a:ext uri="{FF2B5EF4-FFF2-40B4-BE49-F238E27FC236}">
                <a16:creationId xmlns:a16="http://schemas.microsoft.com/office/drawing/2014/main" id="{14E4305F-D9DD-384E-9B09-E650EA8938A4}"/>
              </a:ext>
            </a:extLst>
          </p:cNvPr>
          <p:cNvSpPr/>
          <p:nvPr/>
        </p:nvSpPr>
        <p:spPr bwMode="auto">
          <a:xfrm rot="16200000">
            <a:off x="6467117" y="5257358"/>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8" name="Rounded Rectangle 47">
            <a:extLst>
              <a:ext uri="{FF2B5EF4-FFF2-40B4-BE49-F238E27FC236}">
                <a16:creationId xmlns:a16="http://schemas.microsoft.com/office/drawing/2014/main" id="{B7379453-5360-294D-B93C-C079E121E762}"/>
              </a:ext>
            </a:extLst>
          </p:cNvPr>
          <p:cNvSpPr/>
          <p:nvPr/>
        </p:nvSpPr>
        <p:spPr bwMode="auto">
          <a:xfrm rot="16200000">
            <a:off x="7372481" y="5385352"/>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9" name="Rounded Rectangle 48">
            <a:extLst>
              <a:ext uri="{FF2B5EF4-FFF2-40B4-BE49-F238E27FC236}">
                <a16:creationId xmlns:a16="http://schemas.microsoft.com/office/drawing/2014/main" id="{29F511CD-24B7-9F47-8FA0-3CF573B0C488}"/>
              </a:ext>
            </a:extLst>
          </p:cNvPr>
          <p:cNvSpPr/>
          <p:nvPr/>
        </p:nvSpPr>
        <p:spPr bwMode="auto">
          <a:xfrm rot="16200000">
            <a:off x="7941517" y="5358746"/>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53" name="Straight Connector 52">
            <a:extLst>
              <a:ext uri="{FF2B5EF4-FFF2-40B4-BE49-F238E27FC236}">
                <a16:creationId xmlns:a16="http://schemas.microsoft.com/office/drawing/2014/main" id="{97BA1E35-649E-A84D-ACCB-AEC3327D3E69}"/>
              </a:ext>
            </a:extLst>
          </p:cNvPr>
          <p:cNvCxnSpPr>
            <a:stCxn id="7" idx="1"/>
            <a:endCxn id="8" idx="3"/>
          </p:cNvCxnSpPr>
          <p:nvPr/>
        </p:nvCxnSpPr>
        <p:spPr bwMode="auto">
          <a:xfrm flipH="1">
            <a:off x="2736073" y="544339"/>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33E1094C-D166-1145-A2AD-3DC7A3800E44}"/>
              </a:ext>
            </a:extLst>
          </p:cNvPr>
          <p:cNvCxnSpPr>
            <a:stCxn id="7" idx="3"/>
            <a:endCxn id="11" idx="1"/>
          </p:cNvCxnSpPr>
          <p:nvPr/>
        </p:nvCxnSpPr>
        <p:spPr bwMode="auto">
          <a:xfrm>
            <a:off x="5908764" y="544339"/>
            <a:ext cx="621125" cy="93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4C768EB8-154E-0344-ABEE-B8382608FA78}"/>
              </a:ext>
            </a:extLst>
          </p:cNvPr>
          <p:cNvCxnSpPr>
            <a:cxnSpLocks/>
            <a:endCxn id="9" idx="0"/>
          </p:cNvCxnSpPr>
          <p:nvPr/>
        </p:nvCxnSpPr>
        <p:spPr bwMode="auto">
          <a:xfrm flipH="1">
            <a:off x="853654" y="1028745"/>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6C36873A-04A8-624A-B6CE-74EA47B6B93B}"/>
              </a:ext>
            </a:extLst>
          </p:cNvPr>
          <p:cNvCxnSpPr>
            <a:cxnSpLocks/>
            <a:stCxn id="8" idx="2"/>
            <a:endCxn id="12" idx="0"/>
          </p:cNvCxnSpPr>
          <p:nvPr/>
        </p:nvCxnSpPr>
        <p:spPr bwMode="auto">
          <a:xfrm>
            <a:off x="1731619" y="1028745"/>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CCD38AB4-A845-AF49-AC82-5E9169F45A8F}"/>
              </a:ext>
            </a:extLst>
          </p:cNvPr>
          <p:cNvCxnSpPr>
            <a:cxnSpLocks/>
            <a:stCxn id="15" idx="0"/>
            <a:endCxn id="9" idx="2"/>
          </p:cNvCxnSpPr>
          <p:nvPr/>
        </p:nvCxnSpPr>
        <p:spPr bwMode="auto">
          <a:xfrm flipV="1">
            <a:off x="853654" y="1976037"/>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C0D54579-2E4C-E94F-8479-1E7DD65095F6}"/>
              </a:ext>
            </a:extLst>
          </p:cNvPr>
          <p:cNvCxnSpPr>
            <a:cxnSpLocks/>
            <a:stCxn id="16" idx="0"/>
            <a:endCxn id="12" idx="2"/>
          </p:cNvCxnSpPr>
          <p:nvPr/>
        </p:nvCxnSpPr>
        <p:spPr bwMode="auto">
          <a:xfrm flipH="1" flipV="1">
            <a:off x="2332940" y="1976037"/>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A62E306F-DDAC-E749-B677-10D21A50681F}"/>
              </a:ext>
            </a:extLst>
          </p:cNvPr>
          <p:cNvCxnSpPr>
            <a:cxnSpLocks/>
            <a:stCxn id="11" idx="2"/>
          </p:cNvCxnSpPr>
          <p:nvPr/>
        </p:nvCxnSpPr>
        <p:spPr bwMode="auto">
          <a:xfrm flipH="1">
            <a:off x="6738984" y="922474"/>
            <a:ext cx="807895" cy="285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1839E900-8303-6148-AABB-9D6FE67BA2AB}"/>
              </a:ext>
            </a:extLst>
          </p:cNvPr>
          <p:cNvCxnSpPr>
            <a:cxnSpLocks/>
            <a:stCxn id="11" idx="2"/>
          </p:cNvCxnSpPr>
          <p:nvPr/>
        </p:nvCxnSpPr>
        <p:spPr bwMode="auto">
          <a:xfrm>
            <a:off x="7546879" y="922474"/>
            <a:ext cx="725436" cy="279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09CE4BCD-C1F6-A546-935D-B6D468462EBD}"/>
              </a:ext>
            </a:extLst>
          </p:cNvPr>
          <p:cNvCxnSpPr>
            <a:cxnSpLocks/>
            <a:endCxn id="18" idx="0"/>
          </p:cNvCxnSpPr>
          <p:nvPr/>
        </p:nvCxnSpPr>
        <p:spPr bwMode="auto">
          <a:xfrm flipH="1">
            <a:off x="4504178" y="1952355"/>
            <a:ext cx="2234806" cy="219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C1F5AC5C-B8C0-634E-9978-7B26B5FAAE3E}"/>
              </a:ext>
            </a:extLst>
          </p:cNvPr>
          <p:cNvCxnSpPr>
            <a:cxnSpLocks/>
            <a:endCxn id="19" idx="0"/>
          </p:cNvCxnSpPr>
          <p:nvPr/>
        </p:nvCxnSpPr>
        <p:spPr bwMode="auto">
          <a:xfrm flipH="1">
            <a:off x="5541956" y="1952355"/>
            <a:ext cx="1197028" cy="2223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5B587D0B-FC65-EB40-A4F0-12D8FBF20ABC}"/>
              </a:ext>
            </a:extLst>
          </p:cNvPr>
          <p:cNvCxnSpPr>
            <a:cxnSpLocks/>
            <a:endCxn id="40" idx="0"/>
          </p:cNvCxnSpPr>
          <p:nvPr/>
        </p:nvCxnSpPr>
        <p:spPr bwMode="auto">
          <a:xfrm flipH="1">
            <a:off x="7774698" y="1929686"/>
            <a:ext cx="497617" cy="2698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DC3B3028-837C-A041-9E31-33CCDCF6A2CE}"/>
              </a:ext>
            </a:extLst>
          </p:cNvPr>
          <p:cNvCxnSpPr>
            <a:cxnSpLocks/>
            <a:endCxn id="41" idx="0"/>
          </p:cNvCxnSpPr>
          <p:nvPr/>
        </p:nvCxnSpPr>
        <p:spPr bwMode="auto">
          <a:xfrm>
            <a:off x="8272315" y="1929686"/>
            <a:ext cx="340883" cy="258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08108880-F911-6C4E-B664-20A7D4938E00}"/>
              </a:ext>
            </a:extLst>
          </p:cNvPr>
          <p:cNvCxnSpPr>
            <a:cxnSpLocks/>
            <a:stCxn id="18" idx="2"/>
            <a:endCxn id="36" idx="0"/>
          </p:cNvCxnSpPr>
          <p:nvPr/>
        </p:nvCxnSpPr>
        <p:spPr bwMode="auto">
          <a:xfrm flipH="1">
            <a:off x="1076258" y="2636877"/>
            <a:ext cx="3427920" cy="457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E5078D39-6A43-D849-BA3F-5A157FD0EF76}"/>
              </a:ext>
            </a:extLst>
          </p:cNvPr>
          <p:cNvCxnSpPr>
            <a:cxnSpLocks/>
            <a:stCxn id="18" idx="2"/>
            <a:endCxn id="37" idx="0"/>
          </p:cNvCxnSpPr>
          <p:nvPr/>
        </p:nvCxnSpPr>
        <p:spPr bwMode="auto">
          <a:xfrm flipH="1">
            <a:off x="2019966" y="2636877"/>
            <a:ext cx="2484212" cy="451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BF7CAAB6-1993-9341-B944-0F34E8F953B4}"/>
              </a:ext>
            </a:extLst>
          </p:cNvPr>
          <p:cNvCxnSpPr>
            <a:cxnSpLocks/>
            <a:stCxn id="19" idx="2"/>
            <a:endCxn id="20" idx="0"/>
          </p:cNvCxnSpPr>
          <p:nvPr/>
        </p:nvCxnSpPr>
        <p:spPr bwMode="auto">
          <a:xfrm flipH="1">
            <a:off x="3121270" y="2616674"/>
            <a:ext cx="2420686" cy="4776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A6B44F32-0BFC-9046-86C0-1A3C9223B739}"/>
              </a:ext>
            </a:extLst>
          </p:cNvPr>
          <p:cNvCxnSpPr>
            <a:cxnSpLocks/>
            <a:stCxn id="19" idx="2"/>
            <a:endCxn id="21" idx="0"/>
          </p:cNvCxnSpPr>
          <p:nvPr/>
        </p:nvCxnSpPr>
        <p:spPr bwMode="auto">
          <a:xfrm flipH="1">
            <a:off x="4915566" y="2616674"/>
            <a:ext cx="626390" cy="4719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D6A50A56-B5CC-7A4F-9600-F565C6B9D510}"/>
              </a:ext>
            </a:extLst>
          </p:cNvPr>
          <p:cNvCxnSpPr>
            <a:cxnSpLocks/>
            <a:stCxn id="36" idx="2"/>
            <a:endCxn id="24" idx="0"/>
          </p:cNvCxnSpPr>
          <p:nvPr/>
        </p:nvCxnSpPr>
        <p:spPr bwMode="auto">
          <a:xfrm flipH="1">
            <a:off x="560323" y="3464869"/>
            <a:ext cx="515935" cy="1932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C4C6C190-FF90-6441-8E34-1C50DCC09777}"/>
              </a:ext>
            </a:extLst>
          </p:cNvPr>
          <p:cNvCxnSpPr>
            <a:cxnSpLocks/>
            <a:stCxn id="36" idx="2"/>
            <a:endCxn id="25" idx="0"/>
          </p:cNvCxnSpPr>
          <p:nvPr/>
        </p:nvCxnSpPr>
        <p:spPr bwMode="auto">
          <a:xfrm>
            <a:off x="1076258" y="3464869"/>
            <a:ext cx="281888" cy="199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652E953D-41D6-B941-9920-998A65EEABC4}"/>
              </a:ext>
            </a:extLst>
          </p:cNvPr>
          <p:cNvCxnSpPr>
            <a:cxnSpLocks/>
            <a:stCxn id="24" idx="2"/>
            <a:endCxn id="26" idx="3"/>
          </p:cNvCxnSpPr>
          <p:nvPr/>
        </p:nvCxnSpPr>
        <p:spPr bwMode="auto">
          <a:xfrm>
            <a:off x="560323" y="4102305"/>
            <a:ext cx="6176"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0C2A6127-92A4-8B46-BF18-708D6386E42D}"/>
              </a:ext>
            </a:extLst>
          </p:cNvPr>
          <p:cNvCxnSpPr>
            <a:cxnSpLocks/>
            <a:stCxn id="25" idx="2"/>
            <a:endCxn id="27" idx="3"/>
          </p:cNvCxnSpPr>
          <p:nvPr/>
        </p:nvCxnSpPr>
        <p:spPr bwMode="auto">
          <a:xfrm>
            <a:off x="1358146" y="4102305"/>
            <a:ext cx="4838"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7EF82B09-DF7F-8A48-BF17-969350BA141C}"/>
              </a:ext>
            </a:extLst>
          </p:cNvPr>
          <p:cNvCxnSpPr>
            <a:cxnSpLocks/>
            <a:stCxn id="37" idx="2"/>
            <a:endCxn id="28" idx="3"/>
          </p:cNvCxnSpPr>
          <p:nvPr/>
        </p:nvCxnSpPr>
        <p:spPr bwMode="auto">
          <a:xfrm>
            <a:off x="2019966" y="3464869"/>
            <a:ext cx="13879" cy="1327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4245654A-E67F-2441-9E9B-F085E8C6D618}"/>
              </a:ext>
            </a:extLst>
          </p:cNvPr>
          <p:cNvCxnSpPr>
            <a:cxnSpLocks/>
            <a:stCxn id="20" idx="2"/>
            <a:endCxn id="38"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0FFD1597-5FEF-FD4A-9090-97F9B5606CDE}"/>
              </a:ext>
            </a:extLst>
          </p:cNvPr>
          <p:cNvCxnSpPr>
            <a:cxnSpLocks/>
            <a:stCxn id="20" idx="2"/>
            <a:endCxn id="39"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392F0A6B-A4CF-4740-8190-CAA14FCEA7FD}"/>
              </a:ext>
            </a:extLst>
          </p:cNvPr>
          <p:cNvCxnSpPr>
            <a:cxnSpLocks/>
            <a:stCxn id="38" idx="2"/>
            <a:endCxn id="31"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05E4B89C-C760-8146-92F8-96033952E549}"/>
              </a:ext>
            </a:extLst>
          </p:cNvPr>
          <p:cNvCxnSpPr>
            <a:cxnSpLocks/>
            <a:stCxn id="39" idx="2"/>
            <a:endCxn id="32"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B9D6FCDA-B36C-4A48-826F-E290D1C17E32}"/>
              </a:ext>
            </a:extLst>
          </p:cNvPr>
          <p:cNvCxnSpPr>
            <a:cxnSpLocks/>
            <a:stCxn id="40" idx="2"/>
            <a:endCxn id="42" idx="0"/>
          </p:cNvCxnSpPr>
          <p:nvPr/>
        </p:nvCxnSpPr>
        <p:spPr bwMode="auto">
          <a:xfrm flipH="1">
            <a:off x="6787736" y="2570092"/>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BD2A6BF2-D064-7245-AEFA-CCC73D3C8AFA}"/>
              </a:ext>
            </a:extLst>
          </p:cNvPr>
          <p:cNvCxnSpPr>
            <a:cxnSpLocks/>
            <a:stCxn id="40" idx="2"/>
            <a:endCxn id="43" idx="0"/>
          </p:cNvCxnSpPr>
          <p:nvPr/>
        </p:nvCxnSpPr>
        <p:spPr bwMode="auto">
          <a:xfrm>
            <a:off x="7774698" y="2570092"/>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BA6ADDC6-6D1C-DA40-985E-E4FACF8929A7}"/>
              </a:ext>
            </a:extLst>
          </p:cNvPr>
          <p:cNvCxnSpPr>
            <a:cxnSpLocks/>
            <a:stCxn id="42" idx="2"/>
            <a:endCxn id="44" idx="0"/>
          </p:cNvCxnSpPr>
          <p:nvPr/>
        </p:nvCxnSpPr>
        <p:spPr bwMode="auto">
          <a:xfrm flipH="1">
            <a:off x="6283836" y="3427687"/>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8E5FAC6E-C150-BD47-8A26-E1B2E879C353}"/>
              </a:ext>
            </a:extLst>
          </p:cNvPr>
          <p:cNvCxnSpPr>
            <a:cxnSpLocks/>
            <a:stCxn id="42" idx="2"/>
            <a:endCxn id="45" idx="0"/>
          </p:cNvCxnSpPr>
          <p:nvPr/>
        </p:nvCxnSpPr>
        <p:spPr bwMode="auto">
          <a:xfrm>
            <a:off x="6787736" y="3427687"/>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F78DF3BA-9073-9C4A-890D-5F8210328862}"/>
              </a:ext>
            </a:extLst>
          </p:cNvPr>
          <p:cNvCxnSpPr>
            <a:cxnSpLocks/>
            <a:stCxn id="44" idx="2"/>
            <a:endCxn id="46" idx="3"/>
          </p:cNvCxnSpPr>
          <p:nvPr/>
        </p:nvCxnSpPr>
        <p:spPr bwMode="auto">
          <a:xfrm flipH="1">
            <a:off x="6277941" y="4474467"/>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9299BB4F-B6A6-EC4C-804F-A9B349DDF36B}"/>
              </a:ext>
            </a:extLst>
          </p:cNvPr>
          <p:cNvCxnSpPr>
            <a:cxnSpLocks/>
            <a:stCxn id="45" idx="2"/>
            <a:endCxn id="47" idx="3"/>
          </p:cNvCxnSpPr>
          <p:nvPr/>
        </p:nvCxnSpPr>
        <p:spPr bwMode="auto">
          <a:xfrm>
            <a:off x="7138798" y="4563394"/>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D18E7208-1B25-EB4C-AD95-5A1B320BC47A}"/>
              </a:ext>
            </a:extLst>
          </p:cNvPr>
          <p:cNvCxnSpPr>
            <a:cxnSpLocks/>
            <a:stCxn id="43" idx="2"/>
            <a:endCxn id="48" idx="3"/>
          </p:cNvCxnSpPr>
          <p:nvPr/>
        </p:nvCxnSpPr>
        <p:spPr bwMode="auto">
          <a:xfrm>
            <a:off x="8034135" y="3427687"/>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4748A2AB-4E2D-2046-8CFF-462F5E6B59DD}"/>
              </a:ext>
            </a:extLst>
          </p:cNvPr>
          <p:cNvCxnSpPr>
            <a:cxnSpLocks/>
            <a:stCxn id="41" idx="2"/>
            <a:endCxn id="49" idx="3"/>
          </p:cNvCxnSpPr>
          <p:nvPr/>
        </p:nvCxnSpPr>
        <p:spPr bwMode="auto">
          <a:xfrm>
            <a:off x="8613198" y="2564036"/>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1" name="Rounded Rectangle 190">
            <a:extLst>
              <a:ext uri="{FF2B5EF4-FFF2-40B4-BE49-F238E27FC236}">
                <a16:creationId xmlns:a16="http://schemas.microsoft.com/office/drawing/2014/main" id="{FB64F1B6-AAF9-4B4E-8043-448A0B5FFE71}"/>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92" name="Rounded Rectangle 191">
            <a:extLst>
              <a:ext uri="{FF2B5EF4-FFF2-40B4-BE49-F238E27FC236}">
                <a16:creationId xmlns:a16="http://schemas.microsoft.com/office/drawing/2014/main" id="{4C737AEF-DF23-3C46-A622-015D83EEE513}"/>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93" name="Straight Connector 192">
            <a:extLst>
              <a:ext uri="{FF2B5EF4-FFF2-40B4-BE49-F238E27FC236}">
                <a16:creationId xmlns:a16="http://schemas.microsoft.com/office/drawing/2014/main" id="{0453A240-0C93-9C4F-938B-1A4985D27C18}"/>
              </a:ext>
            </a:extLst>
          </p:cNvPr>
          <p:cNvCxnSpPr>
            <a:cxnSpLocks/>
            <a:stCxn id="21" idx="2"/>
            <a:endCxn id="191"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6" name="Straight Connector 195">
            <a:extLst>
              <a:ext uri="{FF2B5EF4-FFF2-40B4-BE49-F238E27FC236}">
                <a16:creationId xmlns:a16="http://schemas.microsoft.com/office/drawing/2014/main" id="{0030F60A-91BB-1D4B-AD29-2754D6E71EFE}"/>
              </a:ext>
            </a:extLst>
          </p:cNvPr>
          <p:cNvCxnSpPr>
            <a:cxnSpLocks/>
            <a:stCxn id="21" idx="2"/>
            <a:endCxn id="192"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2" name="Rounded Rectangle 201">
            <a:extLst>
              <a:ext uri="{FF2B5EF4-FFF2-40B4-BE49-F238E27FC236}">
                <a16:creationId xmlns:a16="http://schemas.microsoft.com/office/drawing/2014/main" id="{13C73E1D-7B29-754F-ACAD-412D133CC44E}"/>
              </a:ext>
            </a:extLst>
          </p:cNvPr>
          <p:cNvSpPr/>
          <p:nvPr/>
        </p:nvSpPr>
        <p:spPr bwMode="auto">
          <a:xfrm rot="16200000">
            <a:off x="4641910" y="5423223"/>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203" name="Straight Connector 202">
            <a:extLst>
              <a:ext uri="{FF2B5EF4-FFF2-40B4-BE49-F238E27FC236}">
                <a16:creationId xmlns:a16="http://schemas.microsoft.com/office/drawing/2014/main" id="{52C38035-DA1C-0344-A8A8-565E317E0599}"/>
              </a:ext>
            </a:extLst>
          </p:cNvPr>
          <p:cNvCxnSpPr>
            <a:cxnSpLocks/>
            <a:stCxn id="191" idx="2"/>
            <a:endCxn id="33"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6" name="Straight Connector 205">
            <a:extLst>
              <a:ext uri="{FF2B5EF4-FFF2-40B4-BE49-F238E27FC236}">
                <a16:creationId xmlns:a16="http://schemas.microsoft.com/office/drawing/2014/main" id="{92C38251-3001-4347-899E-CD8F86833564}"/>
              </a:ext>
            </a:extLst>
          </p:cNvPr>
          <p:cNvCxnSpPr>
            <a:cxnSpLocks/>
            <a:stCxn id="192" idx="2"/>
            <a:endCxn id="202"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9" name="Rounded Rectangle 78">
            <a:extLst>
              <a:ext uri="{FF2B5EF4-FFF2-40B4-BE49-F238E27FC236}">
                <a16:creationId xmlns:a16="http://schemas.microsoft.com/office/drawing/2014/main" id="{DEFAAB98-290D-BE4F-968B-C90EDD5C8AEE}"/>
              </a:ext>
            </a:extLst>
          </p:cNvPr>
          <p:cNvSpPr/>
          <p:nvPr/>
        </p:nvSpPr>
        <p:spPr bwMode="auto">
          <a:xfrm>
            <a:off x="5791200" y="1207930"/>
            <a:ext cx="1549403"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0" name="Rounded Rectangle 79">
            <a:extLst>
              <a:ext uri="{FF2B5EF4-FFF2-40B4-BE49-F238E27FC236}">
                <a16:creationId xmlns:a16="http://schemas.microsoft.com/office/drawing/2014/main" id="{73EE36B6-D452-014B-A20C-237601AE8CC9}"/>
              </a:ext>
            </a:extLst>
          </p:cNvPr>
          <p:cNvSpPr/>
          <p:nvPr/>
        </p:nvSpPr>
        <p:spPr bwMode="auto">
          <a:xfrm>
            <a:off x="7437992" y="1202122"/>
            <a:ext cx="1553607"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Discrete/categorical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2" name="Freeform 1">
            <a:extLst>
              <a:ext uri="{FF2B5EF4-FFF2-40B4-BE49-F238E27FC236}">
                <a16:creationId xmlns:a16="http://schemas.microsoft.com/office/drawing/2014/main" id="{7CEB8DAF-29B5-F049-AEE6-0FE246D99CB8}"/>
              </a:ext>
            </a:extLst>
          </p:cNvPr>
          <p:cNvSpPr/>
          <p:nvPr/>
        </p:nvSpPr>
        <p:spPr bwMode="auto">
          <a:xfrm>
            <a:off x="-60960" y="-274320"/>
            <a:ext cx="7467600" cy="7101840"/>
          </a:xfrm>
          <a:custGeom>
            <a:avLst/>
            <a:gdLst>
              <a:gd name="connsiteX0" fmla="*/ 0 w 7467600"/>
              <a:gd name="connsiteY0" fmla="*/ 121920 h 7101840"/>
              <a:gd name="connsiteX1" fmla="*/ 30480 w 7467600"/>
              <a:gd name="connsiteY1" fmla="*/ 7101840 h 7101840"/>
              <a:gd name="connsiteX2" fmla="*/ 5791200 w 7467600"/>
              <a:gd name="connsiteY2" fmla="*/ 7071360 h 7101840"/>
              <a:gd name="connsiteX3" fmla="*/ 5821680 w 7467600"/>
              <a:gd name="connsiteY3" fmla="*/ 3566160 h 7101840"/>
              <a:gd name="connsiteX4" fmla="*/ 7315200 w 7467600"/>
              <a:gd name="connsiteY4" fmla="*/ 2407920 h 7101840"/>
              <a:gd name="connsiteX5" fmla="*/ 7467600 w 7467600"/>
              <a:gd name="connsiteY5" fmla="*/ 2133600 h 7101840"/>
              <a:gd name="connsiteX6" fmla="*/ 7467600 w 7467600"/>
              <a:gd name="connsiteY6" fmla="*/ 1402080 h 7101840"/>
              <a:gd name="connsiteX7" fmla="*/ 6035040 w 7467600"/>
              <a:gd name="connsiteY7" fmla="*/ 1310640 h 7101840"/>
              <a:gd name="connsiteX8" fmla="*/ 3322320 w 7467600"/>
              <a:gd name="connsiteY8" fmla="*/ 1280160 h 7101840"/>
              <a:gd name="connsiteX9" fmla="*/ 2865120 w 7467600"/>
              <a:gd name="connsiteY9" fmla="*/ 0 h 7101840"/>
              <a:gd name="connsiteX10" fmla="*/ 0 w 7467600"/>
              <a:gd name="connsiteY10" fmla="*/ 213360 h 7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7600" h="7101840">
                <a:moveTo>
                  <a:pt x="0" y="121920"/>
                </a:moveTo>
                <a:lnTo>
                  <a:pt x="30480" y="7101840"/>
                </a:lnTo>
                <a:lnTo>
                  <a:pt x="5791200" y="7071360"/>
                </a:lnTo>
                <a:lnTo>
                  <a:pt x="5821680" y="3566160"/>
                </a:lnTo>
                <a:lnTo>
                  <a:pt x="7315200" y="2407920"/>
                </a:lnTo>
                <a:lnTo>
                  <a:pt x="7467600" y="2133600"/>
                </a:lnTo>
                <a:lnTo>
                  <a:pt x="7467600" y="1402080"/>
                </a:lnTo>
                <a:lnTo>
                  <a:pt x="6035040" y="1310640"/>
                </a:lnTo>
                <a:lnTo>
                  <a:pt x="3322320" y="1280160"/>
                </a:lnTo>
                <a:lnTo>
                  <a:pt x="2865120" y="0"/>
                </a:lnTo>
                <a:lnTo>
                  <a:pt x="0" y="213360"/>
                </a:lnTo>
              </a:path>
            </a:pathLst>
          </a:custGeom>
          <a:solidFill>
            <a:schemeClr val="bg1">
              <a:alpha val="8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8" name="TextBox 9">
            <a:extLst>
              <a:ext uri="{FF2B5EF4-FFF2-40B4-BE49-F238E27FC236}">
                <a16:creationId xmlns:a16="http://schemas.microsoft.com/office/drawing/2014/main" id="{A0815B30-BF30-DB45-961D-B81C938D13AC}"/>
              </a:ext>
            </a:extLst>
          </p:cNvPr>
          <p:cNvSpPr txBox="1">
            <a:spLocks noChangeArrowheads="1"/>
          </p:cNvSpPr>
          <p:nvPr/>
        </p:nvSpPr>
        <p:spPr bwMode="auto">
          <a:xfrm>
            <a:off x="0" y="798428"/>
            <a:ext cx="5693811" cy="553998"/>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000" b="0" dirty="0">
                <a:solidFill>
                  <a:schemeClr val="bg1"/>
                </a:solidFill>
              </a:rPr>
              <a:t>we are looking at this now</a:t>
            </a:r>
          </a:p>
        </p:txBody>
      </p:sp>
      <p:sp>
        <p:nvSpPr>
          <p:cNvPr id="3" name="Slide Number Placeholder 2">
            <a:extLst>
              <a:ext uri="{FF2B5EF4-FFF2-40B4-BE49-F238E27FC236}">
                <a16:creationId xmlns:a16="http://schemas.microsoft.com/office/drawing/2014/main" id="{30C12257-2D09-7D4C-AD74-15618BC8C867}"/>
              </a:ext>
            </a:extLst>
          </p:cNvPr>
          <p:cNvSpPr>
            <a:spLocks noGrp="1"/>
          </p:cNvSpPr>
          <p:nvPr>
            <p:ph type="sldNum" sz="quarter" idx="12"/>
          </p:nvPr>
        </p:nvSpPr>
        <p:spPr/>
        <p:txBody>
          <a:bodyPr/>
          <a:lstStyle/>
          <a:p>
            <a:fld id="{803C33BC-767D-8845-BB2C-A473FB4A7552}" type="slidenum">
              <a:rPr lang="en-US" smtClean="0"/>
              <a:pPr/>
              <a:t>397</a:t>
            </a:fld>
            <a:endParaRPr lang="en-US"/>
          </a:p>
        </p:txBody>
      </p:sp>
    </p:spTree>
    <p:extLst>
      <p:ext uri="{BB962C8B-B14F-4D97-AF65-F5344CB8AC3E}">
        <p14:creationId xmlns:p14="http://schemas.microsoft.com/office/powerpoint/2010/main" val="397118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09600" y="1938866"/>
            <a:ext cx="8305800" cy="4140201"/>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until now, we did statistical test using means or medians but the assumptions for means have eliminated certain types of variables (e.g. gender)</a:t>
            </a:r>
          </a:p>
          <a:p>
            <a:pPr lvl="0">
              <a:spcBef>
                <a:spcPct val="20000"/>
              </a:spcBef>
              <a:defRPr/>
            </a:pPr>
            <a:endParaRPr lang="en-GB" sz="2400" b="0" dirty="0">
              <a:solidFill>
                <a:srgbClr val="222222"/>
              </a:solidFill>
              <a:latin typeface="arial" panose="020B0604020202020204" pitchFamily="34" charset="0"/>
            </a:endParaRPr>
          </a:p>
          <a:p>
            <a:pPr lvl="0">
              <a:spcBef>
                <a:spcPct val="20000"/>
              </a:spcBef>
              <a:defRPr/>
            </a:pPr>
            <a:r>
              <a:rPr lang="en-GB" sz="2400" dirty="0">
                <a:solidFill>
                  <a:srgbClr val="FF9900"/>
                </a:solidFill>
                <a:latin typeface="arial" panose="020B0604020202020204" pitchFamily="34" charset="0"/>
              </a:rPr>
              <a:t>mean not appropriate measure </a:t>
            </a:r>
            <a:r>
              <a:rPr lang="en-GB" sz="2400" b="0" dirty="0">
                <a:solidFill>
                  <a:srgbClr val="222222"/>
                </a:solidFill>
                <a:latin typeface="arial" panose="020B0604020202020204" pitchFamily="34" charset="0"/>
              </a:rPr>
              <a:t>of central tendency for nominal (categorical type) data</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lgn="r">
              <a:spcBef>
                <a:spcPct val="20000"/>
              </a:spcBef>
              <a:defRPr/>
            </a:pPr>
            <a:r>
              <a:rPr lang="en-GB" sz="2400" kern="0" dirty="0">
                <a:solidFill>
                  <a:srgbClr val="99CC00"/>
                </a:solidFill>
                <a:latin typeface="arial" panose="020B0604020202020204" pitchFamily="34" charset="0"/>
                <a:ea typeface="Arial"/>
                <a:cs typeface="Arial"/>
              </a:rPr>
              <a:t>Chi-square </a:t>
            </a:r>
            <a:r>
              <a:rPr lang="en-GB" sz="2400" b="0" kern="0" dirty="0">
                <a:solidFill>
                  <a:srgbClr val="222222"/>
                </a:solidFill>
                <a:latin typeface="arial" panose="020B0604020202020204" pitchFamily="34" charset="0"/>
                <a:ea typeface="Arial"/>
                <a:cs typeface="Arial"/>
              </a:rPr>
              <a:t>can do do!</a:t>
            </a:r>
          </a:p>
          <a:p>
            <a:pPr lvl="0">
              <a:spcBef>
                <a:spcPct val="20000"/>
              </a:spcBef>
              <a:defRPr/>
            </a:pPr>
            <a:endParaRPr lang="en-GB" sz="2400" kern="0" dirty="0">
              <a:solidFill>
                <a:srgbClr val="99CC00"/>
              </a:solidFill>
              <a:latin typeface="Arial"/>
              <a:ea typeface="Arial"/>
              <a:cs typeface="Arial"/>
            </a:endParaRPr>
          </a:p>
        </p:txBody>
      </p:sp>
      <p:sp>
        <p:nvSpPr>
          <p:cNvPr id="2" name="Slide Number Placeholder 1">
            <a:extLst>
              <a:ext uri="{FF2B5EF4-FFF2-40B4-BE49-F238E27FC236}">
                <a16:creationId xmlns:a16="http://schemas.microsoft.com/office/drawing/2014/main" id="{050EBDD4-CC28-A64F-9D00-9B9C347120D6}"/>
              </a:ext>
            </a:extLst>
          </p:cNvPr>
          <p:cNvSpPr>
            <a:spLocks noGrp="1"/>
          </p:cNvSpPr>
          <p:nvPr>
            <p:ph type="sldNum" sz="quarter" idx="12"/>
          </p:nvPr>
        </p:nvSpPr>
        <p:spPr/>
        <p:txBody>
          <a:bodyPr/>
          <a:lstStyle/>
          <a:p>
            <a:fld id="{8C734804-006E-DC44-93A2-A63A0AD6AB16}" type="slidenum">
              <a:rPr lang="en-US" smtClean="0"/>
              <a:pPr/>
              <a:t>398</a:t>
            </a:fld>
            <a:endParaRPr lang="en-US"/>
          </a:p>
        </p:txBody>
      </p:sp>
    </p:spTree>
    <p:extLst>
      <p:ext uri="{BB962C8B-B14F-4D97-AF65-F5344CB8AC3E}">
        <p14:creationId xmlns:p14="http://schemas.microsoft.com/office/powerpoint/2010/main" val="384395527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09600" y="1938866"/>
            <a:ext cx="8305800" cy="4140201"/>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there are two types of Chi-square tests:</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kern="0" dirty="0">
                <a:solidFill>
                  <a:srgbClr val="99CC00"/>
                </a:solidFill>
                <a:latin typeface="arial" panose="020B0604020202020204" pitchFamily="34" charset="0"/>
                <a:ea typeface="Arial"/>
                <a:cs typeface="Arial"/>
              </a:rPr>
              <a:t>goodness of fit test </a:t>
            </a:r>
            <a:r>
              <a:rPr lang="en-GB" sz="2400" b="0" kern="0" dirty="0">
                <a:solidFill>
                  <a:srgbClr val="222222"/>
                </a:solidFill>
                <a:latin typeface="arial" panose="020B0604020202020204" pitchFamily="34" charset="0"/>
                <a:ea typeface="Arial"/>
                <a:cs typeface="Arial"/>
              </a:rPr>
              <a:t>(for one variable only)</a:t>
            </a:r>
          </a:p>
          <a:p>
            <a:pPr lvl="0">
              <a:spcBef>
                <a:spcPct val="20000"/>
              </a:spcBef>
              <a:defRPr/>
            </a:pPr>
            <a:r>
              <a:rPr lang="en-GB" sz="2400" kern="0" dirty="0">
                <a:solidFill>
                  <a:srgbClr val="99CC00"/>
                </a:solidFill>
                <a:latin typeface="arial" panose="020B0604020202020204" pitchFamily="34" charset="0"/>
                <a:ea typeface="Arial"/>
                <a:cs typeface="Arial"/>
              </a:rPr>
              <a:t>contingency table test </a:t>
            </a:r>
            <a:r>
              <a:rPr lang="en-GB" sz="2400" b="0" kern="0" dirty="0">
                <a:solidFill>
                  <a:srgbClr val="222222"/>
                </a:solidFill>
                <a:latin typeface="arial" panose="020B0604020202020204" pitchFamily="34" charset="0"/>
                <a:ea typeface="Arial"/>
                <a:cs typeface="Arial"/>
              </a:rPr>
              <a:t>(for two variables at a time)</a:t>
            </a:r>
            <a:endParaRPr lang="en-GB" sz="2400" kern="0" dirty="0">
              <a:solidFill>
                <a:srgbClr val="99CC00"/>
              </a:solidFill>
              <a:latin typeface="Arial"/>
              <a:ea typeface="Arial"/>
              <a:cs typeface="Arial"/>
            </a:endParaRPr>
          </a:p>
        </p:txBody>
      </p:sp>
      <p:sp>
        <p:nvSpPr>
          <p:cNvPr id="2" name="Slide Number Placeholder 1">
            <a:extLst>
              <a:ext uri="{FF2B5EF4-FFF2-40B4-BE49-F238E27FC236}">
                <a16:creationId xmlns:a16="http://schemas.microsoft.com/office/drawing/2014/main" id="{CB782E96-6738-7442-986A-D783A25AC068}"/>
              </a:ext>
            </a:extLst>
          </p:cNvPr>
          <p:cNvSpPr>
            <a:spLocks noGrp="1"/>
          </p:cNvSpPr>
          <p:nvPr>
            <p:ph type="sldNum" sz="quarter" idx="12"/>
          </p:nvPr>
        </p:nvSpPr>
        <p:spPr/>
        <p:txBody>
          <a:bodyPr/>
          <a:lstStyle/>
          <a:p>
            <a:fld id="{8C734804-006E-DC44-93A2-A63A0AD6AB16}" type="slidenum">
              <a:rPr lang="en-US" smtClean="0"/>
              <a:pPr/>
              <a:t>399</a:t>
            </a:fld>
            <a:endParaRPr lang="en-US"/>
          </a:p>
        </p:txBody>
      </p:sp>
    </p:spTree>
    <p:extLst>
      <p:ext uri="{BB962C8B-B14F-4D97-AF65-F5344CB8AC3E}">
        <p14:creationId xmlns:p14="http://schemas.microsoft.com/office/powerpoint/2010/main" val="2424102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152400" y="5638800"/>
            <a:ext cx="8839200" cy="685800"/>
          </a:xfrm>
        </p:spPr>
        <p:txBody>
          <a:bodyPr/>
          <a:lstStyle/>
          <a:p>
            <a:pPr algn="r" eaLnBrk="1" hangingPunct="1"/>
            <a:r>
              <a:rPr lang="en-US" sz="8600" dirty="0">
                <a:solidFill>
                  <a:srgbClr val="A6A6A6"/>
                </a:solidFill>
                <a:latin typeface="Arial" charset="0"/>
                <a:cs typeface="Arial" charset="0"/>
              </a:rPr>
              <a:t>resources</a:t>
            </a:r>
          </a:p>
        </p:txBody>
      </p:sp>
      <p:sp>
        <p:nvSpPr>
          <p:cNvPr id="2" name="Slide Number Placeholder 1">
            <a:extLst>
              <a:ext uri="{FF2B5EF4-FFF2-40B4-BE49-F238E27FC236}">
                <a16:creationId xmlns:a16="http://schemas.microsoft.com/office/drawing/2014/main" id="{861DDED2-7ECB-5245-A826-5B80FD943EA6}"/>
              </a:ext>
            </a:extLst>
          </p:cNvPr>
          <p:cNvSpPr>
            <a:spLocks noGrp="1"/>
          </p:cNvSpPr>
          <p:nvPr>
            <p:ph type="sldNum" sz="quarter" idx="12"/>
          </p:nvPr>
        </p:nvSpPr>
        <p:spPr/>
        <p:txBody>
          <a:bodyPr/>
          <a:lstStyle/>
          <a:p>
            <a:fld id="{8C734804-006E-DC44-93A2-A63A0AD6AB16}" type="slidenum">
              <a:rPr lang="en-US" smtClean="0"/>
              <a:pPr/>
              <a:t>4</a:t>
            </a:fld>
            <a:endParaRPr lang="en-US"/>
          </a:p>
        </p:txBody>
      </p:sp>
    </p:spTree>
    <p:extLst>
      <p:ext uri="{BB962C8B-B14F-4D97-AF65-F5344CB8AC3E}">
        <p14:creationId xmlns:p14="http://schemas.microsoft.com/office/powerpoint/2010/main" val="41834843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5029200"/>
            <a:ext cx="8839200" cy="1508125"/>
          </a:xfrm>
        </p:spPr>
        <p:txBody>
          <a:bodyPr/>
          <a:lstStyle/>
          <a:p>
            <a:pPr algn="r" eaLnBrk="1" hangingPunct="1"/>
            <a:r>
              <a:rPr lang="en-US" sz="8600" dirty="0">
                <a:solidFill>
                  <a:srgbClr val="A6A6A6"/>
                </a:solidFill>
                <a:latin typeface="Arial" charset="0"/>
                <a:cs typeface="Arial" charset="0"/>
              </a:rPr>
              <a:t>usages of regressions</a:t>
            </a:r>
          </a:p>
        </p:txBody>
      </p:sp>
      <p:sp>
        <p:nvSpPr>
          <p:cNvPr id="2" name="Slide Number Placeholder 1">
            <a:extLst>
              <a:ext uri="{FF2B5EF4-FFF2-40B4-BE49-F238E27FC236}">
                <a16:creationId xmlns:a16="http://schemas.microsoft.com/office/drawing/2014/main" id="{AADCDD3C-9982-1548-B0D2-BC2025B6743B}"/>
              </a:ext>
            </a:extLst>
          </p:cNvPr>
          <p:cNvSpPr>
            <a:spLocks noGrp="1"/>
          </p:cNvSpPr>
          <p:nvPr>
            <p:ph type="sldNum" sz="quarter" idx="12"/>
          </p:nvPr>
        </p:nvSpPr>
        <p:spPr/>
        <p:txBody>
          <a:bodyPr/>
          <a:lstStyle/>
          <a:p>
            <a:fld id="{8C734804-006E-DC44-93A2-A63A0AD6AB16}" type="slidenum">
              <a:rPr lang="en-US" smtClean="0"/>
              <a:pPr/>
              <a:t>40</a:t>
            </a:fld>
            <a:endParaRPr lang="en-US"/>
          </a:p>
        </p:txBody>
      </p:sp>
    </p:spTree>
    <p:extLst>
      <p:ext uri="{BB962C8B-B14F-4D97-AF65-F5344CB8AC3E}">
        <p14:creationId xmlns:p14="http://schemas.microsoft.com/office/powerpoint/2010/main" val="3379772091"/>
      </p:ext>
    </p:extLst>
  </p:cSld>
  <p:clrMapOvr>
    <a:masterClrMapping/>
  </p:clrMapOvr>
  <p:transitio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152400" y="5807075"/>
            <a:ext cx="8839200" cy="1508125"/>
          </a:xfrm>
        </p:spPr>
        <p:txBody>
          <a:bodyPr/>
          <a:lstStyle/>
          <a:p>
            <a:pPr algn="r" eaLnBrk="1" hangingPunct="1"/>
            <a:r>
              <a:rPr lang="en-US" sz="8600" dirty="0">
                <a:solidFill>
                  <a:srgbClr val="A6A6A6"/>
                </a:solidFill>
                <a:latin typeface="Arial" charset="0"/>
                <a:cs typeface="Arial" charset="0"/>
              </a:rPr>
              <a:t>goodness of fit</a:t>
            </a:r>
          </a:p>
        </p:txBody>
      </p:sp>
      <p:sp>
        <p:nvSpPr>
          <p:cNvPr id="2" name="Slide Number Placeholder 1">
            <a:extLst>
              <a:ext uri="{FF2B5EF4-FFF2-40B4-BE49-F238E27FC236}">
                <a16:creationId xmlns:a16="http://schemas.microsoft.com/office/drawing/2014/main" id="{A33F5676-F17B-8D4A-8E9B-C248420BE6EF}"/>
              </a:ext>
            </a:extLst>
          </p:cNvPr>
          <p:cNvSpPr>
            <a:spLocks noGrp="1"/>
          </p:cNvSpPr>
          <p:nvPr>
            <p:ph type="sldNum" sz="quarter" idx="12"/>
          </p:nvPr>
        </p:nvSpPr>
        <p:spPr/>
        <p:txBody>
          <a:bodyPr/>
          <a:lstStyle/>
          <a:p>
            <a:fld id="{8C734804-006E-DC44-93A2-A63A0AD6AB16}" type="slidenum">
              <a:rPr lang="en-US" smtClean="0"/>
              <a:pPr/>
              <a:t>400</a:t>
            </a:fld>
            <a:endParaRPr lang="en-US"/>
          </a:p>
        </p:txBody>
      </p:sp>
    </p:spTree>
    <p:extLst>
      <p:ext uri="{BB962C8B-B14F-4D97-AF65-F5344CB8AC3E}">
        <p14:creationId xmlns:p14="http://schemas.microsoft.com/office/powerpoint/2010/main" val="2396816817"/>
      </p:ext>
    </p:extLst>
  </p:cSld>
  <p:clrMapOvr>
    <a:masterClrMapping/>
  </p:clrMapOvr>
  <p:transition/>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09600" y="1346199"/>
            <a:ext cx="8001000" cy="4140201"/>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looks to </a:t>
            </a:r>
            <a:r>
              <a:rPr lang="en-GB" sz="2400" dirty="0">
                <a:solidFill>
                  <a:srgbClr val="99CC00"/>
                </a:solidFill>
                <a:latin typeface="arial" panose="020B0604020202020204" pitchFamily="34" charset="0"/>
              </a:rPr>
              <a:t>see if a single variable fits some hypothesised probability distribution</a:t>
            </a:r>
          </a:p>
          <a:p>
            <a:pPr lvl="0">
              <a:spcBef>
                <a:spcPct val="20000"/>
              </a:spcBef>
              <a:defRPr/>
            </a:pPr>
            <a:endParaRPr lang="en-GB" sz="2400" b="0" dirty="0">
              <a:solidFill>
                <a:srgbClr val="222222"/>
              </a:solidFill>
              <a:latin typeface="arial" panose="020B0604020202020204" pitchFamily="34" charset="0"/>
            </a:endParaRPr>
          </a:p>
          <a:p>
            <a:pPr lvl="0">
              <a:spcBef>
                <a:spcPct val="20000"/>
              </a:spcBef>
              <a:defRPr/>
            </a:pPr>
            <a:r>
              <a:rPr lang="en-GB" sz="2400" b="0" dirty="0">
                <a:solidFill>
                  <a:srgbClr val="222222"/>
                </a:solidFill>
                <a:latin typeface="arial" panose="020B0604020202020204" pitchFamily="34" charset="0"/>
              </a:rPr>
              <a:t>e.g. in a population of students, there would be an equal number of students who like or dislike brussels sprouts </a:t>
            </a:r>
          </a:p>
          <a:p>
            <a:pPr lvl="0">
              <a:spcBef>
                <a:spcPct val="20000"/>
              </a:spcBef>
              <a:defRPr/>
            </a:pPr>
            <a:endParaRPr lang="en-GB" sz="2400" b="0" dirty="0">
              <a:solidFill>
                <a:srgbClr val="222222"/>
              </a:solidFill>
              <a:latin typeface="arial" panose="020B0604020202020204" pitchFamily="34" charset="0"/>
            </a:endParaRPr>
          </a:p>
          <a:p>
            <a:pPr lvl="0">
              <a:spcBef>
                <a:spcPct val="20000"/>
              </a:spcBef>
              <a:defRPr/>
            </a:pPr>
            <a:r>
              <a:rPr lang="en-GB" sz="2400" b="0" dirty="0">
                <a:solidFill>
                  <a:srgbClr val="222222"/>
                </a:solidFill>
                <a:latin typeface="arial" panose="020B0604020202020204" pitchFamily="34" charset="0"/>
              </a:rPr>
              <a:t>in fact we don’t even have to go 50/50, we may theorize that only 1/4 (25%) will like them (because they are disgusting!)</a:t>
            </a:r>
            <a:endParaRPr lang="en-GB" sz="2400" kern="0" dirty="0">
              <a:solidFill>
                <a:srgbClr val="99CC00"/>
              </a:solidFill>
              <a:latin typeface="Arial"/>
              <a:ea typeface="Arial"/>
              <a:cs typeface="Arial"/>
            </a:endParaRPr>
          </a:p>
        </p:txBody>
      </p:sp>
      <p:sp>
        <p:nvSpPr>
          <p:cNvPr id="2" name="Slide Number Placeholder 1">
            <a:extLst>
              <a:ext uri="{FF2B5EF4-FFF2-40B4-BE49-F238E27FC236}">
                <a16:creationId xmlns:a16="http://schemas.microsoft.com/office/drawing/2014/main" id="{70C551D4-B845-9C40-9B04-1670EF2FE41F}"/>
              </a:ext>
            </a:extLst>
          </p:cNvPr>
          <p:cNvSpPr>
            <a:spLocks noGrp="1"/>
          </p:cNvSpPr>
          <p:nvPr>
            <p:ph type="sldNum" sz="quarter" idx="12"/>
          </p:nvPr>
        </p:nvSpPr>
        <p:spPr/>
        <p:txBody>
          <a:bodyPr/>
          <a:lstStyle/>
          <a:p>
            <a:fld id="{8C734804-006E-DC44-93A2-A63A0AD6AB16}" type="slidenum">
              <a:rPr lang="en-US" smtClean="0"/>
              <a:pPr/>
              <a:t>401</a:t>
            </a:fld>
            <a:endParaRPr lang="en-US"/>
          </a:p>
        </p:txBody>
      </p:sp>
    </p:spTree>
    <p:extLst>
      <p:ext uri="{BB962C8B-B14F-4D97-AF65-F5344CB8AC3E}">
        <p14:creationId xmlns:p14="http://schemas.microsoft.com/office/powerpoint/2010/main" val="150602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762000" y="609600"/>
            <a:ext cx="5410200" cy="1625601"/>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		# of persons</a:t>
            </a:r>
          </a:p>
          <a:p>
            <a:pPr lvl="0">
              <a:spcBef>
                <a:spcPct val="20000"/>
              </a:spcBef>
              <a:defRPr/>
            </a:pPr>
            <a:r>
              <a:rPr lang="en-GB" sz="2400" b="0" dirty="0">
                <a:solidFill>
                  <a:srgbClr val="222222"/>
                </a:solidFill>
                <a:latin typeface="arial" panose="020B0604020202020204" pitchFamily="34" charset="0"/>
              </a:rPr>
              <a:t>like BP 	        11		</a:t>
            </a:r>
          </a:p>
          <a:p>
            <a:pPr lvl="0">
              <a:spcBef>
                <a:spcPct val="20000"/>
              </a:spcBef>
              <a:defRPr/>
            </a:pPr>
            <a:r>
              <a:rPr lang="en-GB" sz="2400" b="0" kern="0" dirty="0">
                <a:solidFill>
                  <a:srgbClr val="222222"/>
                </a:solidFill>
                <a:latin typeface="arial" panose="020B0604020202020204" pitchFamily="34" charset="0"/>
                <a:ea typeface="Arial"/>
                <a:cs typeface="Arial"/>
              </a:rPr>
              <a:t>Dislike BP  	       139</a:t>
            </a:r>
          </a:p>
          <a:p>
            <a:pPr lvl="0">
              <a:spcBef>
                <a:spcPct val="20000"/>
              </a:spcBef>
              <a:defRPr/>
            </a:pPr>
            <a:r>
              <a:rPr lang="en-GB" sz="2400" b="0" kern="0" dirty="0">
                <a:solidFill>
                  <a:srgbClr val="222222"/>
                </a:solidFill>
                <a:latin typeface="arial" panose="020B0604020202020204" pitchFamily="34" charset="0"/>
                <a:ea typeface="Arial"/>
                <a:cs typeface="Arial"/>
              </a:rPr>
              <a:t>		   150 (total)</a:t>
            </a:r>
            <a:endParaRPr lang="en-GB" sz="2400" kern="0" dirty="0">
              <a:solidFill>
                <a:srgbClr val="99CC00"/>
              </a:solidFill>
              <a:latin typeface="Arial"/>
              <a:ea typeface="Arial"/>
              <a:cs typeface="Arial"/>
            </a:endParaRPr>
          </a:p>
        </p:txBody>
      </p:sp>
      <p:sp>
        <p:nvSpPr>
          <p:cNvPr id="2" name="Slide Number Placeholder 1">
            <a:extLst>
              <a:ext uri="{FF2B5EF4-FFF2-40B4-BE49-F238E27FC236}">
                <a16:creationId xmlns:a16="http://schemas.microsoft.com/office/drawing/2014/main" id="{B423A021-C1A8-4245-B5E7-3239D217F198}"/>
              </a:ext>
            </a:extLst>
          </p:cNvPr>
          <p:cNvSpPr>
            <a:spLocks noGrp="1"/>
          </p:cNvSpPr>
          <p:nvPr>
            <p:ph type="sldNum" sz="quarter" idx="12"/>
          </p:nvPr>
        </p:nvSpPr>
        <p:spPr/>
        <p:txBody>
          <a:bodyPr/>
          <a:lstStyle/>
          <a:p>
            <a:fld id="{8C734804-006E-DC44-93A2-A63A0AD6AB16}" type="slidenum">
              <a:rPr lang="en-US" smtClean="0"/>
              <a:pPr/>
              <a:t>402</a:t>
            </a:fld>
            <a:endParaRPr lang="en-US"/>
          </a:p>
        </p:txBody>
      </p:sp>
    </p:spTree>
    <p:extLst>
      <p:ext uri="{BB962C8B-B14F-4D97-AF65-F5344CB8AC3E}">
        <p14:creationId xmlns:p14="http://schemas.microsoft.com/office/powerpoint/2010/main" val="47837492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762000" y="609600"/>
            <a:ext cx="8610600" cy="1922196"/>
          </a:xfrm>
          <a:prstGeom prst="rect">
            <a:avLst/>
          </a:prstGeom>
          <a:noFill/>
          <a:ln w="9525">
            <a:noFill/>
            <a:miter lim="800000"/>
            <a:headEnd/>
            <a:tailEnd/>
          </a:ln>
        </p:spPr>
        <p:txBody>
          <a:bodyPr/>
          <a:lstStyle/>
          <a:p>
            <a:pPr>
              <a:spcBef>
                <a:spcPct val="20000"/>
              </a:spcBef>
              <a:defRPr/>
            </a:pPr>
            <a:r>
              <a:rPr lang="en-GB" sz="2400" b="0" dirty="0">
                <a:solidFill>
                  <a:srgbClr val="222222"/>
                </a:solidFill>
                <a:latin typeface="arial" panose="020B0604020202020204" pitchFamily="34" charset="0"/>
              </a:rPr>
              <a:t>		# of persons     %expected	    # expected</a:t>
            </a:r>
          </a:p>
          <a:p>
            <a:pPr lvl="0">
              <a:spcBef>
                <a:spcPct val="20000"/>
              </a:spcBef>
              <a:defRPr/>
            </a:pPr>
            <a:r>
              <a:rPr lang="en-GB" sz="2400" b="0" dirty="0">
                <a:solidFill>
                  <a:srgbClr val="222222"/>
                </a:solidFill>
                <a:latin typeface="arial" panose="020B0604020202020204" pitchFamily="34" charset="0"/>
              </a:rPr>
              <a:t>like BP 	        11		25%	        37.5</a:t>
            </a:r>
            <a:r>
              <a:rPr lang="en-GB" sz="1400" b="0" dirty="0">
                <a:solidFill>
                  <a:srgbClr val="222222"/>
                </a:solidFill>
                <a:latin typeface="arial" panose="020B0604020202020204" pitchFamily="34" charset="0"/>
              </a:rPr>
              <a:t> (25% of 150)</a:t>
            </a:r>
          </a:p>
          <a:p>
            <a:pPr>
              <a:spcBef>
                <a:spcPct val="20000"/>
              </a:spcBef>
              <a:defRPr/>
            </a:pPr>
            <a:r>
              <a:rPr lang="en-GB" sz="2400" b="0" kern="0" dirty="0">
                <a:solidFill>
                  <a:srgbClr val="222222"/>
                </a:solidFill>
                <a:latin typeface="arial" panose="020B0604020202020204" pitchFamily="34" charset="0"/>
                <a:ea typeface="Arial"/>
                <a:cs typeface="Arial"/>
              </a:rPr>
              <a:t>Dislike BP  	       139		75%	       112.5 </a:t>
            </a:r>
            <a:r>
              <a:rPr lang="en-GB" sz="1400" b="0" kern="0" dirty="0">
                <a:solidFill>
                  <a:srgbClr val="222222"/>
                </a:solidFill>
                <a:latin typeface="arial" panose="020B0604020202020204" pitchFamily="34" charset="0"/>
                <a:ea typeface="Arial"/>
                <a:cs typeface="Arial"/>
              </a:rPr>
              <a:t>(75% of 150)</a:t>
            </a: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 		   150 (total)	         100%        150 (total)</a:t>
            </a:r>
            <a:endParaRPr lang="en-GB" sz="2400" kern="0" dirty="0">
              <a:solidFill>
                <a:srgbClr val="99CC00"/>
              </a:solidFill>
              <a:latin typeface="Arial"/>
              <a:ea typeface="Arial"/>
              <a:cs typeface="Arial"/>
            </a:endParaRPr>
          </a:p>
        </p:txBody>
      </p:sp>
      <p:grpSp>
        <p:nvGrpSpPr>
          <p:cNvPr id="2" name="Group 1">
            <a:extLst>
              <a:ext uri="{FF2B5EF4-FFF2-40B4-BE49-F238E27FC236}">
                <a16:creationId xmlns:a16="http://schemas.microsoft.com/office/drawing/2014/main" id="{83D5C075-DB15-F240-9AAD-7C06FFADB5A2}"/>
              </a:ext>
            </a:extLst>
          </p:cNvPr>
          <p:cNvGrpSpPr/>
          <p:nvPr/>
        </p:nvGrpSpPr>
        <p:grpSpPr>
          <a:xfrm>
            <a:off x="2057399" y="2315049"/>
            <a:ext cx="6733925" cy="3856499"/>
            <a:chOff x="2057399" y="2315049"/>
            <a:chExt cx="6733925" cy="3856499"/>
          </a:xfrm>
        </p:grpSpPr>
        <p:grpSp>
          <p:nvGrpSpPr>
            <p:cNvPr id="12" name="Group 11">
              <a:extLst>
                <a:ext uri="{FF2B5EF4-FFF2-40B4-BE49-F238E27FC236}">
                  <a16:creationId xmlns:a16="http://schemas.microsoft.com/office/drawing/2014/main" id="{28B0C49F-744E-4046-BC3B-EC058A671D39}"/>
                </a:ext>
              </a:extLst>
            </p:cNvPr>
            <p:cNvGrpSpPr/>
            <p:nvPr/>
          </p:nvGrpSpPr>
          <p:grpSpPr>
            <a:xfrm>
              <a:off x="2057399" y="2315049"/>
              <a:ext cx="6733925" cy="2599593"/>
              <a:chOff x="2057399" y="2315049"/>
              <a:chExt cx="6733925" cy="2599593"/>
            </a:xfrm>
          </p:grpSpPr>
          <p:pic>
            <p:nvPicPr>
              <p:cNvPr id="5" name="Picture 4">
                <a:extLst>
                  <a:ext uri="{FF2B5EF4-FFF2-40B4-BE49-F238E27FC236}">
                    <a16:creationId xmlns:a16="http://schemas.microsoft.com/office/drawing/2014/main" id="{B1FEB038-5820-3840-9639-EDD82D02B19A}"/>
                  </a:ext>
                </a:extLst>
              </p:cNvPr>
              <p:cNvPicPr>
                <a:picLocks noChangeAspect="1"/>
              </p:cNvPicPr>
              <p:nvPr/>
            </p:nvPicPr>
            <p:blipFill>
              <a:blip r:embed="rId3"/>
              <a:stretch>
                <a:fillRect/>
              </a:stretch>
            </p:blipFill>
            <p:spPr>
              <a:xfrm>
                <a:off x="2057399" y="3657600"/>
                <a:ext cx="3125307" cy="1257042"/>
              </a:xfrm>
              <a:prstGeom prst="rect">
                <a:avLst/>
              </a:prstGeom>
            </p:spPr>
          </p:pic>
          <p:sp>
            <p:nvSpPr>
              <p:cNvPr id="7" name="Content Placeholder 2">
                <a:extLst>
                  <a:ext uri="{FF2B5EF4-FFF2-40B4-BE49-F238E27FC236}">
                    <a16:creationId xmlns:a16="http://schemas.microsoft.com/office/drawing/2014/main" id="{AA57E4E4-17B0-244B-A910-8A0F3971F51A}"/>
                  </a:ext>
                </a:extLst>
              </p:cNvPr>
              <p:cNvSpPr txBox="1">
                <a:spLocks/>
              </p:cNvSpPr>
              <p:nvPr/>
            </p:nvSpPr>
            <p:spPr bwMode="auto">
              <a:xfrm>
                <a:off x="3968917" y="2315049"/>
                <a:ext cx="4406565" cy="1593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dirty="0">
                    <a:solidFill>
                      <a:srgbClr val="99CC00"/>
                    </a:solidFill>
                    <a:latin typeface="Arial" charset="0"/>
                    <a:cs typeface="Arial" charset="0"/>
                  </a:rPr>
                  <a:t>observed cases</a:t>
                </a:r>
              </a:p>
            </p:txBody>
          </p:sp>
          <p:sp>
            <p:nvSpPr>
              <p:cNvPr id="8" name="Freeform 7">
                <a:extLst>
                  <a:ext uri="{FF2B5EF4-FFF2-40B4-BE49-F238E27FC236}">
                    <a16:creationId xmlns:a16="http://schemas.microsoft.com/office/drawing/2014/main" id="{429EEE6D-3466-0A46-8C82-61C09F6F835E}"/>
                  </a:ext>
                </a:extLst>
              </p:cNvPr>
              <p:cNvSpPr/>
              <p:nvPr/>
            </p:nvSpPr>
            <p:spPr bwMode="auto">
              <a:xfrm>
                <a:off x="3978323" y="2531796"/>
                <a:ext cx="822278" cy="113497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Content Placeholder 2">
                <a:extLst>
                  <a:ext uri="{FF2B5EF4-FFF2-40B4-BE49-F238E27FC236}">
                    <a16:creationId xmlns:a16="http://schemas.microsoft.com/office/drawing/2014/main" id="{ABCC832B-B02F-994C-9478-E697587B135F}"/>
                  </a:ext>
                </a:extLst>
              </p:cNvPr>
              <p:cNvSpPr txBox="1">
                <a:spLocks/>
              </p:cNvSpPr>
              <p:nvPr/>
            </p:nvSpPr>
            <p:spPr bwMode="auto">
              <a:xfrm>
                <a:off x="4384759" y="2990912"/>
                <a:ext cx="4406565" cy="1593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dirty="0">
                    <a:solidFill>
                      <a:srgbClr val="99CC00"/>
                    </a:solidFill>
                    <a:latin typeface="Arial" charset="0"/>
                    <a:cs typeface="Arial" charset="0"/>
                  </a:rPr>
                  <a:t>expected cases</a:t>
                </a:r>
              </a:p>
            </p:txBody>
          </p:sp>
          <p:sp>
            <p:nvSpPr>
              <p:cNvPr id="11" name="Freeform 10">
                <a:extLst>
                  <a:ext uri="{FF2B5EF4-FFF2-40B4-BE49-F238E27FC236}">
                    <a16:creationId xmlns:a16="http://schemas.microsoft.com/office/drawing/2014/main" id="{FC4ACAB5-541A-124B-B178-8A788F21A059}"/>
                  </a:ext>
                </a:extLst>
              </p:cNvPr>
              <p:cNvSpPr/>
              <p:nvPr/>
            </p:nvSpPr>
            <p:spPr bwMode="auto">
              <a:xfrm>
                <a:off x="4800601" y="3361005"/>
                <a:ext cx="609598" cy="385618"/>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DED95E8-8E14-B94E-A53B-E3F1C749B9FF}"/>
                    </a:ext>
                  </a:extLst>
                </p:cNvPr>
                <p:cNvSpPr/>
                <p:nvPr/>
              </p:nvSpPr>
              <p:spPr>
                <a:xfrm>
                  <a:off x="2675060" y="4944956"/>
                  <a:ext cx="3419398" cy="668709"/>
                </a:xfrm>
                <a:prstGeom prst="rect">
                  <a:avLst/>
                </a:prstGeom>
              </p:spPr>
              <p:txBody>
                <a:bodyPr wrap="none">
                  <a:spAutoFit/>
                </a:bodyPr>
                <a:lstStyle/>
                <a:p>
                  <a:r>
                    <a:rPr lang="en-GB" sz="2400" b="0" dirty="0">
                      <a:solidFill>
                        <a:srgbClr val="222222"/>
                      </a:solidFill>
                      <a:latin typeface="arial" panose="020B0604020202020204" pitchFamily="34" charset="0"/>
                    </a:rPr>
                    <a:t>= </a:t>
                  </a:r>
                  <a14:m>
                    <m:oMath xmlns:m="http://schemas.openxmlformats.org/officeDocument/2006/math">
                      <m:f>
                        <m:fPr>
                          <m:ctrlPr>
                            <a:rPr lang="en-GB" sz="2400" b="0" i="1" smtClean="0">
                              <a:solidFill>
                                <a:srgbClr val="222222"/>
                              </a:solidFill>
                              <a:latin typeface="Cambria Math" panose="02040503050406030204" pitchFamily="18" charset="0"/>
                            </a:rPr>
                          </m:ctrlPr>
                        </m:fPr>
                        <m:num>
                          <m:sSup>
                            <m:sSupPr>
                              <m:ctrlPr>
                                <a:rPr lang="en-GB" sz="2400" b="0" i="1" smtClean="0">
                                  <a:solidFill>
                                    <a:srgbClr val="222222"/>
                                  </a:solidFill>
                                  <a:latin typeface="Cambria Math" panose="02040503050406030204" pitchFamily="18" charset="0"/>
                                </a:rPr>
                              </m:ctrlPr>
                            </m:sSupPr>
                            <m:e>
                              <m:d>
                                <m:dPr>
                                  <m:ctrlPr>
                                    <a:rPr lang="en-GB" sz="2400" b="0" i="1" smtClean="0">
                                      <a:solidFill>
                                        <a:srgbClr val="222222"/>
                                      </a:solidFill>
                                      <a:latin typeface="Cambria Math" panose="02040503050406030204" pitchFamily="18" charset="0"/>
                                    </a:rPr>
                                  </m:ctrlPr>
                                </m:dPr>
                                <m:e>
                                  <m:r>
                                    <a:rPr lang="en-US" sz="2400" b="0" i="1" smtClean="0">
                                      <a:solidFill>
                                        <a:srgbClr val="222222"/>
                                      </a:solidFill>
                                      <a:latin typeface="Cambria Math" panose="02040503050406030204" pitchFamily="18" charset="0"/>
                                    </a:rPr>
                                    <m:t>11−37.5</m:t>
                                  </m:r>
                                </m:e>
                              </m:d>
                            </m:e>
                            <m:sup>
                              <m:r>
                                <a:rPr lang="en-US" sz="2400" b="0" i="1" smtClean="0">
                                  <a:solidFill>
                                    <a:srgbClr val="222222"/>
                                  </a:solidFill>
                                  <a:latin typeface="Cambria Math" panose="02040503050406030204" pitchFamily="18" charset="0"/>
                                </a:rPr>
                                <m:t>2</m:t>
                              </m:r>
                            </m:sup>
                          </m:sSup>
                        </m:num>
                        <m:den>
                          <m:r>
                            <a:rPr lang="en-US" sz="2400" b="0" i="1" smtClean="0">
                              <a:solidFill>
                                <a:srgbClr val="222222"/>
                              </a:solidFill>
                              <a:latin typeface="Cambria Math" panose="02040503050406030204" pitchFamily="18" charset="0"/>
                            </a:rPr>
                            <m:t>37.5</m:t>
                          </m:r>
                        </m:den>
                      </m:f>
                      <m:r>
                        <a:rPr lang="en-US" sz="2400" b="1" i="0" smtClean="0">
                          <a:solidFill>
                            <a:srgbClr val="222222"/>
                          </a:solidFill>
                          <a:latin typeface="Cambria Math" panose="02040503050406030204" pitchFamily="18" charset="0"/>
                        </a:rPr>
                        <m:t>+</m:t>
                      </m:r>
                    </m:oMath>
                  </a14:m>
                  <a:r>
                    <a:rPr lang="en-GB" sz="2400" b="0" dirty="0">
                      <a:solidFill>
                        <a:srgbClr val="222222"/>
                      </a:solidFill>
                    </a:rPr>
                    <a:t> </a:t>
                  </a:r>
                  <a14:m>
                    <m:oMath xmlns:m="http://schemas.openxmlformats.org/officeDocument/2006/math">
                      <m:f>
                        <m:fPr>
                          <m:ctrlPr>
                            <a:rPr lang="en-GB" sz="2400" b="0" i="1">
                              <a:solidFill>
                                <a:srgbClr val="222222"/>
                              </a:solidFill>
                              <a:latin typeface="Cambria Math" panose="02040503050406030204" pitchFamily="18" charset="0"/>
                            </a:rPr>
                          </m:ctrlPr>
                        </m:fPr>
                        <m:num>
                          <m:sSup>
                            <m:sSupPr>
                              <m:ctrlPr>
                                <a:rPr lang="en-GB" sz="2400" b="0" i="1">
                                  <a:solidFill>
                                    <a:srgbClr val="222222"/>
                                  </a:solidFill>
                                  <a:latin typeface="Cambria Math" panose="02040503050406030204" pitchFamily="18" charset="0"/>
                                </a:rPr>
                              </m:ctrlPr>
                            </m:sSupPr>
                            <m:e>
                              <m:d>
                                <m:dPr>
                                  <m:ctrlPr>
                                    <a:rPr lang="en-GB" sz="2400" b="0" i="1">
                                      <a:solidFill>
                                        <a:srgbClr val="222222"/>
                                      </a:solidFill>
                                      <a:latin typeface="Cambria Math" panose="02040503050406030204" pitchFamily="18" charset="0"/>
                                    </a:rPr>
                                  </m:ctrlPr>
                                </m:dPr>
                                <m:e>
                                  <m:r>
                                    <a:rPr lang="en-US" sz="2400" b="0" i="1">
                                      <a:solidFill>
                                        <a:srgbClr val="222222"/>
                                      </a:solidFill>
                                      <a:latin typeface="Cambria Math" panose="02040503050406030204" pitchFamily="18" charset="0"/>
                                    </a:rPr>
                                    <m:t>1</m:t>
                                  </m:r>
                                  <m:r>
                                    <a:rPr lang="en-US" sz="2400" b="0" i="1" smtClean="0">
                                      <a:solidFill>
                                        <a:srgbClr val="222222"/>
                                      </a:solidFill>
                                      <a:latin typeface="Cambria Math" panose="02040503050406030204" pitchFamily="18" charset="0"/>
                                    </a:rPr>
                                    <m:t>39</m:t>
                                  </m:r>
                                  <m:r>
                                    <a:rPr lang="en-US" sz="2400" b="0" i="1">
                                      <a:solidFill>
                                        <a:srgbClr val="222222"/>
                                      </a:solidFill>
                                      <a:latin typeface="Cambria Math" panose="02040503050406030204" pitchFamily="18" charset="0"/>
                                    </a:rPr>
                                    <m:t>−</m:t>
                                  </m:r>
                                  <m:r>
                                    <a:rPr lang="en-US" sz="2400" b="0" i="1" smtClean="0">
                                      <a:solidFill>
                                        <a:srgbClr val="222222"/>
                                      </a:solidFill>
                                      <a:latin typeface="Cambria Math" panose="02040503050406030204" pitchFamily="18" charset="0"/>
                                    </a:rPr>
                                    <m:t>112</m:t>
                                  </m:r>
                                  <m:r>
                                    <a:rPr lang="en-US" sz="2400" b="0" i="1">
                                      <a:solidFill>
                                        <a:srgbClr val="222222"/>
                                      </a:solidFill>
                                      <a:latin typeface="Cambria Math" panose="02040503050406030204" pitchFamily="18" charset="0"/>
                                    </a:rPr>
                                    <m:t>.5</m:t>
                                  </m:r>
                                </m:e>
                              </m:d>
                            </m:e>
                            <m:sup>
                              <m:r>
                                <a:rPr lang="en-US" sz="2400" b="0" i="1">
                                  <a:solidFill>
                                    <a:srgbClr val="222222"/>
                                  </a:solidFill>
                                  <a:latin typeface="Cambria Math" panose="02040503050406030204" pitchFamily="18" charset="0"/>
                                </a:rPr>
                                <m:t>2</m:t>
                              </m:r>
                            </m:sup>
                          </m:sSup>
                        </m:num>
                        <m:den>
                          <m:r>
                            <a:rPr lang="en-US" sz="2400" b="0" i="1" smtClean="0">
                              <a:solidFill>
                                <a:srgbClr val="222222"/>
                              </a:solidFill>
                              <a:latin typeface="Cambria Math" panose="02040503050406030204" pitchFamily="18" charset="0"/>
                            </a:rPr>
                            <m:t>112</m:t>
                          </m:r>
                          <m:r>
                            <a:rPr lang="en-US" sz="2400" b="0" i="1">
                              <a:solidFill>
                                <a:srgbClr val="222222"/>
                              </a:solidFill>
                              <a:latin typeface="Cambria Math" panose="02040503050406030204" pitchFamily="18" charset="0"/>
                            </a:rPr>
                            <m:t>.5</m:t>
                          </m:r>
                        </m:den>
                      </m:f>
                    </m:oMath>
                  </a14:m>
                  <a:endParaRPr lang="en-US" sz="2400" dirty="0"/>
                </a:p>
              </p:txBody>
            </p:sp>
          </mc:Choice>
          <mc:Fallback xmlns="">
            <p:sp>
              <p:nvSpPr>
                <p:cNvPr id="3" name="Rectangle 2">
                  <a:extLst>
                    <a:ext uri="{FF2B5EF4-FFF2-40B4-BE49-F238E27FC236}">
                      <a16:creationId xmlns:a16="http://schemas.microsoft.com/office/drawing/2014/main" id="{7DED95E8-8E14-B94E-A53B-E3F1C749B9FF}"/>
                    </a:ext>
                  </a:extLst>
                </p:cNvPr>
                <p:cNvSpPr>
                  <a:spLocks noRot="1" noChangeAspect="1" noMove="1" noResize="1" noEditPoints="1" noAdjustHandles="1" noChangeArrowheads="1" noChangeShapeType="1" noTextEdit="1"/>
                </p:cNvSpPr>
                <p:nvPr/>
              </p:nvSpPr>
              <p:spPr>
                <a:xfrm>
                  <a:off x="2675060" y="4944956"/>
                  <a:ext cx="3419398" cy="668709"/>
                </a:xfrm>
                <a:prstGeom prst="rect">
                  <a:avLst/>
                </a:prstGeom>
                <a:blipFill>
                  <a:blip r:embed="rId4"/>
                  <a:stretch>
                    <a:fillRect l="-2593"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82D3D80-8CFA-D14A-B4B2-A49467728C37}"/>
                    </a:ext>
                  </a:extLst>
                </p:cNvPr>
                <p:cNvSpPr/>
                <p:nvPr/>
              </p:nvSpPr>
              <p:spPr>
                <a:xfrm>
                  <a:off x="2675060" y="5709883"/>
                  <a:ext cx="1191352" cy="461665"/>
                </a:xfrm>
                <a:prstGeom prst="rect">
                  <a:avLst/>
                </a:prstGeom>
              </p:spPr>
              <p:txBody>
                <a:bodyPr wrap="none">
                  <a:spAutoFit/>
                </a:bodyPr>
                <a:lstStyle/>
                <a:p>
                  <a:r>
                    <a:rPr lang="en-GB" sz="2400" b="0" dirty="0">
                      <a:solidFill>
                        <a:srgbClr val="222222"/>
                      </a:solidFill>
                      <a:latin typeface="arial" panose="020B0604020202020204" pitchFamily="34" charset="0"/>
                    </a:rPr>
                    <a:t>= </a:t>
                  </a:r>
                  <a14:m>
                    <m:oMath xmlns:m="http://schemas.openxmlformats.org/officeDocument/2006/math">
                      <m:r>
                        <a:rPr lang="en-US" sz="2400" b="0" i="1" smtClean="0">
                          <a:solidFill>
                            <a:srgbClr val="222222"/>
                          </a:solidFill>
                          <a:latin typeface="Cambria Math" panose="02040503050406030204" pitchFamily="18" charset="0"/>
                        </a:rPr>
                        <m:t>24.96</m:t>
                      </m:r>
                    </m:oMath>
                  </a14:m>
                  <a:endParaRPr lang="en-US" sz="2400" dirty="0"/>
                </a:p>
              </p:txBody>
            </p:sp>
          </mc:Choice>
          <mc:Fallback xmlns="">
            <p:sp>
              <p:nvSpPr>
                <p:cNvPr id="13" name="Rectangle 12">
                  <a:extLst>
                    <a:ext uri="{FF2B5EF4-FFF2-40B4-BE49-F238E27FC236}">
                      <a16:creationId xmlns:a16="http://schemas.microsoft.com/office/drawing/2014/main" id="{782D3D80-8CFA-D14A-B4B2-A49467728C37}"/>
                    </a:ext>
                  </a:extLst>
                </p:cNvPr>
                <p:cNvSpPr>
                  <a:spLocks noRot="1" noChangeAspect="1" noMove="1" noResize="1" noEditPoints="1" noAdjustHandles="1" noChangeArrowheads="1" noChangeShapeType="1" noTextEdit="1"/>
                </p:cNvSpPr>
                <p:nvPr/>
              </p:nvSpPr>
              <p:spPr>
                <a:xfrm>
                  <a:off x="2675060" y="5709883"/>
                  <a:ext cx="1191352" cy="461665"/>
                </a:xfrm>
                <a:prstGeom prst="rect">
                  <a:avLst/>
                </a:prstGeom>
                <a:blipFill>
                  <a:blip r:embed="rId5"/>
                  <a:stretch>
                    <a:fillRect l="-7447" t="-10811" b="-24324"/>
                  </a:stretch>
                </a:blipFill>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C000772A-52FF-5D42-BF95-FE7F45514A5C}"/>
              </a:ext>
            </a:extLst>
          </p:cNvPr>
          <p:cNvSpPr>
            <a:spLocks noGrp="1"/>
          </p:cNvSpPr>
          <p:nvPr>
            <p:ph type="sldNum" sz="quarter" idx="12"/>
          </p:nvPr>
        </p:nvSpPr>
        <p:spPr/>
        <p:txBody>
          <a:bodyPr/>
          <a:lstStyle/>
          <a:p>
            <a:fld id="{8C734804-006E-DC44-93A2-A63A0AD6AB16}" type="slidenum">
              <a:rPr lang="en-US" smtClean="0"/>
              <a:pPr/>
              <a:t>403</a:t>
            </a:fld>
            <a:endParaRPr lang="en-US"/>
          </a:p>
        </p:txBody>
      </p:sp>
    </p:spTree>
    <p:extLst>
      <p:ext uri="{BB962C8B-B14F-4D97-AF65-F5344CB8AC3E}">
        <p14:creationId xmlns:p14="http://schemas.microsoft.com/office/powerpoint/2010/main" val="238079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C49EA165-9DDA-CA4A-A91B-90684F96664B}"/>
              </a:ext>
            </a:extLst>
          </p:cNvPr>
          <p:cNvSpPr txBox="1">
            <a:spLocks/>
          </p:cNvSpPr>
          <p:nvPr/>
        </p:nvSpPr>
        <p:spPr bwMode="auto">
          <a:xfrm>
            <a:off x="609600" y="609600"/>
            <a:ext cx="8305800" cy="4140201"/>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now, like with all the test we have seen, we look into a table, here the Chi-square table)</a:t>
            </a:r>
            <a:endParaRPr lang="en-GB" sz="2400" kern="0" dirty="0">
              <a:solidFill>
                <a:srgbClr val="99CC00"/>
              </a:solidFill>
              <a:latin typeface="Arial"/>
              <a:ea typeface="Arial"/>
              <a:cs typeface="Arial"/>
            </a:endParaRPr>
          </a:p>
        </p:txBody>
      </p:sp>
      <p:pic>
        <p:nvPicPr>
          <p:cNvPr id="5" name="Picture 4">
            <a:extLst>
              <a:ext uri="{FF2B5EF4-FFF2-40B4-BE49-F238E27FC236}">
                <a16:creationId xmlns:a16="http://schemas.microsoft.com/office/drawing/2014/main" id="{77C6AF9A-24FE-9649-B0A7-96776AC4FC9B}"/>
              </a:ext>
            </a:extLst>
          </p:cNvPr>
          <p:cNvPicPr>
            <a:picLocks noChangeAspect="1"/>
          </p:cNvPicPr>
          <p:nvPr/>
        </p:nvPicPr>
        <p:blipFill rotWithShape="1">
          <a:blip r:embed="rId3"/>
          <a:srcRect b="7143"/>
          <a:stretch/>
        </p:blipFill>
        <p:spPr>
          <a:xfrm>
            <a:off x="618067" y="1752600"/>
            <a:ext cx="5589351" cy="4953000"/>
          </a:xfrm>
          <a:prstGeom prst="rect">
            <a:avLst/>
          </a:prstGeom>
        </p:spPr>
      </p:pic>
      <p:sp>
        <p:nvSpPr>
          <p:cNvPr id="6" name="Rounded Rectangle 5">
            <a:extLst>
              <a:ext uri="{FF2B5EF4-FFF2-40B4-BE49-F238E27FC236}">
                <a16:creationId xmlns:a16="http://schemas.microsoft.com/office/drawing/2014/main" id="{AD553110-7389-5F49-BFE2-B1165464B37C}"/>
              </a:ext>
            </a:extLst>
          </p:cNvPr>
          <p:cNvSpPr/>
          <p:nvPr/>
        </p:nvSpPr>
        <p:spPr bwMode="auto">
          <a:xfrm>
            <a:off x="1295400" y="3276600"/>
            <a:ext cx="533400" cy="304800"/>
          </a:xfrm>
          <a:prstGeom prst="roundRect">
            <a:avLst/>
          </a:prstGeom>
          <a:no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7" name="Freeform 6">
            <a:extLst>
              <a:ext uri="{FF2B5EF4-FFF2-40B4-BE49-F238E27FC236}">
                <a16:creationId xmlns:a16="http://schemas.microsoft.com/office/drawing/2014/main" id="{C6F60561-D926-EF47-8DD4-9D1219278C3D}"/>
              </a:ext>
            </a:extLst>
          </p:cNvPr>
          <p:cNvSpPr/>
          <p:nvPr/>
        </p:nvSpPr>
        <p:spPr bwMode="auto">
          <a:xfrm>
            <a:off x="1828801" y="2667001"/>
            <a:ext cx="4739578" cy="702856"/>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8" name="Rectangle 7">
            <a:extLst>
              <a:ext uri="{FF2B5EF4-FFF2-40B4-BE49-F238E27FC236}">
                <a16:creationId xmlns:a16="http://schemas.microsoft.com/office/drawing/2014/main" id="{E95756B7-E2E6-DD46-B035-7A4B2B6E76B5}"/>
              </a:ext>
            </a:extLst>
          </p:cNvPr>
          <p:cNvSpPr/>
          <p:nvPr/>
        </p:nvSpPr>
        <p:spPr>
          <a:xfrm>
            <a:off x="6568378" y="2723526"/>
            <a:ext cx="2505814" cy="646331"/>
          </a:xfrm>
          <a:prstGeom prst="rect">
            <a:avLst/>
          </a:prstGeom>
        </p:spPr>
        <p:txBody>
          <a:bodyPr wrap="none">
            <a:spAutoFit/>
          </a:bodyPr>
          <a:lstStyle/>
          <a:p>
            <a:r>
              <a:rPr lang="en-GB" b="0" dirty="0">
                <a:solidFill>
                  <a:srgbClr val="222222"/>
                </a:solidFill>
                <a:latin typeface="arial" panose="020B0604020202020204" pitchFamily="34" charset="0"/>
              </a:rPr>
              <a:t>degree of freedom DF </a:t>
            </a:r>
          </a:p>
          <a:p>
            <a:r>
              <a:rPr lang="en-GB" b="0" dirty="0">
                <a:solidFill>
                  <a:srgbClr val="222222"/>
                </a:solidFill>
                <a:latin typeface="arial" panose="020B0604020202020204" pitchFamily="34" charset="0"/>
              </a:rPr>
              <a:t>= number of group - 1</a:t>
            </a:r>
            <a:endParaRPr lang="en-US" dirty="0"/>
          </a:p>
        </p:txBody>
      </p:sp>
      <p:sp>
        <p:nvSpPr>
          <p:cNvPr id="2" name="Slide Number Placeholder 1">
            <a:extLst>
              <a:ext uri="{FF2B5EF4-FFF2-40B4-BE49-F238E27FC236}">
                <a16:creationId xmlns:a16="http://schemas.microsoft.com/office/drawing/2014/main" id="{627E87FE-A31B-6D41-8740-FCB25A1B323C}"/>
              </a:ext>
            </a:extLst>
          </p:cNvPr>
          <p:cNvSpPr>
            <a:spLocks noGrp="1"/>
          </p:cNvSpPr>
          <p:nvPr>
            <p:ph type="sldNum" sz="quarter" idx="12"/>
          </p:nvPr>
        </p:nvSpPr>
        <p:spPr/>
        <p:txBody>
          <a:bodyPr/>
          <a:lstStyle/>
          <a:p>
            <a:fld id="{8C734804-006E-DC44-93A2-A63A0AD6AB16}" type="slidenum">
              <a:rPr lang="en-US" smtClean="0"/>
              <a:pPr/>
              <a:t>404</a:t>
            </a:fld>
            <a:endParaRPr lang="en-US"/>
          </a:p>
        </p:txBody>
      </p:sp>
    </p:spTree>
    <p:extLst>
      <p:ext uri="{BB962C8B-B14F-4D97-AF65-F5344CB8AC3E}">
        <p14:creationId xmlns:p14="http://schemas.microsoft.com/office/powerpoint/2010/main" val="358534246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09600" y="2438400"/>
            <a:ext cx="8305800" cy="4140201"/>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24.96 &gt; 3.841 so we </a:t>
            </a:r>
            <a:r>
              <a:rPr lang="en-GB" sz="2400" dirty="0">
                <a:solidFill>
                  <a:srgbClr val="99CC00"/>
                </a:solidFill>
                <a:latin typeface="arial" panose="020B0604020202020204" pitchFamily="34" charset="0"/>
              </a:rPr>
              <a:t>reject the null hypothesis</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our theory of 25% Brussel Sprout lovers does not hold</a:t>
            </a:r>
          </a:p>
          <a:p>
            <a:pPr lvl="0">
              <a:spcBef>
                <a:spcPct val="20000"/>
              </a:spcBef>
              <a:defRPr/>
            </a:pPr>
            <a:endParaRPr lang="en-GB" sz="2400" b="0" kern="0" dirty="0">
              <a:solidFill>
                <a:srgbClr val="222222"/>
              </a:solidFill>
              <a:latin typeface="arial" panose="020B0604020202020204" pitchFamily="34" charset="0"/>
              <a:ea typeface="Arial"/>
              <a:cs typeface="Arial"/>
            </a:endParaRPr>
          </a:p>
        </p:txBody>
      </p:sp>
      <p:sp>
        <p:nvSpPr>
          <p:cNvPr id="2" name="Slide Number Placeholder 1">
            <a:extLst>
              <a:ext uri="{FF2B5EF4-FFF2-40B4-BE49-F238E27FC236}">
                <a16:creationId xmlns:a16="http://schemas.microsoft.com/office/drawing/2014/main" id="{FE1390C7-A90D-D746-A78D-0D1F1E8F22A4}"/>
              </a:ext>
            </a:extLst>
          </p:cNvPr>
          <p:cNvSpPr>
            <a:spLocks noGrp="1"/>
          </p:cNvSpPr>
          <p:nvPr>
            <p:ph type="sldNum" sz="quarter" idx="12"/>
          </p:nvPr>
        </p:nvSpPr>
        <p:spPr/>
        <p:txBody>
          <a:bodyPr/>
          <a:lstStyle/>
          <a:p>
            <a:fld id="{8C734804-006E-DC44-93A2-A63A0AD6AB16}" type="slidenum">
              <a:rPr lang="en-US" smtClean="0"/>
              <a:pPr/>
              <a:t>405</a:t>
            </a:fld>
            <a:endParaRPr lang="en-US"/>
          </a:p>
        </p:txBody>
      </p:sp>
    </p:spTree>
    <p:extLst>
      <p:ext uri="{BB962C8B-B14F-4D97-AF65-F5344CB8AC3E}">
        <p14:creationId xmlns:p14="http://schemas.microsoft.com/office/powerpoint/2010/main" val="25131653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762000" y="609600"/>
            <a:ext cx="8610600" cy="1922196"/>
          </a:xfrm>
          <a:prstGeom prst="rect">
            <a:avLst/>
          </a:prstGeom>
          <a:noFill/>
          <a:ln w="9525">
            <a:noFill/>
            <a:miter lim="800000"/>
            <a:headEnd/>
            <a:tailEnd/>
          </a:ln>
        </p:spPr>
        <p:txBody>
          <a:bodyPr/>
          <a:lstStyle/>
          <a:p>
            <a:pPr>
              <a:spcBef>
                <a:spcPct val="20000"/>
              </a:spcBef>
              <a:defRPr/>
            </a:pPr>
            <a:r>
              <a:rPr lang="en-GB" sz="2400" b="0" dirty="0">
                <a:solidFill>
                  <a:srgbClr val="222222"/>
                </a:solidFill>
                <a:latin typeface="arial" panose="020B0604020202020204" pitchFamily="34" charset="0"/>
              </a:rPr>
              <a:t>		# of persons     %expected	    # expected</a:t>
            </a:r>
          </a:p>
          <a:p>
            <a:pPr lvl="0">
              <a:spcBef>
                <a:spcPct val="20000"/>
              </a:spcBef>
              <a:defRPr/>
            </a:pPr>
            <a:r>
              <a:rPr lang="en-GB" sz="2400" b="0" dirty="0">
                <a:solidFill>
                  <a:srgbClr val="222222"/>
                </a:solidFill>
                <a:latin typeface="arial" panose="020B0604020202020204" pitchFamily="34" charset="0"/>
              </a:rPr>
              <a:t>like BP 	        25		25%	        25 </a:t>
            </a:r>
            <a:r>
              <a:rPr lang="en-GB" sz="1400" b="0" dirty="0">
                <a:solidFill>
                  <a:srgbClr val="222222"/>
                </a:solidFill>
                <a:latin typeface="arial" panose="020B0604020202020204" pitchFamily="34" charset="0"/>
              </a:rPr>
              <a:t> (25% of 100)</a:t>
            </a:r>
          </a:p>
          <a:p>
            <a:pPr>
              <a:spcBef>
                <a:spcPct val="20000"/>
              </a:spcBef>
              <a:defRPr/>
            </a:pPr>
            <a:r>
              <a:rPr lang="en-GB" sz="2400" b="0" kern="0" dirty="0">
                <a:solidFill>
                  <a:srgbClr val="222222"/>
                </a:solidFill>
                <a:latin typeface="arial" panose="020B0604020202020204" pitchFamily="34" charset="0"/>
                <a:ea typeface="Arial"/>
                <a:cs typeface="Arial"/>
              </a:rPr>
              <a:t>Dislike BP  	        75		75%	        75 </a:t>
            </a:r>
            <a:r>
              <a:rPr lang="en-GB" sz="1400" b="0" kern="0" dirty="0">
                <a:solidFill>
                  <a:srgbClr val="222222"/>
                </a:solidFill>
                <a:latin typeface="arial" panose="020B0604020202020204" pitchFamily="34" charset="0"/>
                <a:ea typeface="Arial"/>
                <a:cs typeface="Arial"/>
              </a:rPr>
              <a:t>(75% of 100)</a:t>
            </a: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 		   100 (total)	         100%        100 (total)</a:t>
            </a:r>
            <a:endParaRPr lang="en-GB" sz="2400" kern="0" dirty="0">
              <a:solidFill>
                <a:srgbClr val="99CC00"/>
              </a:solidFill>
              <a:latin typeface="Arial"/>
              <a:ea typeface="Arial"/>
              <a:cs typeface="Arial"/>
            </a:endParaRPr>
          </a:p>
        </p:txBody>
      </p:sp>
      <p:grpSp>
        <p:nvGrpSpPr>
          <p:cNvPr id="12" name="Group 11">
            <a:extLst>
              <a:ext uri="{FF2B5EF4-FFF2-40B4-BE49-F238E27FC236}">
                <a16:creationId xmlns:a16="http://schemas.microsoft.com/office/drawing/2014/main" id="{28B0C49F-744E-4046-BC3B-EC058A671D39}"/>
              </a:ext>
            </a:extLst>
          </p:cNvPr>
          <p:cNvGrpSpPr/>
          <p:nvPr/>
        </p:nvGrpSpPr>
        <p:grpSpPr>
          <a:xfrm>
            <a:off x="2057399" y="2315049"/>
            <a:ext cx="6733925" cy="2599593"/>
            <a:chOff x="2057399" y="2315049"/>
            <a:chExt cx="6733925" cy="2599593"/>
          </a:xfrm>
        </p:grpSpPr>
        <p:pic>
          <p:nvPicPr>
            <p:cNvPr id="5" name="Picture 4">
              <a:extLst>
                <a:ext uri="{FF2B5EF4-FFF2-40B4-BE49-F238E27FC236}">
                  <a16:creationId xmlns:a16="http://schemas.microsoft.com/office/drawing/2014/main" id="{B1FEB038-5820-3840-9639-EDD82D02B19A}"/>
                </a:ext>
              </a:extLst>
            </p:cNvPr>
            <p:cNvPicPr>
              <a:picLocks noChangeAspect="1"/>
            </p:cNvPicPr>
            <p:nvPr/>
          </p:nvPicPr>
          <p:blipFill>
            <a:blip r:embed="rId3"/>
            <a:stretch>
              <a:fillRect/>
            </a:stretch>
          </p:blipFill>
          <p:spPr>
            <a:xfrm>
              <a:off x="2057399" y="3657600"/>
              <a:ext cx="3125307" cy="1257042"/>
            </a:xfrm>
            <a:prstGeom prst="rect">
              <a:avLst/>
            </a:prstGeom>
          </p:spPr>
        </p:pic>
        <p:sp>
          <p:nvSpPr>
            <p:cNvPr id="7" name="Content Placeholder 2">
              <a:extLst>
                <a:ext uri="{FF2B5EF4-FFF2-40B4-BE49-F238E27FC236}">
                  <a16:creationId xmlns:a16="http://schemas.microsoft.com/office/drawing/2014/main" id="{AA57E4E4-17B0-244B-A910-8A0F3971F51A}"/>
                </a:ext>
              </a:extLst>
            </p:cNvPr>
            <p:cNvSpPr txBox="1">
              <a:spLocks/>
            </p:cNvSpPr>
            <p:nvPr/>
          </p:nvSpPr>
          <p:spPr bwMode="auto">
            <a:xfrm>
              <a:off x="3968917" y="2315049"/>
              <a:ext cx="4406565" cy="1593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dirty="0">
                  <a:solidFill>
                    <a:srgbClr val="99CC00"/>
                  </a:solidFill>
                  <a:latin typeface="Arial" charset="0"/>
                  <a:cs typeface="Arial" charset="0"/>
                </a:rPr>
                <a:t>observed cases</a:t>
              </a:r>
            </a:p>
          </p:txBody>
        </p:sp>
        <p:sp>
          <p:nvSpPr>
            <p:cNvPr id="8" name="Freeform 7">
              <a:extLst>
                <a:ext uri="{FF2B5EF4-FFF2-40B4-BE49-F238E27FC236}">
                  <a16:creationId xmlns:a16="http://schemas.microsoft.com/office/drawing/2014/main" id="{429EEE6D-3466-0A46-8C82-61C09F6F835E}"/>
                </a:ext>
              </a:extLst>
            </p:cNvPr>
            <p:cNvSpPr/>
            <p:nvPr/>
          </p:nvSpPr>
          <p:spPr bwMode="auto">
            <a:xfrm>
              <a:off x="3978323" y="2531796"/>
              <a:ext cx="822278" cy="1134979"/>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Content Placeholder 2">
              <a:extLst>
                <a:ext uri="{FF2B5EF4-FFF2-40B4-BE49-F238E27FC236}">
                  <a16:creationId xmlns:a16="http://schemas.microsoft.com/office/drawing/2014/main" id="{ABCC832B-B02F-994C-9478-E697587B135F}"/>
                </a:ext>
              </a:extLst>
            </p:cNvPr>
            <p:cNvSpPr txBox="1">
              <a:spLocks/>
            </p:cNvSpPr>
            <p:nvPr/>
          </p:nvSpPr>
          <p:spPr bwMode="auto">
            <a:xfrm>
              <a:off x="4384759" y="2990912"/>
              <a:ext cx="4406565" cy="1593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pPr algn="ctr"/>
              <a:r>
                <a:rPr lang="en-US" dirty="0">
                  <a:solidFill>
                    <a:srgbClr val="99CC00"/>
                  </a:solidFill>
                  <a:latin typeface="Arial" charset="0"/>
                  <a:cs typeface="Arial" charset="0"/>
                </a:rPr>
                <a:t>expected cases</a:t>
              </a:r>
            </a:p>
          </p:txBody>
        </p:sp>
        <p:sp>
          <p:nvSpPr>
            <p:cNvPr id="11" name="Freeform 10">
              <a:extLst>
                <a:ext uri="{FF2B5EF4-FFF2-40B4-BE49-F238E27FC236}">
                  <a16:creationId xmlns:a16="http://schemas.microsoft.com/office/drawing/2014/main" id="{FC4ACAB5-541A-124B-B178-8A788F21A059}"/>
                </a:ext>
              </a:extLst>
            </p:cNvPr>
            <p:cNvSpPr/>
            <p:nvPr/>
          </p:nvSpPr>
          <p:spPr bwMode="auto">
            <a:xfrm>
              <a:off x="4800601" y="3361005"/>
              <a:ext cx="609598" cy="385618"/>
            </a:xfrm>
            <a:custGeom>
              <a:avLst/>
              <a:gdLst>
                <a:gd name="connsiteX0" fmla="*/ 0 w 736979"/>
                <a:gd name="connsiteY0" fmla="*/ 516397 h 516397"/>
                <a:gd name="connsiteX1" fmla="*/ 423081 w 736979"/>
                <a:gd name="connsiteY1" fmla="*/ 66021 h 516397"/>
                <a:gd name="connsiteX2" fmla="*/ 736979 w 736979"/>
                <a:gd name="connsiteY2" fmla="*/ 11430 h 516397"/>
              </a:gdLst>
              <a:ahLst/>
              <a:cxnLst>
                <a:cxn ang="0">
                  <a:pos x="connsiteX0" y="connsiteY0"/>
                </a:cxn>
                <a:cxn ang="0">
                  <a:pos x="connsiteX1" y="connsiteY1"/>
                </a:cxn>
                <a:cxn ang="0">
                  <a:pos x="connsiteX2" y="connsiteY2"/>
                </a:cxn>
              </a:cxnLst>
              <a:rect l="l" t="t" r="r" b="b"/>
              <a:pathLst>
                <a:path w="736979" h="516397">
                  <a:moveTo>
                    <a:pt x="0" y="516397"/>
                  </a:moveTo>
                  <a:cubicBezTo>
                    <a:pt x="150125" y="333289"/>
                    <a:pt x="300251" y="150182"/>
                    <a:pt x="423081" y="66021"/>
                  </a:cubicBezTo>
                  <a:cubicBezTo>
                    <a:pt x="545911" y="-18140"/>
                    <a:pt x="641445" y="-3355"/>
                    <a:pt x="736979" y="11430"/>
                  </a:cubicBezTo>
                </a:path>
              </a:pathLst>
            </a:cu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DED95E8-8E14-B94E-A53B-E3F1C749B9FF}"/>
                  </a:ext>
                </a:extLst>
              </p:cNvPr>
              <p:cNvSpPr/>
              <p:nvPr/>
            </p:nvSpPr>
            <p:spPr>
              <a:xfrm>
                <a:off x="2675060" y="4944956"/>
                <a:ext cx="2807050" cy="668709"/>
              </a:xfrm>
              <a:prstGeom prst="rect">
                <a:avLst/>
              </a:prstGeom>
            </p:spPr>
            <p:txBody>
              <a:bodyPr wrap="none">
                <a:spAutoFit/>
              </a:bodyPr>
              <a:lstStyle/>
              <a:p>
                <a:r>
                  <a:rPr lang="en-GB" sz="2400" b="0" dirty="0">
                    <a:solidFill>
                      <a:srgbClr val="222222"/>
                    </a:solidFill>
                    <a:latin typeface="arial" panose="020B0604020202020204" pitchFamily="34" charset="0"/>
                  </a:rPr>
                  <a:t>= </a:t>
                </a:r>
                <a14:m>
                  <m:oMath xmlns:m="http://schemas.openxmlformats.org/officeDocument/2006/math">
                    <m:f>
                      <m:fPr>
                        <m:ctrlPr>
                          <a:rPr lang="en-GB" sz="2400" b="0" i="1" smtClean="0">
                            <a:solidFill>
                              <a:srgbClr val="222222"/>
                            </a:solidFill>
                            <a:latin typeface="Cambria Math" panose="02040503050406030204" pitchFamily="18" charset="0"/>
                          </a:rPr>
                        </m:ctrlPr>
                      </m:fPr>
                      <m:num>
                        <m:sSup>
                          <m:sSupPr>
                            <m:ctrlPr>
                              <a:rPr lang="en-GB" sz="2400" b="0" i="1" smtClean="0">
                                <a:solidFill>
                                  <a:srgbClr val="222222"/>
                                </a:solidFill>
                                <a:latin typeface="Cambria Math" panose="02040503050406030204" pitchFamily="18" charset="0"/>
                              </a:rPr>
                            </m:ctrlPr>
                          </m:sSupPr>
                          <m:e>
                            <m:d>
                              <m:dPr>
                                <m:ctrlPr>
                                  <a:rPr lang="en-GB" sz="2400" b="0" i="1" smtClean="0">
                                    <a:solidFill>
                                      <a:srgbClr val="222222"/>
                                    </a:solidFill>
                                    <a:latin typeface="Cambria Math" panose="02040503050406030204" pitchFamily="18" charset="0"/>
                                  </a:rPr>
                                </m:ctrlPr>
                              </m:dPr>
                              <m:e>
                                <m:r>
                                  <a:rPr lang="en-US" sz="2400" b="0" i="1" smtClean="0">
                                    <a:solidFill>
                                      <a:srgbClr val="222222"/>
                                    </a:solidFill>
                                    <a:latin typeface="Cambria Math" panose="02040503050406030204" pitchFamily="18" charset="0"/>
                                  </a:rPr>
                                  <m:t>25−25</m:t>
                                </m:r>
                              </m:e>
                            </m:d>
                          </m:e>
                          <m:sup>
                            <m:r>
                              <a:rPr lang="en-US" sz="2400" b="0" i="1" smtClean="0">
                                <a:solidFill>
                                  <a:srgbClr val="222222"/>
                                </a:solidFill>
                                <a:latin typeface="Cambria Math" panose="02040503050406030204" pitchFamily="18" charset="0"/>
                              </a:rPr>
                              <m:t>2</m:t>
                            </m:r>
                          </m:sup>
                        </m:sSup>
                      </m:num>
                      <m:den>
                        <m:r>
                          <a:rPr lang="en-US" sz="2400" b="0" i="1" smtClean="0">
                            <a:solidFill>
                              <a:srgbClr val="222222"/>
                            </a:solidFill>
                            <a:latin typeface="Cambria Math" panose="02040503050406030204" pitchFamily="18" charset="0"/>
                          </a:rPr>
                          <m:t>25</m:t>
                        </m:r>
                      </m:den>
                    </m:f>
                    <m:r>
                      <a:rPr lang="en-US" sz="2400" b="1" i="0" smtClean="0">
                        <a:solidFill>
                          <a:srgbClr val="222222"/>
                        </a:solidFill>
                        <a:latin typeface="Cambria Math" panose="02040503050406030204" pitchFamily="18" charset="0"/>
                      </a:rPr>
                      <m:t>+</m:t>
                    </m:r>
                  </m:oMath>
                </a14:m>
                <a:r>
                  <a:rPr lang="en-GB" sz="2400" b="0" dirty="0">
                    <a:solidFill>
                      <a:srgbClr val="222222"/>
                    </a:solidFill>
                  </a:rPr>
                  <a:t> </a:t>
                </a:r>
                <a14:m>
                  <m:oMath xmlns:m="http://schemas.openxmlformats.org/officeDocument/2006/math">
                    <m:f>
                      <m:fPr>
                        <m:ctrlPr>
                          <a:rPr lang="en-GB" sz="2400" b="0" i="1">
                            <a:solidFill>
                              <a:srgbClr val="222222"/>
                            </a:solidFill>
                            <a:latin typeface="Cambria Math" panose="02040503050406030204" pitchFamily="18" charset="0"/>
                          </a:rPr>
                        </m:ctrlPr>
                      </m:fPr>
                      <m:num>
                        <m:sSup>
                          <m:sSupPr>
                            <m:ctrlPr>
                              <a:rPr lang="en-GB" sz="2400" b="0" i="1">
                                <a:solidFill>
                                  <a:srgbClr val="222222"/>
                                </a:solidFill>
                                <a:latin typeface="Cambria Math" panose="02040503050406030204" pitchFamily="18" charset="0"/>
                              </a:rPr>
                            </m:ctrlPr>
                          </m:sSupPr>
                          <m:e>
                            <m:d>
                              <m:dPr>
                                <m:ctrlPr>
                                  <a:rPr lang="en-GB" sz="2400" b="0" i="1">
                                    <a:solidFill>
                                      <a:srgbClr val="222222"/>
                                    </a:solidFill>
                                    <a:latin typeface="Cambria Math" panose="02040503050406030204" pitchFamily="18" charset="0"/>
                                  </a:rPr>
                                </m:ctrlPr>
                              </m:dPr>
                              <m:e>
                                <m:r>
                                  <a:rPr lang="en-US" sz="2400" b="0" i="1" smtClean="0">
                                    <a:solidFill>
                                      <a:srgbClr val="222222"/>
                                    </a:solidFill>
                                    <a:latin typeface="Cambria Math" panose="02040503050406030204" pitchFamily="18" charset="0"/>
                                  </a:rPr>
                                  <m:t>75</m:t>
                                </m:r>
                                <m:r>
                                  <a:rPr lang="en-US" sz="2400" b="0" i="1">
                                    <a:solidFill>
                                      <a:srgbClr val="222222"/>
                                    </a:solidFill>
                                    <a:latin typeface="Cambria Math" panose="02040503050406030204" pitchFamily="18" charset="0"/>
                                  </a:rPr>
                                  <m:t>−</m:t>
                                </m:r>
                                <m:r>
                                  <a:rPr lang="en-US" sz="2400" b="0" i="1" smtClean="0">
                                    <a:solidFill>
                                      <a:srgbClr val="222222"/>
                                    </a:solidFill>
                                    <a:latin typeface="Cambria Math" panose="02040503050406030204" pitchFamily="18" charset="0"/>
                                  </a:rPr>
                                  <m:t>75</m:t>
                                </m:r>
                              </m:e>
                            </m:d>
                          </m:e>
                          <m:sup>
                            <m:r>
                              <a:rPr lang="en-US" sz="2400" b="0" i="1">
                                <a:solidFill>
                                  <a:srgbClr val="222222"/>
                                </a:solidFill>
                                <a:latin typeface="Cambria Math" panose="02040503050406030204" pitchFamily="18" charset="0"/>
                              </a:rPr>
                              <m:t>2</m:t>
                            </m:r>
                          </m:sup>
                        </m:sSup>
                      </m:num>
                      <m:den>
                        <m:r>
                          <a:rPr lang="en-US" sz="2400" b="0" i="1" smtClean="0">
                            <a:solidFill>
                              <a:srgbClr val="222222"/>
                            </a:solidFill>
                            <a:latin typeface="Cambria Math" panose="02040503050406030204" pitchFamily="18" charset="0"/>
                          </a:rPr>
                          <m:t>75</m:t>
                        </m:r>
                      </m:den>
                    </m:f>
                  </m:oMath>
                </a14:m>
                <a:endParaRPr lang="en-US" sz="2400" dirty="0"/>
              </a:p>
            </p:txBody>
          </p:sp>
        </mc:Choice>
        <mc:Fallback xmlns="">
          <p:sp>
            <p:nvSpPr>
              <p:cNvPr id="3" name="Rectangle 2">
                <a:extLst>
                  <a:ext uri="{FF2B5EF4-FFF2-40B4-BE49-F238E27FC236}">
                    <a16:creationId xmlns:a16="http://schemas.microsoft.com/office/drawing/2014/main" id="{7DED95E8-8E14-B94E-A53B-E3F1C749B9FF}"/>
                  </a:ext>
                </a:extLst>
              </p:cNvPr>
              <p:cNvSpPr>
                <a:spLocks noRot="1" noChangeAspect="1" noMove="1" noResize="1" noEditPoints="1" noAdjustHandles="1" noChangeArrowheads="1" noChangeShapeType="1" noTextEdit="1"/>
              </p:cNvSpPr>
              <p:nvPr/>
            </p:nvSpPr>
            <p:spPr>
              <a:xfrm>
                <a:off x="2675060" y="4944956"/>
                <a:ext cx="2807050" cy="668709"/>
              </a:xfrm>
              <a:prstGeom prst="rect">
                <a:avLst/>
              </a:prstGeom>
              <a:blipFill>
                <a:blip r:embed="rId4"/>
                <a:stretch>
                  <a:fillRect l="-3153"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82D3D80-8CFA-D14A-B4B2-A49467728C37}"/>
                  </a:ext>
                </a:extLst>
              </p:cNvPr>
              <p:cNvSpPr/>
              <p:nvPr/>
            </p:nvSpPr>
            <p:spPr>
              <a:xfrm>
                <a:off x="5482110" y="5043195"/>
                <a:ext cx="619080" cy="461665"/>
              </a:xfrm>
              <a:prstGeom prst="rect">
                <a:avLst/>
              </a:prstGeom>
            </p:spPr>
            <p:txBody>
              <a:bodyPr wrap="none">
                <a:spAutoFit/>
              </a:bodyPr>
              <a:lstStyle/>
              <a:p>
                <a:r>
                  <a:rPr lang="en-GB" sz="2400" b="0" dirty="0">
                    <a:solidFill>
                      <a:srgbClr val="222222"/>
                    </a:solidFill>
                    <a:latin typeface="arial" panose="020B0604020202020204" pitchFamily="34" charset="0"/>
                  </a:rPr>
                  <a:t>= </a:t>
                </a:r>
                <a14:m>
                  <m:oMath xmlns:m="http://schemas.openxmlformats.org/officeDocument/2006/math">
                    <m:r>
                      <a:rPr lang="en-US" sz="2400" b="0" i="1" smtClean="0">
                        <a:solidFill>
                          <a:srgbClr val="222222"/>
                        </a:solidFill>
                        <a:latin typeface="Cambria Math" panose="02040503050406030204" pitchFamily="18" charset="0"/>
                      </a:rPr>
                      <m:t>0</m:t>
                    </m:r>
                  </m:oMath>
                </a14:m>
                <a:endParaRPr lang="en-US" sz="2400" dirty="0"/>
              </a:p>
            </p:txBody>
          </p:sp>
        </mc:Choice>
        <mc:Fallback xmlns="">
          <p:sp>
            <p:nvSpPr>
              <p:cNvPr id="13" name="Rectangle 12">
                <a:extLst>
                  <a:ext uri="{FF2B5EF4-FFF2-40B4-BE49-F238E27FC236}">
                    <a16:creationId xmlns:a16="http://schemas.microsoft.com/office/drawing/2014/main" id="{782D3D80-8CFA-D14A-B4B2-A49467728C37}"/>
                  </a:ext>
                </a:extLst>
              </p:cNvPr>
              <p:cNvSpPr>
                <a:spLocks noRot="1" noChangeAspect="1" noMove="1" noResize="1" noEditPoints="1" noAdjustHandles="1" noChangeArrowheads="1" noChangeShapeType="1" noTextEdit="1"/>
              </p:cNvSpPr>
              <p:nvPr/>
            </p:nvSpPr>
            <p:spPr>
              <a:xfrm>
                <a:off x="5482110" y="5043195"/>
                <a:ext cx="619080" cy="461665"/>
              </a:xfrm>
              <a:prstGeom prst="rect">
                <a:avLst/>
              </a:prstGeom>
              <a:blipFill>
                <a:blip r:embed="rId5"/>
                <a:stretch>
                  <a:fillRect l="-16667" t="-8108" b="-27027"/>
                </a:stretch>
              </a:blipFill>
            </p:spPr>
            <p:txBody>
              <a:bodyPr/>
              <a:lstStyle/>
              <a:p>
                <a:r>
                  <a:rPr lang="en-US">
                    <a:noFill/>
                  </a:rPr>
                  <a:t> </a:t>
                </a:r>
              </a:p>
            </p:txBody>
          </p:sp>
        </mc:Fallback>
      </mc:AlternateContent>
      <p:sp>
        <p:nvSpPr>
          <p:cNvPr id="14" name="TextBox 9">
            <a:extLst>
              <a:ext uri="{FF2B5EF4-FFF2-40B4-BE49-F238E27FC236}">
                <a16:creationId xmlns:a16="http://schemas.microsoft.com/office/drawing/2014/main" id="{C37EB183-E613-8F4A-8225-67425BE6F4EE}"/>
              </a:ext>
            </a:extLst>
          </p:cNvPr>
          <p:cNvSpPr txBox="1">
            <a:spLocks noChangeArrowheads="1"/>
          </p:cNvSpPr>
          <p:nvPr/>
        </p:nvSpPr>
        <p:spPr bwMode="auto">
          <a:xfrm>
            <a:off x="0" y="5657671"/>
            <a:ext cx="9144000" cy="1200329"/>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if data was perfect fit (</a:t>
            </a:r>
            <a:r>
              <a:rPr lang="en-US" sz="3600" b="0" dirty="0" err="1">
                <a:solidFill>
                  <a:schemeClr val="bg1"/>
                </a:solidFill>
              </a:rPr>
              <a:t>pvalue</a:t>
            </a:r>
            <a:r>
              <a:rPr lang="en-US" sz="3600" b="0" dirty="0">
                <a:solidFill>
                  <a:schemeClr val="bg1"/>
                </a:solidFill>
              </a:rPr>
              <a:t> would be = 1) … cannot reject null (thus cannot conclude)</a:t>
            </a:r>
            <a:endParaRPr lang="en-US" sz="3600" dirty="0">
              <a:solidFill>
                <a:srgbClr val="99CC00"/>
              </a:solidFill>
            </a:endParaRPr>
          </a:p>
        </p:txBody>
      </p:sp>
      <p:sp>
        <p:nvSpPr>
          <p:cNvPr id="2" name="Slide Number Placeholder 1">
            <a:extLst>
              <a:ext uri="{FF2B5EF4-FFF2-40B4-BE49-F238E27FC236}">
                <a16:creationId xmlns:a16="http://schemas.microsoft.com/office/drawing/2014/main" id="{9B82876B-2CD6-5042-A010-EC98603B6CEF}"/>
              </a:ext>
            </a:extLst>
          </p:cNvPr>
          <p:cNvSpPr>
            <a:spLocks noGrp="1"/>
          </p:cNvSpPr>
          <p:nvPr>
            <p:ph type="sldNum" sz="quarter" idx="12"/>
          </p:nvPr>
        </p:nvSpPr>
        <p:spPr/>
        <p:txBody>
          <a:bodyPr/>
          <a:lstStyle/>
          <a:p>
            <a:fld id="{8C734804-006E-DC44-93A2-A63A0AD6AB16}" type="slidenum">
              <a:rPr lang="en-US" smtClean="0"/>
              <a:pPr/>
              <a:t>406</a:t>
            </a:fld>
            <a:endParaRPr lang="en-US"/>
          </a:p>
        </p:txBody>
      </p:sp>
    </p:spTree>
    <p:extLst>
      <p:ext uri="{BB962C8B-B14F-4D97-AF65-F5344CB8AC3E}">
        <p14:creationId xmlns:p14="http://schemas.microsoft.com/office/powerpoint/2010/main" val="376113380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09600" y="838200"/>
            <a:ext cx="8305800" cy="4140201"/>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let’s see if our theory holds with a raise of hand</a:t>
            </a:r>
          </a:p>
          <a:p>
            <a:pPr lvl="0">
              <a:spcBef>
                <a:spcPct val="20000"/>
              </a:spcBef>
              <a:defRPr/>
            </a:pPr>
            <a:endParaRPr lang="en-GB" sz="2400" b="0" dirty="0">
              <a:solidFill>
                <a:srgbClr val="222222"/>
              </a:solidFill>
              <a:latin typeface="arial" panose="020B0604020202020204" pitchFamily="34" charset="0"/>
            </a:endParaRPr>
          </a:p>
          <a:p>
            <a:pPr lvl="0">
              <a:spcBef>
                <a:spcPct val="20000"/>
              </a:spcBef>
              <a:defRPr/>
            </a:pPr>
            <a:endParaRPr lang="en-GB" sz="2400" b="0" dirty="0">
              <a:solidFill>
                <a:srgbClr val="222222"/>
              </a:solidFill>
              <a:latin typeface="arial" panose="020B0604020202020204" pitchFamily="34" charset="0"/>
            </a:endParaRPr>
          </a:p>
          <a:p>
            <a:pPr lvl="0">
              <a:spcBef>
                <a:spcPct val="20000"/>
              </a:spcBef>
              <a:defRPr/>
            </a:pPr>
            <a:r>
              <a:rPr lang="en-GB" sz="2400" b="0" dirty="0">
                <a:solidFill>
                  <a:srgbClr val="222222"/>
                </a:solidFill>
                <a:latin typeface="arial" panose="020B0604020202020204" pitchFamily="34" charset="0"/>
              </a:rPr>
              <a:t>who like Brussel sprout?</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who dislike Brussel sprout?</a:t>
            </a:r>
            <a:endParaRPr lang="en-GB" sz="2400" kern="0" dirty="0">
              <a:solidFill>
                <a:srgbClr val="99CC00"/>
              </a:solidFill>
              <a:latin typeface="Arial"/>
              <a:ea typeface="Arial"/>
              <a:cs typeface="Arial"/>
            </a:endParaRPr>
          </a:p>
        </p:txBody>
      </p:sp>
      <p:pic>
        <p:nvPicPr>
          <p:cNvPr id="2" name="Picture 1">
            <a:extLst>
              <a:ext uri="{FF2B5EF4-FFF2-40B4-BE49-F238E27FC236}">
                <a16:creationId xmlns:a16="http://schemas.microsoft.com/office/drawing/2014/main" id="{77EE9BCC-642E-AA4B-8A7D-E6222959782B}"/>
              </a:ext>
            </a:extLst>
          </p:cNvPr>
          <p:cNvPicPr>
            <a:picLocks noChangeAspect="1"/>
          </p:cNvPicPr>
          <p:nvPr/>
        </p:nvPicPr>
        <p:blipFill>
          <a:blip r:embed="rId3"/>
          <a:stretch>
            <a:fillRect/>
          </a:stretch>
        </p:blipFill>
        <p:spPr>
          <a:xfrm>
            <a:off x="4495800" y="1371600"/>
            <a:ext cx="3810000" cy="1955800"/>
          </a:xfrm>
          <a:prstGeom prst="rect">
            <a:avLst/>
          </a:prstGeom>
        </p:spPr>
      </p:pic>
      <p:pic>
        <p:nvPicPr>
          <p:cNvPr id="5" name="Picture 4">
            <a:extLst>
              <a:ext uri="{FF2B5EF4-FFF2-40B4-BE49-F238E27FC236}">
                <a16:creationId xmlns:a16="http://schemas.microsoft.com/office/drawing/2014/main" id="{628B67D3-867C-AF40-B831-931F63BB8E25}"/>
              </a:ext>
            </a:extLst>
          </p:cNvPr>
          <p:cNvPicPr>
            <a:picLocks noChangeAspect="1"/>
          </p:cNvPicPr>
          <p:nvPr/>
        </p:nvPicPr>
        <p:blipFill>
          <a:blip r:embed="rId4"/>
          <a:stretch>
            <a:fillRect/>
          </a:stretch>
        </p:blipFill>
        <p:spPr>
          <a:xfrm>
            <a:off x="5105400" y="3545763"/>
            <a:ext cx="2971800" cy="1718388"/>
          </a:xfrm>
          <a:prstGeom prst="rect">
            <a:avLst/>
          </a:prstGeom>
        </p:spPr>
      </p:pic>
      <p:sp>
        <p:nvSpPr>
          <p:cNvPr id="3" name="Slide Number Placeholder 2">
            <a:extLst>
              <a:ext uri="{FF2B5EF4-FFF2-40B4-BE49-F238E27FC236}">
                <a16:creationId xmlns:a16="http://schemas.microsoft.com/office/drawing/2014/main" id="{F9AE8DF6-A4F9-B44B-B6D5-C251AFDA2A80}"/>
              </a:ext>
            </a:extLst>
          </p:cNvPr>
          <p:cNvSpPr>
            <a:spLocks noGrp="1"/>
          </p:cNvSpPr>
          <p:nvPr>
            <p:ph type="sldNum" sz="quarter" idx="12"/>
          </p:nvPr>
        </p:nvSpPr>
        <p:spPr/>
        <p:txBody>
          <a:bodyPr/>
          <a:lstStyle/>
          <a:p>
            <a:fld id="{8C734804-006E-DC44-93A2-A63A0AD6AB16}" type="slidenum">
              <a:rPr lang="en-US" smtClean="0"/>
              <a:pPr/>
              <a:t>407</a:t>
            </a:fld>
            <a:endParaRPr lang="en-US"/>
          </a:p>
        </p:txBody>
      </p:sp>
    </p:spTree>
    <p:extLst>
      <p:ext uri="{BB962C8B-B14F-4D97-AF65-F5344CB8AC3E}">
        <p14:creationId xmlns:p14="http://schemas.microsoft.com/office/powerpoint/2010/main" val="27993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58128"/>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533400" y="838200"/>
            <a:ext cx="8229600" cy="4524315"/>
          </a:xfrm>
          <a:prstGeom prst="rect">
            <a:avLst/>
          </a:prstGeom>
        </p:spPr>
        <p:txBody>
          <a:bodyPr wrap="square">
            <a:spAutoFit/>
          </a:bodyPr>
          <a:lstStyle/>
          <a:p>
            <a:r>
              <a:rPr lang="en-US" b="0" dirty="0">
                <a:latin typeface="Courier" pitchFamily="2" charset="0"/>
              </a:rPr>
              <a:t>table = c(11,139)</a:t>
            </a:r>
          </a:p>
          <a:p>
            <a:endParaRPr lang="en-US" b="0" dirty="0">
              <a:latin typeface="Courier" pitchFamily="2" charset="0"/>
            </a:endParaRPr>
          </a:p>
          <a:p>
            <a:r>
              <a:rPr lang="en-US" b="0" dirty="0">
                <a:solidFill>
                  <a:srgbClr val="99CC00"/>
                </a:solidFill>
                <a:latin typeface="Courier" pitchFamily="2" charset="0"/>
              </a:rPr>
              <a:t>       male female Sum</a:t>
            </a:r>
          </a:p>
          <a:p>
            <a:r>
              <a:rPr lang="en-US" b="0" dirty="0">
                <a:solidFill>
                  <a:srgbClr val="99CC00"/>
                </a:solidFill>
                <a:latin typeface="Courier" pitchFamily="2" charset="0"/>
              </a:rPr>
              <a:t>sport    26      3  29</a:t>
            </a:r>
          </a:p>
          <a:p>
            <a:r>
              <a:rPr lang="en-US" b="0" dirty="0">
                <a:solidFill>
                  <a:srgbClr val="99CC00"/>
                </a:solidFill>
                <a:latin typeface="Courier" pitchFamily="2" charset="0"/>
              </a:rPr>
              <a:t>family   24     22  46</a:t>
            </a:r>
          </a:p>
          <a:p>
            <a:r>
              <a:rPr lang="en-US" b="0" dirty="0">
                <a:solidFill>
                  <a:srgbClr val="99CC00"/>
                </a:solidFill>
                <a:latin typeface="Courier" pitchFamily="2" charset="0"/>
              </a:rPr>
              <a:t>Sum      50     25  75</a:t>
            </a:r>
          </a:p>
          <a:p>
            <a:endParaRPr lang="en-US" b="0" dirty="0">
              <a:solidFill>
                <a:srgbClr val="99CC00"/>
              </a:solidFill>
              <a:latin typeface="Courier" pitchFamily="2" charset="0"/>
            </a:endParaRPr>
          </a:p>
          <a:p>
            <a:r>
              <a:rPr lang="en-US" b="0" dirty="0" err="1">
                <a:latin typeface="Courier" pitchFamily="2" charset="0"/>
              </a:rPr>
              <a:t>chisq.test</a:t>
            </a:r>
            <a:r>
              <a:rPr lang="en-US" b="0" dirty="0">
                <a:latin typeface="Courier" pitchFamily="2" charset="0"/>
              </a:rPr>
              <a:t>(tulip, p = c(1/4, 3/4))</a:t>
            </a:r>
          </a:p>
          <a:p>
            <a:endParaRPr lang="en-US" b="0" dirty="0">
              <a:latin typeface="Courier" pitchFamily="2" charset="0"/>
            </a:endParaRPr>
          </a:p>
          <a:p>
            <a:r>
              <a:rPr lang="en-US" b="0" dirty="0">
                <a:solidFill>
                  <a:srgbClr val="99CC00"/>
                </a:solidFill>
                <a:latin typeface="Courier" pitchFamily="2" charset="0"/>
              </a:rPr>
              <a:t>Chi-squared test for given probabilities</a:t>
            </a:r>
          </a:p>
          <a:p>
            <a:br>
              <a:rPr lang="en-US" b="0" dirty="0">
                <a:solidFill>
                  <a:srgbClr val="99CC00"/>
                </a:solidFill>
                <a:latin typeface="Courier" pitchFamily="2" charset="0"/>
              </a:rPr>
            </a:br>
            <a:endParaRPr lang="en-US" b="0" dirty="0">
              <a:solidFill>
                <a:srgbClr val="99CC00"/>
              </a:solidFill>
              <a:latin typeface="Courier" pitchFamily="2" charset="0"/>
            </a:endParaRPr>
          </a:p>
          <a:p>
            <a:r>
              <a:rPr lang="en-US" b="0" dirty="0">
                <a:solidFill>
                  <a:srgbClr val="99CC00"/>
                </a:solidFill>
                <a:latin typeface="Courier" pitchFamily="2" charset="0"/>
              </a:rPr>
              <a:t>data:  tulip</a:t>
            </a:r>
          </a:p>
          <a:p>
            <a:r>
              <a:rPr lang="en-US" b="0" dirty="0">
                <a:solidFill>
                  <a:srgbClr val="99CC00"/>
                </a:solidFill>
                <a:latin typeface="Courier" pitchFamily="2" charset="0"/>
              </a:rPr>
              <a:t>X-squared = 24.969, </a:t>
            </a:r>
            <a:r>
              <a:rPr lang="en-US" b="0" dirty="0" err="1">
                <a:solidFill>
                  <a:srgbClr val="99CC00"/>
                </a:solidFill>
                <a:latin typeface="Courier" pitchFamily="2" charset="0"/>
              </a:rPr>
              <a:t>df</a:t>
            </a:r>
            <a:r>
              <a:rPr lang="en-US" b="0" dirty="0">
                <a:solidFill>
                  <a:srgbClr val="99CC00"/>
                </a:solidFill>
                <a:latin typeface="Courier" pitchFamily="2" charset="0"/>
              </a:rPr>
              <a:t> = 1, p-value = 5.826e-07</a:t>
            </a:r>
          </a:p>
          <a:p>
            <a:endParaRPr lang="en-US" b="0" dirty="0">
              <a:latin typeface="Courier" pitchFamily="2" charset="0"/>
            </a:endParaRPr>
          </a:p>
          <a:p>
            <a:endParaRPr lang="en-US" b="0" dirty="0">
              <a:latin typeface="Courier" pitchFamily="2" charset="0"/>
            </a:endParaRPr>
          </a:p>
        </p:txBody>
      </p:sp>
      <p:sp>
        <p:nvSpPr>
          <p:cNvPr id="2" name="Slide Number Placeholder 1">
            <a:extLst>
              <a:ext uri="{FF2B5EF4-FFF2-40B4-BE49-F238E27FC236}">
                <a16:creationId xmlns:a16="http://schemas.microsoft.com/office/drawing/2014/main" id="{A2BA5AA5-156B-CC41-8E66-E922AC1200BC}"/>
              </a:ext>
            </a:extLst>
          </p:cNvPr>
          <p:cNvSpPr>
            <a:spLocks noGrp="1"/>
          </p:cNvSpPr>
          <p:nvPr>
            <p:ph type="sldNum" sz="quarter" idx="12"/>
          </p:nvPr>
        </p:nvSpPr>
        <p:spPr/>
        <p:txBody>
          <a:bodyPr/>
          <a:lstStyle/>
          <a:p>
            <a:fld id="{803C33BC-767D-8845-BB2C-A473FB4A7552}" type="slidenum">
              <a:rPr lang="en-US" smtClean="0"/>
              <a:pPr/>
              <a:t>408</a:t>
            </a:fld>
            <a:endParaRPr lang="en-US"/>
          </a:p>
        </p:txBody>
      </p:sp>
    </p:spTree>
    <p:extLst>
      <p:ext uri="{BB962C8B-B14F-4D97-AF65-F5344CB8AC3E}">
        <p14:creationId xmlns:p14="http://schemas.microsoft.com/office/powerpoint/2010/main" val="19142081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09600" y="2438400"/>
            <a:ext cx="7924800" cy="4140201"/>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this example is fairly simple but Chi-square also work with more data, </a:t>
            </a:r>
            <a:r>
              <a:rPr lang="en-GB" sz="2400" b="0" kern="0" dirty="0">
                <a:solidFill>
                  <a:srgbClr val="222222"/>
                </a:solidFill>
                <a:latin typeface="arial" panose="020B0604020202020204" pitchFamily="34" charset="0"/>
                <a:ea typeface="Arial"/>
                <a:cs typeface="Arial"/>
              </a:rPr>
              <a:t>e.g. 30% prefer eating chicken for Christmas dinner, 50% prefer turkey, 10% prefer vegetarian option, 10% prefer other types of meat</a:t>
            </a:r>
          </a:p>
          <a:p>
            <a:pPr lvl="0">
              <a:spcBef>
                <a:spcPct val="20000"/>
              </a:spcBef>
              <a:defRPr/>
            </a:pPr>
            <a:endParaRPr lang="en-GB" sz="2400" b="0" kern="0" dirty="0">
              <a:solidFill>
                <a:srgbClr val="99CC00"/>
              </a:solidFill>
              <a:latin typeface="Arial"/>
              <a:ea typeface="Arial"/>
              <a:cs typeface="Arial"/>
            </a:endParaRPr>
          </a:p>
          <a:p>
            <a:pPr lvl="0" algn="r">
              <a:spcBef>
                <a:spcPct val="20000"/>
              </a:spcBef>
              <a:defRPr/>
            </a:pPr>
            <a:r>
              <a:rPr lang="en-GB" sz="2400" b="0" kern="0" dirty="0">
                <a:solidFill>
                  <a:srgbClr val="99CC00"/>
                </a:solidFill>
                <a:latin typeface="Arial"/>
                <a:ea typeface="Arial"/>
                <a:cs typeface="Arial"/>
              </a:rPr>
              <a:t>… problem sheet 5 will be about that</a:t>
            </a:r>
            <a:endParaRPr lang="en-GB" sz="2400" b="0" kern="0" dirty="0">
              <a:solidFill>
                <a:srgbClr val="222222"/>
              </a:solidFill>
              <a:latin typeface="arial" panose="020B0604020202020204" pitchFamily="34" charset="0"/>
              <a:ea typeface="Arial"/>
              <a:cs typeface="Arial"/>
            </a:endParaRPr>
          </a:p>
        </p:txBody>
      </p:sp>
      <p:sp>
        <p:nvSpPr>
          <p:cNvPr id="2" name="Slide Number Placeholder 1">
            <a:extLst>
              <a:ext uri="{FF2B5EF4-FFF2-40B4-BE49-F238E27FC236}">
                <a16:creationId xmlns:a16="http://schemas.microsoft.com/office/drawing/2014/main" id="{C5631403-BECE-744F-91FD-F31DB0831341}"/>
              </a:ext>
            </a:extLst>
          </p:cNvPr>
          <p:cNvSpPr>
            <a:spLocks noGrp="1"/>
          </p:cNvSpPr>
          <p:nvPr>
            <p:ph type="sldNum" sz="quarter" idx="12"/>
          </p:nvPr>
        </p:nvSpPr>
        <p:spPr/>
        <p:txBody>
          <a:bodyPr/>
          <a:lstStyle/>
          <a:p>
            <a:fld id="{8C734804-006E-DC44-93A2-A63A0AD6AB16}" type="slidenum">
              <a:rPr lang="en-US" smtClean="0"/>
              <a:pPr/>
              <a:t>409</a:t>
            </a:fld>
            <a:endParaRPr lang="en-US"/>
          </a:p>
        </p:txBody>
      </p:sp>
    </p:spTree>
    <p:extLst>
      <p:ext uri="{BB962C8B-B14F-4D97-AF65-F5344CB8AC3E}">
        <p14:creationId xmlns:p14="http://schemas.microsoft.com/office/powerpoint/2010/main" val="1463479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F7432F-A1C7-704A-80F6-29091FA9960F}"/>
              </a:ext>
            </a:extLst>
          </p:cNvPr>
          <p:cNvPicPr>
            <a:picLocks noChangeAspect="1"/>
          </p:cNvPicPr>
          <p:nvPr/>
        </p:nvPicPr>
        <p:blipFill>
          <a:blip r:embed="rId2">
            <a:alphaModFix amt="34000"/>
            <a:extLst>
              <a:ext uri="{BEBA8EAE-BF5A-486C-A8C5-ECC9F3942E4B}">
                <a14:imgProps xmlns:a14="http://schemas.microsoft.com/office/drawing/2010/main">
                  <a14:imgLayer>
                    <a14:imgEffect>
                      <a14:brightnessContrast bright="19000"/>
                    </a14:imgEffect>
                  </a14:imgLayer>
                </a14:imgProps>
              </a:ext>
            </a:extLst>
          </a:blip>
          <a:stretch>
            <a:fillRect/>
          </a:stretch>
        </p:blipFill>
        <p:spPr>
          <a:xfrm>
            <a:off x="669" y="1579"/>
            <a:ext cx="9385300" cy="6629400"/>
          </a:xfrm>
          <a:prstGeom prst="rect">
            <a:avLst/>
          </a:prstGeom>
          <a:solidFill>
            <a:schemeClr val="tx1">
              <a:alpha val="23000"/>
            </a:schemeClr>
          </a:solidFill>
        </p:spPr>
      </p:pic>
      <p:sp>
        <p:nvSpPr>
          <p:cNvPr id="4" name="TextBox 3">
            <a:extLst>
              <a:ext uri="{FF2B5EF4-FFF2-40B4-BE49-F238E27FC236}">
                <a16:creationId xmlns:a16="http://schemas.microsoft.com/office/drawing/2014/main" id="{558F5735-0A3E-7946-B718-F8E890678DD3}"/>
              </a:ext>
            </a:extLst>
          </p:cNvPr>
          <p:cNvSpPr txBox="1">
            <a:spLocks noChangeArrowheads="1"/>
          </p:cNvSpPr>
          <p:nvPr/>
        </p:nvSpPr>
        <p:spPr bwMode="auto">
          <a:xfrm>
            <a:off x="0" y="4648200"/>
            <a:ext cx="9144000" cy="1200329"/>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predicting </a:t>
            </a:r>
            <a:r>
              <a:rPr lang="en-US" sz="3600" b="0" dirty="0" err="1">
                <a:solidFill>
                  <a:schemeClr val="bg1"/>
                </a:solidFill>
              </a:rPr>
              <a:t>ebay's</a:t>
            </a:r>
            <a:r>
              <a:rPr lang="en-US" sz="3600" b="0" dirty="0">
                <a:solidFill>
                  <a:schemeClr val="bg1"/>
                </a:solidFill>
              </a:rPr>
              <a:t> online auction prices using functional data analysis</a:t>
            </a:r>
          </a:p>
        </p:txBody>
      </p:sp>
      <p:sp>
        <p:nvSpPr>
          <p:cNvPr id="2" name="Slide Number Placeholder 1">
            <a:extLst>
              <a:ext uri="{FF2B5EF4-FFF2-40B4-BE49-F238E27FC236}">
                <a16:creationId xmlns:a16="http://schemas.microsoft.com/office/drawing/2014/main" id="{74CFBBDF-3FE0-7942-9239-805D78852875}"/>
              </a:ext>
            </a:extLst>
          </p:cNvPr>
          <p:cNvSpPr>
            <a:spLocks noGrp="1"/>
          </p:cNvSpPr>
          <p:nvPr>
            <p:ph type="sldNum" sz="quarter" idx="12"/>
          </p:nvPr>
        </p:nvSpPr>
        <p:spPr/>
        <p:txBody>
          <a:bodyPr/>
          <a:lstStyle/>
          <a:p>
            <a:fld id="{8C734804-006E-DC44-93A2-A63A0AD6AB16}" type="slidenum">
              <a:rPr lang="en-US" smtClean="0"/>
              <a:pPr/>
              <a:t>41</a:t>
            </a:fld>
            <a:endParaRPr lang="en-US"/>
          </a:p>
        </p:txBody>
      </p:sp>
    </p:spTree>
    <p:extLst>
      <p:ext uri="{BB962C8B-B14F-4D97-AF65-F5344CB8AC3E}">
        <p14:creationId xmlns:p14="http://schemas.microsoft.com/office/powerpoint/2010/main" val="329343636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152400" y="4953000"/>
            <a:ext cx="8839200" cy="1508125"/>
          </a:xfrm>
        </p:spPr>
        <p:txBody>
          <a:bodyPr/>
          <a:lstStyle/>
          <a:p>
            <a:pPr algn="r" eaLnBrk="1" hangingPunct="1"/>
            <a:r>
              <a:rPr lang="en-US" sz="8600" dirty="0">
                <a:solidFill>
                  <a:srgbClr val="A6A6A6"/>
                </a:solidFill>
                <a:latin typeface="Arial" charset="0"/>
                <a:cs typeface="Arial" charset="0"/>
              </a:rPr>
              <a:t>contingency tables</a:t>
            </a:r>
          </a:p>
        </p:txBody>
      </p:sp>
      <p:sp>
        <p:nvSpPr>
          <p:cNvPr id="2" name="Slide Number Placeholder 1">
            <a:extLst>
              <a:ext uri="{FF2B5EF4-FFF2-40B4-BE49-F238E27FC236}">
                <a16:creationId xmlns:a16="http://schemas.microsoft.com/office/drawing/2014/main" id="{3FD43492-FE82-E049-A267-081C84A353CE}"/>
              </a:ext>
            </a:extLst>
          </p:cNvPr>
          <p:cNvSpPr>
            <a:spLocks noGrp="1"/>
          </p:cNvSpPr>
          <p:nvPr>
            <p:ph type="sldNum" sz="quarter" idx="12"/>
          </p:nvPr>
        </p:nvSpPr>
        <p:spPr/>
        <p:txBody>
          <a:bodyPr/>
          <a:lstStyle/>
          <a:p>
            <a:fld id="{8C734804-006E-DC44-93A2-A63A0AD6AB16}" type="slidenum">
              <a:rPr lang="en-US" smtClean="0"/>
              <a:pPr/>
              <a:t>410</a:t>
            </a:fld>
            <a:endParaRPr lang="en-US"/>
          </a:p>
        </p:txBody>
      </p:sp>
    </p:spTree>
    <p:extLst>
      <p:ext uri="{BB962C8B-B14F-4D97-AF65-F5344CB8AC3E}">
        <p14:creationId xmlns:p14="http://schemas.microsoft.com/office/powerpoint/2010/main" val="3283748293"/>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09600" y="838200"/>
            <a:ext cx="8077200" cy="4140201"/>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public opinion surveys tend to show there is a relationship between gender and </a:t>
            </a:r>
            <a:r>
              <a:rPr lang="en-GB" sz="2400" b="0" i="1" dirty="0">
                <a:solidFill>
                  <a:srgbClr val="222222"/>
                </a:solidFill>
                <a:latin typeface="arial" panose="020B0604020202020204" pitchFamily="34" charset="0"/>
              </a:rPr>
              <a:t>something</a:t>
            </a:r>
            <a:r>
              <a:rPr lang="en-GB" sz="2400" b="0" dirty="0">
                <a:solidFill>
                  <a:srgbClr val="222222"/>
                </a:solidFill>
                <a:latin typeface="arial" panose="020B0604020202020204" pitchFamily="34" charset="0"/>
              </a:rPr>
              <a:t>, e.g. preference in sport car vs. family car (public opinion surveys are very stereotypical!)</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so here we have </a:t>
            </a:r>
            <a:r>
              <a:rPr lang="en-GB" sz="2400" kern="0" dirty="0">
                <a:solidFill>
                  <a:srgbClr val="99CC00"/>
                </a:solidFill>
                <a:latin typeface="arial" panose="020B0604020202020204" pitchFamily="34" charset="0"/>
                <a:ea typeface="Arial"/>
                <a:cs typeface="Arial"/>
              </a:rPr>
              <a:t>two variables/groups</a:t>
            </a:r>
            <a:r>
              <a:rPr lang="en-GB" sz="2400" b="0" kern="0" dirty="0">
                <a:solidFill>
                  <a:srgbClr val="222222"/>
                </a:solidFill>
                <a:latin typeface="arial" panose="020B0604020202020204" pitchFamily="34" charset="0"/>
                <a:ea typeface="Arial"/>
                <a:cs typeface="Arial"/>
              </a:rPr>
              <a:t>: gender (female or male) and car preference (sport or family)</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we do a </a:t>
            </a:r>
            <a:r>
              <a:rPr lang="en-GB" sz="2400" kern="0" dirty="0">
                <a:solidFill>
                  <a:srgbClr val="99CC00"/>
                </a:solidFill>
                <a:latin typeface="arial" panose="020B0604020202020204" pitchFamily="34" charset="0"/>
                <a:ea typeface="Arial"/>
                <a:cs typeface="Arial"/>
              </a:rPr>
              <a:t>Chi-square contingency table test </a:t>
            </a:r>
            <a:r>
              <a:rPr lang="en-GB" sz="2400" b="0" kern="0" dirty="0">
                <a:solidFill>
                  <a:srgbClr val="222222"/>
                </a:solidFill>
                <a:latin typeface="arial" panose="020B0604020202020204" pitchFamily="34" charset="0"/>
                <a:ea typeface="Arial"/>
                <a:cs typeface="Arial"/>
              </a:rPr>
              <a:t>to prove preference of car is related to or dependant upon gender</a:t>
            </a:r>
            <a:endParaRPr lang="en-GB" sz="2400" b="0" kern="0" dirty="0">
              <a:solidFill>
                <a:srgbClr val="99CC00"/>
              </a:solidFill>
              <a:latin typeface="Arial"/>
              <a:ea typeface="Arial"/>
              <a:cs typeface="Arial"/>
            </a:endParaRPr>
          </a:p>
        </p:txBody>
      </p:sp>
      <p:sp>
        <p:nvSpPr>
          <p:cNvPr id="4" name="Text Placeholder 3">
            <a:extLst>
              <a:ext uri="{FF2B5EF4-FFF2-40B4-BE49-F238E27FC236}">
                <a16:creationId xmlns:a16="http://schemas.microsoft.com/office/drawing/2014/main" id="{F09C8174-44A1-A840-8229-7423AC554A1F}"/>
              </a:ext>
            </a:extLst>
          </p:cNvPr>
          <p:cNvSpPr txBox="1">
            <a:spLocks/>
          </p:cNvSpPr>
          <p:nvPr/>
        </p:nvSpPr>
        <p:spPr bwMode="auto">
          <a:xfrm>
            <a:off x="2514600" y="3863924"/>
            <a:ext cx="4419600" cy="1317676"/>
          </a:xfrm>
          <a:prstGeom prst="rect">
            <a:avLst/>
          </a:prstGeom>
          <a:noFill/>
          <a:ln w="9525">
            <a:noFill/>
            <a:miter lim="800000"/>
            <a:headEnd/>
            <a:tailEnd/>
          </a:ln>
        </p:spPr>
        <p:txBody>
          <a:bodyPr/>
          <a:lstStyle/>
          <a:p>
            <a:r>
              <a:rPr lang="en-US" sz="2400" b="0" dirty="0">
                <a:solidFill>
                  <a:srgbClr val="99CC00"/>
                </a:solidFill>
                <a:latin typeface="Courier" pitchFamily="2" charset="0"/>
              </a:rPr>
              <a:t>       male female</a:t>
            </a:r>
            <a:endParaRPr lang="en-US" sz="2400" b="0" dirty="0">
              <a:latin typeface="Courier" pitchFamily="2" charset="0"/>
            </a:endParaRPr>
          </a:p>
          <a:p>
            <a:r>
              <a:rPr lang="en-US" sz="2400" b="0" dirty="0">
                <a:solidFill>
                  <a:srgbClr val="99CC00"/>
                </a:solidFill>
                <a:latin typeface="Courier" pitchFamily="2" charset="0"/>
              </a:rPr>
              <a:t>sport    26      3 </a:t>
            </a:r>
            <a:endParaRPr lang="en-US" sz="2400" b="0" dirty="0">
              <a:latin typeface="Courier" pitchFamily="2" charset="0"/>
            </a:endParaRPr>
          </a:p>
          <a:p>
            <a:r>
              <a:rPr lang="en-US" sz="2400" b="0" dirty="0">
                <a:solidFill>
                  <a:srgbClr val="99CC00"/>
                </a:solidFill>
                <a:latin typeface="Courier" pitchFamily="2" charset="0"/>
              </a:rPr>
              <a:t>family   24     22 </a:t>
            </a:r>
            <a:endParaRPr lang="en-US" sz="2400" b="0" dirty="0">
              <a:latin typeface="Courier" pitchFamily="2" charset="0"/>
            </a:endParaRPr>
          </a:p>
        </p:txBody>
      </p:sp>
      <p:sp>
        <p:nvSpPr>
          <p:cNvPr id="2" name="Slide Number Placeholder 1">
            <a:extLst>
              <a:ext uri="{FF2B5EF4-FFF2-40B4-BE49-F238E27FC236}">
                <a16:creationId xmlns:a16="http://schemas.microsoft.com/office/drawing/2014/main" id="{69DFBEEF-9B72-A940-8B0D-BB8B19EE7D7D}"/>
              </a:ext>
            </a:extLst>
          </p:cNvPr>
          <p:cNvSpPr>
            <a:spLocks noGrp="1"/>
          </p:cNvSpPr>
          <p:nvPr>
            <p:ph type="sldNum" sz="quarter" idx="12"/>
          </p:nvPr>
        </p:nvSpPr>
        <p:spPr/>
        <p:txBody>
          <a:bodyPr/>
          <a:lstStyle/>
          <a:p>
            <a:fld id="{8C734804-006E-DC44-93A2-A63A0AD6AB16}" type="slidenum">
              <a:rPr lang="en-US" smtClean="0"/>
              <a:pPr/>
              <a:t>411</a:t>
            </a:fld>
            <a:endParaRPr lang="en-US"/>
          </a:p>
        </p:txBody>
      </p:sp>
    </p:spTree>
    <p:extLst>
      <p:ext uri="{BB962C8B-B14F-4D97-AF65-F5344CB8AC3E}">
        <p14:creationId xmlns:p14="http://schemas.microsoft.com/office/powerpoint/2010/main" val="287260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09600" y="1600200"/>
            <a:ext cx="8077200" cy="4140201"/>
          </a:xfrm>
          <a:prstGeom prst="rect">
            <a:avLst/>
          </a:prstGeom>
          <a:noFill/>
          <a:ln w="9525">
            <a:noFill/>
            <a:miter lim="800000"/>
            <a:headEnd/>
            <a:tailEnd/>
          </a:ln>
        </p:spPr>
        <p:txBody>
          <a:bodyPr/>
          <a:lstStyle/>
          <a:p>
            <a:pPr>
              <a:spcBef>
                <a:spcPct val="20000"/>
              </a:spcBef>
              <a:defRPr/>
            </a:pPr>
            <a:r>
              <a:rPr lang="en-GB" sz="2400" b="0" dirty="0">
                <a:latin typeface="arial" panose="020B0604020202020204" pitchFamily="34" charset="0"/>
              </a:rPr>
              <a:t>but we don’t have ”expected value” here so we first need to calculate them  for each cell</a:t>
            </a:r>
          </a:p>
          <a:p>
            <a:pPr lvl="0">
              <a:spcBef>
                <a:spcPct val="20000"/>
              </a:spcBef>
              <a:defRPr/>
            </a:pPr>
            <a:endParaRPr lang="en-GB" sz="2400" b="0" dirty="0">
              <a:latin typeface="arial" panose="020B0604020202020204" pitchFamily="34" charset="0"/>
            </a:endParaRPr>
          </a:p>
          <a:p>
            <a:pPr lvl="0">
              <a:spcBef>
                <a:spcPct val="20000"/>
              </a:spcBef>
              <a:defRPr/>
            </a:pPr>
            <a:endParaRPr lang="en-GB" sz="2400" b="0" dirty="0">
              <a:latin typeface="arial" panose="020B0604020202020204" pitchFamily="34" charset="0"/>
            </a:endParaRPr>
          </a:p>
          <a:p>
            <a:pPr lvl="0">
              <a:spcBef>
                <a:spcPct val="20000"/>
              </a:spcBef>
              <a:defRPr/>
            </a:pPr>
            <a:endParaRPr lang="en-GB" sz="2400" b="0" dirty="0">
              <a:latin typeface="arial" panose="020B0604020202020204" pitchFamily="34" charset="0"/>
            </a:endParaRPr>
          </a:p>
          <a:p>
            <a:pPr lvl="0">
              <a:spcBef>
                <a:spcPct val="20000"/>
              </a:spcBef>
              <a:defRPr/>
            </a:pPr>
            <a:endParaRPr lang="en-GB" sz="2400" b="0" dirty="0">
              <a:latin typeface="arial" panose="020B0604020202020204" pitchFamily="34" charset="0"/>
            </a:endParaRPr>
          </a:p>
          <a:p>
            <a:pPr>
              <a:spcBef>
                <a:spcPct val="20000"/>
              </a:spcBef>
              <a:defRPr/>
            </a:pPr>
            <a:r>
              <a:rPr lang="en-GB" sz="2400" b="0" dirty="0">
                <a:latin typeface="arial" panose="020B0604020202020204" pitchFamily="34" charset="0"/>
              </a:rPr>
              <a:t>where R = row, C= column, N = total, </a:t>
            </a:r>
          </a:p>
          <a:p>
            <a:pPr>
              <a:spcBef>
                <a:spcPct val="20000"/>
              </a:spcBef>
              <a:defRPr/>
            </a:pPr>
            <a:r>
              <a:rPr lang="en-GB" sz="2400" b="0" dirty="0">
                <a:latin typeface="arial" panose="020B0604020202020204" pitchFamily="34" charset="0"/>
              </a:rPr>
              <a:t>for </a:t>
            </a:r>
            <a:r>
              <a:rPr lang="en-GB" sz="2400" b="0" dirty="0" err="1">
                <a:latin typeface="arial" panose="020B0604020202020204" pitchFamily="34" charset="0"/>
              </a:rPr>
              <a:t>ith</a:t>
            </a:r>
            <a:r>
              <a:rPr lang="en-GB" sz="2400" b="0" dirty="0">
                <a:latin typeface="arial" panose="020B0604020202020204" pitchFamily="34" charset="0"/>
              </a:rPr>
              <a:t> row and </a:t>
            </a:r>
            <a:r>
              <a:rPr lang="en-GB" sz="2400" b="0" dirty="0" err="1">
                <a:latin typeface="arial" panose="020B0604020202020204" pitchFamily="34" charset="0"/>
              </a:rPr>
              <a:t>jth</a:t>
            </a:r>
            <a:r>
              <a:rPr lang="en-GB" sz="2400" b="0" dirty="0">
                <a:latin typeface="arial" panose="020B0604020202020204" pitchFamily="34" charset="0"/>
              </a:rPr>
              <a:t> column</a:t>
            </a:r>
          </a:p>
        </p:txBody>
      </p:sp>
      <p:pic>
        <p:nvPicPr>
          <p:cNvPr id="3" name="Picture 2">
            <a:extLst>
              <a:ext uri="{FF2B5EF4-FFF2-40B4-BE49-F238E27FC236}">
                <a16:creationId xmlns:a16="http://schemas.microsoft.com/office/drawing/2014/main" id="{2F5997C5-1D8A-7A40-A48D-E5C7311AC632}"/>
              </a:ext>
            </a:extLst>
          </p:cNvPr>
          <p:cNvPicPr>
            <a:picLocks noChangeAspect="1"/>
          </p:cNvPicPr>
          <p:nvPr/>
        </p:nvPicPr>
        <p:blipFill>
          <a:blip r:embed="rId3"/>
          <a:stretch>
            <a:fillRect/>
          </a:stretch>
        </p:blipFill>
        <p:spPr>
          <a:xfrm>
            <a:off x="3498850" y="2731018"/>
            <a:ext cx="2298700" cy="1078982"/>
          </a:xfrm>
          <a:prstGeom prst="rect">
            <a:avLst/>
          </a:prstGeom>
        </p:spPr>
      </p:pic>
      <p:sp>
        <p:nvSpPr>
          <p:cNvPr id="2" name="Slide Number Placeholder 1">
            <a:extLst>
              <a:ext uri="{FF2B5EF4-FFF2-40B4-BE49-F238E27FC236}">
                <a16:creationId xmlns:a16="http://schemas.microsoft.com/office/drawing/2014/main" id="{88EBD0BB-8AC2-B44E-9BA7-B99DE80806BB}"/>
              </a:ext>
            </a:extLst>
          </p:cNvPr>
          <p:cNvSpPr>
            <a:spLocks noGrp="1"/>
          </p:cNvSpPr>
          <p:nvPr>
            <p:ph type="sldNum" sz="quarter" idx="12"/>
          </p:nvPr>
        </p:nvSpPr>
        <p:spPr/>
        <p:txBody>
          <a:bodyPr/>
          <a:lstStyle/>
          <a:p>
            <a:fld id="{8C734804-006E-DC44-93A2-A63A0AD6AB16}" type="slidenum">
              <a:rPr lang="en-US" smtClean="0"/>
              <a:pPr/>
              <a:t>412</a:t>
            </a:fld>
            <a:endParaRPr lang="en-US"/>
          </a:p>
        </p:txBody>
      </p:sp>
    </p:spTree>
    <p:extLst>
      <p:ext uri="{BB962C8B-B14F-4D97-AF65-F5344CB8AC3E}">
        <p14:creationId xmlns:p14="http://schemas.microsoft.com/office/powerpoint/2010/main" val="204731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2057400" y="589280"/>
            <a:ext cx="5181600" cy="1922196"/>
          </a:xfrm>
          <a:prstGeom prst="rect">
            <a:avLst/>
          </a:prstGeom>
          <a:noFill/>
          <a:ln w="9525">
            <a:noFill/>
            <a:miter lim="800000"/>
            <a:headEnd/>
            <a:tailEnd/>
          </a:ln>
        </p:spPr>
        <p:txBody>
          <a:bodyPr/>
          <a:lstStyle/>
          <a:p>
            <a:r>
              <a:rPr lang="en-US" sz="2400" b="0" dirty="0">
                <a:solidFill>
                  <a:srgbClr val="99CC00"/>
                </a:solidFill>
                <a:latin typeface="Courier" pitchFamily="2" charset="0"/>
              </a:rPr>
              <a:t>       male female </a:t>
            </a:r>
            <a:r>
              <a:rPr lang="en-US" sz="2400" b="0" dirty="0">
                <a:latin typeface="Courier" pitchFamily="2" charset="0"/>
              </a:rPr>
              <a:t>Sum</a:t>
            </a:r>
          </a:p>
          <a:p>
            <a:r>
              <a:rPr lang="en-US" sz="2400" b="0" dirty="0">
                <a:solidFill>
                  <a:srgbClr val="99CC00"/>
                </a:solidFill>
                <a:latin typeface="Courier" pitchFamily="2" charset="0"/>
              </a:rPr>
              <a:t>sport    26      3  </a:t>
            </a:r>
            <a:r>
              <a:rPr lang="en-US" sz="2400" b="0" dirty="0">
                <a:latin typeface="Courier" pitchFamily="2" charset="0"/>
              </a:rPr>
              <a:t>29</a:t>
            </a:r>
          </a:p>
          <a:p>
            <a:r>
              <a:rPr lang="en-US" sz="2400" b="0" dirty="0">
                <a:solidFill>
                  <a:srgbClr val="99CC00"/>
                </a:solidFill>
                <a:latin typeface="Courier" pitchFamily="2" charset="0"/>
              </a:rPr>
              <a:t>family   24     22  </a:t>
            </a:r>
            <a:r>
              <a:rPr lang="en-US" sz="2400" b="0" dirty="0">
                <a:latin typeface="Courier" pitchFamily="2" charset="0"/>
              </a:rPr>
              <a:t>46</a:t>
            </a:r>
          </a:p>
          <a:p>
            <a:r>
              <a:rPr lang="en-US" sz="2400" b="0" dirty="0">
                <a:latin typeface="Courier" pitchFamily="2" charset="0"/>
              </a:rPr>
              <a:t>Sum      50     25  75</a:t>
            </a:r>
          </a:p>
        </p:txBody>
      </p:sp>
      <p:sp>
        <p:nvSpPr>
          <p:cNvPr id="14" name="Text Placeholder 3">
            <a:extLst>
              <a:ext uri="{FF2B5EF4-FFF2-40B4-BE49-F238E27FC236}">
                <a16:creationId xmlns:a16="http://schemas.microsoft.com/office/drawing/2014/main" id="{D5A0071A-C529-964A-A419-1380D5A087E9}"/>
              </a:ext>
            </a:extLst>
          </p:cNvPr>
          <p:cNvSpPr txBox="1">
            <a:spLocks/>
          </p:cNvSpPr>
          <p:nvPr/>
        </p:nvSpPr>
        <p:spPr bwMode="auto">
          <a:xfrm>
            <a:off x="751840" y="2531796"/>
            <a:ext cx="8077200" cy="3945204"/>
          </a:xfrm>
          <a:prstGeom prst="rect">
            <a:avLst/>
          </a:prstGeom>
          <a:noFill/>
          <a:ln w="9525">
            <a:noFill/>
            <a:miter lim="800000"/>
            <a:headEnd/>
            <a:tailEnd/>
          </a:ln>
        </p:spPr>
        <p:txBody>
          <a:bodyPr/>
          <a:lstStyle/>
          <a:p>
            <a:pPr lvl="0">
              <a:spcBef>
                <a:spcPct val="20000"/>
              </a:spcBef>
              <a:defRPr/>
            </a:pPr>
            <a:r>
              <a:rPr lang="en-GB" sz="2400" b="0" dirty="0">
                <a:latin typeface="arial" panose="020B0604020202020204" pitchFamily="34" charset="0"/>
              </a:rPr>
              <a:t>1. we compute the sums in all direction</a:t>
            </a:r>
          </a:p>
          <a:p>
            <a:pPr lvl="0">
              <a:spcBef>
                <a:spcPct val="20000"/>
              </a:spcBef>
              <a:defRPr/>
            </a:pPr>
            <a:endParaRPr lang="en-GB" sz="2400" b="0" dirty="0">
              <a:latin typeface="arial" panose="020B0604020202020204" pitchFamily="34" charset="0"/>
            </a:endParaRPr>
          </a:p>
          <a:p>
            <a:pPr lvl="0">
              <a:spcBef>
                <a:spcPct val="20000"/>
              </a:spcBef>
              <a:defRPr/>
            </a:pPr>
            <a:r>
              <a:rPr lang="en-GB" sz="2400" b="0" dirty="0">
                <a:latin typeface="arial" panose="020B0604020202020204" pitchFamily="34" charset="0"/>
              </a:rPr>
              <a:t>2. for each cell, multiplying that cells row and column totals and dividing by our total sample size</a:t>
            </a:r>
          </a:p>
          <a:p>
            <a:pPr lvl="0">
              <a:spcBef>
                <a:spcPct val="20000"/>
              </a:spcBef>
              <a:defRPr/>
            </a:pPr>
            <a:endParaRPr lang="en-GB" sz="2400" b="0" dirty="0">
              <a:latin typeface="arial" panose="020B0604020202020204" pitchFamily="34" charset="0"/>
            </a:endParaRPr>
          </a:p>
          <a:p>
            <a:pPr lvl="0">
              <a:spcBef>
                <a:spcPct val="20000"/>
              </a:spcBef>
              <a:defRPr/>
            </a:pPr>
            <a:r>
              <a:rPr lang="en-GB" sz="2400" b="0" dirty="0">
                <a:latin typeface="arial" panose="020B0604020202020204" pitchFamily="34" charset="0"/>
              </a:rPr>
              <a:t>e.g. case (sport, male)= (29 * 50) / 75</a:t>
            </a:r>
          </a:p>
          <a:p>
            <a:pPr lvl="0">
              <a:spcBef>
                <a:spcPct val="20000"/>
              </a:spcBef>
              <a:defRPr/>
            </a:pPr>
            <a:r>
              <a:rPr lang="en-GB" sz="2400" b="0" dirty="0">
                <a:latin typeface="arial" panose="020B0604020202020204" pitchFamily="34" charset="0"/>
              </a:rPr>
              <a:t>e.g. case (family, male= (46 * 50) / 75</a:t>
            </a:r>
          </a:p>
          <a:p>
            <a:pPr lvl="0">
              <a:spcBef>
                <a:spcPct val="20000"/>
              </a:spcBef>
              <a:defRPr/>
            </a:pPr>
            <a:r>
              <a:rPr lang="en-GB" sz="2400" b="0" dirty="0">
                <a:latin typeface="arial" panose="020B0604020202020204" pitchFamily="34" charset="0"/>
              </a:rPr>
              <a:t>…</a:t>
            </a:r>
          </a:p>
        </p:txBody>
      </p:sp>
      <p:sp>
        <p:nvSpPr>
          <p:cNvPr id="2" name="Slide Number Placeholder 1">
            <a:extLst>
              <a:ext uri="{FF2B5EF4-FFF2-40B4-BE49-F238E27FC236}">
                <a16:creationId xmlns:a16="http://schemas.microsoft.com/office/drawing/2014/main" id="{6984786D-ED8C-2A40-802C-7862DA6B93E9}"/>
              </a:ext>
            </a:extLst>
          </p:cNvPr>
          <p:cNvSpPr>
            <a:spLocks noGrp="1"/>
          </p:cNvSpPr>
          <p:nvPr>
            <p:ph type="sldNum" sz="quarter" idx="12"/>
          </p:nvPr>
        </p:nvSpPr>
        <p:spPr/>
        <p:txBody>
          <a:bodyPr/>
          <a:lstStyle/>
          <a:p>
            <a:fld id="{8C734804-006E-DC44-93A2-A63A0AD6AB16}" type="slidenum">
              <a:rPr lang="en-US" smtClean="0"/>
              <a:pPr/>
              <a:t>413</a:t>
            </a:fld>
            <a:endParaRPr lang="en-US"/>
          </a:p>
        </p:txBody>
      </p:sp>
    </p:spTree>
    <p:extLst>
      <p:ext uri="{BB962C8B-B14F-4D97-AF65-F5344CB8AC3E}">
        <p14:creationId xmlns:p14="http://schemas.microsoft.com/office/powerpoint/2010/main" val="407585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228600" y="533400"/>
            <a:ext cx="5181600" cy="1922196"/>
          </a:xfrm>
          <a:prstGeom prst="rect">
            <a:avLst/>
          </a:prstGeom>
          <a:noFill/>
          <a:ln w="9525">
            <a:noFill/>
            <a:miter lim="800000"/>
            <a:headEnd/>
            <a:tailEnd/>
          </a:ln>
        </p:spPr>
        <p:txBody>
          <a:bodyPr/>
          <a:lstStyle/>
          <a:p>
            <a:r>
              <a:rPr lang="en-US" sz="2400" b="0" dirty="0">
                <a:solidFill>
                  <a:srgbClr val="99CC00"/>
                </a:solidFill>
                <a:latin typeface="Courier" pitchFamily="2" charset="0"/>
              </a:rPr>
              <a:t>Obs.    male female</a:t>
            </a:r>
            <a:endParaRPr lang="en-US" sz="2400" b="0" dirty="0">
              <a:latin typeface="Courier" pitchFamily="2" charset="0"/>
            </a:endParaRPr>
          </a:p>
          <a:p>
            <a:r>
              <a:rPr lang="en-US" sz="2400" b="0" dirty="0">
                <a:solidFill>
                  <a:srgbClr val="99CC00"/>
                </a:solidFill>
                <a:latin typeface="Courier" pitchFamily="2" charset="0"/>
              </a:rPr>
              <a:t>sport    26      3 </a:t>
            </a:r>
            <a:endParaRPr lang="en-US" sz="2400" b="0" dirty="0">
              <a:latin typeface="Courier" pitchFamily="2" charset="0"/>
            </a:endParaRPr>
          </a:p>
          <a:p>
            <a:r>
              <a:rPr lang="en-US" sz="2400" b="0" dirty="0">
                <a:solidFill>
                  <a:srgbClr val="99CC00"/>
                </a:solidFill>
                <a:latin typeface="Courier" pitchFamily="2" charset="0"/>
              </a:rPr>
              <a:t>family   24     22 </a:t>
            </a:r>
            <a:endParaRPr lang="en-US" sz="2400" b="0" dirty="0">
              <a:latin typeface="Courier" pitchFamily="2" charset="0"/>
            </a:endParaRPr>
          </a:p>
          <a:p>
            <a:r>
              <a:rPr lang="en-US" sz="2400" b="0" dirty="0">
                <a:latin typeface="Courier" pitchFamily="2" charset="0"/>
              </a:rPr>
              <a:t> </a:t>
            </a:r>
          </a:p>
        </p:txBody>
      </p:sp>
      <p:sp>
        <p:nvSpPr>
          <p:cNvPr id="14" name="Text Placeholder 3">
            <a:extLst>
              <a:ext uri="{FF2B5EF4-FFF2-40B4-BE49-F238E27FC236}">
                <a16:creationId xmlns:a16="http://schemas.microsoft.com/office/drawing/2014/main" id="{D5A0071A-C529-964A-A419-1380D5A087E9}"/>
              </a:ext>
            </a:extLst>
          </p:cNvPr>
          <p:cNvSpPr txBox="1">
            <a:spLocks/>
          </p:cNvSpPr>
          <p:nvPr/>
        </p:nvSpPr>
        <p:spPr bwMode="auto">
          <a:xfrm>
            <a:off x="751840" y="2531796"/>
            <a:ext cx="8077200" cy="3945204"/>
          </a:xfrm>
          <a:prstGeom prst="rect">
            <a:avLst/>
          </a:prstGeom>
          <a:noFill/>
          <a:ln w="9525">
            <a:noFill/>
            <a:miter lim="800000"/>
            <a:headEnd/>
            <a:tailEnd/>
          </a:ln>
        </p:spPr>
        <p:txBody>
          <a:bodyPr/>
          <a:lstStyle/>
          <a:p>
            <a:pPr>
              <a:spcBef>
                <a:spcPct val="20000"/>
              </a:spcBef>
              <a:defRPr/>
            </a:pPr>
            <a:r>
              <a:rPr lang="en-GB" sz="2400" b="0" dirty="0">
                <a:latin typeface="arial" panose="020B0604020202020204" pitchFamily="34" charset="0"/>
              </a:rPr>
              <a:t>4. use same Chi-square formula </a:t>
            </a:r>
            <a:r>
              <a:rPr lang="en-US" sz="2400" b="0" dirty="0">
                <a:latin typeface="arial" panose="020B0604020202020204" pitchFamily="34" charset="0"/>
              </a:rPr>
              <a:t>than before</a:t>
            </a:r>
          </a:p>
          <a:p>
            <a:pPr>
              <a:spcBef>
                <a:spcPct val="20000"/>
              </a:spcBef>
              <a:defRPr/>
            </a:pPr>
            <a:endParaRPr lang="en-US" sz="2400" b="0" dirty="0">
              <a:latin typeface="arial" panose="020B0604020202020204" pitchFamily="34" charset="0"/>
            </a:endParaRPr>
          </a:p>
          <a:p>
            <a:pPr>
              <a:spcBef>
                <a:spcPct val="20000"/>
              </a:spcBef>
              <a:defRPr/>
            </a:pPr>
            <a:r>
              <a:rPr lang="en-US" sz="2400" b="0" dirty="0">
                <a:latin typeface="arial" panose="020B0604020202020204" pitchFamily="34" charset="0"/>
              </a:rPr>
              <a:t>5. </a:t>
            </a:r>
            <a:r>
              <a:rPr lang="en-GB" sz="2400" b="0" dirty="0"/>
              <a:t>Calculate degree of freedom as DF =(number of rows−1)∗(number of columns−1) (here = 1)</a:t>
            </a:r>
          </a:p>
          <a:p>
            <a:pPr>
              <a:spcBef>
                <a:spcPct val="20000"/>
              </a:spcBef>
              <a:defRPr/>
            </a:pPr>
            <a:endParaRPr lang="en-GB" sz="2400" b="0" dirty="0"/>
          </a:p>
          <a:p>
            <a:pPr>
              <a:spcBef>
                <a:spcPct val="20000"/>
              </a:spcBef>
              <a:defRPr/>
            </a:pPr>
            <a:r>
              <a:rPr lang="en-GB" sz="2400" b="0" dirty="0"/>
              <a:t>6. Use the Chi-square table to conclude!</a:t>
            </a:r>
            <a:br>
              <a:rPr lang="en-GB" sz="2400" dirty="0"/>
            </a:br>
            <a:endParaRPr lang="en-GB" sz="2400" b="0" dirty="0">
              <a:latin typeface="arial" panose="020B0604020202020204" pitchFamily="34" charset="0"/>
            </a:endParaRPr>
          </a:p>
        </p:txBody>
      </p:sp>
      <p:sp>
        <p:nvSpPr>
          <p:cNvPr id="4" name="Text Placeholder 3">
            <a:extLst>
              <a:ext uri="{FF2B5EF4-FFF2-40B4-BE49-F238E27FC236}">
                <a16:creationId xmlns:a16="http://schemas.microsoft.com/office/drawing/2014/main" id="{9E1A459C-711F-1D45-ABF5-A4D2FD54AD07}"/>
              </a:ext>
            </a:extLst>
          </p:cNvPr>
          <p:cNvSpPr txBox="1">
            <a:spLocks/>
          </p:cNvSpPr>
          <p:nvPr/>
        </p:nvSpPr>
        <p:spPr bwMode="auto">
          <a:xfrm>
            <a:off x="4790440" y="457200"/>
            <a:ext cx="5181600" cy="1922196"/>
          </a:xfrm>
          <a:prstGeom prst="rect">
            <a:avLst/>
          </a:prstGeom>
          <a:noFill/>
          <a:ln w="9525">
            <a:noFill/>
            <a:miter lim="800000"/>
            <a:headEnd/>
            <a:tailEnd/>
          </a:ln>
        </p:spPr>
        <p:txBody>
          <a:bodyPr/>
          <a:lstStyle/>
          <a:p>
            <a:r>
              <a:rPr lang="en-US" sz="2400" b="0" dirty="0">
                <a:solidFill>
                  <a:srgbClr val="FF9900"/>
                </a:solidFill>
                <a:latin typeface="Courier" pitchFamily="2" charset="0"/>
              </a:rPr>
              <a:t>Exp.	    male female</a:t>
            </a:r>
          </a:p>
          <a:p>
            <a:r>
              <a:rPr lang="en-US" sz="2400" b="0" dirty="0">
                <a:solidFill>
                  <a:srgbClr val="FF9900"/>
                </a:solidFill>
                <a:latin typeface="Courier" pitchFamily="2" charset="0"/>
              </a:rPr>
              <a:t>sport    19.3     0.9 </a:t>
            </a:r>
          </a:p>
          <a:p>
            <a:r>
              <a:rPr lang="en-US" sz="2400" b="0" dirty="0">
                <a:solidFill>
                  <a:srgbClr val="FF9900"/>
                </a:solidFill>
                <a:latin typeface="Courier" pitchFamily="2" charset="0"/>
              </a:rPr>
              <a:t>family   30.6     15.3 </a:t>
            </a:r>
          </a:p>
          <a:p>
            <a:r>
              <a:rPr lang="en-US" sz="2400" b="0" dirty="0">
                <a:solidFill>
                  <a:srgbClr val="FF9900"/>
                </a:solidFill>
                <a:latin typeface="Courier" pitchFamily="2" charset="0"/>
              </a:rPr>
              <a:t>            </a:t>
            </a:r>
          </a:p>
        </p:txBody>
      </p:sp>
      <p:sp>
        <p:nvSpPr>
          <p:cNvPr id="2" name="Slide Number Placeholder 1">
            <a:extLst>
              <a:ext uri="{FF2B5EF4-FFF2-40B4-BE49-F238E27FC236}">
                <a16:creationId xmlns:a16="http://schemas.microsoft.com/office/drawing/2014/main" id="{637A16DA-EDD3-6346-9EC5-465116FA103D}"/>
              </a:ext>
            </a:extLst>
          </p:cNvPr>
          <p:cNvSpPr>
            <a:spLocks noGrp="1"/>
          </p:cNvSpPr>
          <p:nvPr>
            <p:ph type="sldNum" sz="quarter" idx="12"/>
          </p:nvPr>
        </p:nvSpPr>
        <p:spPr/>
        <p:txBody>
          <a:bodyPr/>
          <a:lstStyle/>
          <a:p>
            <a:fld id="{8C734804-006E-DC44-93A2-A63A0AD6AB16}" type="slidenum">
              <a:rPr lang="en-US" smtClean="0"/>
              <a:pPr/>
              <a:t>414</a:t>
            </a:fld>
            <a:endParaRPr lang="en-US"/>
          </a:p>
        </p:txBody>
      </p:sp>
    </p:spTree>
    <p:extLst>
      <p:ext uri="{BB962C8B-B14F-4D97-AF65-F5344CB8AC3E}">
        <p14:creationId xmlns:p14="http://schemas.microsoft.com/office/powerpoint/2010/main" val="169860981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58128"/>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533400" y="838200"/>
            <a:ext cx="8229600" cy="5909310"/>
          </a:xfrm>
          <a:prstGeom prst="rect">
            <a:avLst/>
          </a:prstGeom>
        </p:spPr>
        <p:txBody>
          <a:bodyPr wrap="square">
            <a:spAutoFit/>
          </a:bodyPr>
          <a:lstStyle/>
          <a:p>
            <a:r>
              <a:rPr lang="en-US" b="0" dirty="0">
                <a:latin typeface="Courier" pitchFamily="2" charset="0"/>
              </a:rPr>
              <a:t>table = matrix(c(26, 24, 3, 22), </a:t>
            </a:r>
            <a:r>
              <a:rPr lang="en-US" b="0" dirty="0" err="1">
                <a:latin typeface="Courier" pitchFamily="2" charset="0"/>
              </a:rPr>
              <a:t>ncol</a:t>
            </a:r>
            <a:r>
              <a:rPr lang="en-US" b="0" dirty="0">
                <a:latin typeface="Courier" pitchFamily="2" charset="0"/>
              </a:rPr>
              <a:t>=2)</a:t>
            </a:r>
          </a:p>
          <a:p>
            <a:r>
              <a:rPr lang="en-US" b="0" dirty="0" err="1">
                <a:latin typeface="Courier" pitchFamily="2" charset="0"/>
              </a:rPr>
              <a:t>colnames</a:t>
            </a:r>
            <a:r>
              <a:rPr lang="en-US" b="0" dirty="0">
                <a:latin typeface="Courier" pitchFamily="2" charset="0"/>
              </a:rPr>
              <a:t>(table) = c('male', 'female')</a:t>
            </a:r>
          </a:p>
          <a:p>
            <a:r>
              <a:rPr lang="en-US" b="0" dirty="0" err="1">
                <a:latin typeface="Courier" pitchFamily="2" charset="0"/>
              </a:rPr>
              <a:t>rownames</a:t>
            </a:r>
            <a:r>
              <a:rPr lang="en-US" b="0" dirty="0">
                <a:latin typeface="Courier" pitchFamily="2" charset="0"/>
              </a:rPr>
              <a:t>(table) = c('</a:t>
            </a:r>
            <a:r>
              <a:rPr lang="en-US" b="0" dirty="0" err="1">
                <a:latin typeface="Courier" pitchFamily="2" charset="0"/>
              </a:rPr>
              <a:t>sport','family</a:t>
            </a:r>
            <a:r>
              <a:rPr lang="en-US" b="0" dirty="0">
                <a:latin typeface="Courier" pitchFamily="2" charset="0"/>
              </a:rPr>
              <a:t>’)</a:t>
            </a:r>
          </a:p>
          <a:p>
            <a:r>
              <a:rPr lang="en-US" b="0" dirty="0" err="1">
                <a:latin typeface="Courier" pitchFamily="2" charset="0"/>
              </a:rPr>
              <a:t>addmargins</a:t>
            </a:r>
            <a:r>
              <a:rPr lang="en-US" b="0" dirty="0">
                <a:latin typeface="Courier" pitchFamily="2" charset="0"/>
              </a:rPr>
              <a:t>(table)</a:t>
            </a:r>
          </a:p>
          <a:p>
            <a:endParaRPr lang="en-US" b="0" dirty="0">
              <a:latin typeface="Courier" pitchFamily="2" charset="0"/>
            </a:endParaRPr>
          </a:p>
          <a:p>
            <a:r>
              <a:rPr lang="en-US" b="0" dirty="0">
                <a:solidFill>
                  <a:srgbClr val="99CC00"/>
                </a:solidFill>
                <a:latin typeface="Courier" pitchFamily="2" charset="0"/>
              </a:rPr>
              <a:t>       male female Sum</a:t>
            </a:r>
          </a:p>
          <a:p>
            <a:r>
              <a:rPr lang="en-US" b="0" dirty="0">
                <a:solidFill>
                  <a:srgbClr val="99CC00"/>
                </a:solidFill>
                <a:latin typeface="Courier" pitchFamily="2" charset="0"/>
              </a:rPr>
              <a:t>sport    26      3  29</a:t>
            </a:r>
          </a:p>
          <a:p>
            <a:r>
              <a:rPr lang="en-US" b="0" dirty="0">
                <a:solidFill>
                  <a:srgbClr val="99CC00"/>
                </a:solidFill>
                <a:latin typeface="Courier" pitchFamily="2" charset="0"/>
              </a:rPr>
              <a:t>family   24     22  46</a:t>
            </a:r>
          </a:p>
          <a:p>
            <a:r>
              <a:rPr lang="en-US" b="0" dirty="0">
                <a:solidFill>
                  <a:srgbClr val="99CC00"/>
                </a:solidFill>
                <a:latin typeface="Courier" pitchFamily="2" charset="0"/>
              </a:rPr>
              <a:t>Sum      50     25  75</a:t>
            </a:r>
          </a:p>
          <a:p>
            <a:endParaRPr lang="en-US" b="0" dirty="0">
              <a:solidFill>
                <a:srgbClr val="99CC00"/>
              </a:solidFill>
              <a:latin typeface="Courier" pitchFamily="2" charset="0"/>
            </a:endParaRPr>
          </a:p>
          <a:p>
            <a:r>
              <a:rPr lang="en-US" b="0" dirty="0" err="1">
                <a:latin typeface="Courier" pitchFamily="2" charset="0"/>
              </a:rPr>
              <a:t>chisq.test</a:t>
            </a:r>
            <a:r>
              <a:rPr lang="en-US" b="0" dirty="0">
                <a:latin typeface="Courier" pitchFamily="2" charset="0"/>
              </a:rPr>
              <a:t>(</a:t>
            </a:r>
            <a:r>
              <a:rPr lang="en-US" b="0" dirty="0" err="1">
                <a:latin typeface="Courier" pitchFamily="2" charset="0"/>
              </a:rPr>
              <a:t>table,correct</a:t>
            </a:r>
            <a:r>
              <a:rPr lang="en-US" b="0" dirty="0">
                <a:latin typeface="Courier" pitchFamily="2" charset="0"/>
              </a:rPr>
              <a:t>=FALSE) #must use correct=FALSE for a 2 by 2 table otherwise = TRUE</a:t>
            </a:r>
          </a:p>
          <a:p>
            <a:br>
              <a:rPr lang="en-US" b="0" dirty="0">
                <a:solidFill>
                  <a:srgbClr val="99CC00"/>
                </a:solidFill>
                <a:latin typeface="Courier" pitchFamily="2" charset="0"/>
              </a:rPr>
            </a:br>
            <a:endParaRPr lang="en-US" b="0" dirty="0">
              <a:solidFill>
                <a:srgbClr val="99CC00"/>
              </a:solidFill>
              <a:latin typeface="Courier" pitchFamily="2" charset="0"/>
            </a:endParaRPr>
          </a:p>
          <a:p>
            <a:r>
              <a:rPr lang="en-US" b="0" dirty="0">
                <a:solidFill>
                  <a:srgbClr val="99CC00"/>
                </a:solidFill>
                <a:latin typeface="Courier" pitchFamily="2" charset="0"/>
              </a:rPr>
              <a:t>Pearson's Chi-squared test</a:t>
            </a:r>
          </a:p>
          <a:p>
            <a:br>
              <a:rPr lang="en-US" b="0" dirty="0">
                <a:solidFill>
                  <a:srgbClr val="99CC00"/>
                </a:solidFill>
                <a:latin typeface="Courier" pitchFamily="2" charset="0"/>
              </a:rPr>
            </a:br>
            <a:endParaRPr lang="en-US" b="0" dirty="0">
              <a:solidFill>
                <a:srgbClr val="99CC00"/>
              </a:solidFill>
              <a:latin typeface="Courier" pitchFamily="2" charset="0"/>
            </a:endParaRPr>
          </a:p>
          <a:p>
            <a:r>
              <a:rPr lang="en-US" b="0" dirty="0">
                <a:solidFill>
                  <a:srgbClr val="99CC00"/>
                </a:solidFill>
                <a:latin typeface="Courier" pitchFamily="2" charset="0"/>
              </a:rPr>
              <a:t>data:  table</a:t>
            </a:r>
          </a:p>
          <a:p>
            <a:r>
              <a:rPr lang="en-US" b="0" dirty="0">
                <a:solidFill>
                  <a:srgbClr val="99CC00"/>
                </a:solidFill>
                <a:latin typeface="Courier" pitchFamily="2" charset="0"/>
              </a:rPr>
              <a:t>X-squared = 11.244, </a:t>
            </a:r>
            <a:r>
              <a:rPr lang="en-US" b="0" dirty="0" err="1">
                <a:solidFill>
                  <a:srgbClr val="99CC00"/>
                </a:solidFill>
                <a:latin typeface="Courier" pitchFamily="2" charset="0"/>
              </a:rPr>
              <a:t>df</a:t>
            </a:r>
            <a:r>
              <a:rPr lang="en-US" b="0" dirty="0">
                <a:solidFill>
                  <a:srgbClr val="99CC00"/>
                </a:solidFill>
                <a:latin typeface="Courier" pitchFamily="2" charset="0"/>
              </a:rPr>
              <a:t> = 1, p-value = 0.0007986</a:t>
            </a:r>
          </a:p>
          <a:p>
            <a:endParaRPr lang="en-US" b="0" dirty="0">
              <a:latin typeface="Courier" pitchFamily="2" charset="0"/>
            </a:endParaRPr>
          </a:p>
          <a:p>
            <a:endParaRPr lang="en-US" b="0" dirty="0">
              <a:latin typeface="Courier" pitchFamily="2" charset="0"/>
            </a:endParaRPr>
          </a:p>
        </p:txBody>
      </p:sp>
      <p:sp>
        <p:nvSpPr>
          <p:cNvPr id="2" name="Slide Number Placeholder 1">
            <a:extLst>
              <a:ext uri="{FF2B5EF4-FFF2-40B4-BE49-F238E27FC236}">
                <a16:creationId xmlns:a16="http://schemas.microsoft.com/office/drawing/2014/main" id="{9C1063F3-81EE-724C-BF0F-5C2A9CA11B03}"/>
              </a:ext>
            </a:extLst>
          </p:cNvPr>
          <p:cNvSpPr>
            <a:spLocks noGrp="1"/>
          </p:cNvSpPr>
          <p:nvPr>
            <p:ph type="sldNum" sz="quarter" idx="12"/>
          </p:nvPr>
        </p:nvSpPr>
        <p:spPr/>
        <p:txBody>
          <a:bodyPr/>
          <a:lstStyle/>
          <a:p>
            <a:fld id="{803C33BC-767D-8845-BB2C-A473FB4A7552}" type="slidenum">
              <a:rPr lang="en-US" smtClean="0"/>
              <a:pPr/>
              <a:t>415</a:t>
            </a:fld>
            <a:endParaRPr lang="en-US"/>
          </a:p>
        </p:txBody>
      </p:sp>
    </p:spTree>
    <p:extLst>
      <p:ext uri="{BB962C8B-B14F-4D97-AF65-F5344CB8AC3E}">
        <p14:creationId xmlns:p14="http://schemas.microsoft.com/office/powerpoint/2010/main" val="403800796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533400" y="2971800"/>
            <a:ext cx="8077200" cy="1143000"/>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we reject the null and conclude that car type preference is dependant of gender</a:t>
            </a:r>
            <a:endParaRPr lang="en-GB" sz="2400" dirty="0">
              <a:solidFill>
                <a:srgbClr val="99CC00"/>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0FB9C47D-5B7E-0B44-B181-5BBC44B7679B}"/>
              </a:ext>
            </a:extLst>
          </p:cNvPr>
          <p:cNvSpPr>
            <a:spLocks noGrp="1"/>
          </p:cNvSpPr>
          <p:nvPr>
            <p:ph type="sldNum" sz="quarter" idx="12"/>
          </p:nvPr>
        </p:nvSpPr>
        <p:spPr/>
        <p:txBody>
          <a:bodyPr/>
          <a:lstStyle/>
          <a:p>
            <a:fld id="{8C734804-006E-DC44-93A2-A63A0AD6AB16}" type="slidenum">
              <a:rPr lang="en-US" smtClean="0"/>
              <a:pPr/>
              <a:t>416</a:t>
            </a:fld>
            <a:endParaRPr lang="en-US"/>
          </a:p>
        </p:txBody>
      </p:sp>
    </p:spTree>
    <p:extLst>
      <p:ext uri="{BB962C8B-B14F-4D97-AF65-F5344CB8AC3E}">
        <p14:creationId xmlns:p14="http://schemas.microsoft.com/office/powerpoint/2010/main" val="391413600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09600" y="1600200"/>
            <a:ext cx="8077200" cy="4140201"/>
          </a:xfrm>
          <a:prstGeom prst="rect">
            <a:avLst/>
          </a:prstGeom>
          <a:noFill/>
          <a:ln w="9525">
            <a:noFill/>
            <a:miter lim="800000"/>
            <a:headEnd/>
            <a:tailEnd/>
          </a:ln>
        </p:spPr>
        <p:txBody>
          <a:bodyPr/>
          <a:lstStyle/>
          <a:p>
            <a:pPr lvl="0">
              <a:spcBef>
                <a:spcPct val="20000"/>
              </a:spcBef>
              <a:defRPr/>
            </a:pPr>
            <a:r>
              <a:rPr lang="en-US" sz="4000" dirty="0">
                <a:solidFill>
                  <a:srgbClr val="222222"/>
                </a:solidFill>
                <a:latin typeface="arial" panose="020B0604020202020204" pitchFamily="34" charset="0"/>
              </a:rPr>
              <a:t>Chi-square </a:t>
            </a:r>
            <a:r>
              <a:rPr lang="en-GB" sz="4000" dirty="0">
                <a:solidFill>
                  <a:srgbClr val="222222"/>
                </a:solidFill>
                <a:latin typeface="arial" panose="020B0604020202020204" pitchFamily="34" charset="0"/>
              </a:rPr>
              <a:t>contingency test::</a:t>
            </a:r>
          </a:p>
          <a:p>
            <a:pPr lvl="0">
              <a:spcBef>
                <a:spcPct val="20000"/>
              </a:spcBef>
              <a:defRPr/>
            </a:pPr>
            <a:r>
              <a:rPr lang="en-GB" sz="2400" b="0" dirty="0">
                <a:solidFill>
                  <a:srgbClr val="222222"/>
                </a:solidFill>
                <a:latin typeface="arial" panose="020B0604020202020204" pitchFamily="34" charset="0"/>
              </a:rPr>
              <a:t>if you have two categorical variables, and you’d like to determine whether the variables are independent</a:t>
            </a:r>
          </a:p>
          <a:p>
            <a:pPr lvl="0">
              <a:spcBef>
                <a:spcPct val="20000"/>
              </a:spcBef>
              <a:defRPr/>
            </a:pPr>
            <a:r>
              <a:rPr lang="en-GB" sz="2400" b="0" dirty="0">
                <a:solidFill>
                  <a:srgbClr val="222222"/>
                </a:solidFill>
                <a:latin typeface="arial" panose="020B0604020202020204" pitchFamily="34" charset="0"/>
              </a:rPr>
              <a:t>(sometimes called a test of independence)</a:t>
            </a:r>
          </a:p>
          <a:p>
            <a:pPr lvl="0">
              <a:spcBef>
                <a:spcPct val="20000"/>
              </a:spcBef>
              <a:defRPr/>
            </a:pPr>
            <a:endParaRPr lang="en-GB" sz="2400" b="0" dirty="0">
              <a:solidFill>
                <a:srgbClr val="222222"/>
              </a:solidFill>
              <a:latin typeface="arial" panose="020B0604020202020204" pitchFamily="34" charset="0"/>
            </a:endParaRPr>
          </a:p>
          <a:p>
            <a:pPr lvl="0">
              <a:spcBef>
                <a:spcPct val="20000"/>
              </a:spcBef>
              <a:defRPr/>
            </a:pPr>
            <a:r>
              <a:rPr lang="en-GB" sz="2400" dirty="0">
                <a:solidFill>
                  <a:srgbClr val="99CC00"/>
                </a:solidFill>
                <a:latin typeface="arial" panose="020B0604020202020204" pitchFamily="34" charset="0"/>
              </a:rPr>
              <a:t>H0: the 2 categorical variables are independent (no relationship between the variables)</a:t>
            </a:r>
          </a:p>
        </p:txBody>
      </p:sp>
      <p:sp>
        <p:nvSpPr>
          <p:cNvPr id="2" name="Slide Number Placeholder 1">
            <a:extLst>
              <a:ext uri="{FF2B5EF4-FFF2-40B4-BE49-F238E27FC236}">
                <a16:creationId xmlns:a16="http://schemas.microsoft.com/office/drawing/2014/main" id="{7FD9B025-F1C7-BA47-884E-3DE7A952AB2A}"/>
              </a:ext>
            </a:extLst>
          </p:cNvPr>
          <p:cNvSpPr>
            <a:spLocks noGrp="1"/>
          </p:cNvSpPr>
          <p:nvPr>
            <p:ph type="sldNum" sz="quarter" idx="12"/>
          </p:nvPr>
        </p:nvSpPr>
        <p:spPr/>
        <p:txBody>
          <a:bodyPr/>
          <a:lstStyle/>
          <a:p>
            <a:fld id="{8C734804-006E-DC44-93A2-A63A0AD6AB16}" type="slidenum">
              <a:rPr lang="en-US" smtClean="0"/>
              <a:pPr/>
              <a:t>417</a:t>
            </a:fld>
            <a:endParaRPr lang="en-US"/>
          </a:p>
        </p:txBody>
      </p:sp>
    </p:spTree>
    <p:extLst>
      <p:ext uri="{BB962C8B-B14F-4D97-AF65-F5344CB8AC3E}">
        <p14:creationId xmlns:p14="http://schemas.microsoft.com/office/powerpoint/2010/main" val="246279460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152400" y="5807075"/>
            <a:ext cx="8839200" cy="1508125"/>
          </a:xfrm>
        </p:spPr>
        <p:txBody>
          <a:bodyPr/>
          <a:lstStyle/>
          <a:p>
            <a:pPr algn="r" eaLnBrk="1" hangingPunct="1"/>
            <a:r>
              <a:rPr lang="en-US" sz="8600" dirty="0">
                <a:solidFill>
                  <a:srgbClr val="A6A6A6"/>
                </a:solidFill>
                <a:latin typeface="Arial" charset="0"/>
                <a:cs typeface="Arial" charset="0"/>
              </a:rPr>
              <a:t>in R</a:t>
            </a:r>
          </a:p>
        </p:txBody>
      </p:sp>
      <p:sp>
        <p:nvSpPr>
          <p:cNvPr id="2" name="Slide Number Placeholder 1">
            <a:extLst>
              <a:ext uri="{FF2B5EF4-FFF2-40B4-BE49-F238E27FC236}">
                <a16:creationId xmlns:a16="http://schemas.microsoft.com/office/drawing/2014/main" id="{56BF9152-87CC-D247-B28A-1CE5ADE885E9}"/>
              </a:ext>
            </a:extLst>
          </p:cNvPr>
          <p:cNvSpPr>
            <a:spLocks noGrp="1"/>
          </p:cNvSpPr>
          <p:nvPr>
            <p:ph type="sldNum" sz="quarter" idx="12"/>
          </p:nvPr>
        </p:nvSpPr>
        <p:spPr/>
        <p:txBody>
          <a:bodyPr/>
          <a:lstStyle/>
          <a:p>
            <a:fld id="{8C734804-006E-DC44-93A2-A63A0AD6AB16}" type="slidenum">
              <a:rPr lang="en-US" smtClean="0"/>
              <a:pPr/>
              <a:t>418</a:t>
            </a:fld>
            <a:endParaRPr lang="en-US"/>
          </a:p>
        </p:txBody>
      </p:sp>
    </p:spTree>
    <p:extLst>
      <p:ext uri="{BB962C8B-B14F-4D97-AF65-F5344CB8AC3E}">
        <p14:creationId xmlns:p14="http://schemas.microsoft.com/office/powerpoint/2010/main" val="3277601065"/>
      </p:ext>
    </p:extLst>
  </p:cSld>
  <p:clrMapOvr>
    <a:masterClrMapping/>
  </p:clrMapOvr>
  <p:transition/>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195C912-C9C7-FA43-B375-6E085B155B46}"/>
              </a:ext>
            </a:extLst>
          </p:cNvPr>
          <p:cNvGrpSpPr/>
          <p:nvPr/>
        </p:nvGrpSpPr>
        <p:grpSpPr>
          <a:xfrm rot="5400000">
            <a:off x="2904717" y="1438683"/>
            <a:ext cx="3105260" cy="4037894"/>
            <a:chOff x="5886340" y="2187782"/>
            <a:chExt cx="3105260" cy="4037894"/>
          </a:xfrm>
        </p:grpSpPr>
        <p:sp>
          <p:nvSpPr>
            <p:cNvPr id="3" name="Rounded Rectangle 2">
              <a:extLst>
                <a:ext uri="{FF2B5EF4-FFF2-40B4-BE49-F238E27FC236}">
                  <a16:creationId xmlns:a16="http://schemas.microsoft.com/office/drawing/2014/main" id="{3FCDB4C3-3202-8146-838E-2BCCC4715232}"/>
                </a:ext>
              </a:extLst>
            </p:cNvPr>
            <p:cNvSpPr/>
            <p:nvPr/>
          </p:nvSpPr>
          <p:spPr bwMode="auto">
            <a:xfrm>
              <a:off x="7437992" y="2199505"/>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4" name="Rounded Rectangle 3">
              <a:extLst>
                <a:ext uri="{FF2B5EF4-FFF2-40B4-BE49-F238E27FC236}">
                  <a16:creationId xmlns:a16="http://schemas.microsoft.com/office/drawing/2014/main" id="{207C6F7D-7FEB-B540-866E-EEDC2D6123FD}"/>
                </a:ext>
              </a:extLst>
            </p:cNvPr>
            <p:cNvSpPr/>
            <p:nvPr/>
          </p:nvSpPr>
          <p:spPr bwMode="auto">
            <a:xfrm>
              <a:off x="8234796" y="2187782"/>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5" name="Rounded Rectangle 4">
              <a:extLst>
                <a:ext uri="{FF2B5EF4-FFF2-40B4-BE49-F238E27FC236}">
                  <a16:creationId xmlns:a16="http://schemas.microsoft.com/office/drawing/2014/main" id="{D954EEA2-46C1-DC4F-8CCD-0E6CD7027E7F}"/>
                </a:ext>
              </a:extLst>
            </p:cNvPr>
            <p:cNvSpPr/>
            <p:nvPr/>
          </p:nvSpPr>
          <p:spPr bwMode="auto">
            <a:xfrm>
              <a:off x="6347838" y="298349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6" name="Rounded Rectangle 5">
              <a:extLst>
                <a:ext uri="{FF2B5EF4-FFF2-40B4-BE49-F238E27FC236}">
                  <a16:creationId xmlns:a16="http://schemas.microsoft.com/office/drawing/2014/main" id="{9D4C689C-46E6-AB45-869D-1CBA62E8FC93}"/>
                </a:ext>
              </a:extLst>
            </p:cNvPr>
            <p:cNvSpPr/>
            <p:nvPr/>
          </p:nvSpPr>
          <p:spPr bwMode="auto">
            <a:xfrm>
              <a:off x="7707953" y="299008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 name="Rounded Rectangle 6">
              <a:extLst>
                <a:ext uri="{FF2B5EF4-FFF2-40B4-BE49-F238E27FC236}">
                  <a16:creationId xmlns:a16="http://schemas.microsoft.com/office/drawing/2014/main" id="{436B7536-10E1-4142-B6A2-0A9C91278E9E}"/>
                </a:ext>
              </a:extLst>
            </p:cNvPr>
            <p:cNvSpPr/>
            <p:nvPr/>
          </p:nvSpPr>
          <p:spPr bwMode="auto">
            <a:xfrm>
              <a:off x="5886340" y="3669297"/>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 name="Rounded Rectangle 7">
              <a:extLst>
                <a:ext uri="{FF2B5EF4-FFF2-40B4-BE49-F238E27FC236}">
                  <a16:creationId xmlns:a16="http://schemas.microsoft.com/office/drawing/2014/main" id="{06FF4481-2D08-134C-88DC-8288C0A06C54}"/>
                </a:ext>
              </a:extLst>
            </p:cNvPr>
            <p:cNvSpPr/>
            <p:nvPr/>
          </p:nvSpPr>
          <p:spPr bwMode="auto">
            <a:xfrm>
              <a:off x="6746964" y="3669297"/>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 name="Rounded Rectangle 8">
              <a:extLst>
                <a:ext uri="{FF2B5EF4-FFF2-40B4-BE49-F238E27FC236}">
                  <a16:creationId xmlns:a16="http://schemas.microsoft.com/office/drawing/2014/main" id="{0D1722B7-6652-5249-BA56-99F08D8E0690}"/>
                </a:ext>
              </a:extLst>
            </p:cNvPr>
            <p:cNvSpPr/>
            <p:nvPr/>
          </p:nvSpPr>
          <p:spPr bwMode="auto">
            <a:xfrm rot="16200000">
              <a:off x="5606260" y="5317000"/>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 name="Rounded Rectangle 9">
              <a:extLst>
                <a:ext uri="{FF2B5EF4-FFF2-40B4-BE49-F238E27FC236}">
                  <a16:creationId xmlns:a16="http://schemas.microsoft.com/office/drawing/2014/main" id="{AD1A0A03-B335-2B4F-BFAD-2B319CEB77C9}"/>
                </a:ext>
              </a:extLst>
            </p:cNvPr>
            <p:cNvSpPr/>
            <p:nvPr/>
          </p:nvSpPr>
          <p:spPr bwMode="auto">
            <a:xfrm rot="16200000">
              <a:off x="6467117" y="5257358"/>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 name="Rounded Rectangle 10">
              <a:extLst>
                <a:ext uri="{FF2B5EF4-FFF2-40B4-BE49-F238E27FC236}">
                  <a16:creationId xmlns:a16="http://schemas.microsoft.com/office/drawing/2014/main" id="{323D436F-33F8-EB40-BE15-DDE647CB06C7}"/>
                </a:ext>
              </a:extLst>
            </p:cNvPr>
            <p:cNvSpPr/>
            <p:nvPr/>
          </p:nvSpPr>
          <p:spPr bwMode="auto">
            <a:xfrm rot="16200000">
              <a:off x="7372481" y="5385352"/>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 name="Rounded Rectangle 11">
              <a:extLst>
                <a:ext uri="{FF2B5EF4-FFF2-40B4-BE49-F238E27FC236}">
                  <a16:creationId xmlns:a16="http://schemas.microsoft.com/office/drawing/2014/main" id="{C93898B3-AA0A-B14B-95B1-B7CC0A9519D9}"/>
                </a:ext>
              </a:extLst>
            </p:cNvPr>
            <p:cNvSpPr/>
            <p:nvPr/>
          </p:nvSpPr>
          <p:spPr bwMode="auto">
            <a:xfrm rot="16200000">
              <a:off x="7941517" y="5358746"/>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3" name="Straight Connector 12">
              <a:extLst>
                <a:ext uri="{FF2B5EF4-FFF2-40B4-BE49-F238E27FC236}">
                  <a16:creationId xmlns:a16="http://schemas.microsoft.com/office/drawing/2014/main" id="{0B3112A3-7D8C-8245-AEE8-FE2FCB8BB625}"/>
                </a:ext>
              </a:extLst>
            </p:cNvPr>
            <p:cNvCxnSpPr>
              <a:cxnSpLocks/>
              <a:stCxn id="3" idx="2"/>
              <a:endCxn id="5" idx="0"/>
            </p:cNvCxnSpPr>
            <p:nvPr/>
          </p:nvCxnSpPr>
          <p:spPr bwMode="auto">
            <a:xfrm flipH="1">
              <a:off x="6787736" y="2570092"/>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62D74ADE-B407-BE45-87DA-92E97D5C8DF2}"/>
                </a:ext>
              </a:extLst>
            </p:cNvPr>
            <p:cNvCxnSpPr>
              <a:cxnSpLocks/>
              <a:stCxn id="3" idx="2"/>
              <a:endCxn id="6" idx="0"/>
            </p:cNvCxnSpPr>
            <p:nvPr/>
          </p:nvCxnSpPr>
          <p:spPr bwMode="auto">
            <a:xfrm>
              <a:off x="7774698" y="2570092"/>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9FA20F0A-0B89-9A45-A475-0B44172C0B15}"/>
                </a:ext>
              </a:extLst>
            </p:cNvPr>
            <p:cNvCxnSpPr>
              <a:cxnSpLocks/>
              <a:stCxn id="5" idx="2"/>
              <a:endCxn id="7" idx="0"/>
            </p:cNvCxnSpPr>
            <p:nvPr/>
          </p:nvCxnSpPr>
          <p:spPr bwMode="auto">
            <a:xfrm flipH="1">
              <a:off x="6283836" y="3427687"/>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EADEE9C7-DC9C-6240-9E0C-2E58F88D5FB8}"/>
                </a:ext>
              </a:extLst>
            </p:cNvPr>
            <p:cNvCxnSpPr>
              <a:cxnSpLocks/>
              <a:stCxn id="5" idx="2"/>
              <a:endCxn id="8" idx="0"/>
            </p:cNvCxnSpPr>
            <p:nvPr/>
          </p:nvCxnSpPr>
          <p:spPr bwMode="auto">
            <a:xfrm>
              <a:off x="6787736" y="3427687"/>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E7B360E-A3B6-9A4C-98AA-AD53B12F5E2C}"/>
                </a:ext>
              </a:extLst>
            </p:cNvPr>
            <p:cNvCxnSpPr>
              <a:cxnSpLocks/>
              <a:stCxn id="7" idx="2"/>
              <a:endCxn id="9" idx="3"/>
            </p:cNvCxnSpPr>
            <p:nvPr/>
          </p:nvCxnSpPr>
          <p:spPr bwMode="auto">
            <a:xfrm flipH="1">
              <a:off x="6277941" y="4474467"/>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4D52B93E-3556-6749-B7E5-945774F80C1D}"/>
                </a:ext>
              </a:extLst>
            </p:cNvPr>
            <p:cNvCxnSpPr>
              <a:cxnSpLocks/>
              <a:stCxn id="8" idx="2"/>
              <a:endCxn id="10" idx="3"/>
            </p:cNvCxnSpPr>
            <p:nvPr/>
          </p:nvCxnSpPr>
          <p:spPr bwMode="auto">
            <a:xfrm>
              <a:off x="7138798" y="4563394"/>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E7AD3BB5-684A-6A45-84C1-BCBE5E875A0C}"/>
                </a:ext>
              </a:extLst>
            </p:cNvPr>
            <p:cNvCxnSpPr>
              <a:cxnSpLocks/>
              <a:stCxn id="6" idx="2"/>
              <a:endCxn id="11" idx="3"/>
            </p:cNvCxnSpPr>
            <p:nvPr/>
          </p:nvCxnSpPr>
          <p:spPr bwMode="auto">
            <a:xfrm>
              <a:off x="8034135" y="3427687"/>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6F77A28-99B8-1D4C-9C3A-D3A157F0EF83}"/>
                </a:ext>
              </a:extLst>
            </p:cNvPr>
            <p:cNvCxnSpPr>
              <a:cxnSpLocks/>
              <a:stCxn id="4" idx="2"/>
              <a:endCxn id="12" idx="3"/>
            </p:cNvCxnSpPr>
            <p:nvPr/>
          </p:nvCxnSpPr>
          <p:spPr bwMode="auto">
            <a:xfrm>
              <a:off x="8613198" y="2564036"/>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 name="Slide Number Placeholder 1">
            <a:extLst>
              <a:ext uri="{FF2B5EF4-FFF2-40B4-BE49-F238E27FC236}">
                <a16:creationId xmlns:a16="http://schemas.microsoft.com/office/drawing/2014/main" id="{2BD76EC2-5C6A-9B42-B5B1-918C9596D24D}"/>
              </a:ext>
            </a:extLst>
          </p:cNvPr>
          <p:cNvSpPr>
            <a:spLocks noGrp="1"/>
          </p:cNvSpPr>
          <p:nvPr>
            <p:ph type="sldNum" sz="quarter" idx="12"/>
          </p:nvPr>
        </p:nvSpPr>
        <p:spPr/>
        <p:txBody>
          <a:bodyPr/>
          <a:lstStyle/>
          <a:p>
            <a:fld id="{8C734804-006E-DC44-93A2-A63A0AD6AB16}" type="slidenum">
              <a:rPr lang="en-US" smtClean="0"/>
              <a:pPr/>
              <a:t>419</a:t>
            </a:fld>
            <a:endParaRPr lang="en-US"/>
          </a:p>
        </p:txBody>
      </p:sp>
    </p:spTree>
    <p:extLst>
      <p:ext uri="{BB962C8B-B14F-4D97-AF65-F5344CB8AC3E}">
        <p14:creationId xmlns:p14="http://schemas.microsoft.com/office/powerpoint/2010/main" val="2844776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96EDB9-1EFC-AA4B-B6DD-07860638E973}"/>
              </a:ext>
            </a:extLst>
          </p:cNvPr>
          <p:cNvPicPr>
            <a:picLocks noChangeAspect="1"/>
          </p:cNvPicPr>
          <p:nvPr/>
        </p:nvPicPr>
        <p:blipFill rotWithShape="1">
          <a:blip r:embed="rId2"/>
          <a:srcRect r="11371"/>
          <a:stretch/>
        </p:blipFill>
        <p:spPr>
          <a:xfrm>
            <a:off x="1197" y="1960"/>
            <a:ext cx="9142803" cy="6856040"/>
          </a:xfrm>
          <a:prstGeom prst="rect">
            <a:avLst/>
          </a:prstGeom>
        </p:spPr>
      </p:pic>
      <p:sp>
        <p:nvSpPr>
          <p:cNvPr id="3" name="TextBox 2">
            <a:extLst>
              <a:ext uri="{FF2B5EF4-FFF2-40B4-BE49-F238E27FC236}">
                <a16:creationId xmlns:a16="http://schemas.microsoft.com/office/drawing/2014/main" id="{1949F8A8-BB63-8348-8F7B-AB4614CC0FE1}"/>
              </a:ext>
            </a:extLst>
          </p:cNvPr>
          <p:cNvSpPr txBox="1">
            <a:spLocks noChangeArrowheads="1"/>
          </p:cNvSpPr>
          <p:nvPr/>
        </p:nvSpPr>
        <p:spPr bwMode="auto">
          <a:xfrm>
            <a:off x="0" y="4648200"/>
            <a:ext cx="9144000" cy="1754326"/>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predicting the number of passerby who will pass in front of a public display and use the data for choosing advertisement prices</a:t>
            </a:r>
          </a:p>
        </p:txBody>
      </p:sp>
      <p:sp>
        <p:nvSpPr>
          <p:cNvPr id="2" name="Slide Number Placeholder 1">
            <a:extLst>
              <a:ext uri="{FF2B5EF4-FFF2-40B4-BE49-F238E27FC236}">
                <a16:creationId xmlns:a16="http://schemas.microsoft.com/office/drawing/2014/main" id="{C652AC85-B62C-FB43-B924-0D334AE26533}"/>
              </a:ext>
            </a:extLst>
          </p:cNvPr>
          <p:cNvSpPr>
            <a:spLocks noGrp="1"/>
          </p:cNvSpPr>
          <p:nvPr>
            <p:ph type="sldNum" sz="quarter" idx="12"/>
          </p:nvPr>
        </p:nvSpPr>
        <p:spPr/>
        <p:txBody>
          <a:bodyPr/>
          <a:lstStyle/>
          <a:p>
            <a:fld id="{8C734804-006E-DC44-93A2-A63A0AD6AB16}" type="slidenum">
              <a:rPr lang="en-US" smtClean="0"/>
              <a:pPr/>
              <a:t>42</a:t>
            </a:fld>
            <a:endParaRPr lang="en-US"/>
          </a:p>
        </p:txBody>
      </p:sp>
    </p:spTree>
    <p:extLst>
      <p:ext uri="{BB962C8B-B14F-4D97-AF65-F5344CB8AC3E}">
        <p14:creationId xmlns:p14="http://schemas.microsoft.com/office/powerpoint/2010/main" val="667582659"/>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58128"/>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533400" y="838200"/>
            <a:ext cx="8229600" cy="5632311"/>
          </a:xfrm>
          <a:prstGeom prst="rect">
            <a:avLst/>
          </a:prstGeom>
        </p:spPr>
        <p:txBody>
          <a:bodyPr wrap="square">
            <a:spAutoFit/>
          </a:bodyPr>
          <a:lstStyle/>
          <a:p>
            <a:r>
              <a:rPr lang="en-US" b="0" dirty="0">
                <a:latin typeface="Courier" pitchFamily="2" charset="0"/>
              </a:rPr>
              <a:t>&gt; library(MASS)       # load the MASS package </a:t>
            </a:r>
            <a:br>
              <a:rPr lang="en-US" b="0" dirty="0">
                <a:latin typeface="Courier" pitchFamily="2" charset="0"/>
              </a:rPr>
            </a:br>
            <a:r>
              <a:rPr lang="en-US" b="0" dirty="0">
                <a:latin typeface="Courier" pitchFamily="2" charset="0"/>
              </a:rPr>
              <a:t>&gt; </a:t>
            </a:r>
            <a:r>
              <a:rPr lang="en-US" b="0" dirty="0" err="1">
                <a:latin typeface="Courier" pitchFamily="2" charset="0"/>
              </a:rPr>
              <a:t>tbl</a:t>
            </a:r>
            <a:r>
              <a:rPr lang="en-US" b="0" dirty="0">
                <a:latin typeface="Courier" pitchFamily="2" charset="0"/>
              </a:rPr>
              <a:t> = table(</a:t>
            </a:r>
            <a:r>
              <a:rPr lang="en-US" b="0" dirty="0" err="1">
                <a:latin typeface="Courier" pitchFamily="2" charset="0"/>
              </a:rPr>
              <a:t>survey$Smoke</a:t>
            </a:r>
            <a:r>
              <a:rPr lang="en-US" b="0" dirty="0">
                <a:latin typeface="Courier" pitchFamily="2" charset="0"/>
              </a:rPr>
              <a:t>, </a:t>
            </a:r>
            <a:r>
              <a:rPr lang="en-US" b="0" dirty="0" err="1">
                <a:latin typeface="Courier" pitchFamily="2" charset="0"/>
              </a:rPr>
              <a:t>survey$Exer</a:t>
            </a:r>
            <a:r>
              <a:rPr lang="en-US" b="0" dirty="0">
                <a:latin typeface="Courier" pitchFamily="2" charset="0"/>
              </a:rPr>
              <a:t>) </a:t>
            </a:r>
          </a:p>
          <a:p>
            <a:r>
              <a:rPr lang="en-GB" b="0" dirty="0">
                <a:latin typeface="Courier" pitchFamily="2" charset="0"/>
                <a:cs typeface="Arial" pitchFamily="-112" charset="0"/>
              </a:rPr>
              <a:t>&gt; </a:t>
            </a:r>
            <a:r>
              <a:rPr lang="en-GB" b="0" dirty="0" err="1">
                <a:latin typeface="Courier" pitchFamily="2" charset="0"/>
                <a:cs typeface="Arial" pitchFamily="-112" charset="0"/>
              </a:rPr>
              <a:t>tbl</a:t>
            </a:r>
            <a:r>
              <a:rPr lang="en-GB" b="0" dirty="0">
                <a:latin typeface="Courier" pitchFamily="2" charset="0"/>
                <a:cs typeface="Arial" pitchFamily="-112" charset="0"/>
              </a:rPr>
              <a:t>                 # the contingency table </a:t>
            </a:r>
            <a:br>
              <a:rPr lang="en-GB" b="0" dirty="0">
                <a:latin typeface="Courier" pitchFamily="2" charset="0"/>
                <a:cs typeface="Arial" pitchFamily="-112" charset="0"/>
              </a:rPr>
            </a:br>
            <a:r>
              <a:rPr lang="en-GB" b="0" dirty="0">
                <a:latin typeface="Courier" pitchFamily="2" charset="0"/>
                <a:cs typeface="Arial" pitchFamily="-112" charset="0"/>
              </a:rPr>
              <a:t> </a:t>
            </a:r>
            <a:br>
              <a:rPr lang="en-GB" b="0" dirty="0">
                <a:latin typeface="Courier" pitchFamily="2" charset="0"/>
                <a:cs typeface="Arial" pitchFamily="-112" charset="0"/>
              </a:rPr>
            </a:br>
            <a:r>
              <a:rPr lang="en-GB" b="0" dirty="0">
                <a:solidFill>
                  <a:srgbClr val="99CC00"/>
                </a:solidFill>
                <a:latin typeface="Courier" pitchFamily="2" charset="0"/>
                <a:cs typeface="Arial" pitchFamily="-112" charset="0"/>
              </a:rPr>
              <a:t>        Freq None Some </a:t>
            </a:r>
            <a:br>
              <a:rPr lang="en-GB" b="0" dirty="0">
                <a:solidFill>
                  <a:srgbClr val="99CC00"/>
                </a:solidFill>
                <a:latin typeface="Courier" pitchFamily="2" charset="0"/>
                <a:cs typeface="Arial" pitchFamily="-112" charset="0"/>
              </a:rPr>
            </a:br>
            <a:r>
              <a:rPr lang="en-GB" b="0" dirty="0">
                <a:solidFill>
                  <a:srgbClr val="99CC00"/>
                </a:solidFill>
                <a:latin typeface="Courier" pitchFamily="2" charset="0"/>
                <a:cs typeface="Arial" pitchFamily="-112" charset="0"/>
              </a:rPr>
              <a:t>  Heavy    7    1    3 </a:t>
            </a:r>
            <a:br>
              <a:rPr lang="en-GB" b="0" dirty="0">
                <a:solidFill>
                  <a:srgbClr val="99CC00"/>
                </a:solidFill>
                <a:latin typeface="Courier" pitchFamily="2" charset="0"/>
                <a:cs typeface="Arial" pitchFamily="-112" charset="0"/>
              </a:rPr>
            </a:br>
            <a:r>
              <a:rPr lang="en-GB" b="0" dirty="0">
                <a:solidFill>
                  <a:srgbClr val="99CC00"/>
                </a:solidFill>
                <a:latin typeface="Courier" pitchFamily="2" charset="0"/>
                <a:cs typeface="Arial" pitchFamily="-112" charset="0"/>
              </a:rPr>
              <a:t>  Never   87   18   84 </a:t>
            </a:r>
            <a:br>
              <a:rPr lang="en-GB" b="0" dirty="0">
                <a:solidFill>
                  <a:srgbClr val="99CC00"/>
                </a:solidFill>
                <a:latin typeface="Courier" pitchFamily="2" charset="0"/>
                <a:cs typeface="Arial" pitchFamily="-112" charset="0"/>
              </a:rPr>
            </a:br>
            <a:r>
              <a:rPr lang="en-GB" b="0" dirty="0">
                <a:solidFill>
                  <a:srgbClr val="99CC00"/>
                </a:solidFill>
                <a:latin typeface="Courier" pitchFamily="2" charset="0"/>
                <a:cs typeface="Arial" pitchFamily="-112" charset="0"/>
              </a:rPr>
              <a:t>  </a:t>
            </a:r>
            <a:r>
              <a:rPr lang="en-GB" b="0" dirty="0" err="1">
                <a:solidFill>
                  <a:srgbClr val="99CC00"/>
                </a:solidFill>
                <a:latin typeface="Courier" pitchFamily="2" charset="0"/>
                <a:cs typeface="Arial" pitchFamily="-112" charset="0"/>
              </a:rPr>
              <a:t>Occas</a:t>
            </a:r>
            <a:r>
              <a:rPr lang="en-GB" b="0" dirty="0">
                <a:solidFill>
                  <a:srgbClr val="99CC00"/>
                </a:solidFill>
                <a:latin typeface="Courier" pitchFamily="2" charset="0"/>
                <a:cs typeface="Arial" pitchFamily="-112" charset="0"/>
              </a:rPr>
              <a:t>   12    3    4 </a:t>
            </a:r>
            <a:br>
              <a:rPr lang="en-GB" b="0" dirty="0">
                <a:solidFill>
                  <a:srgbClr val="99CC00"/>
                </a:solidFill>
                <a:latin typeface="Courier" pitchFamily="2" charset="0"/>
                <a:cs typeface="Arial" pitchFamily="-112" charset="0"/>
              </a:rPr>
            </a:br>
            <a:r>
              <a:rPr lang="en-GB" b="0" dirty="0">
                <a:solidFill>
                  <a:srgbClr val="99CC00"/>
                </a:solidFill>
                <a:latin typeface="Courier" pitchFamily="2" charset="0"/>
                <a:cs typeface="Arial" pitchFamily="-112" charset="0"/>
              </a:rPr>
              <a:t>  </a:t>
            </a:r>
            <a:r>
              <a:rPr lang="en-GB" b="0" dirty="0" err="1">
                <a:solidFill>
                  <a:srgbClr val="99CC00"/>
                </a:solidFill>
                <a:latin typeface="Courier" pitchFamily="2" charset="0"/>
                <a:cs typeface="Arial" pitchFamily="-112" charset="0"/>
              </a:rPr>
              <a:t>Regul</a:t>
            </a:r>
            <a:r>
              <a:rPr lang="en-GB" b="0" dirty="0">
                <a:solidFill>
                  <a:srgbClr val="99CC00"/>
                </a:solidFill>
                <a:latin typeface="Courier" pitchFamily="2" charset="0"/>
                <a:cs typeface="Arial" pitchFamily="-112" charset="0"/>
              </a:rPr>
              <a:t>    9    1    7</a:t>
            </a:r>
          </a:p>
          <a:p>
            <a:endParaRPr lang="en-GB" b="0" dirty="0">
              <a:latin typeface="Courier" pitchFamily="2" charset="0"/>
              <a:cs typeface="Arial" pitchFamily="-112" charset="0"/>
            </a:endParaRPr>
          </a:p>
          <a:p>
            <a:r>
              <a:rPr lang="en-GB" b="0" dirty="0">
                <a:latin typeface="Courier" pitchFamily="2" charset="0"/>
                <a:cs typeface="Arial" pitchFamily="-112" charset="0"/>
              </a:rPr>
              <a:t>&gt;</a:t>
            </a:r>
            <a:r>
              <a:rPr lang="en-GB" b="0" dirty="0" err="1">
                <a:latin typeface="Courier" pitchFamily="2" charset="0"/>
                <a:cs typeface="Arial" pitchFamily="-112" charset="0"/>
              </a:rPr>
              <a:t>chisq.test</a:t>
            </a:r>
            <a:r>
              <a:rPr lang="en-GB" b="0" dirty="0">
                <a:latin typeface="Courier" pitchFamily="2" charset="0"/>
                <a:cs typeface="Arial" pitchFamily="-112" charset="0"/>
              </a:rPr>
              <a:t>(</a:t>
            </a:r>
            <a:r>
              <a:rPr lang="en-GB" b="0" dirty="0" err="1">
                <a:latin typeface="Courier" pitchFamily="2" charset="0"/>
                <a:cs typeface="Arial" pitchFamily="-112" charset="0"/>
              </a:rPr>
              <a:t>tbl</a:t>
            </a:r>
            <a:r>
              <a:rPr lang="en-GB" b="0" dirty="0">
                <a:latin typeface="Courier" pitchFamily="2" charset="0"/>
                <a:cs typeface="Arial" pitchFamily="-112" charset="0"/>
              </a:rPr>
              <a:t>) # or </a:t>
            </a:r>
            <a:r>
              <a:rPr lang="en-GB" b="0" dirty="0" err="1">
                <a:latin typeface="Courier" pitchFamily="2" charset="0"/>
                <a:cs typeface="Arial" pitchFamily="-112" charset="0"/>
              </a:rPr>
              <a:t>fisher.test</a:t>
            </a:r>
            <a:r>
              <a:rPr lang="en-GB" b="0" dirty="0">
                <a:latin typeface="Courier" pitchFamily="2" charset="0"/>
                <a:cs typeface="Arial" pitchFamily="-112" charset="0"/>
              </a:rPr>
              <a:t>(</a:t>
            </a:r>
            <a:r>
              <a:rPr lang="en-GB" b="0" dirty="0" err="1">
                <a:latin typeface="Courier" pitchFamily="2" charset="0"/>
                <a:cs typeface="Arial" pitchFamily="-112" charset="0"/>
              </a:rPr>
              <a:t>tbl</a:t>
            </a:r>
            <a:r>
              <a:rPr lang="en-GB" b="0" dirty="0">
                <a:latin typeface="Courier" pitchFamily="2" charset="0"/>
                <a:cs typeface="Arial" pitchFamily="-112" charset="0"/>
              </a:rPr>
              <a:t>) if Counts &gt;= 5 in &lt; 75% cells</a:t>
            </a:r>
          </a:p>
          <a:p>
            <a:br>
              <a:rPr lang="en-GB" b="0" dirty="0">
                <a:latin typeface="Courier" pitchFamily="2" charset="0"/>
                <a:cs typeface="Arial" pitchFamily="-112" charset="0"/>
              </a:rPr>
            </a:br>
            <a:r>
              <a:rPr lang="en-GB" b="0" dirty="0">
                <a:latin typeface="Courier" pitchFamily="2" charset="0"/>
                <a:cs typeface="Arial" pitchFamily="-112" charset="0"/>
              </a:rPr>
              <a:t> </a:t>
            </a:r>
            <a:br>
              <a:rPr lang="en-GB" b="0" dirty="0">
                <a:solidFill>
                  <a:srgbClr val="99CC00"/>
                </a:solidFill>
                <a:latin typeface="Courier" pitchFamily="2" charset="0"/>
                <a:cs typeface="Arial" pitchFamily="-112" charset="0"/>
              </a:rPr>
            </a:br>
            <a:r>
              <a:rPr lang="en-GB" b="0" dirty="0">
                <a:solidFill>
                  <a:srgbClr val="99CC00"/>
                </a:solidFill>
                <a:latin typeface="Courier" pitchFamily="2" charset="0"/>
                <a:cs typeface="Arial" pitchFamily="-112" charset="0"/>
              </a:rPr>
              <a:t>        Pearson’s Chi-squared test </a:t>
            </a:r>
            <a:br>
              <a:rPr lang="en-GB" b="0" dirty="0">
                <a:solidFill>
                  <a:srgbClr val="99CC00"/>
                </a:solidFill>
                <a:latin typeface="Courier" pitchFamily="2" charset="0"/>
                <a:cs typeface="Arial" pitchFamily="-112" charset="0"/>
              </a:rPr>
            </a:br>
            <a:r>
              <a:rPr lang="en-GB" b="0" dirty="0">
                <a:solidFill>
                  <a:srgbClr val="99CC00"/>
                </a:solidFill>
                <a:latin typeface="Courier" pitchFamily="2" charset="0"/>
                <a:cs typeface="Arial" pitchFamily="-112" charset="0"/>
              </a:rPr>
              <a:t> </a:t>
            </a:r>
            <a:br>
              <a:rPr lang="en-GB" b="0" dirty="0">
                <a:solidFill>
                  <a:srgbClr val="99CC00"/>
                </a:solidFill>
                <a:latin typeface="Courier" pitchFamily="2" charset="0"/>
                <a:cs typeface="Arial" pitchFamily="-112" charset="0"/>
              </a:rPr>
            </a:br>
            <a:r>
              <a:rPr lang="en-GB" b="0" dirty="0">
                <a:solidFill>
                  <a:srgbClr val="99CC00"/>
                </a:solidFill>
                <a:latin typeface="Courier" pitchFamily="2" charset="0"/>
                <a:cs typeface="Arial" pitchFamily="-112" charset="0"/>
              </a:rPr>
              <a:t>data:  table(</a:t>
            </a:r>
            <a:r>
              <a:rPr lang="en-GB" b="0" dirty="0" err="1">
                <a:solidFill>
                  <a:srgbClr val="99CC00"/>
                </a:solidFill>
                <a:latin typeface="Courier" pitchFamily="2" charset="0"/>
                <a:cs typeface="Arial" pitchFamily="-112" charset="0"/>
              </a:rPr>
              <a:t>survey$Smoke</a:t>
            </a:r>
            <a:r>
              <a:rPr lang="en-GB" b="0" dirty="0">
                <a:solidFill>
                  <a:srgbClr val="99CC00"/>
                </a:solidFill>
                <a:latin typeface="Courier" pitchFamily="2" charset="0"/>
                <a:cs typeface="Arial" pitchFamily="-112" charset="0"/>
              </a:rPr>
              <a:t>, </a:t>
            </a:r>
            <a:r>
              <a:rPr lang="en-GB" b="0" dirty="0" err="1">
                <a:solidFill>
                  <a:srgbClr val="99CC00"/>
                </a:solidFill>
                <a:latin typeface="Courier" pitchFamily="2" charset="0"/>
                <a:cs typeface="Arial" pitchFamily="-112" charset="0"/>
              </a:rPr>
              <a:t>survey$Exer</a:t>
            </a:r>
            <a:r>
              <a:rPr lang="en-GB" b="0" dirty="0">
                <a:solidFill>
                  <a:srgbClr val="99CC00"/>
                </a:solidFill>
                <a:latin typeface="Courier" pitchFamily="2" charset="0"/>
                <a:cs typeface="Arial" pitchFamily="-112" charset="0"/>
              </a:rPr>
              <a:t>) </a:t>
            </a:r>
            <a:br>
              <a:rPr lang="en-GB" b="0" dirty="0">
                <a:solidFill>
                  <a:srgbClr val="99CC00"/>
                </a:solidFill>
                <a:latin typeface="Courier" pitchFamily="2" charset="0"/>
                <a:cs typeface="Arial" pitchFamily="-112" charset="0"/>
              </a:rPr>
            </a:br>
            <a:r>
              <a:rPr lang="en-GB" b="0" dirty="0">
                <a:solidFill>
                  <a:srgbClr val="99CC00"/>
                </a:solidFill>
                <a:latin typeface="Courier" pitchFamily="2" charset="0"/>
                <a:cs typeface="Arial" pitchFamily="-112" charset="0"/>
              </a:rPr>
              <a:t>X-squared = 5.4885, </a:t>
            </a:r>
            <a:r>
              <a:rPr lang="en-GB" b="0" dirty="0" err="1">
                <a:solidFill>
                  <a:srgbClr val="99CC00"/>
                </a:solidFill>
                <a:latin typeface="Courier" pitchFamily="2" charset="0"/>
                <a:cs typeface="Arial" pitchFamily="-112" charset="0"/>
              </a:rPr>
              <a:t>df</a:t>
            </a:r>
            <a:r>
              <a:rPr lang="en-GB" b="0" dirty="0">
                <a:solidFill>
                  <a:srgbClr val="99CC00"/>
                </a:solidFill>
                <a:latin typeface="Courier" pitchFamily="2" charset="0"/>
                <a:cs typeface="Arial" pitchFamily="-112" charset="0"/>
              </a:rPr>
              <a:t> = 6, p-value = 0.4828 </a:t>
            </a:r>
          </a:p>
          <a:p>
            <a:endParaRPr lang="en-US" b="0" dirty="0">
              <a:latin typeface="Courier" pitchFamily="2" charset="0"/>
            </a:endParaRPr>
          </a:p>
          <a:p>
            <a:endParaRPr lang="en-US" b="0" dirty="0">
              <a:latin typeface="Courier" pitchFamily="2" charset="0"/>
            </a:endParaRPr>
          </a:p>
        </p:txBody>
      </p:sp>
      <p:sp>
        <p:nvSpPr>
          <p:cNvPr id="2" name="Slide Number Placeholder 1">
            <a:extLst>
              <a:ext uri="{FF2B5EF4-FFF2-40B4-BE49-F238E27FC236}">
                <a16:creationId xmlns:a16="http://schemas.microsoft.com/office/drawing/2014/main" id="{026D4DD5-1EE5-2648-ADA5-F2D82FB13E0D}"/>
              </a:ext>
            </a:extLst>
          </p:cNvPr>
          <p:cNvSpPr>
            <a:spLocks noGrp="1"/>
          </p:cNvSpPr>
          <p:nvPr>
            <p:ph type="sldNum" sz="quarter" idx="12"/>
          </p:nvPr>
        </p:nvSpPr>
        <p:spPr/>
        <p:txBody>
          <a:bodyPr/>
          <a:lstStyle/>
          <a:p>
            <a:fld id="{803C33BC-767D-8845-BB2C-A473FB4A7552}" type="slidenum">
              <a:rPr lang="en-US" smtClean="0"/>
              <a:pPr/>
              <a:t>420</a:t>
            </a:fld>
            <a:endParaRPr lang="en-US"/>
          </a:p>
        </p:txBody>
      </p:sp>
    </p:spTree>
    <p:extLst>
      <p:ext uri="{BB962C8B-B14F-4D97-AF65-F5344CB8AC3E}">
        <p14:creationId xmlns:p14="http://schemas.microsoft.com/office/powerpoint/2010/main" val="2500380692"/>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58128"/>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533400" y="838200"/>
            <a:ext cx="8229600" cy="5355312"/>
          </a:xfrm>
          <a:prstGeom prst="rect">
            <a:avLst/>
          </a:prstGeom>
        </p:spPr>
        <p:txBody>
          <a:bodyPr wrap="square">
            <a:spAutoFit/>
          </a:bodyPr>
          <a:lstStyle/>
          <a:p>
            <a:r>
              <a:rPr lang="en-US" b="0" dirty="0">
                <a:latin typeface="Courier" pitchFamily="2" charset="0"/>
              </a:rPr>
              <a:t># </a:t>
            </a:r>
            <a:r>
              <a:rPr lang="en-US" b="0" dirty="0" err="1">
                <a:latin typeface="Courier" pitchFamily="2" charset="0"/>
              </a:rPr>
              <a:t>mcnemar</a:t>
            </a:r>
            <a:r>
              <a:rPr lang="en-US" b="0" dirty="0">
                <a:latin typeface="Courier" pitchFamily="2" charset="0"/>
              </a:rPr>
              <a:t> example on presidential Approval Ratings: Approval of the President's performance in office in two surveys, one month apart, for a random sample of 1600 voting-age Americans. </a:t>
            </a:r>
          </a:p>
          <a:p>
            <a:endParaRPr lang="en-US" b="0" dirty="0">
              <a:latin typeface="Courier" pitchFamily="2" charset="0"/>
            </a:endParaRPr>
          </a:p>
          <a:p>
            <a:r>
              <a:rPr lang="en-US" b="0" dirty="0">
                <a:latin typeface="Courier" pitchFamily="2" charset="0"/>
              </a:rPr>
              <a:t>Performance &lt;- matrix(c(794, 86, 150, 570), </a:t>
            </a:r>
            <a:r>
              <a:rPr lang="en-US" b="0" dirty="0" err="1">
                <a:latin typeface="Courier" pitchFamily="2" charset="0"/>
              </a:rPr>
              <a:t>nrow</a:t>
            </a:r>
            <a:r>
              <a:rPr lang="en-US" b="0" dirty="0">
                <a:latin typeface="Courier" pitchFamily="2" charset="0"/>
              </a:rPr>
              <a:t> = 2, </a:t>
            </a:r>
            <a:r>
              <a:rPr lang="en-US" b="0" dirty="0" err="1">
                <a:latin typeface="Courier" pitchFamily="2" charset="0"/>
              </a:rPr>
              <a:t>dimnames</a:t>
            </a:r>
            <a:r>
              <a:rPr lang="en-US" b="0" dirty="0">
                <a:latin typeface="Courier" pitchFamily="2" charset="0"/>
              </a:rPr>
              <a:t> = list("1st Survey" = c("Approve", "Disapprove"), "2nd Survey" = c("Approve", "Disapprove"))) </a:t>
            </a:r>
          </a:p>
          <a:p>
            <a:r>
              <a:rPr lang="en-US" b="0" dirty="0">
                <a:latin typeface="Courier" pitchFamily="2" charset="0"/>
              </a:rPr>
              <a:t>Performance </a:t>
            </a:r>
          </a:p>
          <a:p>
            <a:endParaRPr lang="en-US" b="0" dirty="0">
              <a:latin typeface="Courier" pitchFamily="2" charset="0"/>
            </a:endParaRPr>
          </a:p>
          <a:p>
            <a:r>
              <a:rPr lang="en-US" b="0" dirty="0">
                <a:solidFill>
                  <a:srgbClr val="99CC00"/>
                </a:solidFill>
                <a:latin typeface="Courier" pitchFamily="2" charset="0"/>
              </a:rPr>
              <a:t>            2nd Survey</a:t>
            </a:r>
          </a:p>
          <a:p>
            <a:r>
              <a:rPr lang="en-US" b="0" dirty="0">
                <a:solidFill>
                  <a:srgbClr val="99CC00"/>
                </a:solidFill>
                <a:latin typeface="Courier" pitchFamily="2" charset="0"/>
              </a:rPr>
              <a:t>1st Survey   Approve Disapprove</a:t>
            </a:r>
          </a:p>
          <a:p>
            <a:r>
              <a:rPr lang="en-US" b="0" dirty="0">
                <a:solidFill>
                  <a:srgbClr val="99CC00"/>
                </a:solidFill>
                <a:latin typeface="Courier" pitchFamily="2" charset="0"/>
              </a:rPr>
              <a:t>  Approve        794        150</a:t>
            </a:r>
          </a:p>
          <a:p>
            <a:r>
              <a:rPr lang="en-US" b="0" dirty="0">
                <a:solidFill>
                  <a:srgbClr val="99CC00"/>
                </a:solidFill>
                <a:latin typeface="Courier" pitchFamily="2" charset="0"/>
              </a:rPr>
              <a:t>  Disapprove      86        570</a:t>
            </a:r>
          </a:p>
          <a:p>
            <a:endParaRPr lang="en-US" b="0" dirty="0">
              <a:latin typeface="Courier" pitchFamily="2" charset="0"/>
            </a:endParaRPr>
          </a:p>
          <a:p>
            <a:endParaRPr lang="en-US" b="0" dirty="0">
              <a:latin typeface="Courier" pitchFamily="2" charset="0"/>
            </a:endParaRPr>
          </a:p>
          <a:p>
            <a:r>
              <a:rPr lang="en-US" b="0" dirty="0" err="1">
                <a:latin typeface="Courier" pitchFamily="2" charset="0"/>
              </a:rPr>
              <a:t>mcnemar.test</a:t>
            </a:r>
            <a:r>
              <a:rPr lang="en-US" b="0" dirty="0">
                <a:latin typeface="Courier" pitchFamily="2" charset="0"/>
              </a:rPr>
              <a:t>(Performance) </a:t>
            </a:r>
            <a:r>
              <a:rPr lang="en-GB" b="0" dirty="0">
                <a:solidFill>
                  <a:srgbClr val="99CC00"/>
                </a:solidFill>
                <a:latin typeface="Courier" pitchFamily="2" charset="0"/>
                <a:cs typeface="Arial" pitchFamily="-112" charset="0"/>
              </a:rPr>
              <a:t> </a:t>
            </a:r>
          </a:p>
          <a:p>
            <a:endParaRPr lang="en-US" b="0" dirty="0">
              <a:latin typeface="Courier" pitchFamily="2" charset="0"/>
            </a:endParaRPr>
          </a:p>
          <a:p>
            <a:endParaRPr lang="en-US" b="0" dirty="0">
              <a:latin typeface="Courier" pitchFamily="2" charset="0"/>
            </a:endParaRPr>
          </a:p>
        </p:txBody>
      </p:sp>
      <p:sp>
        <p:nvSpPr>
          <p:cNvPr id="2" name="Slide Number Placeholder 1">
            <a:extLst>
              <a:ext uri="{FF2B5EF4-FFF2-40B4-BE49-F238E27FC236}">
                <a16:creationId xmlns:a16="http://schemas.microsoft.com/office/drawing/2014/main" id="{F4231A3B-7F5A-B643-B89C-1C492A20E7C5}"/>
              </a:ext>
            </a:extLst>
          </p:cNvPr>
          <p:cNvSpPr>
            <a:spLocks noGrp="1"/>
          </p:cNvSpPr>
          <p:nvPr>
            <p:ph type="sldNum" sz="quarter" idx="12"/>
          </p:nvPr>
        </p:nvSpPr>
        <p:spPr/>
        <p:txBody>
          <a:bodyPr/>
          <a:lstStyle/>
          <a:p>
            <a:fld id="{803C33BC-767D-8845-BB2C-A473FB4A7552}" type="slidenum">
              <a:rPr lang="en-US" smtClean="0"/>
              <a:pPr/>
              <a:t>421</a:t>
            </a:fld>
            <a:endParaRPr lang="en-US"/>
          </a:p>
        </p:txBody>
      </p:sp>
    </p:spTree>
    <p:extLst>
      <p:ext uri="{BB962C8B-B14F-4D97-AF65-F5344CB8AC3E}">
        <p14:creationId xmlns:p14="http://schemas.microsoft.com/office/powerpoint/2010/main" val="128722871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533400" y="2971800"/>
            <a:ext cx="8077200" cy="1143000"/>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that was easy and we are done with Chi-square!</a:t>
            </a:r>
            <a:endParaRPr lang="en-GB" sz="2400" dirty="0">
              <a:solidFill>
                <a:srgbClr val="99CC00"/>
              </a:solidFill>
              <a:latin typeface="arial" panose="020B0604020202020204" pitchFamily="34" charset="0"/>
            </a:endParaRPr>
          </a:p>
        </p:txBody>
      </p:sp>
      <p:sp>
        <p:nvSpPr>
          <p:cNvPr id="3" name="Text Placeholder 3">
            <a:extLst>
              <a:ext uri="{FF2B5EF4-FFF2-40B4-BE49-F238E27FC236}">
                <a16:creationId xmlns:a16="http://schemas.microsoft.com/office/drawing/2014/main" id="{20B38F86-1AB3-BC40-977E-803956413BE0}"/>
              </a:ext>
            </a:extLst>
          </p:cNvPr>
          <p:cNvSpPr txBox="1">
            <a:spLocks/>
          </p:cNvSpPr>
          <p:nvPr/>
        </p:nvSpPr>
        <p:spPr bwMode="auto">
          <a:xfrm>
            <a:off x="533400" y="4267200"/>
            <a:ext cx="8077200" cy="1143000"/>
          </a:xfrm>
          <a:prstGeom prst="rect">
            <a:avLst/>
          </a:prstGeom>
          <a:noFill/>
          <a:ln w="9525">
            <a:noFill/>
            <a:miter lim="800000"/>
            <a:headEnd/>
            <a:tailEnd/>
          </a:ln>
        </p:spPr>
        <p:txBody>
          <a:bodyPr/>
          <a:lstStyle/>
          <a:p>
            <a:pPr lvl="0" algn="r">
              <a:spcBef>
                <a:spcPct val="20000"/>
              </a:spcBef>
              <a:defRPr/>
            </a:pPr>
            <a:r>
              <a:rPr lang="en-GB" sz="2400" b="0" dirty="0">
                <a:solidFill>
                  <a:srgbClr val="222222"/>
                </a:solidFill>
                <a:latin typeface="arial" panose="020B0604020202020204" pitchFamily="34" charset="0"/>
              </a:rPr>
              <a:t>now I would like to briefly come back to ANOVA for a bit (oh not again!)</a:t>
            </a:r>
            <a:endParaRPr lang="en-GB" sz="2400" dirty="0">
              <a:solidFill>
                <a:srgbClr val="99CC00"/>
              </a:solidFill>
              <a:latin typeface="arial" panose="020B0604020202020204" pitchFamily="34" charset="0"/>
            </a:endParaRPr>
          </a:p>
        </p:txBody>
      </p:sp>
      <p:sp>
        <p:nvSpPr>
          <p:cNvPr id="2" name="Slide Number Placeholder 1">
            <a:extLst>
              <a:ext uri="{FF2B5EF4-FFF2-40B4-BE49-F238E27FC236}">
                <a16:creationId xmlns:a16="http://schemas.microsoft.com/office/drawing/2014/main" id="{16F02194-D7EF-1B4A-B048-FEE07A74E4DA}"/>
              </a:ext>
            </a:extLst>
          </p:cNvPr>
          <p:cNvSpPr>
            <a:spLocks noGrp="1"/>
          </p:cNvSpPr>
          <p:nvPr>
            <p:ph type="sldNum" sz="quarter" idx="12"/>
          </p:nvPr>
        </p:nvSpPr>
        <p:spPr/>
        <p:txBody>
          <a:bodyPr/>
          <a:lstStyle/>
          <a:p>
            <a:fld id="{8C734804-006E-DC44-93A2-A63A0AD6AB16}" type="slidenum">
              <a:rPr lang="en-US" smtClean="0"/>
              <a:pPr/>
              <a:t>422</a:t>
            </a:fld>
            <a:endParaRPr lang="en-US"/>
          </a:p>
        </p:txBody>
      </p:sp>
    </p:spTree>
    <p:extLst>
      <p:ext uri="{BB962C8B-B14F-4D97-AF65-F5344CB8AC3E}">
        <p14:creationId xmlns:p14="http://schemas.microsoft.com/office/powerpoint/2010/main" val="405966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152400" y="4495800"/>
            <a:ext cx="8839200" cy="685800"/>
          </a:xfrm>
        </p:spPr>
        <p:txBody>
          <a:bodyPr/>
          <a:lstStyle/>
          <a:p>
            <a:pPr algn="r" eaLnBrk="1" hangingPunct="1"/>
            <a:r>
              <a:rPr lang="en-US" sz="8600" dirty="0">
                <a:solidFill>
                  <a:srgbClr val="A6A6A6"/>
                </a:solidFill>
                <a:latin typeface="Arial" charset="0"/>
                <a:cs typeface="Arial" charset="0"/>
              </a:rPr>
              <a:t>statistic tests </a:t>
            </a:r>
            <a:br>
              <a:rPr lang="en-US" sz="8600" dirty="0">
                <a:solidFill>
                  <a:srgbClr val="A6A6A6"/>
                </a:solidFill>
                <a:latin typeface="Arial" charset="0"/>
                <a:cs typeface="Arial" charset="0"/>
              </a:rPr>
            </a:br>
            <a:r>
              <a:rPr lang="en-US" sz="8600" dirty="0">
                <a:solidFill>
                  <a:srgbClr val="A6A6A6"/>
                </a:solidFill>
                <a:latin typeface="Arial" charset="0"/>
                <a:cs typeface="Arial" charset="0"/>
              </a:rPr>
              <a:t>on multiple variables</a:t>
            </a:r>
          </a:p>
        </p:txBody>
      </p:sp>
      <p:sp>
        <p:nvSpPr>
          <p:cNvPr id="2" name="Slide Number Placeholder 1">
            <a:extLst>
              <a:ext uri="{FF2B5EF4-FFF2-40B4-BE49-F238E27FC236}">
                <a16:creationId xmlns:a16="http://schemas.microsoft.com/office/drawing/2014/main" id="{6C4A3873-39EB-3D49-9286-9A2E37BED930}"/>
              </a:ext>
            </a:extLst>
          </p:cNvPr>
          <p:cNvSpPr>
            <a:spLocks noGrp="1"/>
          </p:cNvSpPr>
          <p:nvPr>
            <p:ph type="sldNum" sz="quarter" idx="12"/>
          </p:nvPr>
        </p:nvSpPr>
        <p:spPr/>
        <p:txBody>
          <a:bodyPr/>
          <a:lstStyle/>
          <a:p>
            <a:fld id="{8C734804-006E-DC44-93A2-A63A0AD6AB16}" type="slidenum">
              <a:rPr lang="en-US" smtClean="0"/>
              <a:pPr/>
              <a:t>423</a:t>
            </a:fld>
            <a:endParaRPr lang="en-US"/>
          </a:p>
        </p:txBody>
      </p:sp>
    </p:spTree>
    <p:extLst>
      <p:ext uri="{BB962C8B-B14F-4D97-AF65-F5344CB8AC3E}">
        <p14:creationId xmlns:p14="http://schemas.microsoft.com/office/powerpoint/2010/main" val="1916466770"/>
      </p:ext>
    </p:extLst>
  </p:cSld>
  <p:clrMapOvr>
    <a:masterClrMapping/>
  </p:clrMapOv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85800" y="1447800"/>
            <a:ext cx="7772400" cy="4140201"/>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until now, we did statistical test on</a:t>
            </a:r>
            <a:r>
              <a:rPr lang="en-GB" sz="2400" b="0" kern="0" dirty="0">
                <a:solidFill>
                  <a:srgbClr val="222222"/>
                </a:solidFill>
                <a:latin typeface="arial" panose="020B0604020202020204" pitchFamily="34" charset="0"/>
                <a:cs typeface="Arial"/>
              </a:rPr>
              <a:t> one independent variable (with multiple conditions or groups) and one dependant variable</a:t>
            </a:r>
          </a:p>
          <a:p>
            <a:pPr lvl="0">
              <a:spcBef>
                <a:spcPct val="20000"/>
              </a:spcBef>
              <a:defRPr/>
            </a:pPr>
            <a:endParaRPr lang="en-GB" sz="2400" b="0" kern="0" dirty="0">
              <a:solidFill>
                <a:srgbClr val="222222"/>
              </a:solidFill>
              <a:latin typeface="arial" panose="020B0604020202020204" pitchFamily="34" charset="0"/>
              <a:cs typeface="Arial"/>
            </a:endParaRPr>
          </a:p>
          <a:p>
            <a:pPr lvl="0">
              <a:spcBef>
                <a:spcPct val="20000"/>
              </a:spcBef>
              <a:defRPr/>
            </a:pPr>
            <a:r>
              <a:rPr lang="en-GB" sz="2400" b="0" kern="0" dirty="0">
                <a:solidFill>
                  <a:srgbClr val="222222"/>
                </a:solidFill>
                <a:latin typeface="arial" panose="020B0604020202020204" pitchFamily="34" charset="0"/>
                <a:cs typeface="Arial"/>
              </a:rPr>
              <a:t>e.g. effect of </a:t>
            </a:r>
            <a:r>
              <a:rPr lang="en-GB" sz="2400" kern="0" dirty="0">
                <a:solidFill>
                  <a:srgbClr val="99CC00"/>
                </a:solidFill>
                <a:latin typeface="arial" panose="020B0604020202020204" pitchFamily="34" charset="0"/>
                <a:cs typeface="Arial"/>
              </a:rPr>
              <a:t>chocolate, baseline, punishment (IV) </a:t>
            </a:r>
            <a:r>
              <a:rPr lang="en-GB" sz="2400" b="0" kern="0" dirty="0">
                <a:solidFill>
                  <a:srgbClr val="222222"/>
                </a:solidFill>
                <a:latin typeface="arial" panose="020B0604020202020204" pitchFamily="34" charset="0"/>
                <a:cs typeface="Arial"/>
              </a:rPr>
              <a:t>on </a:t>
            </a:r>
            <a:r>
              <a:rPr lang="en-GB" sz="2400" kern="0" dirty="0">
                <a:solidFill>
                  <a:srgbClr val="FF9900"/>
                </a:solidFill>
                <a:latin typeface="arial" panose="020B0604020202020204" pitchFamily="34" charset="0"/>
                <a:cs typeface="Arial"/>
              </a:rPr>
              <a:t>memorization score (DV)</a:t>
            </a:r>
            <a:endParaRPr lang="en-GB" sz="2400" kern="0" dirty="0">
              <a:solidFill>
                <a:srgbClr val="FF9900"/>
              </a:solidFill>
              <a:latin typeface="arial" panose="020B0604020202020204" pitchFamily="34" charset="0"/>
              <a:ea typeface="Arial"/>
              <a:cs typeface="Arial"/>
            </a:endParaRPr>
          </a:p>
          <a:p>
            <a:pPr lvl="0">
              <a:spcBef>
                <a:spcPct val="20000"/>
              </a:spcBef>
              <a:defRPr/>
            </a:pPr>
            <a:endParaRPr lang="en-GB" sz="2400" kern="0" dirty="0">
              <a:solidFill>
                <a:srgbClr val="99CC00"/>
              </a:solidFill>
              <a:latin typeface="Arial"/>
              <a:ea typeface="Arial"/>
              <a:cs typeface="Arial"/>
            </a:endParaRPr>
          </a:p>
          <a:p>
            <a:pPr lvl="0">
              <a:spcBef>
                <a:spcPct val="20000"/>
              </a:spcBef>
              <a:defRPr/>
            </a:pPr>
            <a:r>
              <a:rPr lang="en-GB" sz="2400" b="0" kern="0" dirty="0">
                <a:latin typeface="Arial"/>
                <a:ea typeface="Arial"/>
                <a:cs typeface="Arial"/>
              </a:rPr>
              <a:t>now it is possible to do tests for multiple IVs and multiple DVs (e.g. with </a:t>
            </a:r>
            <a:r>
              <a:rPr lang="en-GB" sz="2400" b="0" kern="0" dirty="0" err="1">
                <a:latin typeface="Arial"/>
                <a:ea typeface="Arial"/>
                <a:cs typeface="Arial"/>
              </a:rPr>
              <a:t>CHI-square</a:t>
            </a:r>
            <a:r>
              <a:rPr lang="en-GB" sz="2400" b="0" kern="0" dirty="0">
                <a:latin typeface="Arial"/>
                <a:ea typeface="Arial"/>
                <a:cs typeface="Arial"/>
              </a:rPr>
              <a:t> contingency table we look at two IVs).</a:t>
            </a:r>
          </a:p>
        </p:txBody>
      </p:sp>
      <p:sp>
        <p:nvSpPr>
          <p:cNvPr id="2" name="Slide Number Placeholder 1">
            <a:extLst>
              <a:ext uri="{FF2B5EF4-FFF2-40B4-BE49-F238E27FC236}">
                <a16:creationId xmlns:a16="http://schemas.microsoft.com/office/drawing/2014/main" id="{47673991-4968-E548-A9E1-73C44BA3D9D6}"/>
              </a:ext>
            </a:extLst>
          </p:cNvPr>
          <p:cNvSpPr>
            <a:spLocks noGrp="1"/>
          </p:cNvSpPr>
          <p:nvPr>
            <p:ph type="sldNum" sz="quarter" idx="12"/>
          </p:nvPr>
        </p:nvSpPr>
        <p:spPr/>
        <p:txBody>
          <a:bodyPr/>
          <a:lstStyle/>
          <a:p>
            <a:fld id="{8C734804-006E-DC44-93A2-A63A0AD6AB16}" type="slidenum">
              <a:rPr lang="en-US" smtClean="0"/>
              <a:pPr/>
              <a:t>424</a:t>
            </a:fld>
            <a:endParaRPr lang="en-US"/>
          </a:p>
        </p:txBody>
      </p:sp>
    </p:spTree>
    <p:extLst>
      <p:ext uri="{BB962C8B-B14F-4D97-AF65-F5344CB8AC3E}">
        <p14:creationId xmlns:p14="http://schemas.microsoft.com/office/powerpoint/2010/main" val="312446491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85800" y="2057400"/>
            <a:ext cx="7924800" cy="2667000"/>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however doing so decrease the power of your experiment (because you run more tests)</a:t>
            </a:r>
          </a:p>
          <a:p>
            <a:pPr lvl="0">
              <a:spcBef>
                <a:spcPct val="20000"/>
              </a:spcBef>
              <a:defRPr/>
            </a:pPr>
            <a:endParaRPr lang="en-GB" sz="2400" b="0" dirty="0">
              <a:solidFill>
                <a:srgbClr val="222222"/>
              </a:solidFill>
              <a:latin typeface="arial" panose="020B0604020202020204" pitchFamily="34" charset="0"/>
            </a:endParaRPr>
          </a:p>
          <a:p>
            <a:pPr lvl="0">
              <a:spcBef>
                <a:spcPct val="20000"/>
              </a:spcBef>
              <a:defRPr/>
            </a:pPr>
            <a:r>
              <a:rPr lang="en-GB" sz="2400" b="0" dirty="0">
                <a:solidFill>
                  <a:srgbClr val="222222"/>
                </a:solidFill>
                <a:latin typeface="arial" panose="020B0604020202020204" pitchFamily="34" charset="0"/>
              </a:rPr>
              <a:t>so it only works with powerful tests based on ANOVA (i.e. continuous variable and assumption of normality and homogeneity assumed)</a:t>
            </a:r>
          </a:p>
          <a:p>
            <a:pPr lvl="0">
              <a:spcBef>
                <a:spcPct val="20000"/>
              </a:spcBef>
              <a:defRPr/>
            </a:pPr>
            <a:endParaRPr lang="en-GB" sz="2400" b="0" dirty="0">
              <a:solidFill>
                <a:srgbClr val="222222"/>
              </a:solidFill>
              <a:latin typeface="arial" panose="020B0604020202020204" pitchFamily="34" charset="0"/>
            </a:endParaRPr>
          </a:p>
          <a:p>
            <a:pPr lvl="0" algn="r">
              <a:spcBef>
                <a:spcPct val="20000"/>
              </a:spcBef>
              <a:defRPr/>
            </a:pPr>
            <a:r>
              <a:rPr lang="en-GB" sz="2400" b="0" dirty="0">
                <a:solidFill>
                  <a:srgbClr val="222222"/>
                </a:solidFill>
                <a:latin typeface="arial" panose="020B0604020202020204" pitchFamily="34" charset="0"/>
              </a:rPr>
              <a:t>e.g</a:t>
            </a:r>
            <a:r>
              <a:rPr lang="en-GB" sz="2400" dirty="0">
                <a:solidFill>
                  <a:srgbClr val="222222"/>
                </a:solidFill>
                <a:latin typeface="arial" panose="020B0604020202020204" pitchFamily="34" charset="0"/>
              </a:rPr>
              <a:t>. </a:t>
            </a:r>
            <a:r>
              <a:rPr lang="en-GB" sz="2400" dirty="0">
                <a:solidFill>
                  <a:srgbClr val="99CC00"/>
                </a:solidFill>
                <a:latin typeface="arial" panose="020B0604020202020204" pitchFamily="34" charset="0"/>
              </a:rPr>
              <a:t>two-ways ANOVA, MANOVA, ANVOVA</a:t>
            </a:r>
          </a:p>
          <a:p>
            <a:pPr lvl="0">
              <a:spcBef>
                <a:spcPct val="20000"/>
              </a:spcBef>
              <a:defRPr/>
            </a:pPr>
            <a:endParaRPr lang="en-GB" sz="2400" b="0" dirty="0">
              <a:solidFill>
                <a:srgbClr val="222222"/>
              </a:solidFill>
              <a:latin typeface="arial" panose="020B0604020202020204" pitchFamily="34" charset="0"/>
            </a:endParaRPr>
          </a:p>
          <a:p>
            <a:pPr lvl="0">
              <a:spcBef>
                <a:spcPct val="20000"/>
              </a:spcBef>
              <a:defRPr/>
            </a:pPr>
            <a:endParaRPr lang="en-GB" sz="2400" b="0" kern="0" dirty="0">
              <a:solidFill>
                <a:srgbClr val="222222"/>
              </a:solidFill>
              <a:latin typeface="arial" panose="020B0604020202020204" pitchFamily="34" charset="0"/>
              <a:ea typeface="Arial"/>
              <a:cs typeface="Arial"/>
            </a:endParaRPr>
          </a:p>
        </p:txBody>
      </p:sp>
      <p:sp>
        <p:nvSpPr>
          <p:cNvPr id="2" name="Slide Number Placeholder 1">
            <a:extLst>
              <a:ext uri="{FF2B5EF4-FFF2-40B4-BE49-F238E27FC236}">
                <a16:creationId xmlns:a16="http://schemas.microsoft.com/office/drawing/2014/main" id="{767FBE12-03DD-D443-AC73-F3DB7D7584F0}"/>
              </a:ext>
            </a:extLst>
          </p:cNvPr>
          <p:cNvSpPr>
            <a:spLocks noGrp="1"/>
          </p:cNvSpPr>
          <p:nvPr>
            <p:ph type="sldNum" sz="quarter" idx="12"/>
          </p:nvPr>
        </p:nvSpPr>
        <p:spPr/>
        <p:txBody>
          <a:bodyPr/>
          <a:lstStyle/>
          <a:p>
            <a:fld id="{8C734804-006E-DC44-93A2-A63A0AD6AB16}" type="slidenum">
              <a:rPr lang="en-US" smtClean="0"/>
              <a:pPr/>
              <a:t>425</a:t>
            </a:fld>
            <a:endParaRPr lang="en-US"/>
          </a:p>
        </p:txBody>
      </p:sp>
    </p:spTree>
    <p:extLst>
      <p:ext uri="{BB962C8B-B14F-4D97-AF65-F5344CB8AC3E}">
        <p14:creationId xmlns:p14="http://schemas.microsoft.com/office/powerpoint/2010/main" val="11178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85800" y="2057400"/>
            <a:ext cx="7924800" cy="3505200"/>
          </a:xfrm>
          <a:prstGeom prst="rect">
            <a:avLst/>
          </a:prstGeom>
          <a:noFill/>
          <a:ln w="9525">
            <a:noFill/>
            <a:miter lim="800000"/>
            <a:headEnd/>
            <a:tailEnd/>
          </a:ln>
        </p:spPr>
        <p:txBody>
          <a:bodyPr/>
          <a:lstStyle/>
          <a:p>
            <a:pPr lvl="0">
              <a:spcBef>
                <a:spcPct val="20000"/>
              </a:spcBef>
              <a:defRPr/>
            </a:pPr>
            <a:r>
              <a:rPr lang="en-GB" sz="3000" dirty="0">
                <a:solidFill>
                  <a:srgbClr val="222222"/>
                </a:solidFill>
                <a:latin typeface="arial" panose="020B0604020202020204" pitchFamily="34" charset="0"/>
              </a:rPr>
              <a:t>one-way ANOVA::</a:t>
            </a:r>
          </a:p>
          <a:p>
            <a:pPr lvl="0">
              <a:spcBef>
                <a:spcPct val="20000"/>
              </a:spcBef>
              <a:defRPr/>
            </a:pPr>
            <a:r>
              <a:rPr lang="en-GB" sz="2400" b="0" kern="0" dirty="0">
                <a:solidFill>
                  <a:srgbClr val="222222"/>
                </a:solidFill>
                <a:latin typeface="arial" panose="020B0604020202020204" pitchFamily="34" charset="0"/>
                <a:ea typeface="Arial"/>
                <a:cs typeface="Arial"/>
              </a:rPr>
              <a:t>compare the effect of </a:t>
            </a:r>
            <a:r>
              <a:rPr lang="en-GB" sz="2400" kern="0" dirty="0">
                <a:solidFill>
                  <a:srgbClr val="99CC00"/>
                </a:solidFill>
                <a:latin typeface="arial" panose="020B0604020202020204" pitchFamily="34" charset="0"/>
                <a:ea typeface="Arial"/>
                <a:cs typeface="Arial"/>
              </a:rPr>
              <a:t>one discrete independent variables</a:t>
            </a:r>
            <a:r>
              <a:rPr lang="en-GB" sz="2400" b="0" kern="0" dirty="0">
                <a:solidFill>
                  <a:srgbClr val="222222"/>
                </a:solidFill>
                <a:latin typeface="arial" panose="020B0604020202020204" pitchFamily="34" charset="0"/>
                <a:ea typeface="Arial"/>
                <a:cs typeface="Arial"/>
              </a:rPr>
              <a:t>, having 2 or more levels on </a:t>
            </a:r>
            <a:r>
              <a:rPr lang="en-GB" sz="2400" kern="0" dirty="0">
                <a:solidFill>
                  <a:srgbClr val="99CC00"/>
                </a:solidFill>
                <a:latin typeface="arial" panose="020B0604020202020204" pitchFamily="34" charset="0"/>
                <a:ea typeface="Arial"/>
                <a:cs typeface="Arial"/>
              </a:rPr>
              <a:t>one dependant variable</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e.g. effect of alcohol consumption (none, 2-pints, 4-pints) on attractiveness ratings</a:t>
            </a:r>
          </a:p>
        </p:txBody>
      </p:sp>
      <p:cxnSp>
        <p:nvCxnSpPr>
          <p:cNvPr id="5" name="Straight Arrow Connector 4">
            <a:extLst>
              <a:ext uri="{FF2B5EF4-FFF2-40B4-BE49-F238E27FC236}">
                <a16:creationId xmlns:a16="http://schemas.microsoft.com/office/drawing/2014/main" id="{3B3E9E93-BB12-A34C-86CB-F88AC62B9BF7}"/>
              </a:ext>
            </a:extLst>
          </p:cNvPr>
          <p:cNvCxnSpPr>
            <a:cxnSpLocks/>
          </p:cNvCxnSpPr>
          <p:nvPr/>
        </p:nvCxnSpPr>
        <p:spPr bwMode="auto">
          <a:xfrm>
            <a:off x="5562600" y="1219200"/>
            <a:ext cx="11584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Rectangle 8">
            <a:extLst>
              <a:ext uri="{FF2B5EF4-FFF2-40B4-BE49-F238E27FC236}">
                <a16:creationId xmlns:a16="http://schemas.microsoft.com/office/drawing/2014/main" id="{CA56628F-CF54-2547-8166-65038478BFC2}"/>
              </a:ext>
            </a:extLst>
          </p:cNvPr>
          <p:cNvSpPr/>
          <p:nvPr/>
        </p:nvSpPr>
        <p:spPr>
          <a:xfrm>
            <a:off x="4115698" y="1011793"/>
            <a:ext cx="1351652"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discrete IV</a:t>
            </a:r>
            <a:endParaRPr lang="en-US" dirty="0"/>
          </a:p>
        </p:txBody>
      </p:sp>
      <p:sp>
        <p:nvSpPr>
          <p:cNvPr id="10" name="Rectangle 9">
            <a:extLst>
              <a:ext uri="{FF2B5EF4-FFF2-40B4-BE49-F238E27FC236}">
                <a16:creationId xmlns:a16="http://schemas.microsoft.com/office/drawing/2014/main" id="{9888297F-BA4E-B945-8F60-17DA2260EF50}"/>
              </a:ext>
            </a:extLst>
          </p:cNvPr>
          <p:cNvSpPr/>
          <p:nvPr/>
        </p:nvSpPr>
        <p:spPr>
          <a:xfrm>
            <a:off x="6797283" y="1011793"/>
            <a:ext cx="1813317"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continuous DV</a:t>
            </a:r>
            <a:endParaRPr lang="en-US" dirty="0"/>
          </a:p>
        </p:txBody>
      </p:sp>
      <p:sp>
        <p:nvSpPr>
          <p:cNvPr id="2" name="Slide Number Placeholder 1">
            <a:extLst>
              <a:ext uri="{FF2B5EF4-FFF2-40B4-BE49-F238E27FC236}">
                <a16:creationId xmlns:a16="http://schemas.microsoft.com/office/drawing/2014/main" id="{684490A6-F3B7-5E4E-BA42-40AB1B459EA5}"/>
              </a:ext>
            </a:extLst>
          </p:cNvPr>
          <p:cNvSpPr>
            <a:spLocks noGrp="1"/>
          </p:cNvSpPr>
          <p:nvPr>
            <p:ph type="sldNum" sz="quarter" idx="12"/>
          </p:nvPr>
        </p:nvSpPr>
        <p:spPr/>
        <p:txBody>
          <a:bodyPr/>
          <a:lstStyle/>
          <a:p>
            <a:fld id="{8C734804-006E-DC44-93A2-A63A0AD6AB16}" type="slidenum">
              <a:rPr lang="en-US" smtClean="0"/>
              <a:pPr/>
              <a:t>426</a:t>
            </a:fld>
            <a:endParaRPr lang="en-US"/>
          </a:p>
        </p:txBody>
      </p:sp>
    </p:spTree>
    <p:extLst>
      <p:ext uri="{BB962C8B-B14F-4D97-AF65-F5344CB8AC3E}">
        <p14:creationId xmlns:p14="http://schemas.microsoft.com/office/powerpoint/2010/main" val="368628629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85800" y="2057400"/>
            <a:ext cx="7924800" cy="3505200"/>
          </a:xfrm>
          <a:prstGeom prst="rect">
            <a:avLst/>
          </a:prstGeom>
          <a:noFill/>
          <a:ln w="9525">
            <a:noFill/>
            <a:miter lim="800000"/>
            <a:headEnd/>
            <a:tailEnd/>
          </a:ln>
        </p:spPr>
        <p:txBody>
          <a:bodyPr/>
          <a:lstStyle/>
          <a:p>
            <a:pPr lvl="0">
              <a:spcBef>
                <a:spcPct val="20000"/>
              </a:spcBef>
              <a:defRPr/>
            </a:pPr>
            <a:r>
              <a:rPr lang="en-GB" sz="3000" dirty="0">
                <a:solidFill>
                  <a:srgbClr val="222222"/>
                </a:solidFill>
                <a:latin typeface="arial" panose="020B0604020202020204" pitchFamily="34" charset="0"/>
              </a:rPr>
              <a:t>two-way ANOVA::</a:t>
            </a:r>
          </a:p>
          <a:p>
            <a:pPr lvl="0">
              <a:spcBef>
                <a:spcPct val="20000"/>
              </a:spcBef>
              <a:defRPr/>
            </a:pPr>
            <a:r>
              <a:rPr lang="en-GB" sz="2400" b="0" kern="0" dirty="0">
                <a:solidFill>
                  <a:srgbClr val="222222"/>
                </a:solidFill>
                <a:latin typeface="arial" panose="020B0604020202020204" pitchFamily="34" charset="0"/>
                <a:ea typeface="Arial"/>
                <a:cs typeface="Arial"/>
              </a:rPr>
              <a:t>compare the effect of </a:t>
            </a:r>
            <a:r>
              <a:rPr lang="en-GB" sz="2400" kern="0" dirty="0">
                <a:solidFill>
                  <a:srgbClr val="99CC00"/>
                </a:solidFill>
                <a:latin typeface="arial" panose="020B0604020202020204" pitchFamily="34" charset="0"/>
                <a:ea typeface="Arial"/>
                <a:cs typeface="Arial"/>
              </a:rPr>
              <a:t>two discrete independent variables</a:t>
            </a:r>
            <a:r>
              <a:rPr lang="en-GB" sz="2400" b="0" kern="0" dirty="0">
                <a:solidFill>
                  <a:srgbClr val="222222"/>
                </a:solidFill>
                <a:latin typeface="arial" panose="020B0604020202020204" pitchFamily="34" charset="0"/>
                <a:ea typeface="Arial"/>
                <a:cs typeface="Arial"/>
              </a:rPr>
              <a:t>, each of them having 2 or more levels on </a:t>
            </a:r>
            <a:r>
              <a:rPr lang="en-GB" sz="2400" kern="0" dirty="0">
                <a:solidFill>
                  <a:srgbClr val="99CC00"/>
                </a:solidFill>
                <a:latin typeface="arial" panose="020B0604020202020204" pitchFamily="34" charset="0"/>
                <a:ea typeface="Arial"/>
                <a:cs typeface="Arial"/>
              </a:rPr>
              <a:t>one dependant variable</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e.g. effect of gender (female, male) and alcohol consumption (none, 2-pints, 4-pints) on attractiveness ratings</a:t>
            </a:r>
          </a:p>
        </p:txBody>
      </p:sp>
      <p:cxnSp>
        <p:nvCxnSpPr>
          <p:cNvPr id="3" name="Straight Arrow Connector 2">
            <a:extLst>
              <a:ext uri="{FF2B5EF4-FFF2-40B4-BE49-F238E27FC236}">
                <a16:creationId xmlns:a16="http://schemas.microsoft.com/office/drawing/2014/main" id="{930CEC69-171B-F543-A4F4-6A9C93BDDB20}"/>
              </a:ext>
            </a:extLst>
          </p:cNvPr>
          <p:cNvCxnSpPr/>
          <p:nvPr/>
        </p:nvCxnSpPr>
        <p:spPr bwMode="auto">
          <a:xfrm>
            <a:off x="5425683" y="685800"/>
            <a:ext cx="12954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 name="Straight Arrow Connector 4">
            <a:extLst>
              <a:ext uri="{FF2B5EF4-FFF2-40B4-BE49-F238E27FC236}">
                <a16:creationId xmlns:a16="http://schemas.microsoft.com/office/drawing/2014/main" id="{3B3E9E93-BB12-A34C-86CB-F88AC62B9BF7}"/>
              </a:ext>
            </a:extLst>
          </p:cNvPr>
          <p:cNvCxnSpPr>
            <a:cxnSpLocks/>
          </p:cNvCxnSpPr>
          <p:nvPr/>
        </p:nvCxnSpPr>
        <p:spPr bwMode="auto">
          <a:xfrm flipV="1">
            <a:off x="5425683" y="1295400"/>
            <a:ext cx="12954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 name="Rectangle 7">
            <a:extLst>
              <a:ext uri="{FF2B5EF4-FFF2-40B4-BE49-F238E27FC236}">
                <a16:creationId xmlns:a16="http://schemas.microsoft.com/office/drawing/2014/main" id="{AA8F5612-89A2-A445-9290-D422D6DAC984}"/>
              </a:ext>
            </a:extLst>
          </p:cNvPr>
          <p:cNvSpPr/>
          <p:nvPr/>
        </p:nvSpPr>
        <p:spPr>
          <a:xfrm>
            <a:off x="4529371" y="297418"/>
            <a:ext cx="1351652"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discrete IV</a:t>
            </a:r>
            <a:endParaRPr lang="en-US" dirty="0"/>
          </a:p>
        </p:txBody>
      </p:sp>
      <p:sp>
        <p:nvSpPr>
          <p:cNvPr id="9" name="Rectangle 8">
            <a:extLst>
              <a:ext uri="{FF2B5EF4-FFF2-40B4-BE49-F238E27FC236}">
                <a16:creationId xmlns:a16="http://schemas.microsoft.com/office/drawing/2014/main" id="{CA56628F-CF54-2547-8166-65038478BFC2}"/>
              </a:ext>
            </a:extLst>
          </p:cNvPr>
          <p:cNvSpPr/>
          <p:nvPr/>
        </p:nvSpPr>
        <p:spPr>
          <a:xfrm>
            <a:off x="4529371" y="1196459"/>
            <a:ext cx="1351652"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discrete IV</a:t>
            </a:r>
            <a:endParaRPr lang="en-US" dirty="0"/>
          </a:p>
        </p:txBody>
      </p:sp>
      <p:sp>
        <p:nvSpPr>
          <p:cNvPr id="10" name="Rectangle 9">
            <a:extLst>
              <a:ext uri="{FF2B5EF4-FFF2-40B4-BE49-F238E27FC236}">
                <a16:creationId xmlns:a16="http://schemas.microsoft.com/office/drawing/2014/main" id="{9888297F-BA4E-B945-8F60-17DA2260EF50}"/>
              </a:ext>
            </a:extLst>
          </p:cNvPr>
          <p:cNvSpPr/>
          <p:nvPr/>
        </p:nvSpPr>
        <p:spPr>
          <a:xfrm>
            <a:off x="6797283" y="1011793"/>
            <a:ext cx="1813317"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continuous DV</a:t>
            </a:r>
            <a:endParaRPr lang="en-US" dirty="0"/>
          </a:p>
        </p:txBody>
      </p:sp>
      <p:sp>
        <p:nvSpPr>
          <p:cNvPr id="2" name="Slide Number Placeholder 1">
            <a:extLst>
              <a:ext uri="{FF2B5EF4-FFF2-40B4-BE49-F238E27FC236}">
                <a16:creationId xmlns:a16="http://schemas.microsoft.com/office/drawing/2014/main" id="{8EC17F80-66EE-9C43-99FB-7BDE55AE7B78}"/>
              </a:ext>
            </a:extLst>
          </p:cNvPr>
          <p:cNvSpPr>
            <a:spLocks noGrp="1"/>
          </p:cNvSpPr>
          <p:nvPr>
            <p:ph type="sldNum" sz="quarter" idx="12"/>
          </p:nvPr>
        </p:nvSpPr>
        <p:spPr/>
        <p:txBody>
          <a:bodyPr/>
          <a:lstStyle/>
          <a:p>
            <a:fld id="{8C734804-006E-DC44-93A2-A63A0AD6AB16}" type="slidenum">
              <a:rPr lang="en-US" smtClean="0"/>
              <a:pPr/>
              <a:t>427</a:t>
            </a:fld>
            <a:endParaRPr lang="en-US"/>
          </a:p>
        </p:txBody>
      </p:sp>
    </p:spTree>
    <p:extLst>
      <p:ext uri="{BB962C8B-B14F-4D97-AF65-F5344CB8AC3E}">
        <p14:creationId xmlns:p14="http://schemas.microsoft.com/office/powerpoint/2010/main" val="395662579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85800" y="2057400"/>
            <a:ext cx="7924800" cy="4267200"/>
          </a:xfrm>
          <a:prstGeom prst="rect">
            <a:avLst/>
          </a:prstGeom>
          <a:noFill/>
          <a:ln w="9525">
            <a:noFill/>
            <a:miter lim="800000"/>
            <a:headEnd/>
            <a:tailEnd/>
          </a:ln>
        </p:spPr>
        <p:txBody>
          <a:bodyPr/>
          <a:lstStyle/>
          <a:p>
            <a:pPr lvl="0">
              <a:spcBef>
                <a:spcPct val="20000"/>
              </a:spcBef>
              <a:defRPr/>
            </a:pPr>
            <a:r>
              <a:rPr lang="en-GB" sz="3000" dirty="0">
                <a:solidFill>
                  <a:srgbClr val="222222"/>
                </a:solidFill>
                <a:latin typeface="arial" panose="020B0604020202020204" pitchFamily="34" charset="0"/>
              </a:rPr>
              <a:t>one-way MANOVA::</a:t>
            </a:r>
          </a:p>
          <a:p>
            <a:pPr lvl="0">
              <a:spcBef>
                <a:spcPct val="20000"/>
              </a:spcBef>
              <a:defRPr/>
            </a:pPr>
            <a:r>
              <a:rPr lang="en-GB" sz="2400" b="0" kern="0" dirty="0">
                <a:solidFill>
                  <a:srgbClr val="222222"/>
                </a:solidFill>
                <a:latin typeface="arial" panose="020B0604020202020204" pitchFamily="34" charset="0"/>
                <a:ea typeface="Arial"/>
                <a:cs typeface="Arial"/>
              </a:rPr>
              <a:t>(m</a:t>
            </a:r>
            <a:r>
              <a:rPr lang="en-GB" sz="2400" b="0" dirty="0"/>
              <a:t>ultivariate analysis of variance) </a:t>
            </a:r>
            <a:r>
              <a:rPr lang="en-GB" sz="2400" b="0" kern="0" dirty="0">
                <a:solidFill>
                  <a:srgbClr val="222222"/>
                </a:solidFill>
                <a:latin typeface="arial" panose="020B0604020202020204" pitchFamily="34" charset="0"/>
                <a:ea typeface="Arial"/>
                <a:cs typeface="Arial"/>
              </a:rPr>
              <a:t>compare the effect of </a:t>
            </a:r>
            <a:r>
              <a:rPr lang="en-GB" sz="2400" kern="0" dirty="0">
                <a:solidFill>
                  <a:srgbClr val="99CC00"/>
                </a:solidFill>
                <a:latin typeface="arial" panose="020B0604020202020204" pitchFamily="34" charset="0"/>
                <a:ea typeface="Arial"/>
                <a:cs typeface="Arial"/>
              </a:rPr>
              <a:t>one independent variable</a:t>
            </a:r>
            <a:r>
              <a:rPr lang="en-GB" sz="2400" b="0" kern="0" dirty="0">
                <a:solidFill>
                  <a:srgbClr val="222222"/>
                </a:solidFill>
                <a:latin typeface="arial" panose="020B0604020202020204" pitchFamily="34" charset="0"/>
                <a:ea typeface="Arial"/>
                <a:cs typeface="Arial"/>
              </a:rPr>
              <a:t>, having 2 or more levels on </a:t>
            </a:r>
            <a:r>
              <a:rPr lang="en-GB" sz="2400" kern="0" dirty="0">
                <a:solidFill>
                  <a:srgbClr val="99CC00"/>
                </a:solidFill>
                <a:latin typeface="arial" panose="020B0604020202020204" pitchFamily="34" charset="0"/>
                <a:ea typeface="Arial"/>
                <a:cs typeface="Arial"/>
              </a:rPr>
              <a:t>two dependant variables</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e.g. effect of different memorization enhancing drugs (placebo, drug A, drug B) on memorization skills and emotional ratings (to find the sweet spot for a drug that enhance skills without depressing people!)</a:t>
            </a:r>
          </a:p>
        </p:txBody>
      </p:sp>
      <p:cxnSp>
        <p:nvCxnSpPr>
          <p:cNvPr id="3" name="Straight Arrow Connector 2">
            <a:extLst>
              <a:ext uri="{FF2B5EF4-FFF2-40B4-BE49-F238E27FC236}">
                <a16:creationId xmlns:a16="http://schemas.microsoft.com/office/drawing/2014/main" id="{124DD396-42DD-784C-91B8-3F6F088AF776}"/>
              </a:ext>
            </a:extLst>
          </p:cNvPr>
          <p:cNvCxnSpPr>
            <a:cxnSpLocks/>
            <a:stCxn id="5" idx="3"/>
            <a:endCxn id="7" idx="1"/>
          </p:cNvCxnSpPr>
          <p:nvPr/>
        </p:nvCxnSpPr>
        <p:spPr bwMode="auto">
          <a:xfrm flipV="1">
            <a:off x="5695052" y="639544"/>
            <a:ext cx="1079614" cy="5034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 name="Straight Arrow Connector 3">
            <a:extLst>
              <a:ext uri="{FF2B5EF4-FFF2-40B4-BE49-F238E27FC236}">
                <a16:creationId xmlns:a16="http://schemas.microsoft.com/office/drawing/2014/main" id="{17444883-CF57-B141-A19C-305C6E8BC240}"/>
              </a:ext>
            </a:extLst>
          </p:cNvPr>
          <p:cNvCxnSpPr>
            <a:cxnSpLocks/>
            <a:stCxn id="5" idx="3"/>
            <a:endCxn id="8" idx="1"/>
          </p:cNvCxnSpPr>
          <p:nvPr/>
        </p:nvCxnSpPr>
        <p:spPr bwMode="auto">
          <a:xfrm>
            <a:off x="5695052" y="1143000"/>
            <a:ext cx="1079614" cy="2978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Rectangle 4">
            <a:extLst>
              <a:ext uri="{FF2B5EF4-FFF2-40B4-BE49-F238E27FC236}">
                <a16:creationId xmlns:a16="http://schemas.microsoft.com/office/drawing/2014/main" id="{DCC022CB-E1BD-9F46-8FE9-1ACE028C07CD}"/>
              </a:ext>
            </a:extLst>
          </p:cNvPr>
          <p:cNvSpPr/>
          <p:nvPr/>
        </p:nvSpPr>
        <p:spPr>
          <a:xfrm>
            <a:off x="4343400" y="958334"/>
            <a:ext cx="1351652"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discrete IV</a:t>
            </a:r>
            <a:endParaRPr lang="en-US" dirty="0"/>
          </a:p>
        </p:txBody>
      </p:sp>
      <p:sp>
        <p:nvSpPr>
          <p:cNvPr id="7" name="Rectangle 6">
            <a:extLst>
              <a:ext uri="{FF2B5EF4-FFF2-40B4-BE49-F238E27FC236}">
                <a16:creationId xmlns:a16="http://schemas.microsoft.com/office/drawing/2014/main" id="{BEB5512C-0CC0-0B44-B67A-32E890E8C955}"/>
              </a:ext>
            </a:extLst>
          </p:cNvPr>
          <p:cNvSpPr/>
          <p:nvPr/>
        </p:nvSpPr>
        <p:spPr>
          <a:xfrm>
            <a:off x="6774666" y="454878"/>
            <a:ext cx="1813317"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continuous DV</a:t>
            </a:r>
            <a:endParaRPr lang="en-US" dirty="0"/>
          </a:p>
        </p:txBody>
      </p:sp>
      <p:sp>
        <p:nvSpPr>
          <p:cNvPr id="8" name="Rectangle 7">
            <a:extLst>
              <a:ext uri="{FF2B5EF4-FFF2-40B4-BE49-F238E27FC236}">
                <a16:creationId xmlns:a16="http://schemas.microsoft.com/office/drawing/2014/main" id="{5AC52D7D-A9F7-714B-A55D-2770C0DFDA33}"/>
              </a:ext>
            </a:extLst>
          </p:cNvPr>
          <p:cNvSpPr/>
          <p:nvPr/>
        </p:nvSpPr>
        <p:spPr>
          <a:xfrm>
            <a:off x="6774666" y="1256139"/>
            <a:ext cx="1813317"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continuous DV</a:t>
            </a:r>
            <a:endParaRPr lang="en-US" dirty="0"/>
          </a:p>
        </p:txBody>
      </p:sp>
      <p:sp>
        <p:nvSpPr>
          <p:cNvPr id="2" name="Slide Number Placeholder 1">
            <a:extLst>
              <a:ext uri="{FF2B5EF4-FFF2-40B4-BE49-F238E27FC236}">
                <a16:creationId xmlns:a16="http://schemas.microsoft.com/office/drawing/2014/main" id="{345871B6-507A-9443-A687-0059922FD93D}"/>
              </a:ext>
            </a:extLst>
          </p:cNvPr>
          <p:cNvSpPr>
            <a:spLocks noGrp="1"/>
          </p:cNvSpPr>
          <p:nvPr>
            <p:ph type="sldNum" sz="quarter" idx="12"/>
          </p:nvPr>
        </p:nvSpPr>
        <p:spPr/>
        <p:txBody>
          <a:bodyPr/>
          <a:lstStyle/>
          <a:p>
            <a:fld id="{8C734804-006E-DC44-93A2-A63A0AD6AB16}" type="slidenum">
              <a:rPr lang="en-US" smtClean="0"/>
              <a:pPr/>
              <a:t>428</a:t>
            </a:fld>
            <a:endParaRPr lang="en-US"/>
          </a:p>
        </p:txBody>
      </p:sp>
    </p:spTree>
    <p:extLst>
      <p:ext uri="{BB962C8B-B14F-4D97-AF65-F5344CB8AC3E}">
        <p14:creationId xmlns:p14="http://schemas.microsoft.com/office/powerpoint/2010/main" val="292945393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85800" y="2057400"/>
            <a:ext cx="7924800" cy="4267200"/>
          </a:xfrm>
          <a:prstGeom prst="rect">
            <a:avLst/>
          </a:prstGeom>
          <a:noFill/>
          <a:ln w="9525">
            <a:noFill/>
            <a:miter lim="800000"/>
            <a:headEnd/>
            <a:tailEnd/>
          </a:ln>
        </p:spPr>
        <p:txBody>
          <a:bodyPr/>
          <a:lstStyle/>
          <a:p>
            <a:pPr lvl="0">
              <a:spcBef>
                <a:spcPct val="20000"/>
              </a:spcBef>
              <a:defRPr/>
            </a:pPr>
            <a:r>
              <a:rPr lang="en-GB" sz="3000" dirty="0">
                <a:solidFill>
                  <a:srgbClr val="222222"/>
                </a:solidFill>
                <a:latin typeface="arial" panose="020B0604020202020204" pitchFamily="34" charset="0"/>
              </a:rPr>
              <a:t>one-way ANCOVA::</a:t>
            </a:r>
          </a:p>
          <a:p>
            <a:pPr lvl="0">
              <a:spcBef>
                <a:spcPct val="20000"/>
              </a:spcBef>
              <a:defRPr/>
            </a:pPr>
            <a:r>
              <a:rPr lang="en-GB" sz="2400" b="0" kern="0" dirty="0">
                <a:solidFill>
                  <a:srgbClr val="222222"/>
                </a:solidFill>
                <a:latin typeface="arial" panose="020B0604020202020204" pitchFamily="34" charset="0"/>
                <a:ea typeface="Arial"/>
                <a:cs typeface="Arial"/>
              </a:rPr>
              <a:t>(</a:t>
            </a:r>
            <a:r>
              <a:rPr lang="en-GB" sz="2400" b="0" dirty="0"/>
              <a:t>analysis of </a:t>
            </a:r>
            <a:r>
              <a:rPr lang="en-GB" sz="2400" dirty="0"/>
              <a:t>co</a:t>
            </a:r>
            <a:r>
              <a:rPr lang="en-GB" sz="2400" b="0" dirty="0"/>
              <a:t>variance) </a:t>
            </a:r>
            <a:r>
              <a:rPr lang="en-GB" sz="2400" b="0" kern="0" dirty="0">
                <a:solidFill>
                  <a:srgbClr val="222222"/>
                </a:solidFill>
                <a:latin typeface="arial" panose="020B0604020202020204" pitchFamily="34" charset="0"/>
                <a:ea typeface="Arial"/>
                <a:cs typeface="Arial"/>
              </a:rPr>
              <a:t>compare the effect of </a:t>
            </a:r>
            <a:r>
              <a:rPr lang="en-GB" sz="2400" kern="0" dirty="0">
                <a:solidFill>
                  <a:srgbClr val="99CC00"/>
                </a:solidFill>
                <a:latin typeface="arial" panose="020B0604020202020204" pitchFamily="34" charset="0"/>
                <a:ea typeface="Arial"/>
                <a:cs typeface="Arial"/>
              </a:rPr>
              <a:t>one independent variable</a:t>
            </a:r>
            <a:r>
              <a:rPr lang="en-GB" sz="2400" b="0" kern="0" dirty="0">
                <a:solidFill>
                  <a:srgbClr val="222222"/>
                </a:solidFill>
                <a:latin typeface="arial" panose="020B0604020202020204" pitchFamily="34" charset="0"/>
                <a:ea typeface="Arial"/>
                <a:cs typeface="Arial"/>
              </a:rPr>
              <a:t>, having 2 or more levels and </a:t>
            </a:r>
            <a:r>
              <a:rPr lang="en-GB" sz="2400" kern="0" dirty="0">
                <a:solidFill>
                  <a:srgbClr val="99CC00"/>
                </a:solidFill>
                <a:latin typeface="arial" panose="020B0604020202020204" pitchFamily="34" charset="0"/>
                <a:ea typeface="Arial"/>
                <a:cs typeface="Arial"/>
              </a:rPr>
              <a:t>one continuous covariate </a:t>
            </a:r>
            <a:r>
              <a:rPr lang="en-GB" sz="2400" b="0" kern="0" dirty="0">
                <a:solidFill>
                  <a:srgbClr val="222222"/>
                </a:solidFill>
                <a:latin typeface="arial" panose="020B0604020202020204" pitchFamily="34" charset="0"/>
                <a:ea typeface="Arial"/>
                <a:cs typeface="Arial"/>
              </a:rPr>
              <a:t>on </a:t>
            </a:r>
            <a:r>
              <a:rPr lang="en-GB" sz="2400" kern="0" dirty="0">
                <a:solidFill>
                  <a:srgbClr val="99CC00"/>
                </a:solidFill>
                <a:latin typeface="arial" panose="020B0604020202020204" pitchFamily="34" charset="0"/>
                <a:ea typeface="Arial"/>
                <a:cs typeface="Arial"/>
              </a:rPr>
              <a:t>one dependant variable</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e.g. effect of phone sizes (</a:t>
            </a:r>
            <a:r>
              <a:rPr lang="en-GB" sz="2400" b="0" kern="0" dirty="0" err="1">
                <a:solidFill>
                  <a:srgbClr val="222222"/>
                </a:solidFill>
                <a:latin typeface="arial" panose="020B0604020202020204" pitchFamily="34" charset="0"/>
                <a:ea typeface="Arial"/>
                <a:cs typeface="Arial"/>
              </a:rPr>
              <a:t>iphone</a:t>
            </a:r>
            <a:r>
              <a:rPr lang="en-GB" sz="2400" b="0" kern="0" dirty="0">
                <a:solidFill>
                  <a:srgbClr val="222222"/>
                </a:solidFill>
                <a:latin typeface="arial" panose="020B0604020202020204" pitchFamily="34" charset="0"/>
                <a:ea typeface="Arial"/>
                <a:cs typeface="Arial"/>
              </a:rPr>
              <a:t> 4, </a:t>
            </a:r>
            <a:r>
              <a:rPr lang="en-GB" sz="2400" b="0" kern="0" dirty="0" err="1">
                <a:solidFill>
                  <a:srgbClr val="222222"/>
                </a:solidFill>
                <a:latin typeface="arial" panose="020B0604020202020204" pitchFamily="34" charset="0"/>
                <a:ea typeface="Arial"/>
                <a:cs typeface="Arial"/>
              </a:rPr>
              <a:t>iphone</a:t>
            </a:r>
            <a:r>
              <a:rPr lang="en-GB" sz="2400" b="0" kern="0" dirty="0">
                <a:solidFill>
                  <a:srgbClr val="222222"/>
                </a:solidFill>
                <a:latin typeface="arial" panose="020B0604020202020204" pitchFamily="34" charset="0"/>
                <a:ea typeface="Arial"/>
                <a:cs typeface="Arial"/>
              </a:rPr>
              <a:t> 5, </a:t>
            </a:r>
            <a:r>
              <a:rPr lang="en-GB" sz="2400" b="0" kern="0" dirty="0" err="1">
                <a:solidFill>
                  <a:srgbClr val="222222"/>
                </a:solidFill>
                <a:latin typeface="arial" panose="020B0604020202020204" pitchFamily="34" charset="0"/>
                <a:ea typeface="Arial"/>
                <a:cs typeface="Arial"/>
              </a:rPr>
              <a:t>iphone</a:t>
            </a:r>
            <a:r>
              <a:rPr lang="en-GB" sz="2400" b="0" kern="0" dirty="0">
                <a:solidFill>
                  <a:srgbClr val="222222"/>
                </a:solidFill>
                <a:latin typeface="arial" panose="020B0604020202020204" pitchFamily="34" charset="0"/>
                <a:ea typeface="Arial"/>
                <a:cs typeface="Arial"/>
              </a:rPr>
              <a:t> 6, </a:t>
            </a:r>
            <a:r>
              <a:rPr lang="en-GB" sz="2400" b="0" kern="0" dirty="0" err="1">
                <a:solidFill>
                  <a:srgbClr val="222222"/>
                </a:solidFill>
                <a:latin typeface="arial" panose="020B0604020202020204" pitchFamily="34" charset="0"/>
                <a:ea typeface="Arial"/>
                <a:cs typeface="Arial"/>
              </a:rPr>
              <a:t>iphone</a:t>
            </a:r>
            <a:r>
              <a:rPr lang="en-GB" sz="2400" b="0" kern="0" dirty="0">
                <a:solidFill>
                  <a:srgbClr val="222222"/>
                </a:solidFill>
                <a:latin typeface="arial" panose="020B0604020202020204" pitchFamily="34" charset="0"/>
                <a:ea typeface="Arial"/>
                <a:cs typeface="Arial"/>
              </a:rPr>
              <a:t> 7) on the amplitude of phone movements made when texting </a:t>
            </a:r>
            <a:r>
              <a:rPr lang="en-GB" sz="2400" kern="0" dirty="0">
                <a:solidFill>
                  <a:srgbClr val="99CC00"/>
                </a:solidFill>
                <a:latin typeface="arial" panose="020B0604020202020204" pitchFamily="34" charset="0"/>
                <a:ea typeface="Arial"/>
                <a:cs typeface="Arial"/>
              </a:rPr>
              <a:t>given the measure of the participants hand width (covariate)</a:t>
            </a:r>
          </a:p>
        </p:txBody>
      </p:sp>
      <p:cxnSp>
        <p:nvCxnSpPr>
          <p:cNvPr id="9" name="Straight Arrow Connector 8">
            <a:extLst>
              <a:ext uri="{FF2B5EF4-FFF2-40B4-BE49-F238E27FC236}">
                <a16:creationId xmlns:a16="http://schemas.microsoft.com/office/drawing/2014/main" id="{167A4B56-EE80-3F41-AEEB-1B5120D1E17B}"/>
              </a:ext>
            </a:extLst>
          </p:cNvPr>
          <p:cNvCxnSpPr/>
          <p:nvPr/>
        </p:nvCxnSpPr>
        <p:spPr bwMode="auto">
          <a:xfrm>
            <a:off x="5425683" y="685800"/>
            <a:ext cx="12954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3E15DFC2-E42D-5A41-B7D4-20584396AF85}"/>
              </a:ext>
            </a:extLst>
          </p:cNvPr>
          <p:cNvCxnSpPr>
            <a:cxnSpLocks/>
          </p:cNvCxnSpPr>
          <p:nvPr/>
        </p:nvCxnSpPr>
        <p:spPr bwMode="auto">
          <a:xfrm flipV="1">
            <a:off x="5425683" y="1295400"/>
            <a:ext cx="12954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7BBDF48C-D776-5244-AFB0-F07C3D4408C2}"/>
              </a:ext>
            </a:extLst>
          </p:cNvPr>
          <p:cNvSpPr/>
          <p:nvPr/>
        </p:nvSpPr>
        <p:spPr>
          <a:xfrm>
            <a:off x="4529371" y="297418"/>
            <a:ext cx="1351652"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discrete IV</a:t>
            </a:r>
            <a:endParaRPr lang="en-US" dirty="0"/>
          </a:p>
        </p:txBody>
      </p:sp>
      <p:sp>
        <p:nvSpPr>
          <p:cNvPr id="12" name="Rectangle 11">
            <a:extLst>
              <a:ext uri="{FF2B5EF4-FFF2-40B4-BE49-F238E27FC236}">
                <a16:creationId xmlns:a16="http://schemas.microsoft.com/office/drawing/2014/main" id="{2711140F-BACD-7247-BF57-5603FC7CA772}"/>
              </a:ext>
            </a:extLst>
          </p:cNvPr>
          <p:cNvSpPr/>
          <p:nvPr/>
        </p:nvSpPr>
        <p:spPr>
          <a:xfrm>
            <a:off x="3019512" y="1295400"/>
            <a:ext cx="2505814"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continuous covariate</a:t>
            </a:r>
            <a:endParaRPr lang="en-US" dirty="0"/>
          </a:p>
        </p:txBody>
      </p:sp>
      <p:sp>
        <p:nvSpPr>
          <p:cNvPr id="13" name="Rectangle 12">
            <a:extLst>
              <a:ext uri="{FF2B5EF4-FFF2-40B4-BE49-F238E27FC236}">
                <a16:creationId xmlns:a16="http://schemas.microsoft.com/office/drawing/2014/main" id="{943A1E0A-CF9A-E64B-B1D3-94C6CF9656E8}"/>
              </a:ext>
            </a:extLst>
          </p:cNvPr>
          <p:cNvSpPr/>
          <p:nvPr/>
        </p:nvSpPr>
        <p:spPr>
          <a:xfrm>
            <a:off x="6797283" y="1011793"/>
            <a:ext cx="1813317"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continuous DV</a:t>
            </a:r>
            <a:endParaRPr lang="en-US" dirty="0"/>
          </a:p>
        </p:txBody>
      </p:sp>
      <p:sp>
        <p:nvSpPr>
          <p:cNvPr id="2" name="Slide Number Placeholder 1">
            <a:extLst>
              <a:ext uri="{FF2B5EF4-FFF2-40B4-BE49-F238E27FC236}">
                <a16:creationId xmlns:a16="http://schemas.microsoft.com/office/drawing/2014/main" id="{C449FB42-0E2F-9A4E-A783-032331A000DF}"/>
              </a:ext>
            </a:extLst>
          </p:cNvPr>
          <p:cNvSpPr>
            <a:spLocks noGrp="1"/>
          </p:cNvSpPr>
          <p:nvPr>
            <p:ph type="sldNum" sz="quarter" idx="12"/>
          </p:nvPr>
        </p:nvSpPr>
        <p:spPr/>
        <p:txBody>
          <a:bodyPr/>
          <a:lstStyle/>
          <a:p>
            <a:fld id="{8C734804-006E-DC44-93A2-A63A0AD6AB16}" type="slidenum">
              <a:rPr lang="en-US" smtClean="0"/>
              <a:pPr/>
              <a:t>429</a:t>
            </a:fld>
            <a:endParaRPr lang="en-US"/>
          </a:p>
        </p:txBody>
      </p:sp>
    </p:spTree>
    <p:extLst>
      <p:ext uri="{BB962C8B-B14F-4D97-AF65-F5344CB8AC3E}">
        <p14:creationId xmlns:p14="http://schemas.microsoft.com/office/powerpoint/2010/main" val="1789072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94A9FC-FAC4-5D42-A5A4-A41D002FC620}"/>
              </a:ext>
            </a:extLst>
          </p:cNvPr>
          <p:cNvPicPr>
            <a:picLocks noChangeAspect="1"/>
          </p:cNvPicPr>
          <p:nvPr/>
        </p:nvPicPr>
        <p:blipFill rotWithShape="1">
          <a:blip r:embed="rId2"/>
          <a:srcRect r="11116"/>
          <a:stretch/>
        </p:blipFill>
        <p:spPr>
          <a:xfrm>
            <a:off x="3345" y="2154"/>
            <a:ext cx="9140655" cy="6855845"/>
          </a:xfrm>
          <a:prstGeom prst="rect">
            <a:avLst/>
          </a:prstGeom>
        </p:spPr>
      </p:pic>
      <p:sp>
        <p:nvSpPr>
          <p:cNvPr id="6" name="TextBox 5">
            <a:extLst>
              <a:ext uri="{FF2B5EF4-FFF2-40B4-BE49-F238E27FC236}">
                <a16:creationId xmlns:a16="http://schemas.microsoft.com/office/drawing/2014/main" id="{5135EA7F-DD5E-5940-B033-200D5636C85A}"/>
              </a:ext>
            </a:extLst>
          </p:cNvPr>
          <p:cNvSpPr txBox="1">
            <a:spLocks noChangeArrowheads="1"/>
          </p:cNvSpPr>
          <p:nvPr/>
        </p:nvSpPr>
        <p:spPr bwMode="auto">
          <a:xfrm>
            <a:off x="0" y="4648200"/>
            <a:ext cx="9144000" cy="1200329"/>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predicting the number of claim in a given time period (used by insurance companies)</a:t>
            </a:r>
          </a:p>
        </p:txBody>
      </p:sp>
      <p:sp>
        <p:nvSpPr>
          <p:cNvPr id="2" name="Slide Number Placeholder 1">
            <a:extLst>
              <a:ext uri="{FF2B5EF4-FFF2-40B4-BE49-F238E27FC236}">
                <a16:creationId xmlns:a16="http://schemas.microsoft.com/office/drawing/2014/main" id="{94DCB748-3E10-594C-9993-8E59688EAE2C}"/>
              </a:ext>
            </a:extLst>
          </p:cNvPr>
          <p:cNvSpPr>
            <a:spLocks noGrp="1"/>
          </p:cNvSpPr>
          <p:nvPr>
            <p:ph type="sldNum" sz="quarter" idx="12"/>
          </p:nvPr>
        </p:nvSpPr>
        <p:spPr/>
        <p:txBody>
          <a:bodyPr/>
          <a:lstStyle/>
          <a:p>
            <a:fld id="{8C734804-006E-DC44-93A2-A63A0AD6AB16}" type="slidenum">
              <a:rPr lang="en-US" smtClean="0"/>
              <a:pPr/>
              <a:t>43</a:t>
            </a:fld>
            <a:endParaRPr lang="en-US"/>
          </a:p>
        </p:txBody>
      </p:sp>
    </p:spTree>
    <p:extLst>
      <p:ext uri="{BB962C8B-B14F-4D97-AF65-F5344CB8AC3E}">
        <p14:creationId xmlns:p14="http://schemas.microsoft.com/office/powerpoint/2010/main" val="427613650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85800" y="2057400"/>
            <a:ext cx="7924800" cy="4267200"/>
          </a:xfrm>
          <a:prstGeom prst="rect">
            <a:avLst/>
          </a:prstGeom>
          <a:noFill/>
          <a:ln w="9525">
            <a:noFill/>
            <a:miter lim="800000"/>
            <a:headEnd/>
            <a:tailEnd/>
          </a:ln>
        </p:spPr>
        <p:txBody>
          <a:bodyPr/>
          <a:lstStyle/>
          <a:p>
            <a:pPr lvl="0">
              <a:spcBef>
                <a:spcPct val="20000"/>
              </a:spcBef>
              <a:defRPr/>
            </a:pPr>
            <a:r>
              <a:rPr lang="en-GB" sz="3000" dirty="0">
                <a:solidFill>
                  <a:srgbClr val="222222"/>
                </a:solidFill>
                <a:latin typeface="arial" panose="020B0604020202020204" pitchFamily="34" charset="0"/>
              </a:rPr>
              <a:t>one-way MANCOVA::</a:t>
            </a:r>
          </a:p>
          <a:p>
            <a:pPr lvl="0">
              <a:spcBef>
                <a:spcPct val="20000"/>
              </a:spcBef>
              <a:defRPr/>
            </a:pPr>
            <a:r>
              <a:rPr lang="en-GB" sz="2400" b="0" kern="0" dirty="0">
                <a:solidFill>
                  <a:srgbClr val="222222"/>
                </a:solidFill>
                <a:latin typeface="arial" panose="020B0604020202020204" pitchFamily="34" charset="0"/>
                <a:ea typeface="Arial"/>
                <a:cs typeface="Arial"/>
              </a:rPr>
              <a:t>(m</a:t>
            </a:r>
            <a:r>
              <a:rPr lang="en-GB" sz="2400" b="0" dirty="0"/>
              <a:t>ultivariate analysis of covariance) </a:t>
            </a:r>
            <a:r>
              <a:rPr lang="en-GB" sz="2400" b="0" kern="0" dirty="0">
                <a:solidFill>
                  <a:srgbClr val="222222"/>
                </a:solidFill>
                <a:latin typeface="arial" panose="020B0604020202020204" pitchFamily="34" charset="0"/>
                <a:ea typeface="Arial"/>
                <a:cs typeface="Arial"/>
              </a:rPr>
              <a:t>compare the effect of </a:t>
            </a:r>
            <a:r>
              <a:rPr lang="en-GB" sz="2400" kern="0" dirty="0">
                <a:solidFill>
                  <a:srgbClr val="99CC00"/>
                </a:solidFill>
                <a:latin typeface="arial" panose="020B0604020202020204" pitchFamily="34" charset="0"/>
                <a:ea typeface="Arial"/>
                <a:cs typeface="Arial"/>
              </a:rPr>
              <a:t>one independent variable</a:t>
            </a:r>
            <a:r>
              <a:rPr lang="en-GB" sz="2400" b="0" kern="0" dirty="0">
                <a:solidFill>
                  <a:srgbClr val="222222"/>
                </a:solidFill>
                <a:latin typeface="arial" panose="020B0604020202020204" pitchFamily="34" charset="0"/>
                <a:ea typeface="Arial"/>
                <a:cs typeface="Arial"/>
              </a:rPr>
              <a:t>, having 2 or more levels and </a:t>
            </a:r>
            <a:r>
              <a:rPr lang="en-GB" sz="2400" kern="0" dirty="0">
                <a:solidFill>
                  <a:srgbClr val="99CC00"/>
                </a:solidFill>
                <a:latin typeface="arial" panose="020B0604020202020204" pitchFamily="34" charset="0"/>
                <a:ea typeface="Arial"/>
                <a:cs typeface="Arial"/>
              </a:rPr>
              <a:t>one continuous covariate </a:t>
            </a:r>
            <a:r>
              <a:rPr lang="en-GB" sz="2400" b="0" kern="0" dirty="0">
                <a:solidFill>
                  <a:srgbClr val="222222"/>
                </a:solidFill>
                <a:latin typeface="arial" panose="020B0604020202020204" pitchFamily="34" charset="0"/>
                <a:ea typeface="Arial"/>
                <a:cs typeface="Arial"/>
              </a:rPr>
              <a:t>on </a:t>
            </a:r>
            <a:r>
              <a:rPr lang="en-GB" sz="2400" kern="0" dirty="0">
                <a:solidFill>
                  <a:srgbClr val="99CC00"/>
                </a:solidFill>
                <a:latin typeface="arial" panose="020B0604020202020204" pitchFamily="34" charset="0"/>
                <a:ea typeface="Arial"/>
                <a:cs typeface="Arial"/>
              </a:rPr>
              <a:t>two dependant variable</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 you can even two a two-way MANCOVA (but your experience might not have much statistical power because there are too many tests to perform)</a:t>
            </a:r>
            <a:endParaRPr lang="en-GB" sz="2400" kern="0" dirty="0">
              <a:solidFill>
                <a:srgbClr val="99CC00"/>
              </a:solidFill>
              <a:latin typeface="arial" panose="020B0604020202020204" pitchFamily="34" charset="0"/>
              <a:ea typeface="Arial"/>
              <a:cs typeface="Arial"/>
            </a:endParaRPr>
          </a:p>
        </p:txBody>
      </p:sp>
      <p:cxnSp>
        <p:nvCxnSpPr>
          <p:cNvPr id="9" name="Straight Arrow Connector 8">
            <a:extLst>
              <a:ext uri="{FF2B5EF4-FFF2-40B4-BE49-F238E27FC236}">
                <a16:creationId xmlns:a16="http://schemas.microsoft.com/office/drawing/2014/main" id="{167A4B56-EE80-3F41-AEEB-1B5120D1E17B}"/>
              </a:ext>
            </a:extLst>
          </p:cNvPr>
          <p:cNvCxnSpPr>
            <a:cxnSpLocks/>
          </p:cNvCxnSpPr>
          <p:nvPr/>
        </p:nvCxnSpPr>
        <p:spPr bwMode="auto">
          <a:xfrm>
            <a:off x="6073383" y="973098"/>
            <a:ext cx="6477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3E15DFC2-E42D-5A41-B7D4-20584396AF85}"/>
              </a:ext>
            </a:extLst>
          </p:cNvPr>
          <p:cNvCxnSpPr>
            <a:cxnSpLocks/>
          </p:cNvCxnSpPr>
          <p:nvPr/>
        </p:nvCxnSpPr>
        <p:spPr bwMode="auto">
          <a:xfrm>
            <a:off x="6073383" y="1270516"/>
            <a:ext cx="6477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Rectangle 10">
            <a:extLst>
              <a:ext uri="{FF2B5EF4-FFF2-40B4-BE49-F238E27FC236}">
                <a16:creationId xmlns:a16="http://schemas.microsoft.com/office/drawing/2014/main" id="{7BBDF48C-D776-5244-AFB0-F07C3D4408C2}"/>
              </a:ext>
            </a:extLst>
          </p:cNvPr>
          <p:cNvSpPr/>
          <p:nvPr/>
        </p:nvSpPr>
        <p:spPr>
          <a:xfrm>
            <a:off x="4024781" y="603766"/>
            <a:ext cx="1351652"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discrete IV</a:t>
            </a:r>
            <a:endParaRPr lang="en-US" dirty="0"/>
          </a:p>
        </p:txBody>
      </p:sp>
      <p:sp>
        <p:nvSpPr>
          <p:cNvPr id="12" name="Rectangle 11">
            <a:extLst>
              <a:ext uri="{FF2B5EF4-FFF2-40B4-BE49-F238E27FC236}">
                <a16:creationId xmlns:a16="http://schemas.microsoft.com/office/drawing/2014/main" id="{2711140F-BACD-7247-BF57-5603FC7CA772}"/>
              </a:ext>
            </a:extLst>
          </p:cNvPr>
          <p:cNvSpPr/>
          <p:nvPr/>
        </p:nvSpPr>
        <p:spPr>
          <a:xfrm>
            <a:off x="3276464" y="1123177"/>
            <a:ext cx="2505814"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continuous covariate</a:t>
            </a:r>
            <a:endParaRPr lang="en-US" dirty="0"/>
          </a:p>
        </p:txBody>
      </p:sp>
      <p:sp>
        <p:nvSpPr>
          <p:cNvPr id="13" name="Rectangle 12">
            <a:extLst>
              <a:ext uri="{FF2B5EF4-FFF2-40B4-BE49-F238E27FC236}">
                <a16:creationId xmlns:a16="http://schemas.microsoft.com/office/drawing/2014/main" id="{943A1E0A-CF9A-E64B-B1D3-94C6CF9656E8}"/>
              </a:ext>
            </a:extLst>
          </p:cNvPr>
          <p:cNvSpPr/>
          <p:nvPr/>
        </p:nvSpPr>
        <p:spPr>
          <a:xfrm>
            <a:off x="6816333" y="1181100"/>
            <a:ext cx="1813317"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continuous DV</a:t>
            </a:r>
            <a:endParaRPr lang="en-US" dirty="0"/>
          </a:p>
        </p:txBody>
      </p:sp>
      <p:sp>
        <p:nvSpPr>
          <p:cNvPr id="8" name="Rectangle 7">
            <a:extLst>
              <a:ext uri="{FF2B5EF4-FFF2-40B4-BE49-F238E27FC236}">
                <a16:creationId xmlns:a16="http://schemas.microsoft.com/office/drawing/2014/main" id="{93269AD8-39FB-F94A-BA6C-2F4D609E2D06}"/>
              </a:ext>
            </a:extLst>
          </p:cNvPr>
          <p:cNvSpPr/>
          <p:nvPr/>
        </p:nvSpPr>
        <p:spPr>
          <a:xfrm>
            <a:off x="6816333" y="603766"/>
            <a:ext cx="1813317" cy="369332"/>
          </a:xfrm>
          <a:prstGeom prst="rect">
            <a:avLst/>
          </a:prstGeom>
        </p:spPr>
        <p:txBody>
          <a:bodyPr wrap="none">
            <a:spAutoFit/>
          </a:bodyPr>
          <a:lstStyle/>
          <a:p>
            <a:r>
              <a:rPr lang="en-GB" kern="0" dirty="0">
                <a:solidFill>
                  <a:srgbClr val="99CC00"/>
                </a:solidFill>
                <a:latin typeface="arial" panose="020B0604020202020204" pitchFamily="34" charset="0"/>
                <a:ea typeface="Arial"/>
                <a:cs typeface="Arial"/>
              </a:rPr>
              <a:t>continuous DV</a:t>
            </a:r>
            <a:endParaRPr lang="en-US" dirty="0"/>
          </a:p>
        </p:txBody>
      </p:sp>
      <p:sp>
        <p:nvSpPr>
          <p:cNvPr id="2" name="Slide Number Placeholder 1">
            <a:extLst>
              <a:ext uri="{FF2B5EF4-FFF2-40B4-BE49-F238E27FC236}">
                <a16:creationId xmlns:a16="http://schemas.microsoft.com/office/drawing/2014/main" id="{926BAC20-8FAB-014B-9B1B-06FBDC4C1E54}"/>
              </a:ext>
            </a:extLst>
          </p:cNvPr>
          <p:cNvSpPr>
            <a:spLocks noGrp="1"/>
          </p:cNvSpPr>
          <p:nvPr>
            <p:ph type="sldNum" sz="quarter" idx="12"/>
          </p:nvPr>
        </p:nvSpPr>
        <p:spPr/>
        <p:txBody>
          <a:bodyPr/>
          <a:lstStyle/>
          <a:p>
            <a:fld id="{8C734804-006E-DC44-93A2-A63A0AD6AB16}" type="slidenum">
              <a:rPr lang="en-US" smtClean="0"/>
              <a:pPr/>
              <a:t>430</a:t>
            </a:fld>
            <a:endParaRPr lang="en-US"/>
          </a:p>
        </p:txBody>
      </p:sp>
    </p:spTree>
    <p:extLst>
      <p:ext uri="{BB962C8B-B14F-4D97-AF65-F5344CB8AC3E}">
        <p14:creationId xmlns:p14="http://schemas.microsoft.com/office/powerpoint/2010/main" val="62104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bwMode="auto">
          <a:xfrm>
            <a:off x="685800" y="2057400"/>
            <a:ext cx="7924800" cy="2667000"/>
          </a:xfrm>
          <a:prstGeom prst="rect">
            <a:avLst/>
          </a:prstGeom>
          <a:noFill/>
          <a:ln w="9525">
            <a:noFill/>
            <a:miter lim="800000"/>
            <a:headEnd/>
            <a:tailEnd/>
          </a:ln>
        </p:spPr>
        <p:txBody>
          <a:bodyPr/>
          <a:lstStyle/>
          <a:p>
            <a:pPr lvl="0">
              <a:spcBef>
                <a:spcPct val="20000"/>
              </a:spcBef>
              <a:defRPr/>
            </a:pPr>
            <a:r>
              <a:rPr lang="en-GB" sz="2400" b="0" dirty="0">
                <a:solidFill>
                  <a:srgbClr val="222222"/>
                </a:solidFill>
                <a:latin typeface="arial" panose="020B0604020202020204" pitchFamily="34" charset="0"/>
              </a:rPr>
              <a:t>although these tests exist, my advice would be to keep the experimental design as simple as possible as you can, analysis will be easier and more powerful</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lgn="r">
              <a:spcBef>
                <a:spcPct val="20000"/>
              </a:spcBef>
              <a:defRPr/>
            </a:pPr>
            <a:r>
              <a:rPr lang="en-GB" sz="2400" kern="0" dirty="0">
                <a:solidFill>
                  <a:srgbClr val="99CC00"/>
                </a:solidFill>
                <a:latin typeface="arial" panose="020B0604020202020204" pitchFamily="34" charset="0"/>
                <a:ea typeface="Arial"/>
                <a:cs typeface="Arial"/>
              </a:rPr>
              <a:t>… we will look at power next time with a guest lecturer: </a:t>
            </a:r>
            <a:r>
              <a:rPr lang="en-GB" sz="2400" kern="0" dirty="0" err="1">
                <a:solidFill>
                  <a:srgbClr val="99CC00"/>
                </a:solidFill>
                <a:latin typeface="arial" panose="020B0604020202020204" pitchFamily="34" charset="0"/>
                <a:ea typeface="Arial"/>
                <a:cs typeface="Arial"/>
              </a:rPr>
              <a:t>Luluah</a:t>
            </a:r>
            <a:r>
              <a:rPr lang="en-GB" sz="2400" kern="0" dirty="0">
                <a:solidFill>
                  <a:srgbClr val="99CC00"/>
                </a:solidFill>
                <a:latin typeface="arial" panose="020B0604020202020204" pitchFamily="34" charset="0"/>
                <a:ea typeface="Arial"/>
                <a:cs typeface="Arial"/>
              </a:rPr>
              <a:t> Al-Barrack</a:t>
            </a:r>
          </a:p>
        </p:txBody>
      </p:sp>
      <p:sp>
        <p:nvSpPr>
          <p:cNvPr id="2" name="Slide Number Placeholder 1">
            <a:extLst>
              <a:ext uri="{FF2B5EF4-FFF2-40B4-BE49-F238E27FC236}">
                <a16:creationId xmlns:a16="http://schemas.microsoft.com/office/drawing/2014/main" id="{0917CCE2-2080-4A46-A641-D249ED353EDB}"/>
              </a:ext>
            </a:extLst>
          </p:cNvPr>
          <p:cNvSpPr>
            <a:spLocks noGrp="1"/>
          </p:cNvSpPr>
          <p:nvPr>
            <p:ph type="sldNum" sz="quarter" idx="12"/>
          </p:nvPr>
        </p:nvSpPr>
        <p:spPr/>
        <p:txBody>
          <a:bodyPr/>
          <a:lstStyle/>
          <a:p>
            <a:fld id="{8C734804-006E-DC44-93A2-A63A0AD6AB16}" type="slidenum">
              <a:rPr lang="en-US" smtClean="0"/>
              <a:pPr/>
              <a:t>431</a:t>
            </a:fld>
            <a:endParaRPr lang="en-US"/>
          </a:p>
        </p:txBody>
      </p:sp>
    </p:spTree>
    <p:extLst>
      <p:ext uri="{BB962C8B-B14F-4D97-AF65-F5344CB8AC3E}">
        <p14:creationId xmlns:p14="http://schemas.microsoft.com/office/powerpoint/2010/main" val="348893541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4419600"/>
            <a:ext cx="8839200" cy="685800"/>
          </a:xfrm>
        </p:spPr>
        <p:txBody>
          <a:bodyPr/>
          <a:lstStyle/>
          <a:p>
            <a:pPr algn="r" eaLnBrk="1" hangingPunct="1"/>
            <a:r>
              <a:rPr lang="en-US" sz="8600" dirty="0">
                <a:solidFill>
                  <a:srgbClr val="A6A6A6"/>
                </a:solidFill>
                <a:latin typeface="Arial" charset="0"/>
                <a:cs typeface="Arial" charset="0"/>
              </a:rPr>
              <a:t>two ways ANOVA practically</a:t>
            </a:r>
          </a:p>
        </p:txBody>
      </p:sp>
      <p:sp>
        <p:nvSpPr>
          <p:cNvPr id="2" name="Slide Number Placeholder 1">
            <a:extLst>
              <a:ext uri="{FF2B5EF4-FFF2-40B4-BE49-F238E27FC236}">
                <a16:creationId xmlns:a16="http://schemas.microsoft.com/office/drawing/2014/main" id="{3266FFA6-8754-904C-87B6-6449D0F6D29E}"/>
              </a:ext>
            </a:extLst>
          </p:cNvPr>
          <p:cNvSpPr>
            <a:spLocks noGrp="1"/>
          </p:cNvSpPr>
          <p:nvPr>
            <p:ph type="sldNum" sz="quarter" idx="12"/>
          </p:nvPr>
        </p:nvSpPr>
        <p:spPr/>
        <p:txBody>
          <a:bodyPr/>
          <a:lstStyle/>
          <a:p>
            <a:fld id="{8C734804-006E-DC44-93A2-A63A0AD6AB16}" type="slidenum">
              <a:rPr lang="en-US" smtClean="0"/>
              <a:pPr/>
              <a:t>432</a:t>
            </a:fld>
            <a:endParaRPr lang="en-US"/>
          </a:p>
        </p:txBody>
      </p:sp>
    </p:spTree>
    <p:extLst>
      <p:ext uri="{BB962C8B-B14F-4D97-AF65-F5344CB8AC3E}">
        <p14:creationId xmlns:p14="http://schemas.microsoft.com/office/powerpoint/2010/main" val="3456955783"/>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477310"/>
            <a:ext cx="8229600" cy="7971413"/>
          </a:xfrm>
          <a:prstGeom prst="rect">
            <a:avLst/>
          </a:prstGeom>
        </p:spPr>
        <p:txBody>
          <a:bodyPr wrap="square">
            <a:spAutoFit/>
          </a:bodyPr>
          <a:lstStyle/>
          <a:p>
            <a:r>
              <a:rPr lang="en-US" b="0" dirty="0">
                <a:latin typeface="Courier" pitchFamily="2" charset="0"/>
              </a:rPr>
              <a:t># two-ways </a:t>
            </a:r>
            <a:r>
              <a:rPr lang="en-US" b="0" dirty="0" err="1">
                <a:latin typeface="Courier" pitchFamily="2" charset="0"/>
              </a:rPr>
              <a:t>anova</a:t>
            </a:r>
            <a:r>
              <a:rPr lang="en-US" b="0" dirty="0">
                <a:latin typeface="Courier" pitchFamily="2" charset="0"/>
              </a:rPr>
              <a:t> in R (I added a gender column in our chocolate vs. reward vs. punishment file)</a:t>
            </a:r>
          </a:p>
          <a:p>
            <a:r>
              <a:rPr lang="en-US" b="0" dirty="0">
                <a:latin typeface="Courier" pitchFamily="2" charset="0"/>
              </a:rPr>
              <a:t>library(</a:t>
            </a:r>
            <a:r>
              <a:rPr lang="en-US" b="0" dirty="0" err="1">
                <a:latin typeface="Courier" pitchFamily="2" charset="0"/>
              </a:rPr>
              <a:t>ez</a:t>
            </a:r>
            <a:r>
              <a:rPr lang="en-US" b="0" dirty="0">
                <a:latin typeface="Courier" pitchFamily="2" charset="0"/>
              </a:rPr>
              <a:t>)</a:t>
            </a:r>
          </a:p>
          <a:p>
            <a:r>
              <a:rPr lang="en-GB" b="0" dirty="0" err="1">
                <a:solidFill>
                  <a:srgbClr val="000000"/>
                </a:solidFill>
                <a:latin typeface="Courier" pitchFamily="2" charset="0"/>
              </a:rPr>
              <a:t>dat</a:t>
            </a:r>
            <a:r>
              <a:rPr lang="en-GB" b="0" dirty="0">
                <a:solidFill>
                  <a:srgbClr val="000000"/>
                </a:solidFill>
                <a:latin typeface="Courier" pitchFamily="2" charset="0"/>
              </a:rPr>
              <a:t> = </a:t>
            </a:r>
            <a:r>
              <a:rPr lang="en-GB" b="0" dirty="0" err="1">
                <a:solidFill>
                  <a:srgbClr val="000000"/>
                </a:solidFill>
                <a:latin typeface="Courier" pitchFamily="2" charset="0"/>
              </a:rPr>
              <a:t>read.csv</a:t>
            </a:r>
            <a:r>
              <a:rPr lang="en-GB" b="0" dirty="0">
                <a:solidFill>
                  <a:srgbClr val="000000"/>
                </a:solidFill>
                <a:latin typeface="Courier" pitchFamily="2" charset="0"/>
              </a:rPr>
              <a:t>("HCI2018resultsTwoWays.csv", header = TRUE)</a:t>
            </a:r>
          </a:p>
          <a:p>
            <a:r>
              <a:rPr lang="en-US" b="0" dirty="0" err="1">
                <a:latin typeface="Courier" pitchFamily="2" charset="0"/>
              </a:rPr>
              <a:t>ezANOVA</a:t>
            </a:r>
            <a:r>
              <a:rPr lang="en-US" b="0" dirty="0">
                <a:latin typeface="Courier" pitchFamily="2" charset="0"/>
              </a:rPr>
              <a:t>(</a:t>
            </a:r>
            <a:r>
              <a:rPr lang="en-US" b="0" dirty="0" err="1">
                <a:latin typeface="Courier" pitchFamily="2" charset="0"/>
              </a:rPr>
              <a:t>dat,id,between</a:t>
            </a:r>
            <a:r>
              <a:rPr lang="en-US" b="0" dirty="0">
                <a:latin typeface="Courier" pitchFamily="2" charset="0"/>
              </a:rPr>
              <a:t>=.(</a:t>
            </a:r>
            <a:r>
              <a:rPr lang="en-US" b="0" dirty="0" err="1">
                <a:latin typeface="Courier" pitchFamily="2" charset="0"/>
              </a:rPr>
              <a:t>group,gender</a:t>
            </a:r>
            <a:r>
              <a:rPr lang="en-US" b="0" dirty="0">
                <a:latin typeface="Courier" pitchFamily="2" charset="0"/>
              </a:rPr>
              <a:t>),dv=score)</a:t>
            </a:r>
          </a:p>
          <a:p>
            <a:endParaRPr lang="en-US" b="0" dirty="0">
              <a:latin typeface="Courier" pitchFamily="2" charset="0"/>
            </a:endParaRPr>
          </a:p>
          <a:p>
            <a:endParaRPr lang="en-US" sz="1600" b="0" dirty="0">
              <a:solidFill>
                <a:srgbClr val="99CC00"/>
              </a:solidFill>
              <a:latin typeface="Courier" pitchFamily="2" charset="0"/>
            </a:endParaRPr>
          </a:p>
          <a:p>
            <a:r>
              <a:rPr lang="en-GB" sz="1600" b="0" dirty="0">
                <a:solidFill>
                  <a:srgbClr val="99CC00"/>
                </a:solidFill>
                <a:latin typeface="Courier" pitchFamily="2" charset="0"/>
                <a:cs typeface="Arial" pitchFamily="-112" charset="0"/>
              </a:rPr>
              <a:t>        Effect </a:t>
            </a:r>
            <a:r>
              <a:rPr lang="en-GB" sz="1600" b="0" dirty="0" err="1">
                <a:solidFill>
                  <a:srgbClr val="99CC00"/>
                </a:solidFill>
                <a:latin typeface="Courier" pitchFamily="2" charset="0"/>
                <a:cs typeface="Arial" pitchFamily="-112" charset="0"/>
              </a:rPr>
              <a:t>DFn</a:t>
            </a:r>
            <a:r>
              <a:rPr lang="en-GB" sz="1600" b="0" dirty="0">
                <a:solidFill>
                  <a:srgbClr val="99CC00"/>
                </a:solidFill>
                <a:latin typeface="Courier" pitchFamily="2" charset="0"/>
                <a:cs typeface="Arial" pitchFamily="-112" charset="0"/>
              </a:rPr>
              <a:t> </a:t>
            </a:r>
            <a:r>
              <a:rPr lang="en-GB" sz="1600" b="0" dirty="0" err="1">
                <a:solidFill>
                  <a:srgbClr val="99CC00"/>
                </a:solidFill>
                <a:latin typeface="Courier" pitchFamily="2" charset="0"/>
                <a:cs typeface="Arial" pitchFamily="-112" charset="0"/>
              </a:rPr>
              <a:t>DFd</a:t>
            </a:r>
            <a:r>
              <a:rPr lang="en-GB" sz="1600" b="0" dirty="0">
                <a:solidFill>
                  <a:srgbClr val="99CC00"/>
                </a:solidFill>
                <a:latin typeface="Courier" pitchFamily="2" charset="0"/>
                <a:cs typeface="Arial" pitchFamily="-112" charset="0"/>
              </a:rPr>
              <a:t>       F            p p&lt;.05        </a:t>
            </a:r>
            <a:r>
              <a:rPr lang="en-GB" sz="1600" b="0" dirty="0" err="1">
                <a:solidFill>
                  <a:srgbClr val="99CC00"/>
                </a:solidFill>
                <a:latin typeface="Courier" pitchFamily="2" charset="0"/>
                <a:cs typeface="Arial" pitchFamily="-112" charset="0"/>
              </a:rPr>
              <a:t>ges</a:t>
            </a:r>
            <a:endParaRPr lang="en-GB" sz="1600" b="0" dirty="0">
              <a:solidFill>
                <a:srgbClr val="99CC00"/>
              </a:solidFill>
              <a:latin typeface="Courier" pitchFamily="2" charset="0"/>
              <a:cs typeface="Arial" pitchFamily="-112" charset="0"/>
            </a:endParaRPr>
          </a:p>
          <a:p>
            <a:r>
              <a:rPr lang="en-GB" sz="1600" b="0" dirty="0">
                <a:solidFill>
                  <a:srgbClr val="99CC00"/>
                </a:solidFill>
                <a:latin typeface="Courier" pitchFamily="2" charset="0"/>
                <a:cs typeface="Arial" pitchFamily="-112" charset="0"/>
              </a:rPr>
              <a:t>1        group   2  54 72.7776 4.709005e-16     * 0.72939818</a:t>
            </a:r>
          </a:p>
          <a:p>
            <a:r>
              <a:rPr lang="en-GB" sz="1600" b="0" dirty="0">
                <a:solidFill>
                  <a:srgbClr val="99CC00"/>
                </a:solidFill>
                <a:latin typeface="Courier" pitchFamily="2" charset="0"/>
                <a:cs typeface="Arial" pitchFamily="-112" charset="0"/>
              </a:rPr>
              <a:t>2       gender   1  54  1.4112 2.400561e-01       0.02546778</a:t>
            </a:r>
          </a:p>
          <a:p>
            <a:r>
              <a:rPr lang="en-GB" sz="1600" b="0" dirty="0">
                <a:solidFill>
                  <a:srgbClr val="99CC00"/>
                </a:solidFill>
                <a:latin typeface="Courier" pitchFamily="2" charset="0"/>
                <a:cs typeface="Arial" pitchFamily="-112" charset="0"/>
              </a:rPr>
              <a:t>3 </a:t>
            </a:r>
            <a:r>
              <a:rPr lang="en-GB" sz="1600" b="0" dirty="0" err="1">
                <a:solidFill>
                  <a:srgbClr val="99CC00"/>
                </a:solidFill>
                <a:latin typeface="Courier" pitchFamily="2" charset="0"/>
                <a:cs typeface="Arial" pitchFamily="-112" charset="0"/>
              </a:rPr>
              <a:t>group:gender</a:t>
            </a:r>
            <a:r>
              <a:rPr lang="en-GB" sz="1600" b="0" dirty="0">
                <a:solidFill>
                  <a:srgbClr val="99CC00"/>
                </a:solidFill>
                <a:latin typeface="Courier" pitchFamily="2" charset="0"/>
                <a:cs typeface="Arial" pitchFamily="-112" charset="0"/>
              </a:rPr>
              <a:t>   2  54  0.8064 4.517654e-01       0.02900052</a:t>
            </a: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r>
              <a:rPr lang="en-GB" b="0" dirty="0">
                <a:latin typeface="Courier" pitchFamily="2" charset="0"/>
                <a:cs typeface="Arial" pitchFamily="-112" charset="0"/>
              </a:rPr>
              <a:t># note here our two IV are between but we could have them both within or a combination of within and between we would write: </a:t>
            </a:r>
            <a:r>
              <a:rPr lang="en-GB" b="0" dirty="0" err="1">
                <a:latin typeface="Courier" pitchFamily="2" charset="0"/>
                <a:cs typeface="Arial" pitchFamily="-112" charset="0"/>
              </a:rPr>
              <a:t>ezANOVA</a:t>
            </a:r>
            <a:r>
              <a:rPr lang="en-GB" b="0" dirty="0">
                <a:latin typeface="Courier" pitchFamily="2" charset="0"/>
                <a:cs typeface="Arial" pitchFamily="-112" charset="0"/>
              </a:rPr>
              <a:t>(</a:t>
            </a:r>
            <a:r>
              <a:rPr lang="en-GB" b="0" dirty="0" err="1">
                <a:latin typeface="Courier" pitchFamily="2" charset="0"/>
                <a:cs typeface="Arial" pitchFamily="-112" charset="0"/>
              </a:rPr>
              <a:t>dat,id,within</a:t>
            </a:r>
            <a:r>
              <a:rPr lang="en-GB" b="0" dirty="0">
                <a:latin typeface="Courier" pitchFamily="2" charset="0"/>
                <a:cs typeface="Arial" pitchFamily="-112" charset="0"/>
              </a:rPr>
              <a:t>=</a:t>
            </a:r>
            <a:r>
              <a:rPr lang="en-GB" b="0" dirty="0" err="1">
                <a:latin typeface="Courier" pitchFamily="2" charset="0"/>
                <a:cs typeface="Arial" pitchFamily="-112" charset="0"/>
              </a:rPr>
              <a:t>group,between</a:t>
            </a:r>
            <a:r>
              <a:rPr lang="en-GB" b="0" dirty="0">
                <a:latin typeface="Courier" pitchFamily="2" charset="0"/>
                <a:cs typeface="Arial" pitchFamily="-112" charset="0"/>
              </a:rPr>
              <a:t>=</a:t>
            </a:r>
            <a:r>
              <a:rPr lang="en-GB" b="0" dirty="0" err="1">
                <a:latin typeface="Courier" pitchFamily="2" charset="0"/>
                <a:cs typeface="Arial" pitchFamily="-112" charset="0"/>
              </a:rPr>
              <a:t>gender,dv</a:t>
            </a:r>
            <a:r>
              <a:rPr lang="en-GB" b="0" dirty="0">
                <a:latin typeface="Courier" pitchFamily="2" charset="0"/>
                <a:cs typeface="Arial" pitchFamily="-112" charset="0"/>
              </a:rPr>
              <a:t>=score)</a:t>
            </a: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US" b="0" dirty="0">
              <a:latin typeface="Courier" pitchFamily="2" charset="0"/>
              <a:cs typeface="Arial" pitchFamily="-11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grpSp>
        <p:nvGrpSpPr>
          <p:cNvPr id="23" name="Group 22">
            <a:extLst>
              <a:ext uri="{FF2B5EF4-FFF2-40B4-BE49-F238E27FC236}">
                <a16:creationId xmlns:a16="http://schemas.microsoft.com/office/drawing/2014/main" id="{E234653F-9765-9D4E-ACCE-AADC9005D2A5}"/>
              </a:ext>
            </a:extLst>
          </p:cNvPr>
          <p:cNvGrpSpPr/>
          <p:nvPr/>
        </p:nvGrpSpPr>
        <p:grpSpPr>
          <a:xfrm>
            <a:off x="457200" y="2590800"/>
            <a:ext cx="7315200" cy="2056882"/>
            <a:chOff x="457200" y="2590800"/>
            <a:chExt cx="7315200" cy="2056882"/>
          </a:xfrm>
        </p:grpSpPr>
        <p:sp>
          <p:nvSpPr>
            <p:cNvPr id="2" name="Rounded Rectangle 1">
              <a:extLst>
                <a:ext uri="{FF2B5EF4-FFF2-40B4-BE49-F238E27FC236}">
                  <a16:creationId xmlns:a16="http://schemas.microsoft.com/office/drawing/2014/main" id="{608205B7-FA13-0A4E-B989-CF48A86C64A5}"/>
                </a:ext>
              </a:extLst>
            </p:cNvPr>
            <p:cNvSpPr/>
            <p:nvPr/>
          </p:nvSpPr>
          <p:spPr bwMode="auto">
            <a:xfrm>
              <a:off x="457200" y="2590800"/>
              <a:ext cx="1828800" cy="533400"/>
            </a:xfrm>
            <a:prstGeom prst="roundRect">
              <a:avLst/>
            </a:prstGeom>
            <a:no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6" name="Rounded Rectangle 15">
              <a:extLst>
                <a:ext uri="{FF2B5EF4-FFF2-40B4-BE49-F238E27FC236}">
                  <a16:creationId xmlns:a16="http://schemas.microsoft.com/office/drawing/2014/main" id="{1A406C54-D800-BA42-B544-196FD12B0BF7}"/>
                </a:ext>
              </a:extLst>
            </p:cNvPr>
            <p:cNvSpPr/>
            <p:nvPr/>
          </p:nvSpPr>
          <p:spPr bwMode="auto">
            <a:xfrm>
              <a:off x="457200" y="3124200"/>
              <a:ext cx="1828800" cy="479504"/>
            </a:xfrm>
            <a:prstGeom prst="roundRect">
              <a:avLst/>
            </a:prstGeom>
            <a:no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3" name="Rectangle 2">
              <a:extLst>
                <a:ext uri="{FF2B5EF4-FFF2-40B4-BE49-F238E27FC236}">
                  <a16:creationId xmlns:a16="http://schemas.microsoft.com/office/drawing/2014/main" id="{D5F2DF44-BE19-7C4A-8137-A91A66C2AF49}"/>
                </a:ext>
              </a:extLst>
            </p:cNvPr>
            <p:cNvSpPr/>
            <p:nvPr/>
          </p:nvSpPr>
          <p:spPr>
            <a:xfrm>
              <a:off x="2539236" y="3663552"/>
              <a:ext cx="5233164" cy="369332"/>
            </a:xfrm>
            <a:prstGeom prst="rect">
              <a:avLst/>
            </a:prstGeom>
          </p:spPr>
          <p:txBody>
            <a:bodyPr wrap="none">
              <a:spAutoFit/>
            </a:bodyPr>
            <a:lstStyle/>
            <a:p>
              <a:r>
                <a:rPr lang="en-US" b="0" dirty="0">
                  <a:latin typeface="Arial" panose="020B0604020202020204" pitchFamily="34" charset="0"/>
                  <a:cs typeface="Arial" panose="020B0604020202020204" pitchFamily="34" charset="0"/>
                </a:rPr>
                <a:t>Like with one way with have the effect for each IV</a:t>
              </a:r>
              <a:endParaRPr lang="en-US"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9992C511-D9C5-534B-B22B-62DCAA50E0AC}"/>
                </a:ext>
              </a:extLst>
            </p:cNvPr>
            <p:cNvSpPr/>
            <p:nvPr/>
          </p:nvSpPr>
          <p:spPr>
            <a:xfrm>
              <a:off x="1422018" y="4278350"/>
              <a:ext cx="4301177" cy="369332"/>
            </a:xfrm>
            <a:prstGeom prst="rect">
              <a:avLst/>
            </a:prstGeom>
          </p:spPr>
          <p:txBody>
            <a:bodyPr wrap="none">
              <a:spAutoFit/>
            </a:bodyPr>
            <a:lstStyle/>
            <a:p>
              <a:r>
                <a:rPr lang="en-US" b="0" dirty="0">
                  <a:latin typeface="Arial" panose="020B0604020202020204" pitchFamily="34" charset="0"/>
                  <a:cs typeface="Arial" panose="020B0604020202020204" pitchFamily="34" charset="0"/>
                </a:rPr>
                <a:t>As well as the </a:t>
              </a:r>
              <a:r>
                <a:rPr lang="en-US" u="sng" dirty="0">
                  <a:latin typeface="Arial" panose="020B0604020202020204" pitchFamily="34" charset="0"/>
                  <a:cs typeface="Arial" panose="020B0604020202020204" pitchFamily="34" charset="0"/>
                </a:rPr>
                <a:t>interaction</a:t>
              </a:r>
              <a:r>
                <a:rPr lang="en-US" b="0" dirty="0">
                  <a:latin typeface="Arial" panose="020B0604020202020204" pitchFamily="34" charset="0"/>
                  <a:cs typeface="Arial" panose="020B0604020202020204" pitchFamily="34" charset="0"/>
                </a:rPr>
                <a:t> between both</a:t>
              </a:r>
              <a:endParaRPr lang="en-US" dirty="0">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73085C45-FBD4-164D-B627-52CA0B721291}"/>
                </a:ext>
              </a:extLst>
            </p:cNvPr>
            <p:cNvCxnSpPr>
              <a:stCxn id="2" idx="3"/>
            </p:cNvCxnSpPr>
            <p:nvPr/>
          </p:nvCxnSpPr>
          <p:spPr bwMode="auto">
            <a:xfrm>
              <a:off x="2286000" y="2857500"/>
              <a:ext cx="1066800" cy="80605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49FFEE00-5C74-FB46-A478-B888BAB0C98D}"/>
                </a:ext>
              </a:extLst>
            </p:cNvPr>
            <p:cNvCxnSpPr>
              <a:cxnSpLocks/>
            </p:cNvCxnSpPr>
            <p:nvPr/>
          </p:nvCxnSpPr>
          <p:spPr bwMode="auto">
            <a:xfrm>
              <a:off x="1371600" y="3635572"/>
              <a:ext cx="253236" cy="70262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7" name="Slide Number Placeholder 6">
            <a:extLst>
              <a:ext uri="{FF2B5EF4-FFF2-40B4-BE49-F238E27FC236}">
                <a16:creationId xmlns:a16="http://schemas.microsoft.com/office/drawing/2014/main" id="{0F90A05B-CE09-C04D-AEAC-D440F3E58F5F}"/>
              </a:ext>
            </a:extLst>
          </p:cNvPr>
          <p:cNvSpPr>
            <a:spLocks noGrp="1"/>
          </p:cNvSpPr>
          <p:nvPr>
            <p:ph type="sldNum" sz="quarter" idx="12"/>
          </p:nvPr>
        </p:nvSpPr>
        <p:spPr/>
        <p:txBody>
          <a:bodyPr/>
          <a:lstStyle/>
          <a:p>
            <a:fld id="{803C33BC-767D-8845-BB2C-A473FB4A7552}" type="slidenum">
              <a:rPr lang="en-US" smtClean="0"/>
              <a:pPr/>
              <a:t>433</a:t>
            </a:fld>
            <a:endParaRPr lang="en-US"/>
          </a:p>
        </p:txBody>
      </p:sp>
    </p:spTree>
    <p:extLst>
      <p:ext uri="{BB962C8B-B14F-4D97-AF65-F5344CB8AC3E}">
        <p14:creationId xmlns:p14="http://schemas.microsoft.com/office/powerpoint/2010/main" val="400472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762000" y="1752600"/>
            <a:ext cx="8153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defRPr sz="2400">
                <a:solidFill>
                  <a:srgbClr val="404040"/>
                </a:solidFill>
                <a:latin typeface="+mn-lt"/>
                <a:ea typeface="ＭＳ Ｐゴシック" charset="0"/>
                <a:cs typeface="+mn-cs"/>
              </a:defRPr>
            </a:lvl1pPr>
            <a:lvl2pPr marL="742950" indent="-285750" algn="l" rtl="0" eaLnBrk="0" fontAlgn="base" hangingPunct="0">
              <a:spcBef>
                <a:spcPct val="20000"/>
              </a:spcBef>
              <a:spcAft>
                <a:spcPct val="0"/>
              </a:spcAft>
              <a:defRPr sz="2400">
                <a:solidFill>
                  <a:srgbClr val="404040"/>
                </a:solidFill>
                <a:latin typeface="+mn-lt"/>
                <a:ea typeface="+mn-ea"/>
                <a:cs typeface="+mn-cs"/>
              </a:defRPr>
            </a:lvl2pPr>
            <a:lvl3pPr marL="1143000" indent="-228600" algn="l" rtl="0" eaLnBrk="0" fontAlgn="base" hangingPunct="0">
              <a:spcBef>
                <a:spcPct val="20000"/>
              </a:spcBef>
              <a:spcAft>
                <a:spcPct val="0"/>
              </a:spcAft>
              <a:defRPr sz="2400">
                <a:solidFill>
                  <a:srgbClr val="404040"/>
                </a:solidFill>
                <a:latin typeface="+mn-lt"/>
                <a:ea typeface="+mn-ea"/>
                <a:cs typeface="+mn-cs"/>
              </a:defRPr>
            </a:lvl3pPr>
            <a:lvl4pPr marL="1600200" indent="-228600" algn="l" rtl="0" eaLnBrk="0" fontAlgn="base" hangingPunct="0">
              <a:spcBef>
                <a:spcPct val="20000"/>
              </a:spcBef>
              <a:spcAft>
                <a:spcPct val="0"/>
              </a:spcAft>
              <a:defRPr sz="2400">
                <a:solidFill>
                  <a:srgbClr val="404040"/>
                </a:solidFill>
                <a:latin typeface="+mn-lt"/>
                <a:ea typeface="+mn-ea"/>
                <a:cs typeface="+mn-cs"/>
              </a:defRPr>
            </a:lvl4pPr>
            <a:lvl5pPr marL="2057400" indent="-228600" algn="l" rtl="0" eaLnBrk="0" fontAlgn="base" hangingPunct="0">
              <a:spcBef>
                <a:spcPct val="20000"/>
              </a:spcBef>
              <a:spcAft>
                <a:spcPct val="0"/>
              </a:spcAft>
              <a:defRPr sz="2400">
                <a:solidFill>
                  <a:srgbClr val="404040"/>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a:lstStyle>
          <a:p>
            <a:r>
              <a:rPr lang="en-US" b="0" dirty="0">
                <a:latin typeface="Arial" charset="0"/>
                <a:cs typeface="Arial" charset="0"/>
              </a:rPr>
              <a:t>we can write (only the significant one)</a:t>
            </a:r>
            <a:endParaRPr lang="en-US" b="0" dirty="0">
              <a:solidFill>
                <a:srgbClr val="99CC00"/>
              </a:solidFill>
              <a:latin typeface="Arial" charset="0"/>
              <a:cs typeface="Arial" charset="0"/>
            </a:endParaRPr>
          </a:p>
          <a:p>
            <a:r>
              <a:rPr lang="en-US" b="0" dirty="0">
                <a:solidFill>
                  <a:srgbClr val="99CC00"/>
                </a:solidFill>
                <a:latin typeface="Arial" charset="0"/>
                <a:cs typeface="Arial" charset="0"/>
              </a:rPr>
              <a:t>A two-way ANOVA showed a significant effect on IV1 (</a:t>
            </a:r>
            <a:r>
              <a:rPr lang="en-US" b="0" dirty="0" err="1">
                <a:solidFill>
                  <a:srgbClr val="99CC00"/>
                </a:solidFill>
                <a:latin typeface="Arial" charset="0"/>
                <a:cs typeface="Arial" charset="0"/>
              </a:rPr>
              <a:t>Fdf</a:t>
            </a:r>
            <a:r>
              <a:rPr lang="en-US" b="0" dirty="0">
                <a:solidFill>
                  <a:srgbClr val="99CC00"/>
                </a:solidFill>
                <a:latin typeface="Arial" charset="0"/>
                <a:cs typeface="Arial" charset="0"/>
              </a:rPr>
              <a:t> = </a:t>
            </a:r>
            <a:r>
              <a:rPr lang="en-US" b="0" dirty="0" err="1">
                <a:solidFill>
                  <a:srgbClr val="99CC00"/>
                </a:solidFill>
                <a:latin typeface="Arial" charset="0"/>
                <a:cs typeface="Arial" charset="0"/>
              </a:rPr>
              <a:t>F_value</a:t>
            </a:r>
            <a:r>
              <a:rPr lang="en-US" b="0" dirty="0">
                <a:solidFill>
                  <a:srgbClr val="99CC00"/>
                </a:solidFill>
                <a:latin typeface="Arial" charset="0"/>
                <a:cs typeface="Arial" charset="0"/>
              </a:rPr>
              <a:t>, p&lt;0.05), on IV2 (</a:t>
            </a:r>
            <a:r>
              <a:rPr lang="en-US" b="0" dirty="0" err="1">
                <a:solidFill>
                  <a:srgbClr val="99CC00"/>
                </a:solidFill>
                <a:latin typeface="Arial" charset="0"/>
                <a:cs typeface="Arial" charset="0"/>
              </a:rPr>
              <a:t>Fdf</a:t>
            </a:r>
            <a:r>
              <a:rPr lang="en-US" b="0" dirty="0">
                <a:solidFill>
                  <a:srgbClr val="99CC00"/>
                </a:solidFill>
                <a:latin typeface="Arial" charset="0"/>
                <a:cs typeface="Arial" charset="0"/>
              </a:rPr>
              <a:t> = </a:t>
            </a:r>
            <a:r>
              <a:rPr lang="en-US" b="0" dirty="0" err="1">
                <a:solidFill>
                  <a:srgbClr val="99CC00"/>
                </a:solidFill>
                <a:latin typeface="Arial" charset="0"/>
                <a:cs typeface="Arial" charset="0"/>
              </a:rPr>
              <a:t>F_value</a:t>
            </a:r>
            <a:r>
              <a:rPr lang="en-US" b="0" dirty="0">
                <a:solidFill>
                  <a:srgbClr val="99CC00"/>
                </a:solidFill>
                <a:latin typeface="Arial" charset="0"/>
                <a:cs typeface="Arial" charset="0"/>
              </a:rPr>
              <a:t>, p&lt;0.05) and on the interaction IV1 x IV2 (</a:t>
            </a:r>
            <a:r>
              <a:rPr lang="en-US" b="0" dirty="0" err="1">
                <a:solidFill>
                  <a:srgbClr val="99CC00"/>
                </a:solidFill>
                <a:latin typeface="Arial" charset="0"/>
                <a:cs typeface="Arial" charset="0"/>
              </a:rPr>
              <a:t>Fdf</a:t>
            </a:r>
            <a:r>
              <a:rPr lang="en-US" b="0" dirty="0">
                <a:solidFill>
                  <a:srgbClr val="99CC00"/>
                </a:solidFill>
                <a:latin typeface="Arial" charset="0"/>
                <a:cs typeface="Arial" charset="0"/>
              </a:rPr>
              <a:t> = </a:t>
            </a:r>
            <a:r>
              <a:rPr lang="en-US" b="0" dirty="0" err="1">
                <a:solidFill>
                  <a:srgbClr val="99CC00"/>
                </a:solidFill>
                <a:latin typeface="Arial" charset="0"/>
                <a:cs typeface="Arial" charset="0"/>
              </a:rPr>
              <a:t>F_value</a:t>
            </a:r>
            <a:r>
              <a:rPr lang="en-US" b="0" dirty="0">
                <a:solidFill>
                  <a:srgbClr val="99CC00"/>
                </a:solidFill>
                <a:latin typeface="Arial" charset="0"/>
                <a:cs typeface="Arial" charset="0"/>
              </a:rPr>
              <a:t>, p&lt;0.05)</a:t>
            </a:r>
          </a:p>
          <a:p>
            <a:endParaRPr lang="en-US" b="0" dirty="0">
              <a:solidFill>
                <a:srgbClr val="99CC00"/>
              </a:solidFill>
              <a:latin typeface="Arial" charset="0"/>
              <a:cs typeface="Arial" charset="0"/>
            </a:endParaRPr>
          </a:p>
          <a:p>
            <a:r>
              <a:rPr lang="en-US" b="0" dirty="0">
                <a:latin typeface="Arial" charset="0"/>
                <a:cs typeface="Arial" charset="0"/>
              </a:rPr>
              <a:t>and then you can do your post-hoc comparison tests (although there are more to do!) and conclude</a:t>
            </a:r>
            <a:endParaRPr lang="en-US" b="0"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B9BCF51E-DF1D-364B-8780-51B35678DD62}"/>
              </a:ext>
            </a:extLst>
          </p:cNvPr>
          <p:cNvSpPr>
            <a:spLocks noGrp="1"/>
          </p:cNvSpPr>
          <p:nvPr>
            <p:ph type="sldNum" sz="quarter" idx="12"/>
          </p:nvPr>
        </p:nvSpPr>
        <p:spPr/>
        <p:txBody>
          <a:bodyPr/>
          <a:lstStyle/>
          <a:p>
            <a:fld id="{803C33BC-767D-8845-BB2C-A473FB4A7552}" type="slidenum">
              <a:rPr lang="en-US" smtClean="0"/>
              <a:pPr/>
              <a:t>434</a:t>
            </a:fld>
            <a:endParaRPr lang="en-US"/>
          </a:p>
        </p:txBody>
      </p:sp>
    </p:spTree>
    <p:extLst>
      <p:ext uri="{BB962C8B-B14F-4D97-AF65-F5344CB8AC3E}">
        <p14:creationId xmlns:p14="http://schemas.microsoft.com/office/powerpoint/2010/main" val="3795135862"/>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1219200" y="1600200"/>
            <a:ext cx="7086600" cy="3785652"/>
          </a:xfrm>
          <a:prstGeom prst="rect">
            <a:avLst/>
          </a:prstGeom>
        </p:spPr>
        <p:txBody>
          <a:bodyPr wrap="square">
            <a:spAutoFit/>
          </a:bodyPr>
          <a:lstStyle/>
          <a:p>
            <a:pPr marL="457200" lvl="0" indent="-457200">
              <a:buAutoNum type="arabicPeriod"/>
            </a:pPr>
            <a:r>
              <a:rPr lang="en-US" sz="2400" b="0" dirty="0"/>
              <a:t>Be able to give the </a:t>
            </a:r>
            <a:r>
              <a:rPr lang="en-US" sz="2400" b="0" dirty="0" err="1"/>
              <a:t>CHI-square</a:t>
            </a:r>
            <a:r>
              <a:rPr lang="en-US" sz="2400" b="0" dirty="0"/>
              <a:t> formula (goodness of fit and contingency table) </a:t>
            </a:r>
          </a:p>
          <a:p>
            <a:pPr marL="457200" lvl="0" indent="-457200">
              <a:buAutoNum type="arabicPeriod"/>
            </a:pPr>
            <a:r>
              <a:rPr lang="en-US" sz="2400" b="0" dirty="0"/>
              <a:t>Calculate a </a:t>
            </a:r>
            <a:r>
              <a:rPr lang="en-US" sz="2400" b="0" dirty="0" err="1"/>
              <a:t>CHI-square</a:t>
            </a:r>
            <a:r>
              <a:rPr lang="en-US" sz="2400" b="0" dirty="0"/>
              <a:t> by hand on an example with a single variable and conclude</a:t>
            </a:r>
          </a:p>
          <a:p>
            <a:pPr marL="457200" lvl="0" indent="-457200">
              <a:buAutoNum type="arabicPeriod"/>
            </a:pPr>
            <a:r>
              <a:rPr lang="en-US" sz="2400" b="0" dirty="0"/>
              <a:t>Explain what is the different between goodness of fit and contingency table methods </a:t>
            </a:r>
          </a:p>
          <a:p>
            <a:pPr marL="457200" lvl="0" indent="-457200">
              <a:buAutoNum type="arabicPeriod"/>
            </a:pPr>
            <a:r>
              <a:rPr lang="en-US" sz="2400" b="0" dirty="0"/>
              <a:t>Explain what is a two-way ANOVA, MANOVA and ANCOVA and be able to explain the differences between them</a:t>
            </a:r>
          </a:p>
          <a:p>
            <a:pPr marL="457200" lvl="0" indent="-457200">
              <a:buAutoNum type="arabicPeriod"/>
            </a:pPr>
            <a:endParaRPr lang="en-US" sz="2400" b="0" dirty="0"/>
          </a:p>
        </p:txBody>
      </p:sp>
      <p:sp>
        <p:nvSpPr>
          <p:cNvPr id="5" name="Title 7">
            <a:extLst>
              <a:ext uri="{FF2B5EF4-FFF2-40B4-BE49-F238E27FC236}">
                <a16:creationId xmlns:a16="http://schemas.microsoft.com/office/drawing/2014/main" id="{FDCA8A4D-195B-B644-99BC-E4A5D2AE4C9C}"/>
              </a:ext>
            </a:extLst>
          </p:cNvPr>
          <p:cNvSpPr>
            <a:spLocks noGrp="1"/>
          </p:cNvSpPr>
          <p:nvPr>
            <p:ph type="title"/>
          </p:nvPr>
        </p:nvSpPr>
        <p:spPr>
          <a:xfrm>
            <a:off x="2209800" y="5791200"/>
            <a:ext cx="6754586" cy="685800"/>
          </a:xfrm>
        </p:spPr>
        <p:txBody>
          <a:bodyPr/>
          <a:lstStyle/>
          <a:p>
            <a:pPr algn="r" eaLnBrk="1" hangingPunct="1"/>
            <a:r>
              <a:rPr lang="en-US" sz="8600" dirty="0">
                <a:solidFill>
                  <a:srgbClr val="A6A6A6"/>
                </a:solidFill>
                <a:latin typeface="Arial" charset="0"/>
                <a:cs typeface="Arial" charset="0"/>
              </a:rPr>
              <a:t>take away</a:t>
            </a:r>
          </a:p>
        </p:txBody>
      </p:sp>
      <p:sp>
        <p:nvSpPr>
          <p:cNvPr id="2" name="Slide Number Placeholder 1">
            <a:extLst>
              <a:ext uri="{FF2B5EF4-FFF2-40B4-BE49-F238E27FC236}">
                <a16:creationId xmlns:a16="http://schemas.microsoft.com/office/drawing/2014/main" id="{73B71380-918A-A447-A671-6898F860BE6A}"/>
              </a:ext>
            </a:extLst>
          </p:cNvPr>
          <p:cNvSpPr>
            <a:spLocks noGrp="1"/>
          </p:cNvSpPr>
          <p:nvPr>
            <p:ph type="sldNum" sz="quarter" idx="12"/>
          </p:nvPr>
        </p:nvSpPr>
        <p:spPr/>
        <p:txBody>
          <a:bodyPr/>
          <a:lstStyle/>
          <a:p>
            <a:fld id="{803C33BC-767D-8845-BB2C-A473FB4A7552}" type="slidenum">
              <a:rPr lang="en-US" smtClean="0"/>
              <a:pPr/>
              <a:t>435</a:t>
            </a:fld>
            <a:endParaRPr lang="en-US"/>
          </a:p>
        </p:txBody>
      </p:sp>
    </p:spTree>
    <p:extLst>
      <p:ext uri="{BB962C8B-B14F-4D97-AF65-F5344CB8AC3E}">
        <p14:creationId xmlns:p14="http://schemas.microsoft.com/office/powerpoint/2010/main" val="165246312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bg>
      <p:bgPr>
        <a:solidFill>
          <a:srgbClr val="99CC00"/>
        </a:solidFill>
        <a:effectLst/>
      </p:bgPr>
    </p:bg>
    <p:spTree>
      <p:nvGrpSpPr>
        <p:cNvPr id="1" name=""/>
        <p:cNvGrpSpPr/>
        <p:nvPr/>
      </p:nvGrpSpPr>
      <p:grpSpPr>
        <a:xfrm>
          <a:off x="0" y="0"/>
          <a:ext cx="0" cy="0"/>
          <a:chOff x="0" y="0"/>
          <a:chExt cx="0" cy="0"/>
        </a:xfrm>
      </p:grpSpPr>
      <p:sp>
        <p:nvSpPr>
          <p:cNvPr id="6146" name="Title 3"/>
          <p:cNvSpPr txBox="1">
            <a:spLocks/>
          </p:cNvSpPr>
          <p:nvPr/>
        </p:nvSpPr>
        <p:spPr bwMode="auto">
          <a:xfrm>
            <a:off x="-1828800" y="1219736"/>
            <a:ext cx="9144000" cy="6247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0" dirty="0">
                <a:solidFill>
                  <a:srgbClr val="FFFFFF"/>
                </a:solidFill>
              </a:rPr>
              <a:t>8</a:t>
            </a:r>
            <a:endParaRPr kumimoji="0" lang="en-US" sz="40000" b="1" i="0" u="none" strike="noStrike" kern="120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3" name="Rectangle 2"/>
          <p:cNvSpPr/>
          <p:nvPr/>
        </p:nvSpPr>
        <p:spPr>
          <a:xfrm>
            <a:off x="4191000" y="4572000"/>
            <a:ext cx="5169408" cy="163121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5000" dirty="0">
                <a:solidFill>
                  <a:srgbClr val="FFFFFF"/>
                </a:solidFill>
              </a:rPr>
              <a:t>e</a:t>
            </a:r>
            <a:r>
              <a:rPr kumimoji="0" lang="en-US" sz="5000" b="1" i="0" u="none" strike="noStrike" kern="1200" cap="none" spc="0" normalizeH="0" baseline="0" noProof="0" dirty="0" err="1">
                <a:ln>
                  <a:noFill/>
                </a:ln>
                <a:solidFill>
                  <a:srgbClr val="FFFFFF"/>
                </a:solidFill>
                <a:effectLst/>
                <a:uLnTx/>
                <a:uFillTx/>
                <a:latin typeface="Arial" charset="0"/>
                <a:ea typeface="ＭＳ Ｐゴシック" charset="0"/>
                <a:cs typeface="Arial" charset="0"/>
              </a:rPr>
              <a:t>ffect</a:t>
            </a:r>
            <a:r>
              <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rPr>
              <a:t> size and power effect</a:t>
            </a:r>
          </a:p>
        </p:txBody>
      </p:sp>
      <p:sp>
        <p:nvSpPr>
          <p:cNvPr id="2" name="Rectangle 1">
            <a:extLst>
              <a:ext uri="{FF2B5EF4-FFF2-40B4-BE49-F238E27FC236}">
                <a16:creationId xmlns:a16="http://schemas.microsoft.com/office/drawing/2014/main" id="{B61A53F7-23BA-CB4C-90C2-9936B3878B78}"/>
              </a:ext>
            </a:extLst>
          </p:cNvPr>
          <p:cNvSpPr/>
          <p:nvPr/>
        </p:nvSpPr>
        <p:spPr>
          <a:xfrm>
            <a:off x="6477000" y="4166696"/>
            <a:ext cx="2093976" cy="353943"/>
          </a:xfrm>
          <a:prstGeom prst="rect">
            <a:avLst/>
          </a:prstGeom>
        </p:spPr>
        <p:txBody>
          <a:bodyPr wrap="square">
            <a:spAutoFit/>
          </a:bodyPr>
          <a:lstStyle/>
          <a:p>
            <a:pPr lvl="0" eaLnBrk="0" hangingPunct="0">
              <a:spcBef>
                <a:spcPct val="20000"/>
              </a:spcBef>
            </a:pPr>
            <a:r>
              <a:rPr lang="en-US" sz="1700" b="0" kern="0" dirty="0">
                <a:solidFill>
                  <a:srgbClr val="404040"/>
                </a:solidFill>
                <a:latin typeface="Candara" panose="020E0502030303020204" pitchFamily="34" charset="0"/>
                <a:cs typeface="Arial"/>
              </a:rPr>
              <a:t>(by </a:t>
            </a:r>
            <a:r>
              <a:rPr lang="en-US" sz="1700" b="0" kern="0" dirty="0" err="1">
                <a:solidFill>
                  <a:srgbClr val="404040"/>
                </a:solidFill>
                <a:latin typeface="Candara" panose="020E0502030303020204" pitchFamily="34" charset="0"/>
                <a:cs typeface="Arial"/>
              </a:rPr>
              <a:t>Luluah</a:t>
            </a:r>
            <a:r>
              <a:rPr lang="en-US" sz="1700" b="0" kern="0" dirty="0">
                <a:solidFill>
                  <a:srgbClr val="404040"/>
                </a:solidFill>
                <a:latin typeface="Candara" panose="020E0502030303020204" pitchFamily="34" charset="0"/>
                <a:cs typeface="Arial"/>
              </a:rPr>
              <a:t> Albarrak)</a:t>
            </a:r>
            <a:endParaRPr lang="en-US" dirty="0"/>
          </a:p>
        </p:txBody>
      </p:sp>
    </p:spTree>
    <p:extLst>
      <p:ext uri="{BB962C8B-B14F-4D97-AF65-F5344CB8AC3E}">
        <p14:creationId xmlns:p14="http://schemas.microsoft.com/office/powerpoint/2010/main" val="3738406772"/>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387DBD-0823-954C-AA67-43311A8F436B}"/>
              </a:ext>
            </a:extLst>
          </p:cNvPr>
          <p:cNvSpPr/>
          <p:nvPr/>
        </p:nvSpPr>
        <p:spPr>
          <a:xfrm>
            <a:off x="0" y="2057400"/>
            <a:ext cx="9144000" cy="30222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7" name="Title 1">
            <a:extLst>
              <a:ext uri="{FF2B5EF4-FFF2-40B4-BE49-F238E27FC236}">
                <a16:creationId xmlns:a16="http://schemas.microsoft.com/office/drawing/2014/main" id="{265517C0-AD3A-1F45-B455-890E4E653837}"/>
              </a:ext>
            </a:extLst>
          </p:cNvPr>
          <p:cNvSpPr txBox="1">
            <a:spLocks/>
          </p:cNvSpPr>
          <p:nvPr/>
        </p:nvSpPr>
        <p:spPr>
          <a:xfrm>
            <a:off x="2330726" y="3897506"/>
            <a:ext cx="4482548" cy="1052150"/>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solidFill>
                  <a:schemeClr val="bg1"/>
                </a:solidFill>
                <a:latin typeface="Candara" panose="020E0502030303020204" pitchFamily="34" charset="0"/>
              </a:rPr>
              <a:t>Estimation, Type I &amp; II errors, power, effect size</a:t>
            </a:r>
          </a:p>
        </p:txBody>
      </p:sp>
    </p:spTree>
    <p:extLst>
      <p:ext uri="{BB962C8B-B14F-4D97-AF65-F5344CB8AC3E}">
        <p14:creationId xmlns:p14="http://schemas.microsoft.com/office/powerpoint/2010/main" val="140739354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86A2-2C74-384B-A1C8-70F230D7E807}"/>
              </a:ext>
            </a:extLst>
          </p:cNvPr>
          <p:cNvSpPr>
            <a:spLocks noGrp="1"/>
          </p:cNvSpPr>
          <p:nvPr>
            <p:ph type="title"/>
          </p:nvPr>
        </p:nvSpPr>
        <p:spPr/>
        <p:txBody>
          <a:bodyPr/>
          <a:lstStyle/>
          <a:p>
            <a:r>
              <a:rPr lang="en-US" b="1" dirty="0">
                <a:latin typeface="Candara" panose="020E0502030303020204" pitchFamily="34" charset="0"/>
              </a:rPr>
              <a:t>R</a:t>
            </a:r>
            <a:r>
              <a:rPr lang="en-US" dirty="0">
                <a:latin typeface="Candara" panose="020E0502030303020204" pitchFamily="34" charset="0"/>
              </a:rPr>
              <a:t>andom </a:t>
            </a:r>
            <a:r>
              <a:rPr lang="en-US" b="1" dirty="0">
                <a:latin typeface="Candara" panose="020E0502030303020204" pitchFamily="34" charset="0"/>
              </a:rPr>
              <a:t>S</a:t>
            </a:r>
            <a:r>
              <a:rPr lang="en-US" dirty="0">
                <a:latin typeface="Candara" panose="020E0502030303020204" pitchFamily="34" charset="0"/>
              </a:rPr>
              <a:t>ample </a:t>
            </a:r>
          </a:p>
        </p:txBody>
      </p:sp>
      <p:sp>
        <p:nvSpPr>
          <p:cNvPr id="3" name="Content Placeholder 2">
            <a:extLst>
              <a:ext uri="{FF2B5EF4-FFF2-40B4-BE49-F238E27FC236}">
                <a16:creationId xmlns:a16="http://schemas.microsoft.com/office/drawing/2014/main" id="{ACB04EB8-2139-A54C-958A-3F181172B8F3}"/>
              </a:ext>
            </a:extLst>
          </p:cNvPr>
          <p:cNvSpPr>
            <a:spLocks noGrp="1"/>
          </p:cNvSpPr>
          <p:nvPr>
            <p:ph idx="1"/>
          </p:nvPr>
        </p:nvSpPr>
        <p:spPr>
          <a:xfrm>
            <a:off x="628650" y="2125267"/>
            <a:ext cx="4898981" cy="3492827"/>
          </a:xfrm>
        </p:spPr>
        <p:txBody>
          <a:bodyPr>
            <a:normAutofit fontScale="92500" lnSpcReduction="10000"/>
          </a:bodyPr>
          <a:lstStyle/>
          <a:p>
            <a:pPr algn="ctr"/>
            <a:endParaRPr lang="en-US" dirty="0">
              <a:latin typeface="Candara" panose="020E0502030303020204" pitchFamily="34" charset="0"/>
            </a:endParaRPr>
          </a:p>
          <a:p>
            <a:pPr algn="ctr"/>
            <a:r>
              <a:rPr lang="en-US" dirty="0">
                <a:latin typeface="Candara" panose="020E0502030303020204" pitchFamily="34" charset="0"/>
              </a:rPr>
              <a:t>Population: is a set of all units of interest. </a:t>
            </a:r>
          </a:p>
          <a:p>
            <a:pPr algn="ctr"/>
            <a:endParaRPr lang="en-US" dirty="0">
              <a:latin typeface="Candara" panose="020E0502030303020204" pitchFamily="34" charset="0"/>
            </a:endParaRPr>
          </a:p>
          <a:p>
            <a:pPr algn="ctr"/>
            <a:r>
              <a:rPr lang="en-US" dirty="0">
                <a:latin typeface="Candara" panose="020E0502030303020204" pitchFamily="34" charset="0"/>
              </a:rPr>
              <a:t>Sample: a subset of the population.</a:t>
            </a:r>
          </a:p>
          <a:p>
            <a:pPr algn="ctr"/>
            <a:endParaRPr lang="en-US" dirty="0">
              <a:latin typeface="Candara" panose="020E0502030303020204" pitchFamily="34" charset="0"/>
            </a:endParaRPr>
          </a:p>
          <a:p>
            <a:pPr algn="ctr"/>
            <a:r>
              <a:rPr lang="en-US" dirty="0">
                <a:latin typeface="Candara" panose="020E0502030303020204" pitchFamily="34" charset="0"/>
              </a:rPr>
              <a:t>Random sample: a sample collected in such a way that every member of the population is equally likely to be selected.</a:t>
            </a:r>
          </a:p>
          <a:p>
            <a:pPr algn="ctr"/>
            <a:endParaRPr lang="en-US" dirty="0">
              <a:latin typeface="Candara" panose="020E0502030303020204" pitchFamily="34" charset="0"/>
            </a:endParaRPr>
          </a:p>
          <a:p>
            <a:pPr algn="ctr"/>
            <a:endParaRPr lang="en-US" dirty="0">
              <a:latin typeface="Candara" panose="020E0502030303020204" pitchFamily="34" charset="0"/>
            </a:endParaRPr>
          </a:p>
        </p:txBody>
      </p:sp>
      <p:cxnSp>
        <p:nvCxnSpPr>
          <p:cNvPr id="7" name="Straight Arrow Connector 6">
            <a:extLst>
              <a:ext uri="{FF2B5EF4-FFF2-40B4-BE49-F238E27FC236}">
                <a16:creationId xmlns:a16="http://schemas.microsoft.com/office/drawing/2014/main" id="{8F9B163D-E892-7C48-BF96-162D96DBFA1F}"/>
              </a:ext>
            </a:extLst>
          </p:cNvPr>
          <p:cNvCxnSpPr>
            <a:cxnSpLocks/>
          </p:cNvCxnSpPr>
          <p:nvPr/>
        </p:nvCxnSpPr>
        <p:spPr>
          <a:xfrm flipH="1">
            <a:off x="6977564" y="3456911"/>
            <a:ext cx="470658" cy="9729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D39BA40-D9EC-E64C-BF67-CCFF058247E3}"/>
              </a:ext>
            </a:extLst>
          </p:cNvPr>
          <p:cNvGrpSpPr/>
          <p:nvPr/>
        </p:nvGrpSpPr>
        <p:grpSpPr>
          <a:xfrm>
            <a:off x="6793015" y="1347171"/>
            <a:ext cx="2094728" cy="2299365"/>
            <a:chOff x="7324820" y="3551061"/>
            <a:chExt cx="2792971" cy="3065820"/>
          </a:xfrm>
        </p:grpSpPr>
        <p:sp>
          <p:nvSpPr>
            <p:cNvPr id="4" name="Oval 3">
              <a:extLst>
                <a:ext uri="{FF2B5EF4-FFF2-40B4-BE49-F238E27FC236}">
                  <a16:creationId xmlns:a16="http://schemas.microsoft.com/office/drawing/2014/main" id="{E02DB4E9-15E4-714B-A710-2F44DE0FE2B2}"/>
                </a:ext>
              </a:extLst>
            </p:cNvPr>
            <p:cNvSpPr/>
            <p:nvPr/>
          </p:nvSpPr>
          <p:spPr>
            <a:xfrm>
              <a:off x="7324820" y="3638897"/>
              <a:ext cx="2792971" cy="288906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Candara Regular"/>
              </a:endParaRPr>
            </a:p>
          </p:txBody>
        </p:sp>
        <p:pic>
          <p:nvPicPr>
            <p:cNvPr id="9" name="Graphic 8" descr="Group">
              <a:extLst>
                <a:ext uri="{FF2B5EF4-FFF2-40B4-BE49-F238E27FC236}">
                  <a16:creationId xmlns:a16="http://schemas.microsoft.com/office/drawing/2014/main" id="{17B4FCD9-7500-FE42-A202-F688999B02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1427" y="3551061"/>
              <a:ext cx="1234038" cy="1234038"/>
            </a:xfrm>
            <a:prstGeom prst="rect">
              <a:avLst/>
            </a:prstGeom>
          </p:spPr>
        </p:pic>
        <p:pic>
          <p:nvPicPr>
            <p:cNvPr id="11" name="Graphic 10" descr="Group">
              <a:extLst>
                <a:ext uri="{FF2B5EF4-FFF2-40B4-BE49-F238E27FC236}">
                  <a16:creationId xmlns:a16="http://schemas.microsoft.com/office/drawing/2014/main" id="{D09818B9-4887-A34E-9492-19BD9DA85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4161" y="4338999"/>
              <a:ext cx="1334162" cy="1334162"/>
            </a:xfrm>
            <a:prstGeom prst="rect">
              <a:avLst/>
            </a:prstGeom>
          </p:spPr>
        </p:pic>
        <p:pic>
          <p:nvPicPr>
            <p:cNvPr id="13" name="Graphic 12" descr="Group">
              <a:extLst>
                <a:ext uri="{FF2B5EF4-FFF2-40B4-BE49-F238E27FC236}">
                  <a16:creationId xmlns:a16="http://schemas.microsoft.com/office/drawing/2014/main" id="{4CCAB21B-D3BC-A34C-8676-3F10726FD6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6376" y="4316964"/>
              <a:ext cx="1288654" cy="1288654"/>
            </a:xfrm>
            <a:prstGeom prst="rect">
              <a:avLst/>
            </a:prstGeom>
          </p:spPr>
        </p:pic>
        <p:pic>
          <p:nvPicPr>
            <p:cNvPr id="17" name="Graphic 16" descr="Group">
              <a:extLst>
                <a:ext uri="{FF2B5EF4-FFF2-40B4-BE49-F238E27FC236}">
                  <a16:creationId xmlns:a16="http://schemas.microsoft.com/office/drawing/2014/main" id="{7559E5A8-0900-064D-9557-CF732A57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7575" y="5206377"/>
              <a:ext cx="1410504" cy="1410504"/>
            </a:xfrm>
            <a:prstGeom prst="rect">
              <a:avLst/>
            </a:prstGeom>
          </p:spPr>
        </p:pic>
      </p:grpSp>
      <p:sp>
        <p:nvSpPr>
          <p:cNvPr id="6" name="TextBox 5">
            <a:extLst>
              <a:ext uri="{FF2B5EF4-FFF2-40B4-BE49-F238E27FC236}">
                <a16:creationId xmlns:a16="http://schemas.microsoft.com/office/drawing/2014/main" id="{41E30C85-1140-0146-A67D-D0A88584A449}"/>
              </a:ext>
            </a:extLst>
          </p:cNvPr>
          <p:cNvSpPr txBox="1"/>
          <p:nvPr/>
        </p:nvSpPr>
        <p:spPr>
          <a:xfrm>
            <a:off x="5844051" y="4143919"/>
            <a:ext cx="824833" cy="646331"/>
          </a:xfrm>
          <a:prstGeom prst="rect">
            <a:avLst/>
          </a:prstGeom>
          <a:noFill/>
        </p:spPr>
        <p:txBody>
          <a:bodyPr wrap="square" rtlCol="0">
            <a:spAutoFit/>
          </a:bodyPr>
          <a:lstStyle/>
          <a:p>
            <a:r>
              <a:rPr lang="en-US" dirty="0">
                <a:latin typeface="Candara Regular"/>
              </a:rPr>
              <a:t>Sample </a:t>
            </a:r>
          </a:p>
        </p:txBody>
      </p:sp>
      <p:sp>
        <p:nvSpPr>
          <p:cNvPr id="8" name="TextBox 7">
            <a:extLst>
              <a:ext uri="{FF2B5EF4-FFF2-40B4-BE49-F238E27FC236}">
                <a16:creationId xmlns:a16="http://schemas.microsoft.com/office/drawing/2014/main" id="{E7FA12E3-E451-E646-81BF-585CE88BCF28}"/>
              </a:ext>
            </a:extLst>
          </p:cNvPr>
          <p:cNvSpPr txBox="1"/>
          <p:nvPr/>
        </p:nvSpPr>
        <p:spPr>
          <a:xfrm>
            <a:off x="6279575" y="1364647"/>
            <a:ext cx="1168647" cy="646331"/>
          </a:xfrm>
          <a:prstGeom prst="rect">
            <a:avLst/>
          </a:prstGeom>
          <a:noFill/>
        </p:spPr>
        <p:txBody>
          <a:bodyPr wrap="square" rtlCol="0">
            <a:spAutoFit/>
          </a:bodyPr>
          <a:lstStyle/>
          <a:p>
            <a:r>
              <a:rPr lang="en-US" dirty="0">
                <a:latin typeface="Candara Regular"/>
              </a:rPr>
              <a:t>Population </a:t>
            </a:r>
          </a:p>
        </p:txBody>
      </p:sp>
      <p:pic>
        <p:nvPicPr>
          <p:cNvPr id="18" name="Graphic 17" descr="Group">
            <a:extLst>
              <a:ext uri="{FF2B5EF4-FFF2-40B4-BE49-F238E27FC236}">
                <a16:creationId xmlns:a16="http://schemas.microsoft.com/office/drawing/2014/main" id="{83D58039-D56B-0844-B748-E846C54972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5333" y="4363173"/>
            <a:ext cx="925529" cy="925529"/>
          </a:xfrm>
          <a:prstGeom prst="rect">
            <a:avLst/>
          </a:prstGeom>
        </p:spPr>
      </p:pic>
      <p:sp>
        <p:nvSpPr>
          <p:cNvPr id="20" name="Oval 19">
            <a:extLst>
              <a:ext uri="{FF2B5EF4-FFF2-40B4-BE49-F238E27FC236}">
                <a16:creationId xmlns:a16="http://schemas.microsoft.com/office/drawing/2014/main" id="{EF71602B-CD4F-C444-A6E9-9CD7EA944A7B}"/>
              </a:ext>
            </a:extLst>
          </p:cNvPr>
          <p:cNvSpPr/>
          <p:nvPr/>
        </p:nvSpPr>
        <p:spPr>
          <a:xfrm>
            <a:off x="6165331" y="4363174"/>
            <a:ext cx="1005533" cy="1006283"/>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Candara Regular"/>
            </a:endParaRPr>
          </a:p>
        </p:txBody>
      </p:sp>
      <p:sp>
        <p:nvSpPr>
          <p:cNvPr id="5" name="Slide Number Placeholder 4">
            <a:extLst>
              <a:ext uri="{FF2B5EF4-FFF2-40B4-BE49-F238E27FC236}">
                <a16:creationId xmlns:a16="http://schemas.microsoft.com/office/drawing/2014/main" id="{B6B4DA36-E356-924C-BBD6-C715307EBB8C}"/>
              </a:ext>
            </a:extLst>
          </p:cNvPr>
          <p:cNvSpPr>
            <a:spLocks noGrp="1"/>
          </p:cNvSpPr>
          <p:nvPr>
            <p:ph type="sldNum" sz="quarter" idx="12"/>
          </p:nvPr>
        </p:nvSpPr>
        <p:spPr/>
        <p:txBody>
          <a:bodyPr/>
          <a:lstStyle/>
          <a:p>
            <a:fld id="{803C33BC-767D-8845-BB2C-A473FB4A7552}" type="slidenum">
              <a:rPr lang="en-US" smtClean="0"/>
              <a:pPr/>
              <a:t>438</a:t>
            </a:fld>
            <a:endParaRPr lang="en-US"/>
          </a:p>
        </p:txBody>
      </p:sp>
    </p:spTree>
    <p:extLst>
      <p:ext uri="{BB962C8B-B14F-4D97-AF65-F5344CB8AC3E}">
        <p14:creationId xmlns:p14="http://schemas.microsoft.com/office/powerpoint/2010/main" val="18007600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86A2-2C74-384B-A1C8-70F230D7E807}"/>
              </a:ext>
            </a:extLst>
          </p:cNvPr>
          <p:cNvSpPr>
            <a:spLocks noGrp="1"/>
          </p:cNvSpPr>
          <p:nvPr>
            <p:ph type="title"/>
          </p:nvPr>
        </p:nvSpPr>
        <p:spPr/>
        <p:txBody>
          <a:bodyPr/>
          <a:lstStyle/>
          <a:p>
            <a:r>
              <a:rPr lang="en-US" b="1" dirty="0"/>
              <a:t>R</a:t>
            </a:r>
            <a:r>
              <a:rPr lang="en-US" dirty="0"/>
              <a:t>andom </a:t>
            </a:r>
            <a:r>
              <a:rPr lang="en-US" b="1" dirty="0"/>
              <a:t>S</a:t>
            </a:r>
            <a:r>
              <a:rPr lang="en-US" dirty="0"/>
              <a:t>ample </a:t>
            </a:r>
          </a:p>
        </p:txBody>
      </p:sp>
      <p:sp>
        <p:nvSpPr>
          <p:cNvPr id="3" name="Content Placeholder 2">
            <a:extLst>
              <a:ext uri="{FF2B5EF4-FFF2-40B4-BE49-F238E27FC236}">
                <a16:creationId xmlns:a16="http://schemas.microsoft.com/office/drawing/2014/main" id="{ACB04EB8-2139-A54C-958A-3F181172B8F3}"/>
              </a:ext>
            </a:extLst>
          </p:cNvPr>
          <p:cNvSpPr>
            <a:spLocks noGrp="1"/>
          </p:cNvSpPr>
          <p:nvPr>
            <p:ph idx="1"/>
          </p:nvPr>
        </p:nvSpPr>
        <p:spPr>
          <a:xfrm>
            <a:off x="628650" y="2125267"/>
            <a:ext cx="7600950" cy="3492827"/>
          </a:xfrm>
        </p:spPr>
        <p:txBody>
          <a:bodyPr>
            <a:normAutofit/>
          </a:bodyPr>
          <a:lstStyle/>
          <a:p>
            <a:endParaRPr lang="en-US" dirty="0"/>
          </a:p>
          <a:p>
            <a:endParaRPr lang="en-US" dirty="0"/>
          </a:p>
          <a:p>
            <a:pPr algn="ctr"/>
            <a:r>
              <a:rPr lang="en-GB" dirty="0"/>
              <a:t>The</a:t>
            </a:r>
            <a:r>
              <a:rPr lang="en-GB" b="1" dirty="0"/>
              <a:t> goal </a:t>
            </a:r>
            <a:r>
              <a:rPr lang="en-GB" dirty="0"/>
              <a:t>is to make estimates and predictions about a population based on information from a sample. In particular, we want to estimate the population mean µ , and the population standard deviation </a:t>
            </a:r>
            <a:r>
              <a:rPr lang="el-GR" dirty="0"/>
              <a:t>σ.</a:t>
            </a:r>
            <a:r>
              <a:rPr lang="en-US" dirty="0"/>
              <a:t> </a:t>
            </a:r>
          </a:p>
        </p:txBody>
      </p:sp>
      <p:sp>
        <p:nvSpPr>
          <p:cNvPr id="8" name="TextBox 7">
            <a:extLst>
              <a:ext uri="{FF2B5EF4-FFF2-40B4-BE49-F238E27FC236}">
                <a16:creationId xmlns:a16="http://schemas.microsoft.com/office/drawing/2014/main" id="{E7FA12E3-E451-E646-81BF-585CE88BCF28}"/>
              </a:ext>
            </a:extLst>
          </p:cNvPr>
          <p:cNvSpPr txBox="1"/>
          <p:nvPr/>
        </p:nvSpPr>
        <p:spPr>
          <a:xfrm>
            <a:off x="7645277" y="1167722"/>
            <a:ext cx="1168647" cy="369332"/>
          </a:xfrm>
          <a:prstGeom prst="rect">
            <a:avLst/>
          </a:prstGeom>
          <a:noFill/>
        </p:spPr>
        <p:txBody>
          <a:bodyPr wrap="square" rtlCol="0">
            <a:spAutoFit/>
          </a:bodyPr>
          <a:lstStyle/>
          <a:p>
            <a:r>
              <a:rPr lang="en-US" sz="1050" dirty="0">
                <a:latin typeface="Candara Regular"/>
              </a:rPr>
              <a:t>Population</a:t>
            </a:r>
            <a:r>
              <a:rPr lang="en-US" dirty="0">
                <a:latin typeface="Candara Regular"/>
              </a:rPr>
              <a:t> </a:t>
            </a:r>
          </a:p>
        </p:txBody>
      </p:sp>
      <p:cxnSp>
        <p:nvCxnSpPr>
          <p:cNvPr id="14" name="Straight Arrow Connector 13">
            <a:extLst>
              <a:ext uri="{FF2B5EF4-FFF2-40B4-BE49-F238E27FC236}">
                <a16:creationId xmlns:a16="http://schemas.microsoft.com/office/drawing/2014/main" id="{34045D12-F4E1-9A4B-B57F-A46FB127EA93}"/>
              </a:ext>
            </a:extLst>
          </p:cNvPr>
          <p:cNvCxnSpPr>
            <a:cxnSpLocks/>
          </p:cNvCxnSpPr>
          <p:nvPr/>
        </p:nvCxnSpPr>
        <p:spPr>
          <a:xfrm flipH="1">
            <a:off x="6785762" y="1921524"/>
            <a:ext cx="713134" cy="2037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B8E3A50-8A0A-F14E-92A0-5A075DC2AC75}"/>
              </a:ext>
            </a:extLst>
          </p:cNvPr>
          <p:cNvGrpSpPr/>
          <p:nvPr/>
        </p:nvGrpSpPr>
        <p:grpSpPr>
          <a:xfrm>
            <a:off x="7530793" y="1408093"/>
            <a:ext cx="984557" cy="1027224"/>
            <a:chOff x="7324820" y="3551061"/>
            <a:chExt cx="2792971" cy="3065820"/>
          </a:xfrm>
        </p:grpSpPr>
        <p:sp>
          <p:nvSpPr>
            <p:cNvPr id="16" name="Oval 15">
              <a:extLst>
                <a:ext uri="{FF2B5EF4-FFF2-40B4-BE49-F238E27FC236}">
                  <a16:creationId xmlns:a16="http://schemas.microsoft.com/office/drawing/2014/main" id="{B23CE8D7-177A-0C45-8C42-97AED907F240}"/>
                </a:ext>
              </a:extLst>
            </p:cNvPr>
            <p:cNvSpPr/>
            <p:nvPr/>
          </p:nvSpPr>
          <p:spPr>
            <a:xfrm>
              <a:off x="7324820" y="3638897"/>
              <a:ext cx="2792971" cy="288906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Candara Regular"/>
              </a:endParaRPr>
            </a:p>
          </p:txBody>
        </p:sp>
        <p:pic>
          <p:nvPicPr>
            <p:cNvPr id="18" name="Graphic 17" descr="Group">
              <a:extLst>
                <a:ext uri="{FF2B5EF4-FFF2-40B4-BE49-F238E27FC236}">
                  <a16:creationId xmlns:a16="http://schemas.microsoft.com/office/drawing/2014/main" id="{0464B118-3912-014A-870E-C64F868A0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1427" y="3551061"/>
              <a:ext cx="1234038" cy="1234038"/>
            </a:xfrm>
            <a:prstGeom prst="rect">
              <a:avLst/>
            </a:prstGeom>
          </p:spPr>
        </p:pic>
        <p:pic>
          <p:nvPicPr>
            <p:cNvPr id="20" name="Graphic 19" descr="Group">
              <a:extLst>
                <a:ext uri="{FF2B5EF4-FFF2-40B4-BE49-F238E27FC236}">
                  <a16:creationId xmlns:a16="http://schemas.microsoft.com/office/drawing/2014/main" id="{89A6A8E3-79B9-0640-95A9-C155BA4C87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4161" y="4338999"/>
              <a:ext cx="1334162" cy="1334162"/>
            </a:xfrm>
            <a:prstGeom prst="rect">
              <a:avLst/>
            </a:prstGeom>
          </p:spPr>
        </p:pic>
        <p:pic>
          <p:nvPicPr>
            <p:cNvPr id="21" name="Graphic 20" descr="Group">
              <a:extLst>
                <a:ext uri="{FF2B5EF4-FFF2-40B4-BE49-F238E27FC236}">
                  <a16:creationId xmlns:a16="http://schemas.microsoft.com/office/drawing/2014/main" id="{7F177157-C58B-E949-9B77-0391D0CA07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8906" y="4316964"/>
              <a:ext cx="1288654" cy="1288654"/>
            </a:xfrm>
            <a:prstGeom prst="rect">
              <a:avLst/>
            </a:prstGeom>
          </p:spPr>
        </p:pic>
        <p:pic>
          <p:nvPicPr>
            <p:cNvPr id="22" name="Graphic 21" descr="Group">
              <a:extLst>
                <a:ext uri="{FF2B5EF4-FFF2-40B4-BE49-F238E27FC236}">
                  <a16:creationId xmlns:a16="http://schemas.microsoft.com/office/drawing/2014/main" id="{18D50F9B-6806-F64E-BC3A-B83764E3A9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7575" y="5206377"/>
              <a:ext cx="1410504" cy="1410504"/>
            </a:xfrm>
            <a:prstGeom prst="rect">
              <a:avLst/>
            </a:prstGeom>
          </p:spPr>
        </p:pic>
      </p:grpSp>
      <p:sp>
        <p:nvSpPr>
          <p:cNvPr id="23" name="TextBox 22">
            <a:extLst>
              <a:ext uri="{FF2B5EF4-FFF2-40B4-BE49-F238E27FC236}">
                <a16:creationId xmlns:a16="http://schemas.microsoft.com/office/drawing/2014/main" id="{90C69AF6-DFBD-E342-88C0-4D7F177C0B2C}"/>
              </a:ext>
            </a:extLst>
          </p:cNvPr>
          <p:cNvSpPr txBox="1"/>
          <p:nvPr/>
        </p:nvSpPr>
        <p:spPr>
          <a:xfrm>
            <a:off x="6290061" y="1731885"/>
            <a:ext cx="1372073" cy="253916"/>
          </a:xfrm>
          <a:prstGeom prst="rect">
            <a:avLst/>
          </a:prstGeom>
          <a:noFill/>
        </p:spPr>
        <p:txBody>
          <a:bodyPr wrap="square" rtlCol="0">
            <a:spAutoFit/>
          </a:bodyPr>
          <a:lstStyle/>
          <a:p>
            <a:r>
              <a:rPr lang="en-US" sz="1050" dirty="0">
                <a:latin typeface="Candara Regular"/>
              </a:rPr>
              <a:t>Sample </a:t>
            </a:r>
          </a:p>
        </p:txBody>
      </p:sp>
      <p:pic>
        <p:nvPicPr>
          <p:cNvPr id="25" name="Graphic 24" descr="Group">
            <a:extLst>
              <a:ext uri="{FF2B5EF4-FFF2-40B4-BE49-F238E27FC236}">
                <a16:creationId xmlns:a16="http://schemas.microsoft.com/office/drawing/2014/main" id="{A2809A76-CD27-EC4D-866B-9C05177FDB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33207" y="1983917"/>
            <a:ext cx="435014" cy="435014"/>
          </a:xfrm>
          <a:prstGeom prst="rect">
            <a:avLst/>
          </a:prstGeom>
        </p:spPr>
      </p:pic>
      <p:sp>
        <p:nvSpPr>
          <p:cNvPr id="26" name="Oval 25">
            <a:extLst>
              <a:ext uri="{FF2B5EF4-FFF2-40B4-BE49-F238E27FC236}">
                <a16:creationId xmlns:a16="http://schemas.microsoft.com/office/drawing/2014/main" id="{1D0E4E3F-67CB-C74A-AF1E-8F029D934790}"/>
              </a:ext>
            </a:extLst>
          </p:cNvPr>
          <p:cNvSpPr/>
          <p:nvPr/>
        </p:nvSpPr>
        <p:spPr>
          <a:xfrm>
            <a:off x="6312999" y="1985768"/>
            <a:ext cx="472618" cy="449549"/>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Candara Regular"/>
            </a:endParaRPr>
          </a:p>
        </p:txBody>
      </p:sp>
      <p:sp>
        <p:nvSpPr>
          <p:cNvPr id="4" name="Slide Number Placeholder 3">
            <a:extLst>
              <a:ext uri="{FF2B5EF4-FFF2-40B4-BE49-F238E27FC236}">
                <a16:creationId xmlns:a16="http://schemas.microsoft.com/office/drawing/2014/main" id="{A7AB8EB0-FD44-EC4B-8134-4144847CFCB6}"/>
              </a:ext>
            </a:extLst>
          </p:cNvPr>
          <p:cNvSpPr>
            <a:spLocks noGrp="1"/>
          </p:cNvSpPr>
          <p:nvPr>
            <p:ph type="sldNum" sz="quarter" idx="12"/>
          </p:nvPr>
        </p:nvSpPr>
        <p:spPr/>
        <p:txBody>
          <a:bodyPr/>
          <a:lstStyle/>
          <a:p>
            <a:fld id="{803C33BC-767D-8845-BB2C-A473FB4A7552}" type="slidenum">
              <a:rPr lang="en-US" smtClean="0"/>
              <a:pPr/>
              <a:t>439</a:t>
            </a:fld>
            <a:endParaRPr lang="en-US"/>
          </a:p>
        </p:txBody>
      </p:sp>
    </p:spTree>
    <p:extLst>
      <p:ext uri="{BB962C8B-B14F-4D97-AF65-F5344CB8AC3E}">
        <p14:creationId xmlns:p14="http://schemas.microsoft.com/office/powerpoint/2010/main" val="4057974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6B1379-F9A6-1C40-8018-D4D5FA565AB8}"/>
              </a:ext>
            </a:extLst>
          </p:cNvPr>
          <p:cNvPicPr>
            <a:picLocks noChangeAspect="1"/>
          </p:cNvPicPr>
          <p:nvPr/>
        </p:nvPicPr>
        <p:blipFill rotWithShape="1">
          <a:blip r:embed="rId2"/>
          <a:srcRect l="9410" t="137" r="15642" b="-137"/>
          <a:stretch/>
        </p:blipFill>
        <p:spPr>
          <a:xfrm>
            <a:off x="4534" y="1988"/>
            <a:ext cx="9139466" cy="6856012"/>
          </a:xfrm>
          <a:prstGeom prst="rect">
            <a:avLst/>
          </a:prstGeom>
        </p:spPr>
      </p:pic>
      <p:sp>
        <p:nvSpPr>
          <p:cNvPr id="6" name="TextBox 5">
            <a:extLst>
              <a:ext uri="{FF2B5EF4-FFF2-40B4-BE49-F238E27FC236}">
                <a16:creationId xmlns:a16="http://schemas.microsoft.com/office/drawing/2014/main" id="{69DB7B57-F36F-3B4B-9866-285B4989DE89}"/>
              </a:ext>
            </a:extLst>
          </p:cNvPr>
          <p:cNvSpPr txBox="1">
            <a:spLocks noChangeArrowheads="1"/>
          </p:cNvSpPr>
          <p:nvPr/>
        </p:nvSpPr>
        <p:spPr bwMode="auto">
          <a:xfrm>
            <a:off x="0" y="4648200"/>
            <a:ext cx="9144000" cy="1754326"/>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understand the impact of a machine (on a production line) on the quality of the products created</a:t>
            </a:r>
          </a:p>
        </p:txBody>
      </p:sp>
      <p:sp>
        <p:nvSpPr>
          <p:cNvPr id="2" name="Slide Number Placeholder 1">
            <a:extLst>
              <a:ext uri="{FF2B5EF4-FFF2-40B4-BE49-F238E27FC236}">
                <a16:creationId xmlns:a16="http://schemas.microsoft.com/office/drawing/2014/main" id="{9DFAC81C-4922-5640-9108-1981FFA9E3D3}"/>
              </a:ext>
            </a:extLst>
          </p:cNvPr>
          <p:cNvSpPr>
            <a:spLocks noGrp="1"/>
          </p:cNvSpPr>
          <p:nvPr>
            <p:ph type="sldNum" sz="quarter" idx="12"/>
          </p:nvPr>
        </p:nvSpPr>
        <p:spPr/>
        <p:txBody>
          <a:bodyPr/>
          <a:lstStyle/>
          <a:p>
            <a:fld id="{8C734804-006E-DC44-93A2-A63A0AD6AB16}" type="slidenum">
              <a:rPr lang="en-US" smtClean="0"/>
              <a:pPr/>
              <a:t>44</a:t>
            </a:fld>
            <a:endParaRPr lang="en-US"/>
          </a:p>
        </p:txBody>
      </p:sp>
    </p:spTree>
    <p:extLst>
      <p:ext uri="{BB962C8B-B14F-4D97-AF65-F5344CB8AC3E}">
        <p14:creationId xmlns:p14="http://schemas.microsoft.com/office/powerpoint/2010/main" val="116477035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B53A-5095-634E-8F20-EC0D67A458C4}"/>
              </a:ext>
            </a:extLst>
          </p:cNvPr>
          <p:cNvSpPr>
            <a:spLocks noGrp="1"/>
          </p:cNvSpPr>
          <p:nvPr>
            <p:ph type="title"/>
          </p:nvPr>
        </p:nvSpPr>
        <p:spPr/>
        <p:txBody>
          <a:bodyPr>
            <a:normAutofit fontScale="90000"/>
          </a:bodyPr>
          <a:lstStyle/>
          <a:p>
            <a:pPr fontAlgn="base"/>
            <a:r>
              <a:rPr lang="en-GB" b="1" dirty="0"/>
              <a:t>S</a:t>
            </a:r>
            <a:r>
              <a:rPr lang="en-GB" dirty="0"/>
              <a:t>ample </a:t>
            </a:r>
            <a:r>
              <a:rPr lang="en-GB" b="1" dirty="0"/>
              <a:t>S</a:t>
            </a:r>
            <a:r>
              <a:rPr lang="en-GB" dirty="0"/>
              <a:t>ize </a:t>
            </a:r>
            <a:r>
              <a:rPr lang="en-GB" b="1" dirty="0"/>
              <a:t>C</a:t>
            </a:r>
            <a:r>
              <a:rPr lang="en-GB" dirty="0"/>
              <a:t>alculation</a:t>
            </a:r>
            <a:endParaRPr lang="en-US" dirty="0"/>
          </a:p>
        </p:txBody>
      </p:sp>
      <p:sp>
        <p:nvSpPr>
          <p:cNvPr id="3" name="Content Placeholder 2">
            <a:extLst>
              <a:ext uri="{FF2B5EF4-FFF2-40B4-BE49-F238E27FC236}">
                <a16:creationId xmlns:a16="http://schemas.microsoft.com/office/drawing/2014/main" id="{CFF4FBB3-D3A3-9F4B-A7DE-064ED41A8E01}"/>
              </a:ext>
            </a:extLst>
          </p:cNvPr>
          <p:cNvSpPr>
            <a:spLocks noGrp="1"/>
          </p:cNvSpPr>
          <p:nvPr>
            <p:ph idx="1"/>
          </p:nvPr>
        </p:nvSpPr>
        <p:spPr/>
        <p:txBody>
          <a:bodyPr/>
          <a:lstStyle/>
          <a:p>
            <a:pPr algn="ctr"/>
            <a:r>
              <a:rPr lang="en-GB" dirty="0"/>
              <a:t>The main aim of a sample size calculation is to determine the number of participants needed to detect a scientifically relevant treatment effect.</a:t>
            </a:r>
          </a:p>
          <a:p>
            <a:pPr algn="ctr"/>
            <a:endParaRPr lang="en-GB" dirty="0"/>
          </a:p>
          <a:p>
            <a:r>
              <a:rPr lang="en-GB" dirty="0"/>
              <a:t>Sample size is </a:t>
            </a:r>
            <a:r>
              <a:rPr lang="en-GB" dirty="0">
                <a:latin typeface="Candara" panose="020E0502030303020204" pitchFamily="34" charset="0"/>
              </a:rPr>
              <a:t>too small </a:t>
            </a:r>
            <a:r>
              <a:rPr lang="en-GB" dirty="0">
                <a:sym typeface="Wingdings" pitchFamily="2" charset="2"/>
              </a:rPr>
              <a:t></a:t>
            </a:r>
            <a:r>
              <a:rPr lang="en-GB" dirty="0"/>
              <a:t> one may not be able to detect an important existing effect. </a:t>
            </a:r>
          </a:p>
          <a:p>
            <a:endParaRPr lang="en-GB" dirty="0"/>
          </a:p>
          <a:p>
            <a:r>
              <a:rPr lang="en-GB" dirty="0"/>
              <a:t>Sample size is too large </a:t>
            </a:r>
            <a:r>
              <a:rPr lang="en-GB" dirty="0">
                <a:sym typeface="Wingdings" pitchFamily="2" charset="2"/>
              </a:rPr>
              <a:t> </a:t>
            </a:r>
            <a:r>
              <a:rPr lang="en-GB" dirty="0"/>
              <a:t>waste of time, resources and money. </a:t>
            </a:r>
            <a:br>
              <a:rPr lang="en-GB" dirty="0"/>
            </a:br>
            <a:endParaRPr lang="en-US" dirty="0"/>
          </a:p>
        </p:txBody>
      </p:sp>
      <p:sp>
        <p:nvSpPr>
          <p:cNvPr id="4" name="Slide Number Placeholder 3">
            <a:extLst>
              <a:ext uri="{FF2B5EF4-FFF2-40B4-BE49-F238E27FC236}">
                <a16:creationId xmlns:a16="http://schemas.microsoft.com/office/drawing/2014/main" id="{42257F1F-33E5-DB49-ADBF-C67A3A7F53B2}"/>
              </a:ext>
            </a:extLst>
          </p:cNvPr>
          <p:cNvSpPr>
            <a:spLocks noGrp="1"/>
          </p:cNvSpPr>
          <p:nvPr>
            <p:ph type="sldNum" sz="quarter" idx="12"/>
          </p:nvPr>
        </p:nvSpPr>
        <p:spPr/>
        <p:txBody>
          <a:bodyPr/>
          <a:lstStyle/>
          <a:p>
            <a:fld id="{803C33BC-767D-8845-BB2C-A473FB4A7552}" type="slidenum">
              <a:rPr lang="en-US" smtClean="0"/>
              <a:pPr/>
              <a:t>440</a:t>
            </a:fld>
            <a:endParaRPr lang="en-US"/>
          </a:p>
        </p:txBody>
      </p:sp>
    </p:spTree>
    <p:extLst>
      <p:ext uri="{BB962C8B-B14F-4D97-AF65-F5344CB8AC3E}">
        <p14:creationId xmlns:p14="http://schemas.microsoft.com/office/powerpoint/2010/main" val="316079691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7336-F93F-C14D-BF26-E6A3E66F570D}"/>
              </a:ext>
            </a:extLst>
          </p:cNvPr>
          <p:cNvSpPr>
            <a:spLocks noGrp="1"/>
          </p:cNvSpPr>
          <p:nvPr>
            <p:ph type="title"/>
          </p:nvPr>
        </p:nvSpPr>
        <p:spPr/>
        <p:txBody>
          <a:bodyPr>
            <a:normAutofit fontScale="90000"/>
          </a:bodyPr>
          <a:lstStyle/>
          <a:p>
            <a:pPr fontAlgn="base"/>
            <a:r>
              <a:rPr lang="en-GB" b="1" dirty="0">
                <a:latin typeface="Candara" panose="020E0502030303020204" pitchFamily="34" charset="0"/>
              </a:rPr>
              <a:t>C</a:t>
            </a:r>
            <a:r>
              <a:rPr lang="en-GB" dirty="0">
                <a:latin typeface="Candara" panose="020E0502030303020204" pitchFamily="34" charset="0"/>
              </a:rPr>
              <a:t>omponents of sample size calculations</a:t>
            </a:r>
            <a:endParaRPr lang="en-US" dirty="0">
              <a:latin typeface="Candara" panose="020E0502030303020204" pitchFamily="34" charset="0"/>
            </a:endParaRPr>
          </a:p>
        </p:txBody>
      </p:sp>
      <p:sp>
        <p:nvSpPr>
          <p:cNvPr id="6" name="Rounded Rectangle 5">
            <a:extLst>
              <a:ext uri="{FF2B5EF4-FFF2-40B4-BE49-F238E27FC236}">
                <a16:creationId xmlns:a16="http://schemas.microsoft.com/office/drawing/2014/main" id="{0922F2AA-0C7C-2340-9BFA-CD970499B55D}"/>
              </a:ext>
            </a:extLst>
          </p:cNvPr>
          <p:cNvSpPr/>
          <p:nvPr/>
        </p:nvSpPr>
        <p:spPr>
          <a:xfrm>
            <a:off x="852209" y="226511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Type I error (alpha) </a:t>
            </a:r>
          </a:p>
        </p:txBody>
      </p:sp>
      <p:sp>
        <p:nvSpPr>
          <p:cNvPr id="7" name="Rounded Rectangle 6">
            <a:extLst>
              <a:ext uri="{FF2B5EF4-FFF2-40B4-BE49-F238E27FC236}">
                <a16:creationId xmlns:a16="http://schemas.microsoft.com/office/drawing/2014/main" id="{24B5AEAD-5900-8448-A92A-9C3756209F40}"/>
              </a:ext>
            </a:extLst>
          </p:cNvPr>
          <p:cNvSpPr/>
          <p:nvPr/>
        </p:nvSpPr>
        <p:spPr>
          <a:xfrm>
            <a:off x="852209" y="321178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Power</a:t>
            </a:r>
            <a:r>
              <a:rPr lang="en-US" dirty="0">
                <a:solidFill>
                  <a:schemeClr val="tx1"/>
                </a:solidFill>
                <a:latin typeface="Candara Regular"/>
              </a:rPr>
              <a:t> </a:t>
            </a:r>
          </a:p>
        </p:txBody>
      </p:sp>
      <p:sp>
        <p:nvSpPr>
          <p:cNvPr id="8" name="Rounded Rectangle 7">
            <a:extLst>
              <a:ext uri="{FF2B5EF4-FFF2-40B4-BE49-F238E27FC236}">
                <a16:creationId xmlns:a16="http://schemas.microsoft.com/office/drawing/2014/main" id="{EA4395CD-A194-9E48-989D-31956C37813E}"/>
              </a:ext>
            </a:extLst>
          </p:cNvPr>
          <p:cNvSpPr/>
          <p:nvPr/>
        </p:nvSpPr>
        <p:spPr>
          <a:xfrm>
            <a:off x="852208" y="415845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The smallest effect of interest </a:t>
            </a:r>
          </a:p>
        </p:txBody>
      </p:sp>
      <p:sp>
        <p:nvSpPr>
          <p:cNvPr id="9" name="Rounded Rectangle 8">
            <a:extLst>
              <a:ext uri="{FF2B5EF4-FFF2-40B4-BE49-F238E27FC236}">
                <a16:creationId xmlns:a16="http://schemas.microsoft.com/office/drawing/2014/main" id="{62A766B4-7A6A-6D41-B12E-917EB3BCDB2A}"/>
              </a:ext>
            </a:extLst>
          </p:cNvPr>
          <p:cNvSpPr/>
          <p:nvPr/>
        </p:nvSpPr>
        <p:spPr>
          <a:xfrm>
            <a:off x="852208" y="5105123"/>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Variability </a:t>
            </a:r>
          </a:p>
        </p:txBody>
      </p:sp>
      <p:sp>
        <p:nvSpPr>
          <p:cNvPr id="10" name="Rounded Rectangle 9">
            <a:extLst>
              <a:ext uri="{FF2B5EF4-FFF2-40B4-BE49-F238E27FC236}">
                <a16:creationId xmlns:a16="http://schemas.microsoft.com/office/drawing/2014/main" id="{0385E4B5-0D0E-6E4F-866B-EEFCBA11408C}"/>
              </a:ext>
            </a:extLst>
          </p:cNvPr>
          <p:cNvSpPr/>
          <p:nvPr/>
        </p:nvSpPr>
        <p:spPr>
          <a:xfrm>
            <a:off x="6575612" y="3127345"/>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Sample size </a:t>
            </a:r>
          </a:p>
        </p:txBody>
      </p:sp>
      <p:sp>
        <p:nvSpPr>
          <p:cNvPr id="11" name="Rounded Rectangle 10">
            <a:extLst>
              <a:ext uri="{FF2B5EF4-FFF2-40B4-BE49-F238E27FC236}">
                <a16:creationId xmlns:a16="http://schemas.microsoft.com/office/drawing/2014/main" id="{8528281A-08AB-C84A-948F-0094F7716E46}"/>
              </a:ext>
            </a:extLst>
          </p:cNvPr>
          <p:cNvSpPr/>
          <p:nvPr/>
        </p:nvSpPr>
        <p:spPr>
          <a:xfrm>
            <a:off x="3563470" y="4701712"/>
            <a:ext cx="2111189"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ndara Regular"/>
            </a:endParaRPr>
          </a:p>
          <a:p>
            <a:pPr algn="ctr"/>
            <a:r>
              <a:rPr lang="en-US" dirty="0">
                <a:solidFill>
                  <a:schemeClr val="tx1"/>
                </a:solidFill>
                <a:latin typeface="Candara" panose="020E0502030303020204" pitchFamily="34" charset="0"/>
              </a:rPr>
              <a:t>“</a:t>
            </a:r>
            <a:r>
              <a:rPr lang="en-US" dirty="0" err="1">
                <a:solidFill>
                  <a:schemeClr val="tx1"/>
                </a:solidFill>
                <a:latin typeface="Candara" panose="020E0502030303020204" pitchFamily="34" charset="0"/>
              </a:rPr>
              <a:t>Standarised</a:t>
            </a:r>
            <a:r>
              <a:rPr lang="en-US" dirty="0">
                <a:solidFill>
                  <a:schemeClr val="tx1"/>
                </a:solidFill>
                <a:latin typeface="Candara" panose="020E0502030303020204" pitchFamily="34" charset="0"/>
              </a:rPr>
              <a:t> Effect Size” Cohen’s d</a:t>
            </a:r>
          </a:p>
          <a:p>
            <a:pPr algn="ctr"/>
            <a:endParaRPr lang="en-US" dirty="0">
              <a:latin typeface="Candara Regular"/>
            </a:endParaRPr>
          </a:p>
        </p:txBody>
      </p:sp>
      <p:cxnSp>
        <p:nvCxnSpPr>
          <p:cNvPr id="17" name="Straight Arrow Connector 16">
            <a:extLst>
              <a:ext uri="{FF2B5EF4-FFF2-40B4-BE49-F238E27FC236}">
                <a16:creationId xmlns:a16="http://schemas.microsoft.com/office/drawing/2014/main" id="{2CBD5481-F81D-6946-9A36-0ABDEF821A74}"/>
              </a:ext>
            </a:extLst>
          </p:cNvPr>
          <p:cNvCxnSpPr>
            <a:cxnSpLocks/>
            <a:stCxn id="6" idx="3"/>
          </p:cNvCxnSpPr>
          <p:nvPr/>
        </p:nvCxnSpPr>
        <p:spPr>
          <a:xfrm>
            <a:off x="2869267" y="2628183"/>
            <a:ext cx="3706345" cy="6918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263166-745A-4241-87BA-71820EF78513}"/>
              </a:ext>
            </a:extLst>
          </p:cNvPr>
          <p:cNvCxnSpPr>
            <a:cxnSpLocks/>
            <a:stCxn id="9" idx="3"/>
            <a:endCxn id="11" idx="1"/>
          </p:cNvCxnSpPr>
          <p:nvPr/>
        </p:nvCxnSpPr>
        <p:spPr>
          <a:xfrm flipV="1">
            <a:off x="2869266" y="5064783"/>
            <a:ext cx="694205" cy="40341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E9AE8D-1EB2-B040-AB09-CC12376E5030}"/>
              </a:ext>
            </a:extLst>
          </p:cNvPr>
          <p:cNvCxnSpPr>
            <a:cxnSpLocks/>
          </p:cNvCxnSpPr>
          <p:nvPr/>
        </p:nvCxnSpPr>
        <p:spPr>
          <a:xfrm>
            <a:off x="2869266" y="4511411"/>
            <a:ext cx="694205" cy="44987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5F7A9E-E6CC-0344-BC1F-9BF0B166FF41}"/>
              </a:ext>
            </a:extLst>
          </p:cNvPr>
          <p:cNvCxnSpPr>
            <a:cxnSpLocks/>
            <a:stCxn id="7" idx="3"/>
          </p:cNvCxnSpPr>
          <p:nvPr/>
        </p:nvCxnSpPr>
        <p:spPr>
          <a:xfrm>
            <a:off x="2869267" y="3574853"/>
            <a:ext cx="3706345" cy="2385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F4D59A4-1961-BD47-86D7-70521C4432A9}"/>
              </a:ext>
            </a:extLst>
          </p:cNvPr>
          <p:cNvCxnSpPr>
            <a:cxnSpLocks/>
            <a:stCxn id="11" idx="3"/>
          </p:cNvCxnSpPr>
          <p:nvPr/>
        </p:nvCxnSpPr>
        <p:spPr>
          <a:xfrm flipV="1">
            <a:off x="5674659" y="3841558"/>
            <a:ext cx="900953" cy="122322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5A9EF0D-6DB7-5B4C-8B82-E7F748C1A31E}"/>
              </a:ext>
            </a:extLst>
          </p:cNvPr>
          <p:cNvSpPr>
            <a:spLocks noGrp="1"/>
          </p:cNvSpPr>
          <p:nvPr>
            <p:ph type="sldNum" sz="quarter" idx="12"/>
          </p:nvPr>
        </p:nvSpPr>
        <p:spPr/>
        <p:txBody>
          <a:bodyPr/>
          <a:lstStyle/>
          <a:p>
            <a:fld id="{803C33BC-767D-8845-BB2C-A473FB4A7552}" type="slidenum">
              <a:rPr lang="en-US" smtClean="0"/>
              <a:pPr/>
              <a:t>441</a:t>
            </a:fld>
            <a:endParaRPr lang="en-US"/>
          </a:p>
        </p:txBody>
      </p:sp>
    </p:spTree>
    <p:extLst>
      <p:ext uri="{BB962C8B-B14F-4D97-AF65-F5344CB8AC3E}">
        <p14:creationId xmlns:p14="http://schemas.microsoft.com/office/powerpoint/2010/main" val="158717729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7336-F93F-C14D-BF26-E6A3E66F570D}"/>
              </a:ext>
            </a:extLst>
          </p:cNvPr>
          <p:cNvSpPr>
            <a:spLocks noGrp="1"/>
          </p:cNvSpPr>
          <p:nvPr>
            <p:ph type="title"/>
          </p:nvPr>
        </p:nvSpPr>
        <p:spPr/>
        <p:txBody>
          <a:bodyPr>
            <a:normAutofit fontScale="90000"/>
          </a:bodyPr>
          <a:lstStyle/>
          <a:p>
            <a:pPr fontAlgn="base"/>
            <a:r>
              <a:rPr lang="en-GB" b="1" dirty="0">
                <a:latin typeface="Candara" panose="020E0502030303020204" pitchFamily="34" charset="0"/>
              </a:rPr>
              <a:t>C</a:t>
            </a:r>
            <a:r>
              <a:rPr lang="en-GB" dirty="0">
                <a:latin typeface="Candara" panose="020E0502030303020204" pitchFamily="34" charset="0"/>
              </a:rPr>
              <a:t>omponents of sample size calculations</a:t>
            </a:r>
            <a:endParaRPr lang="en-US" dirty="0">
              <a:latin typeface="Candara" panose="020E0502030303020204" pitchFamily="34" charset="0"/>
            </a:endParaRPr>
          </a:p>
        </p:txBody>
      </p:sp>
      <p:sp>
        <p:nvSpPr>
          <p:cNvPr id="6" name="Rounded Rectangle 5">
            <a:extLst>
              <a:ext uri="{FF2B5EF4-FFF2-40B4-BE49-F238E27FC236}">
                <a16:creationId xmlns:a16="http://schemas.microsoft.com/office/drawing/2014/main" id="{0922F2AA-0C7C-2340-9BFA-CD970499B55D}"/>
              </a:ext>
            </a:extLst>
          </p:cNvPr>
          <p:cNvSpPr/>
          <p:nvPr/>
        </p:nvSpPr>
        <p:spPr>
          <a:xfrm>
            <a:off x="852209" y="226511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Type I error (alpha) </a:t>
            </a:r>
          </a:p>
        </p:txBody>
      </p:sp>
      <p:sp>
        <p:nvSpPr>
          <p:cNvPr id="7" name="Rounded Rectangle 6">
            <a:extLst>
              <a:ext uri="{FF2B5EF4-FFF2-40B4-BE49-F238E27FC236}">
                <a16:creationId xmlns:a16="http://schemas.microsoft.com/office/drawing/2014/main" id="{24B5AEAD-5900-8448-A92A-9C3756209F40}"/>
              </a:ext>
            </a:extLst>
          </p:cNvPr>
          <p:cNvSpPr/>
          <p:nvPr/>
        </p:nvSpPr>
        <p:spPr>
          <a:xfrm>
            <a:off x="852209" y="321178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Power</a:t>
            </a:r>
            <a:r>
              <a:rPr lang="en-US" dirty="0">
                <a:solidFill>
                  <a:schemeClr val="tx1"/>
                </a:solidFill>
                <a:latin typeface="Candara Regular"/>
              </a:rPr>
              <a:t> </a:t>
            </a:r>
          </a:p>
        </p:txBody>
      </p:sp>
      <p:sp>
        <p:nvSpPr>
          <p:cNvPr id="8" name="Rounded Rectangle 7">
            <a:extLst>
              <a:ext uri="{FF2B5EF4-FFF2-40B4-BE49-F238E27FC236}">
                <a16:creationId xmlns:a16="http://schemas.microsoft.com/office/drawing/2014/main" id="{EA4395CD-A194-9E48-989D-31956C37813E}"/>
              </a:ext>
            </a:extLst>
          </p:cNvPr>
          <p:cNvSpPr/>
          <p:nvPr/>
        </p:nvSpPr>
        <p:spPr>
          <a:xfrm>
            <a:off x="852208" y="415845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The smallest effect of interest </a:t>
            </a:r>
          </a:p>
        </p:txBody>
      </p:sp>
      <p:sp>
        <p:nvSpPr>
          <p:cNvPr id="9" name="Rounded Rectangle 8">
            <a:extLst>
              <a:ext uri="{FF2B5EF4-FFF2-40B4-BE49-F238E27FC236}">
                <a16:creationId xmlns:a16="http://schemas.microsoft.com/office/drawing/2014/main" id="{62A766B4-7A6A-6D41-B12E-917EB3BCDB2A}"/>
              </a:ext>
            </a:extLst>
          </p:cNvPr>
          <p:cNvSpPr/>
          <p:nvPr/>
        </p:nvSpPr>
        <p:spPr>
          <a:xfrm>
            <a:off x="852208" y="5105123"/>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Variability </a:t>
            </a:r>
          </a:p>
        </p:txBody>
      </p:sp>
      <p:sp>
        <p:nvSpPr>
          <p:cNvPr id="10" name="Rounded Rectangle 9">
            <a:extLst>
              <a:ext uri="{FF2B5EF4-FFF2-40B4-BE49-F238E27FC236}">
                <a16:creationId xmlns:a16="http://schemas.microsoft.com/office/drawing/2014/main" id="{0385E4B5-0D0E-6E4F-866B-EEFCBA11408C}"/>
              </a:ext>
            </a:extLst>
          </p:cNvPr>
          <p:cNvSpPr/>
          <p:nvPr/>
        </p:nvSpPr>
        <p:spPr>
          <a:xfrm>
            <a:off x="6575612" y="3127345"/>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Sample size </a:t>
            </a:r>
          </a:p>
        </p:txBody>
      </p:sp>
      <p:sp>
        <p:nvSpPr>
          <p:cNvPr id="11" name="Rounded Rectangle 10">
            <a:extLst>
              <a:ext uri="{FF2B5EF4-FFF2-40B4-BE49-F238E27FC236}">
                <a16:creationId xmlns:a16="http://schemas.microsoft.com/office/drawing/2014/main" id="{8528281A-08AB-C84A-948F-0094F7716E46}"/>
              </a:ext>
            </a:extLst>
          </p:cNvPr>
          <p:cNvSpPr/>
          <p:nvPr/>
        </p:nvSpPr>
        <p:spPr>
          <a:xfrm>
            <a:off x="3563470" y="4701712"/>
            <a:ext cx="2111189"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ndara Regular"/>
            </a:endParaRPr>
          </a:p>
          <a:p>
            <a:pPr algn="ctr"/>
            <a:r>
              <a:rPr lang="en-US" dirty="0">
                <a:solidFill>
                  <a:schemeClr val="tx1"/>
                </a:solidFill>
                <a:latin typeface="Candara" panose="020E0502030303020204" pitchFamily="34" charset="0"/>
              </a:rPr>
              <a:t>“</a:t>
            </a:r>
            <a:r>
              <a:rPr lang="en-US" dirty="0" err="1">
                <a:solidFill>
                  <a:schemeClr val="tx1"/>
                </a:solidFill>
                <a:latin typeface="Candara" panose="020E0502030303020204" pitchFamily="34" charset="0"/>
              </a:rPr>
              <a:t>Standarised</a:t>
            </a:r>
            <a:r>
              <a:rPr lang="en-US" dirty="0">
                <a:solidFill>
                  <a:schemeClr val="tx1"/>
                </a:solidFill>
                <a:latin typeface="Candara" panose="020E0502030303020204" pitchFamily="34" charset="0"/>
              </a:rPr>
              <a:t> Effect Size” Cohen’s d</a:t>
            </a:r>
          </a:p>
          <a:p>
            <a:pPr algn="ctr"/>
            <a:endParaRPr lang="en-US" dirty="0">
              <a:latin typeface="Candara Regular"/>
            </a:endParaRPr>
          </a:p>
        </p:txBody>
      </p:sp>
      <p:cxnSp>
        <p:nvCxnSpPr>
          <p:cNvPr id="17" name="Straight Arrow Connector 16">
            <a:extLst>
              <a:ext uri="{FF2B5EF4-FFF2-40B4-BE49-F238E27FC236}">
                <a16:creationId xmlns:a16="http://schemas.microsoft.com/office/drawing/2014/main" id="{2CBD5481-F81D-6946-9A36-0ABDEF821A74}"/>
              </a:ext>
            </a:extLst>
          </p:cNvPr>
          <p:cNvCxnSpPr>
            <a:cxnSpLocks/>
            <a:stCxn id="6" idx="3"/>
          </p:cNvCxnSpPr>
          <p:nvPr/>
        </p:nvCxnSpPr>
        <p:spPr>
          <a:xfrm>
            <a:off x="2869267" y="2628183"/>
            <a:ext cx="3706345" cy="6918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263166-745A-4241-87BA-71820EF78513}"/>
              </a:ext>
            </a:extLst>
          </p:cNvPr>
          <p:cNvCxnSpPr>
            <a:cxnSpLocks/>
            <a:stCxn id="9" idx="3"/>
            <a:endCxn id="11" idx="1"/>
          </p:cNvCxnSpPr>
          <p:nvPr/>
        </p:nvCxnSpPr>
        <p:spPr>
          <a:xfrm flipV="1">
            <a:off x="2869266" y="5064783"/>
            <a:ext cx="694205" cy="40341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E9AE8D-1EB2-B040-AB09-CC12376E5030}"/>
              </a:ext>
            </a:extLst>
          </p:cNvPr>
          <p:cNvCxnSpPr>
            <a:cxnSpLocks/>
          </p:cNvCxnSpPr>
          <p:nvPr/>
        </p:nvCxnSpPr>
        <p:spPr>
          <a:xfrm>
            <a:off x="2869266" y="4511411"/>
            <a:ext cx="694205" cy="44987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5F7A9E-E6CC-0344-BC1F-9BF0B166FF41}"/>
              </a:ext>
            </a:extLst>
          </p:cNvPr>
          <p:cNvCxnSpPr>
            <a:cxnSpLocks/>
            <a:stCxn id="7" idx="3"/>
          </p:cNvCxnSpPr>
          <p:nvPr/>
        </p:nvCxnSpPr>
        <p:spPr>
          <a:xfrm>
            <a:off x="2869267" y="3574853"/>
            <a:ext cx="3706345" cy="2385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F4D59A4-1961-BD47-86D7-70521C4432A9}"/>
              </a:ext>
            </a:extLst>
          </p:cNvPr>
          <p:cNvCxnSpPr>
            <a:cxnSpLocks/>
            <a:stCxn id="11" idx="3"/>
          </p:cNvCxnSpPr>
          <p:nvPr/>
        </p:nvCxnSpPr>
        <p:spPr>
          <a:xfrm flipV="1">
            <a:off x="5674659" y="3841558"/>
            <a:ext cx="900953" cy="122322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7D247D6-D359-3E4B-A667-05C1DB8CABF0}"/>
              </a:ext>
            </a:extLst>
          </p:cNvPr>
          <p:cNvSpPr/>
          <p:nvPr/>
        </p:nvSpPr>
        <p:spPr>
          <a:xfrm>
            <a:off x="2904566" y="2125267"/>
            <a:ext cx="5916707" cy="355947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15" name="Rectangle 14">
            <a:extLst>
              <a:ext uri="{FF2B5EF4-FFF2-40B4-BE49-F238E27FC236}">
                <a16:creationId xmlns:a16="http://schemas.microsoft.com/office/drawing/2014/main" id="{8DA81054-7A87-A14F-A757-8A6532435C1E}"/>
              </a:ext>
            </a:extLst>
          </p:cNvPr>
          <p:cNvSpPr/>
          <p:nvPr/>
        </p:nvSpPr>
        <p:spPr>
          <a:xfrm>
            <a:off x="668991" y="3171442"/>
            <a:ext cx="2240615" cy="2771441"/>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3" name="Slide Number Placeholder 2">
            <a:extLst>
              <a:ext uri="{FF2B5EF4-FFF2-40B4-BE49-F238E27FC236}">
                <a16:creationId xmlns:a16="http://schemas.microsoft.com/office/drawing/2014/main" id="{1BA69C8F-AAB4-694D-A3F9-62A1940AFD15}"/>
              </a:ext>
            </a:extLst>
          </p:cNvPr>
          <p:cNvSpPr>
            <a:spLocks noGrp="1"/>
          </p:cNvSpPr>
          <p:nvPr>
            <p:ph type="sldNum" sz="quarter" idx="12"/>
          </p:nvPr>
        </p:nvSpPr>
        <p:spPr/>
        <p:txBody>
          <a:bodyPr/>
          <a:lstStyle/>
          <a:p>
            <a:fld id="{803C33BC-767D-8845-BB2C-A473FB4A7552}" type="slidenum">
              <a:rPr lang="en-US" smtClean="0"/>
              <a:pPr/>
              <a:t>442</a:t>
            </a:fld>
            <a:endParaRPr lang="en-US"/>
          </a:p>
        </p:txBody>
      </p:sp>
    </p:spTree>
    <p:extLst>
      <p:ext uri="{BB962C8B-B14F-4D97-AF65-F5344CB8AC3E}">
        <p14:creationId xmlns:p14="http://schemas.microsoft.com/office/powerpoint/2010/main" val="116573701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D6B1-1D01-0C44-9038-91EC1997E111}"/>
              </a:ext>
            </a:extLst>
          </p:cNvPr>
          <p:cNvSpPr>
            <a:spLocks noGrp="1"/>
          </p:cNvSpPr>
          <p:nvPr>
            <p:ph type="title"/>
          </p:nvPr>
        </p:nvSpPr>
        <p:spPr/>
        <p:txBody>
          <a:bodyPr/>
          <a:lstStyle/>
          <a:p>
            <a:r>
              <a:rPr lang="en-US" b="1" dirty="0"/>
              <a:t>T</a:t>
            </a:r>
            <a:r>
              <a:rPr lang="en-US" dirty="0"/>
              <a:t>ype I &amp; </a:t>
            </a:r>
            <a:r>
              <a:rPr lang="en-US" b="1" dirty="0"/>
              <a:t>T</a:t>
            </a:r>
            <a:r>
              <a:rPr lang="en-US" dirty="0"/>
              <a:t>ype II </a:t>
            </a:r>
            <a:r>
              <a:rPr lang="en-US" b="1" dirty="0"/>
              <a:t>E</a:t>
            </a:r>
            <a:r>
              <a:rPr lang="en-US" dirty="0"/>
              <a:t>rrors</a:t>
            </a:r>
          </a:p>
        </p:txBody>
      </p:sp>
      <p:sp>
        <p:nvSpPr>
          <p:cNvPr id="3" name="Content Placeholder 2">
            <a:extLst>
              <a:ext uri="{FF2B5EF4-FFF2-40B4-BE49-F238E27FC236}">
                <a16:creationId xmlns:a16="http://schemas.microsoft.com/office/drawing/2014/main" id="{2A2EFEA2-F652-4042-9632-07D8B4B09B25}"/>
              </a:ext>
            </a:extLst>
          </p:cNvPr>
          <p:cNvSpPr>
            <a:spLocks noGrp="1"/>
          </p:cNvSpPr>
          <p:nvPr>
            <p:ph idx="1"/>
          </p:nvPr>
        </p:nvSpPr>
        <p:spPr>
          <a:xfrm>
            <a:off x="628650" y="2226468"/>
            <a:ext cx="7886700" cy="2866606"/>
          </a:xfrm>
        </p:spPr>
        <p:txBody>
          <a:bodyPr>
            <a:normAutofit fontScale="92500" lnSpcReduction="10000"/>
          </a:bodyPr>
          <a:lstStyle/>
          <a:p>
            <a:r>
              <a:rPr lang="en-US" dirty="0"/>
              <a:t>Hypothesis testing</a:t>
            </a:r>
          </a:p>
          <a:p>
            <a:endParaRPr lang="en-US" dirty="0"/>
          </a:p>
          <a:p>
            <a:endParaRPr lang="en-US" dirty="0"/>
          </a:p>
          <a:p>
            <a:endParaRPr lang="en-US" dirty="0"/>
          </a:p>
          <a:p>
            <a:endParaRPr lang="en-US" dirty="0"/>
          </a:p>
          <a:p>
            <a:endParaRPr lang="en-US" dirty="0"/>
          </a:p>
          <a:p>
            <a:r>
              <a:rPr lang="en-US" sz="1800" dirty="0"/>
              <a:t>When we conduct a test of any hypothesis regardless of the test used we make one of two possible decisions:</a:t>
            </a:r>
          </a:p>
        </p:txBody>
      </p:sp>
      <p:grpSp>
        <p:nvGrpSpPr>
          <p:cNvPr id="4" name="Group 3">
            <a:extLst>
              <a:ext uri="{FF2B5EF4-FFF2-40B4-BE49-F238E27FC236}">
                <a16:creationId xmlns:a16="http://schemas.microsoft.com/office/drawing/2014/main" id="{0DD39C4B-4B03-5B4D-94C2-71D0F5C1A59A}"/>
              </a:ext>
            </a:extLst>
          </p:cNvPr>
          <p:cNvGrpSpPr/>
          <p:nvPr/>
        </p:nvGrpSpPr>
        <p:grpSpPr>
          <a:xfrm>
            <a:off x="2297181" y="2402575"/>
            <a:ext cx="4549639" cy="1707650"/>
            <a:chOff x="2220125" y="3847628"/>
            <a:chExt cx="7282464" cy="2538046"/>
          </a:xfrm>
        </p:grpSpPr>
        <p:pic>
          <p:nvPicPr>
            <p:cNvPr id="5" name="Picture 4">
              <a:extLst>
                <a:ext uri="{FF2B5EF4-FFF2-40B4-BE49-F238E27FC236}">
                  <a16:creationId xmlns:a16="http://schemas.microsoft.com/office/drawing/2014/main" id="{098A1838-82AD-5743-B388-F4B8A93FA409}"/>
                </a:ext>
              </a:extLst>
            </p:cNvPr>
            <p:cNvPicPr>
              <a:picLocks noChangeAspect="1"/>
            </p:cNvPicPr>
            <p:nvPr/>
          </p:nvPicPr>
          <p:blipFill>
            <a:blip r:embed="rId3"/>
            <a:stretch>
              <a:fillRect/>
            </a:stretch>
          </p:blipFill>
          <p:spPr>
            <a:xfrm>
              <a:off x="2220125" y="3847628"/>
              <a:ext cx="7282464" cy="2529698"/>
            </a:xfrm>
            <a:prstGeom prst="rect">
              <a:avLst/>
            </a:prstGeom>
          </p:spPr>
        </p:pic>
        <p:cxnSp>
          <p:nvCxnSpPr>
            <p:cNvPr id="6" name="Straight Connector 5">
              <a:extLst>
                <a:ext uri="{FF2B5EF4-FFF2-40B4-BE49-F238E27FC236}">
                  <a16:creationId xmlns:a16="http://schemas.microsoft.com/office/drawing/2014/main" id="{74F184C5-46FD-2340-86CD-92195022DF9A}"/>
                </a:ext>
              </a:extLst>
            </p:cNvPr>
            <p:cNvCxnSpPr>
              <a:cxnSpLocks/>
            </p:cNvCxnSpPr>
            <p:nvPr/>
          </p:nvCxnSpPr>
          <p:spPr>
            <a:xfrm>
              <a:off x="4823011" y="3867152"/>
              <a:ext cx="0" cy="2518522"/>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A62A5AC-7CB3-1547-8A9A-B0E9DEA2BD48}"/>
                </a:ext>
              </a:extLst>
            </p:cNvPr>
            <p:cNvCxnSpPr>
              <a:cxnSpLocks/>
            </p:cNvCxnSpPr>
            <p:nvPr/>
          </p:nvCxnSpPr>
          <p:spPr>
            <a:xfrm>
              <a:off x="7001435" y="3887137"/>
              <a:ext cx="0" cy="249019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30B6557-4F08-B74E-9491-693219F4AF46}"/>
                  </a:ext>
                </a:extLst>
              </p:cNvPr>
              <p:cNvSpPr txBox="1"/>
              <p:nvPr/>
            </p:nvSpPr>
            <p:spPr>
              <a:xfrm>
                <a:off x="3235759" y="4072928"/>
                <a:ext cx="1614160" cy="369332"/>
              </a:xfrm>
              <a:prstGeom prst="rect">
                <a:avLst/>
              </a:prstGeom>
              <a:noFill/>
            </p:spPr>
            <p:txBody>
              <a:bodyPr wrap="none" rtlCol="0">
                <a:spAutoFit/>
              </a:bodyPr>
              <a:lstStyle/>
              <a:p>
                <a14:m>
                  <m:oMath xmlns:m="http://schemas.openxmlformats.org/officeDocument/2006/math">
                    <m:r>
                      <a:rPr lang="en-GB">
                        <a:latin typeface="Cambria Math" panose="02040503050406030204" pitchFamily="18" charset="0"/>
                        <a:ea typeface="Cambria Math" panose="02040503050406030204" pitchFamily="18" charset="0"/>
                        <a:sym typeface="Wingdings" pitchFamily="2" charset="2"/>
                      </a:rPr>
                      <m:t>𝐻</m:t>
                    </m:r>
                    <m:r>
                      <a:rPr lang="en-GB" baseline="-25000">
                        <a:latin typeface="Cambria Math" panose="02040503050406030204" pitchFamily="18" charset="0"/>
                        <a:ea typeface="Cambria Math" panose="02040503050406030204" pitchFamily="18" charset="0"/>
                        <a:sym typeface="Wingdings" pitchFamily="2" charset="2"/>
                      </a:rPr>
                      <m:t>𝜊</m:t>
                    </m:r>
                  </m:oMath>
                </a14:m>
                <a:r>
                  <a:rPr lang="en-US" dirty="0">
                    <a:latin typeface="Candara Regular"/>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GB">
                            <a:latin typeface="Cambria Math" panose="02040503050406030204" pitchFamily="18" charset="0"/>
                          </a:rPr>
                          <m:t> </m:t>
                        </m:r>
                        <m:r>
                          <a:rPr lang="en-US">
                            <a:latin typeface="Cambria Math" panose="02040503050406030204" pitchFamily="18" charset="0"/>
                            <a:ea typeface="Cambria Math" panose="02040503050406030204" pitchFamily="18" charset="0"/>
                          </a:rPr>
                          <m:t>𝜇</m:t>
                        </m:r>
                      </m:e>
                      <m:sub>
                        <m:r>
                          <a:rPr lang="en-GB">
                            <a:latin typeface="Cambria Math" panose="02040503050406030204" pitchFamily="18" charset="0"/>
                          </a:rPr>
                          <m:t>1</m:t>
                        </m:r>
                      </m:sub>
                    </m:sSub>
                    <m:r>
                      <a:rPr lang="en-GB">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ea typeface="Cambria Math" panose="02040503050406030204" pitchFamily="18" charset="0"/>
                          </a:rPr>
                          <m:t>𝜇</m:t>
                        </m:r>
                      </m:e>
                      <m:sub>
                        <m:r>
                          <a:rPr lang="en-GB">
                            <a:latin typeface="Cambria Math" panose="02040503050406030204" pitchFamily="18" charset="0"/>
                          </a:rPr>
                          <m:t>2</m:t>
                        </m:r>
                      </m:sub>
                    </m:sSub>
                    <m:r>
                      <a:rPr lang="en-GB">
                        <a:latin typeface="Cambria Math" panose="02040503050406030204" pitchFamily="18" charset="0"/>
                        <a:ea typeface="Cambria Math" panose="02040503050406030204" pitchFamily="18" charset="0"/>
                      </a:rPr>
                      <m:t>=0</m:t>
                    </m:r>
                  </m:oMath>
                </a14:m>
                <a:endParaRPr lang="en-US" dirty="0">
                  <a:latin typeface="Candara Regular"/>
                </a:endParaRPr>
              </a:p>
            </p:txBody>
          </p:sp>
        </mc:Choice>
        <mc:Fallback>
          <p:sp>
            <p:nvSpPr>
              <p:cNvPr id="8" name="TextBox 7">
                <a:extLst>
                  <a:ext uri="{FF2B5EF4-FFF2-40B4-BE49-F238E27FC236}">
                    <a16:creationId xmlns:a16="http://schemas.microsoft.com/office/drawing/2014/main" id="{530B6557-4F08-B74E-9491-693219F4AF46}"/>
                  </a:ext>
                </a:extLst>
              </p:cNvPr>
              <p:cNvSpPr txBox="1">
                <a:spLocks noRot="1" noChangeAspect="1" noMove="1" noResize="1" noEditPoints="1" noAdjustHandles="1" noChangeArrowheads="1" noChangeShapeType="1" noTextEdit="1"/>
              </p:cNvSpPr>
              <p:nvPr/>
            </p:nvSpPr>
            <p:spPr>
              <a:xfrm>
                <a:off x="3235759" y="4072928"/>
                <a:ext cx="1614160" cy="369332"/>
              </a:xfrm>
              <a:prstGeom prst="rect">
                <a:avLst/>
              </a:prstGeom>
              <a:blipFill>
                <a:blip r:embed="rId4"/>
                <a:stretch>
                  <a:fillRect t="-6667"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A9C5F42-961B-AF40-A63B-4E505D855D2B}"/>
                  </a:ext>
                </a:extLst>
              </p:cNvPr>
              <p:cNvSpPr txBox="1"/>
              <p:nvPr/>
            </p:nvSpPr>
            <p:spPr>
              <a:xfrm>
                <a:off x="4767810" y="4088768"/>
                <a:ext cx="1605889" cy="369332"/>
              </a:xfrm>
              <a:prstGeom prst="rect">
                <a:avLst/>
              </a:prstGeom>
              <a:noFill/>
            </p:spPr>
            <p:txBody>
              <a:bodyPr wrap="none" rtlCol="0">
                <a:spAutoFit/>
              </a:bodyPr>
              <a:lstStyle/>
              <a:p>
                <a:r>
                  <a:rPr lang="en-US" dirty="0">
                    <a:latin typeface="Candara Regular"/>
                    <a:ea typeface="Cambria Math" panose="02040503050406030204" pitchFamily="18" charset="0"/>
                    <a:sym typeface="Wingdings" pitchFamily="2" charset="2"/>
                  </a:rPr>
                  <a:t>H</a:t>
                </a:r>
                <a:r>
                  <a:rPr lang="en-US" baseline="-25000" dirty="0">
                    <a:latin typeface="Candara Regular"/>
                    <a:ea typeface="Cambria Math" panose="02040503050406030204" pitchFamily="18" charset="0"/>
                    <a:sym typeface="Wingdings" pitchFamily="2" charset="2"/>
                  </a:rPr>
                  <a:t>A</a:t>
                </a:r>
                <a:r>
                  <a:rPr lang="en-US" dirty="0">
                    <a:latin typeface="Candara Regular"/>
                    <a:ea typeface="Cambria Math" panose="02040503050406030204" pitchFamily="18" charset="0"/>
                    <a:sym typeface="Wingdings" pitchFamily="2" charset="2"/>
                  </a:rPr>
                  <a:t>:</a:t>
                </a:r>
                <a14:m>
                  <m:oMath xmlns:m="http://schemas.openxmlformats.org/officeDocument/2006/math">
                    <m:sSub>
                      <m:sSubPr>
                        <m:ctrlPr>
                          <a:rPr lang="en-US" i="1">
                            <a:latin typeface="Cambria Math" panose="02040503050406030204" pitchFamily="18" charset="0"/>
                          </a:rPr>
                        </m:ctrlPr>
                      </m:sSubPr>
                      <m:e>
                        <m:r>
                          <a:rPr lang="en-GB">
                            <a:latin typeface="Cambria Math" panose="02040503050406030204" pitchFamily="18" charset="0"/>
                          </a:rPr>
                          <m:t> </m:t>
                        </m:r>
                        <m:r>
                          <a:rPr lang="en-US">
                            <a:latin typeface="Cambria Math" panose="02040503050406030204" pitchFamily="18" charset="0"/>
                            <a:ea typeface="Cambria Math" panose="02040503050406030204" pitchFamily="18" charset="0"/>
                          </a:rPr>
                          <m:t>𝜇</m:t>
                        </m:r>
                      </m:e>
                      <m:sub>
                        <m:r>
                          <a:rPr lang="en-GB">
                            <a:latin typeface="Cambria Math" panose="02040503050406030204" pitchFamily="18" charset="0"/>
                          </a:rPr>
                          <m:t>1</m:t>
                        </m:r>
                      </m:sub>
                    </m:sSub>
                    <m:r>
                      <a:rPr lang="en-GB" dirty="0">
                        <a:latin typeface="Cambria Math" panose="02040503050406030204" pitchFamily="18" charset="0"/>
                        <a:ea typeface="Cambria Math" panose="02040503050406030204" pitchFamily="18" charset="0"/>
                        <a:sym typeface="Wingdings" pitchFamily="2" charset="2"/>
                      </a:rPr>
                      <m:t>−</m:t>
                    </m:r>
                    <m:sSub>
                      <m:sSubPr>
                        <m:ctrlPr>
                          <a:rPr lang="en-US" i="1">
                            <a:latin typeface="Cambria Math" panose="02040503050406030204" pitchFamily="18" charset="0"/>
                          </a:rPr>
                        </m:ctrlPr>
                      </m:sSubPr>
                      <m:e>
                        <m:r>
                          <a:rPr lang="en-US">
                            <a:latin typeface="Cambria Math" panose="02040503050406030204" pitchFamily="18" charset="0"/>
                            <a:ea typeface="Cambria Math" panose="02040503050406030204" pitchFamily="18" charset="0"/>
                          </a:rPr>
                          <m:t>𝜇</m:t>
                        </m:r>
                      </m:e>
                      <m:sub>
                        <m:r>
                          <a:rPr lang="en-GB">
                            <a:latin typeface="Cambria Math" panose="02040503050406030204" pitchFamily="18" charset="0"/>
                          </a:rPr>
                          <m:t>2</m:t>
                        </m:r>
                      </m:sub>
                    </m:sSub>
                    <m:r>
                      <a:rPr lang="en-GB" dirty="0">
                        <a:latin typeface="Cambria Math" panose="02040503050406030204" pitchFamily="18" charset="0"/>
                        <a:ea typeface="Cambria Math" panose="02040503050406030204" pitchFamily="18" charset="0"/>
                        <a:sym typeface="Wingdings" pitchFamily="2" charset="2"/>
                      </a:rPr>
                      <m:t>≠0</m:t>
                    </m:r>
                  </m:oMath>
                </a14:m>
                <a:endParaRPr lang="en-US" dirty="0">
                  <a:latin typeface="Candara Regular"/>
                </a:endParaRPr>
              </a:p>
            </p:txBody>
          </p:sp>
        </mc:Choice>
        <mc:Fallback>
          <p:sp>
            <p:nvSpPr>
              <p:cNvPr id="10" name="TextBox 9">
                <a:extLst>
                  <a:ext uri="{FF2B5EF4-FFF2-40B4-BE49-F238E27FC236}">
                    <a16:creationId xmlns:a16="http://schemas.microsoft.com/office/drawing/2014/main" id="{CA9C5F42-961B-AF40-A63B-4E505D855D2B}"/>
                  </a:ext>
                </a:extLst>
              </p:cNvPr>
              <p:cNvSpPr txBox="1">
                <a:spLocks noRot="1" noChangeAspect="1" noMove="1" noResize="1" noEditPoints="1" noAdjustHandles="1" noChangeArrowheads="1" noChangeShapeType="1" noTextEdit="1"/>
              </p:cNvSpPr>
              <p:nvPr/>
            </p:nvSpPr>
            <p:spPr>
              <a:xfrm>
                <a:off x="4767810" y="4088768"/>
                <a:ext cx="1605889" cy="369332"/>
              </a:xfrm>
              <a:prstGeom prst="rect">
                <a:avLst/>
              </a:prstGeom>
              <a:blipFill>
                <a:blip r:embed="rId5"/>
                <a:stretch>
                  <a:fillRect l="-2344" t="-6667"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EB6CACA-AF37-F045-9C38-E813D06CD203}"/>
                  </a:ext>
                </a:extLst>
              </p:cNvPr>
              <p:cNvSpPr txBox="1"/>
              <p:nvPr/>
            </p:nvSpPr>
            <p:spPr>
              <a:xfrm>
                <a:off x="1264024" y="5127040"/>
                <a:ext cx="2839699" cy="1200329"/>
              </a:xfrm>
              <a:prstGeom prst="rect">
                <a:avLst/>
              </a:prstGeom>
              <a:noFill/>
            </p:spPr>
            <p:txBody>
              <a:bodyPr wrap="square" rtlCol="0">
                <a:spAutoFit/>
              </a:bodyPr>
              <a:lstStyle/>
              <a:p>
                <a:pPr algn="ctr"/>
                <a:r>
                  <a:rPr lang="en-US" dirty="0">
                    <a:latin typeface="Candara Regular"/>
                  </a:rPr>
                  <a:t>Reject the null (</a:t>
                </a:r>
                <a14:m>
                  <m:oMath xmlns:m="http://schemas.openxmlformats.org/officeDocument/2006/math">
                    <m:r>
                      <a:rPr lang="en-GB">
                        <a:latin typeface="Cambria Math" panose="02040503050406030204" pitchFamily="18" charset="0"/>
                        <a:sym typeface="Wingdings" pitchFamily="2" charset="2"/>
                      </a:rPr>
                      <m:t>𝐻</m:t>
                    </m:r>
                    <m:r>
                      <a:rPr lang="en-GB" baseline="-25000">
                        <a:latin typeface="Cambria Math" panose="02040503050406030204" pitchFamily="18" charset="0"/>
                        <a:ea typeface="Cambria Math" panose="02040503050406030204" pitchFamily="18" charset="0"/>
                        <a:sym typeface="Wingdings" pitchFamily="2" charset="2"/>
                      </a:rPr>
                      <m:t>𝜊</m:t>
                    </m:r>
                  </m:oMath>
                </a14:m>
                <a:r>
                  <a:rPr lang="en-US" dirty="0">
                    <a:latin typeface="Candara Regular"/>
                  </a:rPr>
                  <a:t>) in favor of the alternative (</a:t>
                </a:r>
                <a:r>
                  <a:rPr lang="en-US" dirty="0">
                    <a:latin typeface="Candara Regular"/>
                    <a:ea typeface="Cambria Math" panose="02040503050406030204" pitchFamily="18" charset="0"/>
                    <a:sym typeface="Wingdings" pitchFamily="2" charset="2"/>
                  </a:rPr>
                  <a:t>H</a:t>
                </a:r>
                <a:r>
                  <a:rPr lang="en-US" baseline="-25000" dirty="0">
                    <a:latin typeface="Candara Regular"/>
                    <a:ea typeface="Cambria Math" panose="02040503050406030204" pitchFamily="18" charset="0"/>
                    <a:sym typeface="Wingdings" pitchFamily="2" charset="2"/>
                  </a:rPr>
                  <a:t>A</a:t>
                </a:r>
                <a:r>
                  <a:rPr lang="en-US" dirty="0">
                    <a:latin typeface="Candara Regular"/>
                  </a:rPr>
                  <a:t>)</a:t>
                </a:r>
              </a:p>
              <a:p>
                <a:endParaRPr lang="en-US" dirty="0">
                  <a:latin typeface="Candara Regular"/>
                </a:endParaRPr>
              </a:p>
            </p:txBody>
          </p:sp>
        </mc:Choice>
        <mc:Fallback>
          <p:sp>
            <p:nvSpPr>
              <p:cNvPr id="17" name="TextBox 16">
                <a:extLst>
                  <a:ext uri="{FF2B5EF4-FFF2-40B4-BE49-F238E27FC236}">
                    <a16:creationId xmlns:a16="http://schemas.microsoft.com/office/drawing/2014/main" id="{8EB6CACA-AF37-F045-9C38-E813D06CD203}"/>
                  </a:ext>
                </a:extLst>
              </p:cNvPr>
              <p:cNvSpPr txBox="1">
                <a:spLocks noRot="1" noChangeAspect="1" noMove="1" noResize="1" noEditPoints="1" noAdjustHandles="1" noChangeArrowheads="1" noChangeShapeType="1" noTextEdit="1"/>
              </p:cNvSpPr>
              <p:nvPr/>
            </p:nvSpPr>
            <p:spPr>
              <a:xfrm>
                <a:off x="1264024" y="5127040"/>
                <a:ext cx="2839699" cy="1200329"/>
              </a:xfrm>
              <a:prstGeom prst="rect">
                <a:avLst/>
              </a:prstGeom>
              <a:blipFill>
                <a:blip r:embed="rId6"/>
                <a:stretch>
                  <a:fillRect t="-21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15B3165-D6D9-5D40-B0D0-129A862A8847}"/>
                  </a:ext>
                </a:extLst>
              </p:cNvPr>
              <p:cNvSpPr txBox="1"/>
              <p:nvPr/>
            </p:nvSpPr>
            <p:spPr>
              <a:xfrm>
                <a:off x="5284251" y="5127040"/>
                <a:ext cx="2369982" cy="923330"/>
              </a:xfrm>
              <a:prstGeom prst="rect">
                <a:avLst/>
              </a:prstGeom>
              <a:noFill/>
            </p:spPr>
            <p:txBody>
              <a:bodyPr wrap="square" rtlCol="0">
                <a:spAutoFit/>
              </a:bodyPr>
              <a:lstStyle/>
              <a:p>
                <a:pPr algn="ctr"/>
                <a:r>
                  <a:rPr lang="en-US" dirty="0">
                    <a:latin typeface="Candara Regular"/>
                  </a:rPr>
                  <a:t>Fail to reject the null hypothesis (</a:t>
                </a:r>
                <a14:m>
                  <m:oMath xmlns:m="http://schemas.openxmlformats.org/officeDocument/2006/math">
                    <m:r>
                      <a:rPr lang="en-GB">
                        <a:latin typeface="Cambria Math" panose="02040503050406030204" pitchFamily="18" charset="0"/>
                        <a:sym typeface="Wingdings" pitchFamily="2" charset="2"/>
                      </a:rPr>
                      <m:t>𝐻</m:t>
                    </m:r>
                    <m:r>
                      <a:rPr lang="en-GB" baseline="-25000">
                        <a:latin typeface="Cambria Math" panose="02040503050406030204" pitchFamily="18" charset="0"/>
                        <a:ea typeface="Cambria Math" panose="02040503050406030204" pitchFamily="18" charset="0"/>
                        <a:sym typeface="Wingdings" pitchFamily="2" charset="2"/>
                      </a:rPr>
                      <m:t>𝜊</m:t>
                    </m:r>
                  </m:oMath>
                </a14:m>
                <a:r>
                  <a:rPr lang="en-US" dirty="0">
                    <a:latin typeface="Candara Regular"/>
                  </a:rPr>
                  <a:t>)</a:t>
                </a:r>
              </a:p>
              <a:p>
                <a:endParaRPr lang="en-US" dirty="0">
                  <a:latin typeface="Candara Regular"/>
                </a:endParaRPr>
              </a:p>
            </p:txBody>
          </p:sp>
        </mc:Choice>
        <mc:Fallback>
          <p:sp>
            <p:nvSpPr>
              <p:cNvPr id="18" name="TextBox 17">
                <a:extLst>
                  <a:ext uri="{FF2B5EF4-FFF2-40B4-BE49-F238E27FC236}">
                    <a16:creationId xmlns:a16="http://schemas.microsoft.com/office/drawing/2014/main" id="{E15B3165-D6D9-5D40-B0D0-129A862A8847}"/>
                  </a:ext>
                </a:extLst>
              </p:cNvPr>
              <p:cNvSpPr txBox="1">
                <a:spLocks noRot="1" noChangeAspect="1" noMove="1" noResize="1" noEditPoints="1" noAdjustHandles="1" noChangeArrowheads="1" noChangeShapeType="1" noTextEdit="1"/>
              </p:cNvSpPr>
              <p:nvPr/>
            </p:nvSpPr>
            <p:spPr>
              <a:xfrm>
                <a:off x="5284251" y="5127040"/>
                <a:ext cx="2369982" cy="923330"/>
              </a:xfrm>
              <a:prstGeom prst="rect">
                <a:avLst/>
              </a:prstGeom>
              <a:blipFill>
                <a:blip r:embed="rId7"/>
                <a:stretch>
                  <a:fillRect t="-274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1B84D03-FC9B-5A4D-BF3E-B8B7DD733EAF}"/>
              </a:ext>
            </a:extLst>
          </p:cNvPr>
          <p:cNvSpPr txBox="1"/>
          <p:nvPr/>
        </p:nvSpPr>
        <p:spPr>
          <a:xfrm>
            <a:off x="4517737" y="5318228"/>
            <a:ext cx="532518" cy="369332"/>
          </a:xfrm>
          <a:prstGeom prst="rect">
            <a:avLst/>
          </a:prstGeom>
          <a:noFill/>
        </p:spPr>
        <p:txBody>
          <a:bodyPr wrap="none" rtlCol="0">
            <a:spAutoFit/>
          </a:bodyPr>
          <a:lstStyle/>
          <a:p>
            <a:r>
              <a:rPr lang="en-US" dirty="0">
                <a:latin typeface="Candara Regular"/>
              </a:rPr>
              <a:t>OR </a:t>
            </a:r>
          </a:p>
        </p:txBody>
      </p:sp>
      <p:sp>
        <p:nvSpPr>
          <p:cNvPr id="9" name="Slide Number Placeholder 8">
            <a:extLst>
              <a:ext uri="{FF2B5EF4-FFF2-40B4-BE49-F238E27FC236}">
                <a16:creationId xmlns:a16="http://schemas.microsoft.com/office/drawing/2014/main" id="{711FCBB7-618B-CE4F-A77B-7C29C45E3256}"/>
              </a:ext>
            </a:extLst>
          </p:cNvPr>
          <p:cNvSpPr>
            <a:spLocks noGrp="1"/>
          </p:cNvSpPr>
          <p:nvPr>
            <p:ph type="sldNum" sz="quarter" idx="12"/>
          </p:nvPr>
        </p:nvSpPr>
        <p:spPr/>
        <p:txBody>
          <a:bodyPr/>
          <a:lstStyle/>
          <a:p>
            <a:fld id="{803C33BC-767D-8845-BB2C-A473FB4A7552}" type="slidenum">
              <a:rPr lang="en-US" smtClean="0"/>
              <a:pPr/>
              <a:t>443</a:t>
            </a:fld>
            <a:endParaRPr lang="en-US"/>
          </a:p>
        </p:txBody>
      </p:sp>
    </p:spTree>
    <p:extLst>
      <p:ext uri="{BB962C8B-B14F-4D97-AF65-F5344CB8AC3E}">
        <p14:creationId xmlns:p14="http://schemas.microsoft.com/office/powerpoint/2010/main" val="40853227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44AF-A0BF-764C-AC7F-C2A0F209D628}"/>
              </a:ext>
            </a:extLst>
          </p:cNvPr>
          <p:cNvSpPr>
            <a:spLocks noGrp="1"/>
          </p:cNvSpPr>
          <p:nvPr>
            <p:ph type="title"/>
          </p:nvPr>
        </p:nvSpPr>
        <p:spPr/>
        <p:txBody>
          <a:bodyPr/>
          <a:lstStyle/>
          <a:p>
            <a:r>
              <a:rPr lang="en-US" b="1" dirty="0"/>
              <a:t>T</a:t>
            </a:r>
            <a:r>
              <a:rPr lang="en-US" dirty="0"/>
              <a:t>ype I </a:t>
            </a:r>
            <a:r>
              <a:rPr lang="en-US" b="1" dirty="0"/>
              <a:t>E</a:t>
            </a:r>
            <a:r>
              <a:rPr lang="en-US" dirty="0"/>
              <a:t>rrors</a:t>
            </a:r>
          </a:p>
        </p:txBody>
      </p:sp>
      <p:sp>
        <p:nvSpPr>
          <p:cNvPr id="3" name="Content Placeholder 2">
            <a:extLst>
              <a:ext uri="{FF2B5EF4-FFF2-40B4-BE49-F238E27FC236}">
                <a16:creationId xmlns:a16="http://schemas.microsoft.com/office/drawing/2014/main" id="{AA4BA880-C025-C042-A316-86DCC0C3B00A}"/>
              </a:ext>
            </a:extLst>
          </p:cNvPr>
          <p:cNvSpPr>
            <a:spLocks noGrp="1"/>
          </p:cNvSpPr>
          <p:nvPr>
            <p:ph idx="1"/>
          </p:nvPr>
        </p:nvSpPr>
        <p:spPr>
          <a:xfrm>
            <a:off x="628650" y="4524283"/>
            <a:ext cx="8138832" cy="866819"/>
          </a:xfrm>
        </p:spPr>
        <p:txBody>
          <a:bodyPr>
            <a:normAutofit lnSpcReduction="10000"/>
          </a:bodyPr>
          <a:lstStyle/>
          <a:p>
            <a:pPr algn="ctr"/>
            <a:r>
              <a:rPr lang="en-US" sz="1800" dirty="0"/>
              <a:t>Type I error</a:t>
            </a:r>
            <a:r>
              <a:rPr lang="en-GB" sz="1800" dirty="0"/>
              <a:t>:</a:t>
            </a:r>
            <a:r>
              <a:rPr lang="ar-SA" sz="1800" dirty="0"/>
              <a:t> </a:t>
            </a:r>
            <a:r>
              <a:rPr lang="en-GB" sz="1800" dirty="0"/>
              <a:t> the chance of detecting a statistically significant difference when there is no real difference between treatments (The risk of a false positive result).</a:t>
            </a:r>
            <a:endParaRPr lang="en-US" sz="1800" dirty="0"/>
          </a:p>
          <a:p>
            <a:endParaRPr lang="en-US" dirty="0"/>
          </a:p>
        </p:txBody>
      </p:sp>
      <mc:AlternateContent xmlns:mc="http://schemas.openxmlformats.org/markup-compatibility/2006">
        <mc:Choice xmlns:a14="http://schemas.microsoft.com/office/drawing/2010/main" Requires="a14">
          <p:graphicFrame>
            <p:nvGraphicFramePr>
              <p:cNvPr id="5" name="Content Placeholder 3">
                <a:extLst>
                  <a:ext uri="{FF2B5EF4-FFF2-40B4-BE49-F238E27FC236}">
                    <a16:creationId xmlns:a16="http://schemas.microsoft.com/office/drawing/2014/main" id="{4144591E-6D70-D944-924C-5861697F933C}"/>
                  </a:ext>
                </a:extLst>
              </p:cNvPr>
              <p:cNvGraphicFramePr>
                <a:graphicFrameLocks/>
              </p:cNvGraphicFramePr>
              <p:nvPr>
                <p:extLst/>
              </p:nvPr>
            </p:nvGraphicFramePr>
            <p:xfrm>
              <a:off x="1635081" y="2161738"/>
              <a:ext cx="4260192" cy="2042160"/>
            </p:xfrm>
            <a:graphic>
              <a:graphicData uri="http://schemas.openxmlformats.org/drawingml/2006/table">
                <a:tbl>
                  <a:tblPr firstRow="1" bandRow="1">
                    <a:tableStyleId>{69012ECD-51FC-41F1-AA8D-1B2483CD663E}</a:tableStyleId>
                  </a:tblPr>
                  <a:tblGrid>
                    <a:gridCol w="1420064">
                      <a:extLst>
                        <a:ext uri="{9D8B030D-6E8A-4147-A177-3AD203B41FA5}">
                          <a16:colId xmlns:a16="http://schemas.microsoft.com/office/drawing/2014/main" val="523232999"/>
                        </a:ext>
                      </a:extLst>
                    </a:gridCol>
                    <a:gridCol w="1420064">
                      <a:extLst>
                        <a:ext uri="{9D8B030D-6E8A-4147-A177-3AD203B41FA5}">
                          <a16:colId xmlns:a16="http://schemas.microsoft.com/office/drawing/2014/main" val="4207656648"/>
                        </a:ext>
                      </a:extLst>
                    </a:gridCol>
                    <a:gridCol w="1420064">
                      <a:extLst>
                        <a:ext uri="{9D8B030D-6E8A-4147-A177-3AD203B41FA5}">
                          <a16:colId xmlns:a16="http://schemas.microsoft.com/office/drawing/2014/main" val="2730781127"/>
                        </a:ext>
                      </a:extLst>
                    </a:gridCol>
                  </a:tblGrid>
                  <a:tr h="342900">
                    <a:tc>
                      <a:txBody>
                        <a:bodyPr/>
                        <a:lstStyle/>
                        <a:p>
                          <a:pPr algn="ctr"/>
                          <a:endParaRPr lang="en-US" sz="1800" b="0" i="0" dirty="0">
                            <a:solidFill>
                              <a:schemeClr val="tx1"/>
                            </a:solidFill>
                            <a:latin typeface="Candara Regular"/>
                          </a:endParaRPr>
                        </a:p>
                      </a:txBody>
                      <a:tcPr marL="68580" marR="68580" marT="34290" marB="34290">
                        <a:solidFill>
                          <a:schemeClr val="accent1">
                            <a:lumMod val="40000"/>
                            <a:lumOff val="60000"/>
                          </a:schemeClr>
                        </a:solidFill>
                      </a:tcPr>
                    </a:tc>
                    <a:tc gridSpan="2">
                      <a:txBody>
                        <a:bodyPr/>
                        <a:lstStyle/>
                        <a:p>
                          <a:pPr algn="ctr"/>
                          <a:r>
                            <a:rPr lang="en-US" sz="1200" b="0" i="0" dirty="0">
                              <a:solidFill>
                                <a:schemeClr val="tx1"/>
                              </a:solidFill>
                              <a:latin typeface="Candara Regular"/>
                            </a:rPr>
                            <a:t>Truth about the population/reality</a:t>
                          </a:r>
                        </a:p>
                      </a:txBody>
                      <a:tcPr marL="68580" marR="68580" marT="34290" marB="34290">
                        <a:solidFill>
                          <a:schemeClr val="accent1">
                            <a:lumMod val="40000"/>
                            <a:lumOff val="60000"/>
                          </a:schemeClr>
                        </a:solidFill>
                      </a:tcPr>
                    </a:tc>
                    <a:tc hMerge="1">
                      <a:txBody>
                        <a:bodyPr/>
                        <a:lstStyle/>
                        <a:p>
                          <a:pPr algn="ctr"/>
                          <a:endParaRPr lang="en-US" sz="280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498146190"/>
                      </a:ext>
                    </a:extLst>
                  </a:tr>
                  <a:tr h="480060">
                    <a:tc>
                      <a:txBody>
                        <a:bodyPr/>
                        <a:lstStyle/>
                        <a:p>
                          <a:pPr algn="ctr"/>
                          <a:r>
                            <a:rPr lang="en-US" sz="1400" b="0" i="0" dirty="0">
                              <a:latin typeface="Candara Regular"/>
                            </a:rPr>
                            <a:t>TEST</a:t>
                          </a:r>
                        </a:p>
                        <a:p>
                          <a:pPr algn="ctr"/>
                          <a:r>
                            <a:rPr lang="en-US" sz="1400" b="0" i="0" dirty="0">
                              <a:latin typeface="Candara Regular"/>
                            </a:rPr>
                            <a:t>DECISION</a:t>
                          </a:r>
                          <a:endParaRPr lang="en-US" sz="1400" dirty="0">
                            <a:solidFill>
                              <a:schemeClr val="tx1"/>
                            </a:solidFill>
                          </a:endParaRPr>
                        </a:p>
                      </a:txBody>
                      <a:tcPr marL="68580" marR="68580" marT="34290" marB="34290">
                        <a:solidFill>
                          <a:schemeClr val="accent1">
                            <a:lumMod val="40000"/>
                            <a:lumOff val="60000"/>
                          </a:schemeClr>
                        </a:solidFill>
                      </a:tcPr>
                    </a:tc>
                    <a:tc>
                      <a:txBody>
                        <a:bodyPr/>
                        <a:lstStyle/>
                        <a:p>
                          <a:pPr algn="ctr"/>
                          <a:endParaRPr lang="en-US" sz="1400" b="0" i="0" dirty="0">
                            <a:latin typeface="Candara Regular"/>
                          </a:endParaRPr>
                        </a:p>
                        <a:p>
                          <a:pPr algn="ctr"/>
                          <a:r>
                            <a:rPr lang="en-US" sz="1400" b="0" i="0" dirty="0">
                              <a:latin typeface="Candara Regular"/>
                            </a:rPr>
                            <a:t>H</a:t>
                          </a:r>
                          <a:r>
                            <a:rPr lang="en-US" sz="1400" baseline="-25000" dirty="0"/>
                            <a:t>o </a:t>
                          </a:r>
                          <a:r>
                            <a:rPr lang="en-US" sz="1400" baseline="0" dirty="0"/>
                            <a:t>  TRUE</a:t>
                          </a:r>
                          <a:endParaRPr lang="en-US" sz="1400" dirty="0">
                            <a:solidFill>
                              <a:schemeClr val="tx1"/>
                            </a:solidFill>
                          </a:endParaRPr>
                        </a:p>
                      </a:txBody>
                      <a:tcPr marL="68580" marR="68580" marT="34290" marB="34290">
                        <a:solidFill>
                          <a:schemeClr val="accent1">
                            <a:lumMod val="40000"/>
                            <a:lumOff val="60000"/>
                          </a:schemeClr>
                        </a:solidFill>
                      </a:tcPr>
                    </a:tc>
                    <a:tc>
                      <a:txBody>
                        <a:bodyPr/>
                        <a:lstStyle/>
                        <a:p>
                          <a:pPr algn="ctr"/>
                          <a:endParaRPr lang="en-US" sz="1400" b="0" i="0" dirty="0">
                            <a:latin typeface="Candara Regular"/>
                          </a:endParaRPr>
                        </a:p>
                        <a:p>
                          <a:pPr algn="ctr"/>
                          <a:r>
                            <a:rPr lang="en-US" sz="1400" b="0" i="0" dirty="0">
                              <a:latin typeface="Candara Regular"/>
                            </a:rPr>
                            <a:t>H</a:t>
                          </a:r>
                          <a:r>
                            <a:rPr lang="en-US" sz="1400" baseline="-25000" dirty="0"/>
                            <a:t>a</a:t>
                          </a:r>
                          <a:r>
                            <a:rPr lang="en-US" sz="1400" baseline="0" dirty="0"/>
                            <a:t>  TRUE</a:t>
                          </a:r>
                          <a:endParaRPr lang="en-US" sz="1400" dirty="0">
                            <a:solidFill>
                              <a:schemeClr val="tx1"/>
                            </a:solidFill>
                          </a:endParaRPr>
                        </a:p>
                      </a:txBody>
                      <a:tcPr marL="68580" marR="68580" marT="34290" marB="34290">
                        <a:solidFill>
                          <a:schemeClr val="accent1">
                            <a:lumMod val="40000"/>
                            <a:lumOff val="60000"/>
                          </a:schemeClr>
                        </a:solidFill>
                      </a:tcPr>
                    </a:tc>
                    <a:extLst>
                      <a:ext uri="{0D108BD9-81ED-4DB2-BD59-A6C34878D82A}">
                        <a16:rowId xmlns:a16="http://schemas.microsoft.com/office/drawing/2014/main" val="800535571"/>
                      </a:ext>
                    </a:extLst>
                  </a:tr>
                  <a:tr h="685800">
                    <a:tc>
                      <a:txBody>
                        <a:bodyPr/>
                        <a:lstStyle/>
                        <a:p>
                          <a:pPr algn="ctr"/>
                          <a:r>
                            <a:rPr lang="en-US" sz="1400" b="0" i="0" dirty="0">
                              <a:latin typeface="Candara Regular"/>
                            </a:rPr>
                            <a:t>Reject</a:t>
                          </a:r>
                          <a:r>
                            <a:rPr lang="en-US" sz="1400" b="0" i="0" baseline="0" dirty="0">
                              <a:latin typeface="Candara Regular"/>
                            </a:rPr>
                            <a:t> the Null Hypothesis</a:t>
                          </a:r>
                          <a:endParaRPr lang="en-US" sz="1400" dirty="0"/>
                        </a:p>
                      </a:txBody>
                      <a:tcPr marL="68580" marR="68580" marT="34290" marB="34290"/>
                    </a:tc>
                    <a:tc>
                      <a:txBody>
                        <a:bodyPr/>
                        <a:lstStyle/>
                        <a:p>
                          <a:pPr algn="ctr"/>
                          <a:r>
                            <a:rPr lang="en-US" sz="1400" b="0" i="0" dirty="0">
                              <a:latin typeface="Candara Regular"/>
                            </a:rPr>
                            <a:t>TYPE</a:t>
                          </a:r>
                          <a:r>
                            <a:rPr lang="en-US" sz="1400" b="0" i="0" baseline="0" dirty="0">
                              <a:latin typeface="Candara Regular"/>
                            </a:rPr>
                            <a:t> I ERROR (</a:t>
                          </a:r>
                          <a14:m>
                            <m:oMath xmlns:m="http://schemas.openxmlformats.org/officeDocument/2006/math">
                              <m:r>
                                <a:rPr lang="en-US" sz="1400" b="0" i="0" baseline="0" smtClean="0">
                                  <a:latin typeface="Cambria Math" panose="02040503050406030204" pitchFamily="18" charset="0"/>
                                  <a:ea typeface="Cambria Math" panose="02040503050406030204" pitchFamily="18" charset="0"/>
                                </a:rPr>
                                <m:t>𝛼</m:t>
                              </m:r>
                              <m:r>
                                <a:rPr lang="en-GB" sz="1400" b="0" i="0" baseline="0" smtClean="0">
                                  <a:latin typeface="Cambria Math" panose="02040503050406030204" pitchFamily="18" charset="0"/>
                                  <a:ea typeface="Cambria Math" panose="02040503050406030204" pitchFamily="18" charset="0"/>
                                </a:rPr>
                                <m:t>)</m:t>
                              </m:r>
                            </m:oMath>
                          </a14:m>
                          <a:endParaRPr lang="en-US" sz="1400" dirty="0"/>
                        </a:p>
                      </a:txBody>
                      <a:tcPr marL="68580" marR="68580" marT="34290" marB="34290"/>
                    </a:tc>
                    <a:tc>
                      <a:txBody>
                        <a:bodyPr/>
                        <a:lstStyle/>
                        <a:p>
                          <a:pPr algn="ctr"/>
                          <a:r>
                            <a:rPr lang="en-US" sz="1400" b="0" i="0" dirty="0">
                              <a:latin typeface="Candara Regular"/>
                            </a:rPr>
                            <a:t>Power (1-</a:t>
                          </a:r>
                          <a14:m>
                            <m:oMath xmlns:m="http://schemas.openxmlformats.org/officeDocument/2006/math">
                              <m:r>
                                <a:rPr lang="en-US" sz="1400" b="0" i="0" smtClean="0">
                                  <a:latin typeface="Cambria Math" panose="02040503050406030204" pitchFamily="18" charset="0"/>
                                  <a:ea typeface="Cambria Math" panose="02040503050406030204" pitchFamily="18" charset="0"/>
                                </a:rPr>
                                <m:t>𝛽</m:t>
                              </m:r>
                            </m:oMath>
                          </a14:m>
                          <a:r>
                            <a:rPr lang="en-US" sz="1400" b="0" i="0" dirty="0">
                              <a:latin typeface="Candara Regular"/>
                            </a:rPr>
                            <a:t>)</a:t>
                          </a:r>
                        </a:p>
                        <a:p>
                          <a:pPr algn="ctr"/>
                          <a:r>
                            <a:rPr lang="en-US" sz="1400" dirty="0"/>
                            <a:t>CORRECT</a:t>
                          </a:r>
                        </a:p>
                        <a:p>
                          <a:pPr algn="ctr"/>
                          <a:r>
                            <a:rPr lang="en-US" sz="1400" dirty="0"/>
                            <a:t>DECISION</a:t>
                          </a:r>
                        </a:p>
                      </a:txBody>
                      <a:tcPr marL="68580" marR="68580" marT="34290" marB="34290"/>
                    </a:tc>
                    <a:extLst>
                      <a:ext uri="{0D108BD9-81ED-4DB2-BD59-A6C34878D82A}">
                        <a16:rowId xmlns:a16="http://schemas.microsoft.com/office/drawing/2014/main" val="312053862"/>
                      </a:ext>
                    </a:extLst>
                  </a:tr>
                  <a:tr h="480060">
                    <a:tc>
                      <a:txBody>
                        <a:bodyPr/>
                        <a:lstStyle/>
                        <a:p>
                          <a:pPr algn="ctr"/>
                          <a:r>
                            <a:rPr lang="en-US" sz="1400" b="0" i="0" dirty="0">
                              <a:latin typeface="Candara Regular"/>
                            </a:rPr>
                            <a:t>Fail to Reject</a:t>
                          </a:r>
                          <a:r>
                            <a:rPr lang="en-US" sz="1400" b="0" i="0" baseline="0" dirty="0">
                              <a:latin typeface="Candara Regular"/>
                            </a:rPr>
                            <a:t> the Null Hypothesis </a:t>
                          </a:r>
                          <a:endParaRPr lang="en-US" sz="1400" dirty="0"/>
                        </a:p>
                      </a:txBody>
                      <a:tcPr marL="68580" marR="68580" marT="34290" marB="34290"/>
                    </a:tc>
                    <a:tc>
                      <a:txBody>
                        <a:bodyPr/>
                        <a:lstStyle/>
                        <a:p>
                          <a:pPr algn="ctr"/>
                          <a:r>
                            <a:rPr lang="en-US" sz="1400" b="0" i="0" dirty="0">
                              <a:latin typeface="Candara Regular"/>
                            </a:rPr>
                            <a:t>CORRECT</a:t>
                          </a:r>
                        </a:p>
                        <a:p>
                          <a:pPr algn="ctr"/>
                          <a:r>
                            <a:rPr lang="en-US" sz="1400" b="0" i="0" dirty="0">
                              <a:latin typeface="Candara Regular"/>
                            </a:rPr>
                            <a:t>DECISION</a:t>
                          </a:r>
                        </a:p>
                      </a:txBody>
                      <a:tcPr marL="68580" marR="68580" marT="34290" marB="34290"/>
                    </a:tc>
                    <a:tc>
                      <a:txBody>
                        <a:bodyPr/>
                        <a:lstStyle/>
                        <a:p>
                          <a:pPr algn="ctr"/>
                          <a:r>
                            <a:rPr lang="en-US" sz="1400" b="0" i="0" dirty="0">
                              <a:latin typeface="Candara Regular"/>
                            </a:rPr>
                            <a:t>TYPE II ERROR</a:t>
                          </a:r>
                          <a:r>
                            <a:rPr lang="en-US" sz="1400" b="0" i="0" baseline="0" dirty="0">
                              <a:latin typeface="Candara Regular"/>
                            </a:rPr>
                            <a:t> (</a:t>
                          </a:r>
                          <a14:m>
                            <m:oMath xmlns:m="http://schemas.openxmlformats.org/officeDocument/2006/math">
                              <m:r>
                                <a:rPr lang="en-US" sz="1400" b="0" i="0" baseline="0" smtClean="0">
                                  <a:latin typeface="Cambria Math" panose="02040503050406030204" pitchFamily="18" charset="0"/>
                                  <a:ea typeface="Cambria Math" panose="02040503050406030204" pitchFamily="18" charset="0"/>
                                </a:rPr>
                                <m:t>𝛽</m:t>
                              </m:r>
                              <m:r>
                                <a:rPr lang="en-GB" sz="1400" b="0" i="0" baseline="0" smtClean="0">
                                  <a:latin typeface="Cambria Math" panose="02040503050406030204" pitchFamily="18" charset="0"/>
                                  <a:ea typeface="Cambria Math" panose="02040503050406030204" pitchFamily="18" charset="0"/>
                                </a:rPr>
                                <m:t>)</m:t>
                              </m:r>
                            </m:oMath>
                          </a14:m>
                          <a:endParaRPr lang="en-US" sz="1400" dirty="0"/>
                        </a:p>
                      </a:txBody>
                      <a:tcPr marL="68580" marR="68580" marT="34290" marB="34290"/>
                    </a:tc>
                    <a:extLst>
                      <a:ext uri="{0D108BD9-81ED-4DB2-BD59-A6C34878D82A}">
                        <a16:rowId xmlns:a16="http://schemas.microsoft.com/office/drawing/2014/main" val="3209781954"/>
                      </a:ext>
                    </a:extLst>
                  </a:tr>
                </a:tbl>
              </a:graphicData>
            </a:graphic>
          </p:graphicFrame>
        </mc:Choice>
        <mc:Fallback>
          <p:graphicFrame>
            <p:nvGraphicFramePr>
              <p:cNvPr id="5" name="Content Placeholder 3">
                <a:extLst>
                  <a:ext uri="{FF2B5EF4-FFF2-40B4-BE49-F238E27FC236}">
                    <a16:creationId xmlns:a16="http://schemas.microsoft.com/office/drawing/2014/main" id="{4144591E-6D70-D944-924C-5861697F933C}"/>
                  </a:ext>
                </a:extLst>
              </p:cNvPr>
              <p:cNvGraphicFramePr>
                <a:graphicFrameLocks/>
              </p:cNvGraphicFramePr>
              <p:nvPr>
                <p:extLst/>
              </p:nvPr>
            </p:nvGraphicFramePr>
            <p:xfrm>
              <a:off x="1635081" y="2161738"/>
              <a:ext cx="4260192" cy="2042160"/>
            </p:xfrm>
            <a:graphic>
              <a:graphicData uri="http://schemas.openxmlformats.org/drawingml/2006/table">
                <a:tbl>
                  <a:tblPr firstRow="1" bandRow="1">
                    <a:tableStyleId>{69012ECD-51FC-41F1-AA8D-1B2483CD663E}</a:tableStyleId>
                  </a:tblPr>
                  <a:tblGrid>
                    <a:gridCol w="1420064">
                      <a:extLst>
                        <a:ext uri="{9D8B030D-6E8A-4147-A177-3AD203B41FA5}">
                          <a16:colId xmlns:a16="http://schemas.microsoft.com/office/drawing/2014/main" val="523232999"/>
                        </a:ext>
                      </a:extLst>
                    </a:gridCol>
                    <a:gridCol w="1420064">
                      <a:extLst>
                        <a:ext uri="{9D8B030D-6E8A-4147-A177-3AD203B41FA5}">
                          <a16:colId xmlns:a16="http://schemas.microsoft.com/office/drawing/2014/main" val="4207656648"/>
                        </a:ext>
                      </a:extLst>
                    </a:gridCol>
                    <a:gridCol w="1420064">
                      <a:extLst>
                        <a:ext uri="{9D8B030D-6E8A-4147-A177-3AD203B41FA5}">
                          <a16:colId xmlns:a16="http://schemas.microsoft.com/office/drawing/2014/main" val="2730781127"/>
                        </a:ext>
                      </a:extLst>
                    </a:gridCol>
                  </a:tblGrid>
                  <a:tr h="342900">
                    <a:tc>
                      <a:txBody>
                        <a:bodyPr/>
                        <a:lstStyle/>
                        <a:p>
                          <a:pPr algn="ctr"/>
                          <a:endParaRPr lang="en-US" sz="1800" b="0" i="0" dirty="0">
                            <a:solidFill>
                              <a:schemeClr val="tx1"/>
                            </a:solidFill>
                            <a:latin typeface="Candara Regular"/>
                          </a:endParaRPr>
                        </a:p>
                      </a:txBody>
                      <a:tcPr marL="68580" marR="68580" marT="34290" marB="34290">
                        <a:solidFill>
                          <a:schemeClr val="accent1">
                            <a:lumMod val="40000"/>
                            <a:lumOff val="60000"/>
                          </a:schemeClr>
                        </a:solidFill>
                      </a:tcPr>
                    </a:tc>
                    <a:tc gridSpan="2">
                      <a:txBody>
                        <a:bodyPr/>
                        <a:lstStyle/>
                        <a:p>
                          <a:pPr algn="ctr"/>
                          <a:r>
                            <a:rPr lang="en-US" sz="1200" b="0" i="0" dirty="0">
                              <a:solidFill>
                                <a:schemeClr val="tx1"/>
                              </a:solidFill>
                              <a:latin typeface="Candara Regular"/>
                            </a:rPr>
                            <a:t>Truth about the population/reality</a:t>
                          </a:r>
                        </a:p>
                      </a:txBody>
                      <a:tcPr marL="68580" marR="68580" marT="34290" marB="34290">
                        <a:solidFill>
                          <a:schemeClr val="accent1">
                            <a:lumMod val="40000"/>
                            <a:lumOff val="60000"/>
                          </a:schemeClr>
                        </a:solidFill>
                      </a:tcPr>
                    </a:tc>
                    <a:tc hMerge="1">
                      <a:txBody>
                        <a:bodyPr/>
                        <a:lstStyle/>
                        <a:p>
                          <a:pPr algn="ctr"/>
                          <a:endParaRPr lang="en-US" sz="280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498146190"/>
                      </a:ext>
                    </a:extLst>
                  </a:tr>
                  <a:tr h="495300">
                    <a:tc>
                      <a:txBody>
                        <a:bodyPr/>
                        <a:lstStyle/>
                        <a:p>
                          <a:pPr algn="ctr"/>
                          <a:r>
                            <a:rPr lang="en-US" sz="1400" b="0" i="0" dirty="0">
                              <a:latin typeface="Candara Regular"/>
                            </a:rPr>
                            <a:t>TEST</a:t>
                          </a:r>
                        </a:p>
                        <a:p>
                          <a:pPr algn="ctr"/>
                          <a:r>
                            <a:rPr lang="en-US" sz="1400" b="0" i="0" dirty="0">
                              <a:latin typeface="Candara Regular"/>
                            </a:rPr>
                            <a:t>DECISION</a:t>
                          </a:r>
                          <a:endParaRPr lang="en-US" sz="1400" dirty="0">
                            <a:solidFill>
                              <a:schemeClr val="tx1"/>
                            </a:solidFill>
                          </a:endParaRPr>
                        </a:p>
                      </a:txBody>
                      <a:tcPr marL="68580" marR="68580" marT="34290" marB="34290">
                        <a:solidFill>
                          <a:schemeClr val="accent1">
                            <a:lumMod val="40000"/>
                            <a:lumOff val="60000"/>
                          </a:schemeClr>
                        </a:solidFill>
                      </a:tcPr>
                    </a:tc>
                    <a:tc>
                      <a:txBody>
                        <a:bodyPr/>
                        <a:lstStyle/>
                        <a:p>
                          <a:pPr algn="ctr"/>
                          <a:endParaRPr lang="en-US" sz="1400" b="0" i="0" dirty="0">
                            <a:latin typeface="Candara Regular"/>
                          </a:endParaRPr>
                        </a:p>
                        <a:p>
                          <a:pPr algn="ctr"/>
                          <a:r>
                            <a:rPr lang="en-US" sz="1400" b="0" i="0" dirty="0">
                              <a:latin typeface="Candara Regular"/>
                            </a:rPr>
                            <a:t>H</a:t>
                          </a:r>
                          <a:r>
                            <a:rPr lang="en-US" sz="1400" baseline="-25000" dirty="0"/>
                            <a:t>o </a:t>
                          </a:r>
                          <a:r>
                            <a:rPr lang="en-US" sz="1400" baseline="0" dirty="0"/>
                            <a:t>  TRUE</a:t>
                          </a:r>
                          <a:endParaRPr lang="en-US" sz="1400" dirty="0">
                            <a:solidFill>
                              <a:schemeClr val="tx1"/>
                            </a:solidFill>
                          </a:endParaRPr>
                        </a:p>
                      </a:txBody>
                      <a:tcPr marL="68580" marR="68580" marT="34290" marB="34290">
                        <a:solidFill>
                          <a:schemeClr val="accent1">
                            <a:lumMod val="40000"/>
                            <a:lumOff val="60000"/>
                          </a:schemeClr>
                        </a:solidFill>
                      </a:tcPr>
                    </a:tc>
                    <a:tc>
                      <a:txBody>
                        <a:bodyPr/>
                        <a:lstStyle/>
                        <a:p>
                          <a:pPr algn="ctr"/>
                          <a:endParaRPr lang="en-US" sz="1400" b="0" i="0" dirty="0">
                            <a:latin typeface="Candara Regular"/>
                          </a:endParaRPr>
                        </a:p>
                        <a:p>
                          <a:pPr algn="ctr"/>
                          <a:r>
                            <a:rPr lang="en-US" sz="1400" b="0" i="0" dirty="0">
                              <a:latin typeface="Candara Regular"/>
                            </a:rPr>
                            <a:t>H</a:t>
                          </a:r>
                          <a:r>
                            <a:rPr lang="en-US" sz="1400" baseline="-25000" dirty="0"/>
                            <a:t>a</a:t>
                          </a:r>
                          <a:r>
                            <a:rPr lang="en-US" sz="1400" baseline="0" dirty="0"/>
                            <a:t>  TRUE</a:t>
                          </a:r>
                          <a:endParaRPr lang="en-US" sz="1400" dirty="0">
                            <a:solidFill>
                              <a:schemeClr val="tx1"/>
                            </a:solidFill>
                          </a:endParaRPr>
                        </a:p>
                      </a:txBody>
                      <a:tcPr marL="68580" marR="68580" marT="34290" marB="34290">
                        <a:solidFill>
                          <a:schemeClr val="accent1">
                            <a:lumMod val="40000"/>
                            <a:lumOff val="60000"/>
                          </a:schemeClr>
                        </a:solidFill>
                      </a:tcPr>
                    </a:tc>
                    <a:extLst>
                      <a:ext uri="{0D108BD9-81ED-4DB2-BD59-A6C34878D82A}">
                        <a16:rowId xmlns:a16="http://schemas.microsoft.com/office/drawing/2014/main" val="800535571"/>
                      </a:ext>
                    </a:extLst>
                  </a:tr>
                  <a:tr h="708660">
                    <a:tc>
                      <a:txBody>
                        <a:bodyPr/>
                        <a:lstStyle/>
                        <a:p>
                          <a:pPr algn="ctr"/>
                          <a:r>
                            <a:rPr lang="en-US" sz="1400" b="0" i="0" dirty="0">
                              <a:latin typeface="Candara Regular"/>
                            </a:rPr>
                            <a:t>Reject</a:t>
                          </a:r>
                          <a:r>
                            <a:rPr lang="en-US" sz="1400" b="0" i="0" baseline="0" dirty="0">
                              <a:latin typeface="Candara Regular"/>
                            </a:rPr>
                            <a:t> the Null Hypothesis</a:t>
                          </a:r>
                          <a:endParaRPr lang="en-US" sz="1400" dirty="0"/>
                        </a:p>
                      </a:txBody>
                      <a:tcPr marL="68580" marR="68580" marT="34290" marB="34290"/>
                    </a:tc>
                    <a:tc>
                      <a:txBody>
                        <a:bodyPr/>
                        <a:lstStyle/>
                        <a:p>
                          <a:endParaRPr lang="en-US"/>
                        </a:p>
                      </a:txBody>
                      <a:tcPr marL="68580" marR="68580" marT="34290" marB="34290">
                        <a:blipFill>
                          <a:blip r:embed="rId3"/>
                          <a:stretch>
                            <a:fillRect l="-99115" t="-119298" r="-99115" b="-77193"/>
                          </a:stretch>
                        </a:blipFill>
                      </a:tcPr>
                    </a:tc>
                    <a:tc>
                      <a:txBody>
                        <a:bodyPr/>
                        <a:lstStyle/>
                        <a:p>
                          <a:endParaRPr lang="en-US"/>
                        </a:p>
                      </a:txBody>
                      <a:tcPr marL="68580" marR="68580" marT="34290" marB="34290">
                        <a:blipFill>
                          <a:blip r:embed="rId3"/>
                          <a:stretch>
                            <a:fillRect l="-200893" t="-119298" b="-77193"/>
                          </a:stretch>
                        </a:blipFill>
                      </a:tcPr>
                    </a:tc>
                    <a:extLst>
                      <a:ext uri="{0D108BD9-81ED-4DB2-BD59-A6C34878D82A}">
                        <a16:rowId xmlns:a16="http://schemas.microsoft.com/office/drawing/2014/main" val="312053862"/>
                      </a:ext>
                    </a:extLst>
                  </a:tr>
                  <a:tr h="495300">
                    <a:tc>
                      <a:txBody>
                        <a:bodyPr/>
                        <a:lstStyle/>
                        <a:p>
                          <a:pPr algn="ctr"/>
                          <a:r>
                            <a:rPr lang="en-US" sz="1400" b="0" i="0" dirty="0">
                              <a:latin typeface="Candara Regular"/>
                            </a:rPr>
                            <a:t>Fail to Reject</a:t>
                          </a:r>
                          <a:r>
                            <a:rPr lang="en-US" sz="1400" b="0" i="0" baseline="0" dirty="0">
                              <a:latin typeface="Candara Regular"/>
                            </a:rPr>
                            <a:t> the Null Hypothesis </a:t>
                          </a:r>
                          <a:endParaRPr lang="en-US" sz="1400" dirty="0"/>
                        </a:p>
                      </a:txBody>
                      <a:tcPr marL="68580" marR="68580" marT="34290" marB="34290"/>
                    </a:tc>
                    <a:tc>
                      <a:txBody>
                        <a:bodyPr/>
                        <a:lstStyle/>
                        <a:p>
                          <a:pPr algn="ctr"/>
                          <a:r>
                            <a:rPr lang="en-US" sz="1400" b="0" i="0" dirty="0">
                              <a:latin typeface="Candara Regular"/>
                            </a:rPr>
                            <a:t>CORRECT</a:t>
                          </a:r>
                        </a:p>
                        <a:p>
                          <a:pPr algn="ctr"/>
                          <a:r>
                            <a:rPr lang="en-US" sz="1400" b="0" i="0" dirty="0">
                              <a:latin typeface="Candara Regular"/>
                            </a:rPr>
                            <a:t>DECISION</a:t>
                          </a:r>
                        </a:p>
                      </a:txBody>
                      <a:tcPr marL="68580" marR="68580" marT="34290" marB="34290"/>
                    </a:tc>
                    <a:tc>
                      <a:txBody>
                        <a:bodyPr/>
                        <a:lstStyle/>
                        <a:p>
                          <a:endParaRPr lang="en-US"/>
                        </a:p>
                      </a:txBody>
                      <a:tcPr marL="68580" marR="68580" marT="34290" marB="34290">
                        <a:blipFill>
                          <a:blip r:embed="rId3"/>
                          <a:stretch>
                            <a:fillRect l="-200893" t="-320513" b="-12821"/>
                          </a:stretch>
                        </a:blipFill>
                      </a:tcPr>
                    </a:tc>
                    <a:extLst>
                      <a:ext uri="{0D108BD9-81ED-4DB2-BD59-A6C34878D82A}">
                        <a16:rowId xmlns:a16="http://schemas.microsoft.com/office/drawing/2014/main" val="3209781954"/>
                      </a:ext>
                    </a:extLst>
                  </a:tr>
                </a:tbl>
              </a:graphicData>
            </a:graphic>
          </p:graphicFrame>
        </mc:Fallback>
      </mc:AlternateContent>
      <p:pic>
        <p:nvPicPr>
          <p:cNvPr id="6" name="Picture 5">
            <a:extLst>
              <a:ext uri="{FF2B5EF4-FFF2-40B4-BE49-F238E27FC236}">
                <a16:creationId xmlns:a16="http://schemas.microsoft.com/office/drawing/2014/main" id="{715A3ABF-8CF8-E942-BDFE-175486F05A96}"/>
              </a:ext>
            </a:extLst>
          </p:cNvPr>
          <p:cNvPicPr>
            <a:picLocks noChangeAspect="1"/>
          </p:cNvPicPr>
          <p:nvPr/>
        </p:nvPicPr>
        <p:blipFill>
          <a:blip r:embed="rId4"/>
          <a:stretch>
            <a:fillRect/>
          </a:stretch>
        </p:blipFill>
        <p:spPr>
          <a:xfrm>
            <a:off x="6240484" y="2125266"/>
            <a:ext cx="2678447" cy="1777047"/>
          </a:xfrm>
          <a:prstGeom prst="rect">
            <a:avLst/>
          </a:prstGeom>
        </p:spPr>
      </p:pic>
      <p:sp>
        <p:nvSpPr>
          <p:cNvPr id="7" name="Rectangle 6">
            <a:extLst>
              <a:ext uri="{FF2B5EF4-FFF2-40B4-BE49-F238E27FC236}">
                <a16:creationId xmlns:a16="http://schemas.microsoft.com/office/drawing/2014/main" id="{D5401A22-28DC-C746-8AEA-7A1C72DCBCF4}"/>
              </a:ext>
            </a:extLst>
          </p:cNvPr>
          <p:cNvSpPr/>
          <p:nvPr/>
        </p:nvSpPr>
        <p:spPr>
          <a:xfrm>
            <a:off x="7644103" y="3543103"/>
            <a:ext cx="712694" cy="32273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4" name="Slide Number Placeholder 3">
            <a:extLst>
              <a:ext uri="{FF2B5EF4-FFF2-40B4-BE49-F238E27FC236}">
                <a16:creationId xmlns:a16="http://schemas.microsoft.com/office/drawing/2014/main" id="{208D1A40-0B58-FD45-A2FA-908C0944FD49}"/>
              </a:ext>
            </a:extLst>
          </p:cNvPr>
          <p:cNvSpPr>
            <a:spLocks noGrp="1"/>
          </p:cNvSpPr>
          <p:nvPr>
            <p:ph type="sldNum" sz="quarter" idx="12"/>
          </p:nvPr>
        </p:nvSpPr>
        <p:spPr/>
        <p:txBody>
          <a:bodyPr/>
          <a:lstStyle/>
          <a:p>
            <a:fld id="{803C33BC-767D-8845-BB2C-A473FB4A7552}" type="slidenum">
              <a:rPr lang="en-US" smtClean="0"/>
              <a:pPr/>
              <a:t>444</a:t>
            </a:fld>
            <a:endParaRPr lang="en-US"/>
          </a:p>
        </p:txBody>
      </p:sp>
    </p:spTree>
    <p:extLst>
      <p:ext uri="{BB962C8B-B14F-4D97-AF65-F5344CB8AC3E}">
        <p14:creationId xmlns:p14="http://schemas.microsoft.com/office/powerpoint/2010/main" val="173416618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44AF-A0BF-764C-AC7F-C2A0F209D628}"/>
              </a:ext>
            </a:extLst>
          </p:cNvPr>
          <p:cNvSpPr>
            <a:spLocks noGrp="1"/>
          </p:cNvSpPr>
          <p:nvPr>
            <p:ph type="title"/>
          </p:nvPr>
        </p:nvSpPr>
        <p:spPr/>
        <p:txBody>
          <a:bodyPr/>
          <a:lstStyle/>
          <a:p>
            <a:r>
              <a:rPr lang="en-US" b="1" dirty="0"/>
              <a:t>T</a:t>
            </a:r>
            <a:r>
              <a:rPr lang="en-US" dirty="0"/>
              <a:t>ype II </a:t>
            </a:r>
            <a:r>
              <a:rPr lang="en-US" b="1" dirty="0"/>
              <a:t>E</a:t>
            </a:r>
            <a:r>
              <a:rPr lang="en-US" dirty="0"/>
              <a:t>rrors</a:t>
            </a:r>
          </a:p>
        </p:txBody>
      </p:sp>
      <p:sp>
        <p:nvSpPr>
          <p:cNvPr id="3" name="Content Placeholder 2">
            <a:extLst>
              <a:ext uri="{FF2B5EF4-FFF2-40B4-BE49-F238E27FC236}">
                <a16:creationId xmlns:a16="http://schemas.microsoft.com/office/drawing/2014/main" id="{AA4BA880-C025-C042-A316-86DCC0C3B00A}"/>
              </a:ext>
            </a:extLst>
          </p:cNvPr>
          <p:cNvSpPr>
            <a:spLocks noGrp="1"/>
          </p:cNvSpPr>
          <p:nvPr>
            <p:ph idx="1"/>
          </p:nvPr>
        </p:nvSpPr>
        <p:spPr>
          <a:xfrm>
            <a:off x="806824" y="4205568"/>
            <a:ext cx="7839635" cy="1620581"/>
          </a:xfrm>
        </p:spPr>
        <p:txBody>
          <a:bodyPr>
            <a:normAutofit lnSpcReduction="10000"/>
          </a:bodyPr>
          <a:lstStyle/>
          <a:p>
            <a:endParaRPr lang="en-US" dirty="0"/>
          </a:p>
          <a:p>
            <a:pPr algn="ctr"/>
            <a:r>
              <a:rPr lang="en-US" dirty="0"/>
              <a:t>Type II error: </a:t>
            </a:r>
            <a:r>
              <a:rPr lang="en-GB" dirty="0"/>
              <a:t>the chance of not detecting a significant difference when there really is a difference (The risk of a false negative result).</a:t>
            </a:r>
            <a:endParaRPr lang="en-GB" dirty="0">
              <a:solidFill>
                <a:schemeClr val="dk1"/>
              </a:solidFill>
            </a:endParaRPr>
          </a:p>
          <a:p>
            <a:endParaRPr lang="en-US" dirty="0"/>
          </a:p>
        </p:txBody>
      </p:sp>
      <mc:AlternateContent xmlns:mc="http://schemas.openxmlformats.org/markup-compatibility/2006">
        <mc:Choice xmlns:a14="http://schemas.microsoft.com/office/drawing/2010/main" Requires="a14">
          <p:graphicFrame>
            <p:nvGraphicFramePr>
              <p:cNvPr id="7" name="Content Placeholder 3">
                <a:extLst>
                  <a:ext uri="{FF2B5EF4-FFF2-40B4-BE49-F238E27FC236}">
                    <a16:creationId xmlns:a16="http://schemas.microsoft.com/office/drawing/2014/main" id="{7693918A-81A8-A84C-8F10-606FB4BFA063}"/>
                  </a:ext>
                </a:extLst>
              </p:cNvPr>
              <p:cNvGraphicFramePr>
                <a:graphicFrameLocks/>
              </p:cNvGraphicFramePr>
              <p:nvPr>
                <p:extLst/>
              </p:nvPr>
            </p:nvGraphicFramePr>
            <p:xfrm>
              <a:off x="1581292" y="2285694"/>
              <a:ext cx="4260192" cy="2042160"/>
            </p:xfrm>
            <a:graphic>
              <a:graphicData uri="http://schemas.openxmlformats.org/drawingml/2006/table">
                <a:tbl>
                  <a:tblPr firstRow="1" bandRow="1">
                    <a:tableStyleId>{69012ECD-51FC-41F1-AA8D-1B2483CD663E}</a:tableStyleId>
                  </a:tblPr>
                  <a:tblGrid>
                    <a:gridCol w="1420064">
                      <a:extLst>
                        <a:ext uri="{9D8B030D-6E8A-4147-A177-3AD203B41FA5}">
                          <a16:colId xmlns:a16="http://schemas.microsoft.com/office/drawing/2014/main" val="523232999"/>
                        </a:ext>
                      </a:extLst>
                    </a:gridCol>
                    <a:gridCol w="1420064">
                      <a:extLst>
                        <a:ext uri="{9D8B030D-6E8A-4147-A177-3AD203B41FA5}">
                          <a16:colId xmlns:a16="http://schemas.microsoft.com/office/drawing/2014/main" val="4207656648"/>
                        </a:ext>
                      </a:extLst>
                    </a:gridCol>
                    <a:gridCol w="1420064">
                      <a:extLst>
                        <a:ext uri="{9D8B030D-6E8A-4147-A177-3AD203B41FA5}">
                          <a16:colId xmlns:a16="http://schemas.microsoft.com/office/drawing/2014/main" val="2730781127"/>
                        </a:ext>
                      </a:extLst>
                    </a:gridCol>
                  </a:tblGrid>
                  <a:tr h="342900">
                    <a:tc>
                      <a:txBody>
                        <a:bodyPr/>
                        <a:lstStyle/>
                        <a:p>
                          <a:pPr algn="ctr"/>
                          <a:endParaRPr lang="en-US" sz="1800" b="0" i="0" dirty="0">
                            <a:solidFill>
                              <a:schemeClr val="tx1"/>
                            </a:solidFill>
                            <a:latin typeface="Candara Regular"/>
                          </a:endParaRPr>
                        </a:p>
                      </a:txBody>
                      <a:tcPr marL="68580" marR="68580" marT="34290" marB="34290">
                        <a:solidFill>
                          <a:schemeClr val="accent1">
                            <a:lumMod val="40000"/>
                            <a:lumOff val="60000"/>
                          </a:schemeClr>
                        </a:solidFill>
                      </a:tcPr>
                    </a:tc>
                    <a:tc gridSpan="2">
                      <a:txBody>
                        <a:bodyPr/>
                        <a:lstStyle/>
                        <a:p>
                          <a:pPr algn="ctr"/>
                          <a:r>
                            <a:rPr lang="en-US" sz="1200" b="0" i="0" dirty="0">
                              <a:solidFill>
                                <a:schemeClr val="tx1"/>
                              </a:solidFill>
                              <a:latin typeface="Candara Regular"/>
                            </a:rPr>
                            <a:t>Truth about the population/reality</a:t>
                          </a:r>
                        </a:p>
                      </a:txBody>
                      <a:tcPr marL="68580" marR="68580" marT="34290" marB="34290">
                        <a:solidFill>
                          <a:schemeClr val="accent1">
                            <a:lumMod val="40000"/>
                            <a:lumOff val="60000"/>
                          </a:schemeClr>
                        </a:solidFill>
                      </a:tcPr>
                    </a:tc>
                    <a:tc hMerge="1">
                      <a:txBody>
                        <a:bodyPr/>
                        <a:lstStyle/>
                        <a:p>
                          <a:pPr algn="ctr"/>
                          <a:endParaRPr lang="en-US" sz="280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498146190"/>
                      </a:ext>
                    </a:extLst>
                  </a:tr>
                  <a:tr h="480060">
                    <a:tc>
                      <a:txBody>
                        <a:bodyPr/>
                        <a:lstStyle/>
                        <a:p>
                          <a:pPr algn="ctr"/>
                          <a:r>
                            <a:rPr lang="en-US" sz="1400" b="0" i="0" dirty="0">
                              <a:latin typeface="Candara Regular"/>
                            </a:rPr>
                            <a:t>TEST</a:t>
                          </a:r>
                        </a:p>
                        <a:p>
                          <a:pPr algn="ctr"/>
                          <a:r>
                            <a:rPr lang="en-US" sz="1400" b="0" i="0" dirty="0">
                              <a:latin typeface="Candara Regular"/>
                            </a:rPr>
                            <a:t>DECISION</a:t>
                          </a:r>
                          <a:endParaRPr lang="en-US" sz="1400" dirty="0">
                            <a:solidFill>
                              <a:schemeClr val="tx1"/>
                            </a:solidFill>
                          </a:endParaRPr>
                        </a:p>
                      </a:txBody>
                      <a:tcPr marL="68580" marR="68580" marT="34290" marB="34290">
                        <a:solidFill>
                          <a:schemeClr val="accent1">
                            <a:lumMod val="40000"/>
                            <a:lumOff val="60000"/>
                          </a:schemeClr>
                        </a:solidFill>
                      </a:tcPr>
                    </a:tc>
                    <a:tc>
                      <a:txBody>
                        <a:bodyPr/>
                        <a:lstStyle/>
                        <a:p>
                          <a:pPr algn="ctr"/>
                          <a:endParaRPr lang="en-US" sz="1400" b="0" i="0" dirty="0">
                            <a:latin typeface="Candara Regular"/>
                          </a:endParaRPr>
                        </a:p>
                        <a:p>
                          <a:pPr algn="ctr"/>
                          <a:r>
                            <a:rPr lang="en-US" sz="1400" b="0" i="0" dirty="0">
                              <a:latin typeface="Candara Regular"/>
                            </a:rPr>
                            <a:t>H</a:t>
                          </a:r>
                          <a:r>
                            <a:rPr lang="en-US" sz="1400" baseline="-25000" dirty="0"/>
                            <a:t>o </a:t>
                          </a:r>
                          <a:r>
                            <a:rPr lang="en-US" sz="1400" baseline="0" dirty="0"/>
                            <a:t>  TRUE</a:t>
                          </a:r>
                          <a:endParaRPr lang="en-US" sz="1400" dirty="0">
                            <a:solidFill>
                              <a:schemeClr val="tx1"/>
                            </a:solidFill>
                          </a:endParaRPr>
                        </a:p>
                      </a:txBody>
                      <a:tcPr marL="68580" marR="68580" marT="34290" marB="34290">
                        <a:solidFill>
                          <a:schemeClr val="accent1">
                            <a:lumMod val="40000"/>
                            <a:lumOff val="60000"/>
                          </a:schemeClr>
                        </a:solidFill>
                      </a:tcPr>
                    </a:tc>
                    <a:tc>
                      <a:txBody>
                        <a:bodyPr/>
                        <a:lstStyle/>
                        <a:p>
                          <a:pPr algn="ctr"/>
                          <a:endParaRPr lang="en-US" sz="1400" b="0" i="0" dirty="0">
                            <a:latin typeface="Candara Regular"/>
                          </a:endParaRPr>
                        </a:p>
                        <a:p>
                          <a:pPr algn="ctr"/>
                          <a:r>
                            <a:rPr lang="en-US" sz="1400" b="0" i="0" dirty="0">
                              <a:latin typeface="Candara Regular"/>
                            </a:rPr>
                            <a:t>H</a:t>
                          </a:r>
                          <a:r>
                            <a:rPr lang="en-US" sz="1400" baseline="-25000" dirty="0"/>
                            <a:t>a</a:t>
                          </a:r>
                          <a:r>
                            <a:rPr lang="en-US" sz="1400" baseline="0" dirty="0"/>
                            <a:t>  TRUE</a:t>
                          </a:r>
                          <a:endParaRPr lang="en-US" sz="1400" dirty="0">
                            <a:solidFill>
                              <a:schemeClr val="tx1"/>
                            </a:solidFill>
                          </a:endParaRPr>
                        </a:p>
                      </a:txBody>
                      <a:tcPr marL="68580" marR="68580" marT="34290" marB="34290">
                        <a:solidFill>
                          <a:schemeClr val="accent1">
                            <a:lumMod val="40000"/>
                            <a:lumOff val="60000"/>
                          </a:schemeClr>
                        </a:solidFill>
                      </a:tcPr>
                    </a:tc>
                    <a:extLst>
                      <a:ext uri="{0D108BD9-81ED-4DB2-BD59-A6C34878D82A}">
                        <a16:rowId xmlns:a16="http://schemas.microsoft.com/office/drawing/2014/main" val="800535571"/>
                      </a:ext>
                    </a:extLst>
                  </a:tr>
                  <a:tr h="685800">
                    <a:tc>
                      <a:txBody>
                        <a:bodyPr/>
                        <a:lstStyle/>
                        <a:p>
                          <a:pPr algn="ctr"/>
                          <a:r>
                            <a:rPr lang="en-US" sz="1400" b="0" i="0" dirty="0">
                              <a:latin typeface="Candara Regular"/>
                            </a:rPr>
                            <a:t>Reject</a:t>
                          </a:r>
                          <a:r>
                            <a:rPr lang="en-US" sz="1400" b="0" i="0" baseline="0" dirty="0">
                              <a:latin typeface="Candara Regular"/>
                            </a:rPr>
                            <a:t> the Null Hypothesis</a:t>
                          </a:r>
                          <a:endParaRPr lang="en-US" sz="1400" dirty="0"/>
                        </a:p>
                      </a:txBody>
                      <a:tcPr marL="68580" marR="68580" marT="34290" marB="34290"/>
                    </a:tc>
                    <a:tc>
                      <a:txBody>
                        <a:bodyPr/>
                        <a:lstStyle/>
                        <a:p>
                          <a:pPr algn="ctr"/>
                          <a:r>
                            <a:rPr lang="en-US" sz="1400" b="0" i="0" dirty="0">
                              <a:latin typeface="Candara Regular"/>
                            </a:rPr>
                            <a:t>TYPE</a:t>
                          </a:r>
                          <a:r>
                            <a:rPr lang="en-US" sz="1400" b="0" i="0" baseline="0" dirty="0">
                              <a:latin typeface="Candara Regular"/>
                            </a:rPr>
                            <a:t> I ERROR (</a:t>
                          </a:r>
                          <a14:m>
                            <m:oMath xmlns:m="http://schemas.openxmlformats.org/officeDocument/2006/math">
                              <m:r>
                                <a:rPr lang="en-US" sz="1400" b="0" i="0" baseline="0" smtClean="0">
                                  <a:latin typeface="Cambria Math" panose="02040503050406030204" pitchFamily="18" charset="0"/>
                                  <a:ea typeface="Cambria Math" panose="02040503050406030204" pitchFamily="18" charset="0"/>
                                </a:rPr>
                                <m:t>𝛼</m:t>
                              </m:r>
                              <m:r>
                                <a:rPr lang="en-GB" sz="1400" b="0" i="0" baseline="0" smtClean="0">
                                  <a:latin typeface="Cambria Math" panose="02040503050406030204" pitchFamily="18" charset="0"/>
                                  <a:ea typeface="Cambria Math" panose="02040503050406030204" pitchFamily="18" charset="0"/>
                                </a:rPr>
                                <m:t>)</m:t>
                              </m:r>
                            </m:oMath>
                          </a14:m>
                          <a:endParaRPr lang="en-US" sz="1400" dirty="0"/>
                        </a:p>
                      </a:txBody>
                      <a:tcPr marL="68580" marR="68580" marT="34290" marB="34290"/>
                    </a:tc>
                    <a:tc>
                      <a:txBody>
                        <a:bodyPr/>
                        <a:lstStyle/>
                        <a:p>
                          <a:pPr algn="ctr"/>
                          <a:r>
                            <a:rPr lang="en-US" sz="1400" b="0" i="0" dirty="0">
                              <a:latin typeface="Candara Regular"/>
                            </a:rPr>
                            <a:t>Power (1-</a:t>
                          </a:r>
                          <a14:m>
                            <m:oMath xmlns:m="http://schemas.openxmlformats.org/officeDocument/2006/math">
                              <m:r>
                                <a:rPr lang="en-US" sz="1400" b="0" i="0" smtClean="0">
                                  <a:latin typeface="Cambria Math" panose="02040503050406030204" pitchFamily="18" charset="0"/>
                                  <a:ea typeface="Cambria Math" panose="02040503050406030204" pitchFamily="18" charset="0"/>
                                </a:rPr>
                                <m:t>𝛽</m:t>
                              </m:r>
                            </m:oMath>
                          </a14:m>
                          <a:r>
                            <a:rPr lang="en-US" sz="1400" b="0" i="0" dirty="0">
                              <a:latin typeface="Candara Regular"/>
                            </a:rPr>
                            <a:t>)</a:t>
                          </a:r>
                        </a:p>
                        <a:p>
                          <a:pPr algn="ctr"/>
                          <a:r>
                            <a:rPr lang="en-US" sz="1400" dirty="0"/>
                            <a:t>CORRECT</a:t>
                          </a:r>
                        </a:p>
                        <a:p>
                          <a:pPr algn="ctr"/>
                          <a:r>
                            <a:rPr lang="en-US" sz="1400" dirty="0"/>
                            <a:t>DECISION</a:t>
                          </a:r>
                        </a:p>
                      </a:txBody>
                      <a:tcPr marL="68580" marR="68580" marT="34290" marB="34290"/>
                    </a:tc>
                    <a:extLst>
                      <a:ext uri="{0D108BD9-81ED-4DB2-BD59-A6C34878D82A}">
                        <a16:rowId xmlns:a16="http://schemas.microsoft.com/office/drawing/2014/main" val="312053862"/>
                      </a:ext>
                    </a:extLst>
                  </a:tr>
                  <a:tr h="480060">
                    <a:tc>
                      <a:txBody>
                        <a:bodyPr/>
                        <a:lstStyle/>
                        <a:p>
                          <a:pPr algn="ctr"/>
                          <a:r>
                            <a:rPr lang="en-US" sz="1400" b="0" i="0" dirty="0">
                              <a:latin typeface="Candara Regular"/>
                            </a:rPr>
                            <a:t>Fail to Reject</a:t>
                          </a:r>
                          <a:r>
                            <a:rPr lang="en-US" sz="1400" b="0" i="0" baseline="0" dirty="0">
                              <a:latin typeface="Candara Regular"/>
                            </a:rPr>
                            <a:t> the Null Hypothesis </a:t>
                          </a:r>
                          <a:endParaRPr lang="en-US" sz="1400" dirty="0"/>
                        </a:p>
                      </a:txBody>
                      <a:tcPr marL="68580" marR="68580" marT="34290" marB="34290"/>
                    </a:tc>
                    <a:tc>
                      <a:txBody>
                        <a:bodyPr/>
                        <a:lstStyle/>
                        <a:p>
                          <a:pPr algn="ctr"/>
                          <a:r>
                            <a:rPr lang="en-US" sz="1400" b="0" i="0" dirty="0">
                              <a:latin typeface="Candara Regular"/>
                            </a:rPr>
                            <a:t>CORRECT</a:t>
                          </a:r>
                        </a:p>
                        <a:p>
                          <a:pPr algn="ctr"/>
                          <a:r>
                            <a:rPr lang="en-US" sz="1400" b="0" i="0" dirty="0">
                              <a:latin typeface="Candara Regular"/>
                            </a:rPr>
                            <a:t>DECISION</a:t>
                          </a:r>
                        </a:p>
                      </a:txBody>
                      <a:tcPr marL="68580" marR="68580" marT="34290" marB="34290"/>
                    </a:tc>
                    <a:tc>
                      <a:txBody>
                        <a:bodyPr/>
                        <a:lstStyle/>
                        <a:p>
                          <a:pPr algn="ctr"/>
                          <a:r>
                            <a:rPr lang="en-US" sz="1400" b="0" i="0" dirty="0">
                              <a:latin typeface="Candara Regular"/>
                            </a:rPr>
                            <a:t>TYPE II ERROR</a:t>
                          </a:r>
                          <a:r>
                            <a:rPr lang="en-US" sz="1400" b="0" i="0" baseline="0" dirty="0">
                              <a:latin typeface="Candara Regular"/>
                            </a:rPr>
                            <a:t> (</a:t>
                          </a:r>
                          <a14:m>
                            <m:oMath xmlns:m="http://schemas.openxmlformats.org/officeDocument/2006/math">
                              <m:r>
                                <a:rPr lang="en-US" sz="1400" b="0" i="0" baseline="0" smtClean="0">
                                  <a:latin typeface="Cambria Math" panose="02040503050406030204" pitchFamily="18" charset="0"/>
                                  <a:ea typeface="Cambria Math" panose="02040503050406030204" pitchFamily="18" charset="0"/>
                                </a:rPr>
                                <m:t>𝛽</m:t>
                              </m:r>
                              <m:r>
                                <a:rPr lang="en-GB" sz="1400" b="0" i="0" baseline="0" smtClean="0">
                                  <a:latin typeface="Cambria Math" panose="02040503050406030204" pitchFamily="18" charset="0"/>
                                  <a:ea typeface="Cambria Math" panose="02040503050406030204" pitchFamily="18" charset="0"/>
                                </a:rPr>
                                <m:t>)</m:t>
                              </m:r>
                            </m:oMath>
                          </a14:m>
                          <a:endParaRPr lang="en-US" sz="1400" dirty="0"/>
                        </a:p>
                      </a:txBody>
                      <a:tcPr marL="68580" marR="68580" marT="34290" marB="34290"/>
                    </a:tc>
                    <a:extLst>
                      <a:ext uri="{0D108BD9-81ED-4DB2-BD59-A6C34878D82A}">
                        <a16:rowId xmlns:a16="http://schemas.microsoft.com/office/drawing/2014/main" val="3209781954"/>
                      </a:ext>
                    </a:extLst>
                  </a:tr>
                </a:tbl>
              </a:graphicData>
            </a:graphic>
          </p:graphicFrame>
        </mc:Choice>
        <mc:Fallback>
          <p:graphicFrame>
            <p:nvGraphicFramePr>
              <p:cNvPr id="7" name="Content Placeholder 3">
                <a:extLst>
                  <a:ext uri="{FF2B5EF4-FFF2-40B4-BE49-F238E27FC236}">
                    <a16:creationId xmlns:a16="http://schemas.microsoft.com/office/drawing/2014/main" id="{7693918A-81A8-A84C-8F10-606FB4BFA063}"/>
                  </a:ext>
                </a:extLst>
              </p:cNvPr>
              <p:cNvGraphicFramePr>
                <a:graphicFrameLocks/>
              </p:cNvGraphicFramePr>
              <p:nvPr>
                <p:extLst/>
              </p:nvPr>
            </p:nvGraphicFramePr>
            <p:xfrm>
              <a:off x="1581292" y="2285694"/>
              <a:ext cx="4260192" cy="2042160"/>
            </p:xfrm>
            <a:graphic>
              <a:graphicData uri="http://schemas.openxmlformats.org/drawingml/2006/table">
                <a:tbl>
                  <a:tblPr firstRow="1" bandRow="1">
                    <a:tableStyleId>{69012ECD-51FC-41F1-AA8D-1B2483CD663E}</a:tableStyleId>
                  </a:tblPr>
                  <a:tblGrid>
                    <a:gridCol w="1420064">
                      <a:extLst>
                        <a:ext uri="{9D8B030D-6E8A-4147-A177-3AD203B41FA5}">
                          <a16:colId xmlns:a16="http://schemas.microsoft.com/office/drawing/2014/main" val="523232999"/>
                        </a:ext>
                      </a:extLst>
                    </a:gridCol>
                    <a:gridCol w="1420064">
                      <a:extLst>
                        <a:ext uri="{9D8B030D-6E8A-4147-A177-3AD203B41FA5}">
                          <a16:colId xmlns:a16="http://schemas.microsoft.com/office/drawing/2014/main" val="4207656648"/>
                        </a:ext>
                      </a:extLst>
                    </a:gridCol>
                    <a:gridCol w="1420064">
                      <a:extLst>
                        <a:ext uri="{9D8B030D-6E8A-4147-A177-3AD203B41FA5}">
                          <a16:colId xmlns:a16="http://schemas.microsoft.com/office/drawing/2014/main" val="2730781127"/>
                        </a:ext>
                      </a:extLst>
                    </a:gridCol>
                  </a:tblGrid>
                  <a:tr h="342900">
                    <a:tc>
                      <a:txBody>
                        <a:bodyPr/>
                        <a:lstStyle/>
                        <a:p>
                          <a:pPr algn="ctr"/>
                          <a:endParaRPr lang="en-US" sz="1800" b="0" i="0" dirty="0">
                            <a:solidFill>
                              <a:schemeClr val="tx1"/>
                            </a:solidFill>
                            <a:latin typeface="Candara Regular"/>
                          </a:endParaRPr>
                        </a:p>
                      </a:txBody>
                      <a:tcPr marL="68580" marR="68580" marT="34290" marB="34290">
                        <a:solidFill>
                          <a:schemeClr val="accent1">
                            <a:lumMod val="40000"/>
                            <a:lumOff val="60000"/>
                          </a:schemeClr>
                        </a:solidFill>
                      </a:tcPr>
                    </a:tc>
                    <a:tc gridSpan="2">
                      <a:txBody>
                        <a:bodyPr/>
                        <a:lstStyle/>
                        <a:p>
                          <a:pPr algn="ctr"/>
                          <a:r>
                            <a:rPr lang="en-US" sz="1200" b="0" i="0" dirty="0">
                              <a:solidFill>
                                <a:schemeClr val="tx1"/>
                              </a:solidFill>
                              <a:latin typeface="Candara Regular"/>
                            </a:rPr>
                            <a:t>Truth about the population/reality</a:t>
                          </a:r>
                        </a:p>
                      </a:txBody>
                      <a:tcPr marL="68580" marR="68580" marT="34290" marB="34290">
                        <a:solidFill>
                          <a:schemeClr val="accent1">
                            <a:lumMod val="40000"/>
                            <a:lumOff val="60000"/>
                          </a:schemeClr>
                        </a:solidFill>
                      </a:tcPr>
                    </a:tc>
                    <a:tc hMerge="1">
                      <a:txBody>
                        <a:bodyPr/>
                        <a:lstStyle/>
                        <a:p>
                          <a:pPr algn="ctr"/>
                          <a:endParaRPr lang="en-US" sz="280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498146190"/>
                      </a:ext>
                    </a:extLst>
                  </a:tr>
                  <a:tr h="495300">
                    <a:tc>
                      <a:txBody>
                        <a:bodyPr/>
                        <a:lstStyle/>
                        <a:p>
                          <a:pPr algn="ctr"/>
                          <a:r>
                            <a:rPr lang="en-US" sz="1400" b="0" i="0" dirty="0">
                              <a:latin typeface="Candara Regular"/>
                            </a:rPr>
                            <a:t>TEST</a:t>
                          </a:r>
                        </a:p>
                        <a:p>
                          <a:pPr algn="ctr"/>
                          <a:r>
                            <a:rPr lang="en-US" sz="1400" b="0" i="0" dirty="0">
                              <a:latin typeface="Candara Regular"/>
                            </a:rPr>
                            <a:t>DECISION</a:t>
                          </a:r>
                          <a:endParaRPr lang="en-US" sz="1400" dirty="0">
                            <a:solidFill>
                              <a:schemeClr val="tx1"/>
                            </a:solidFill>
                          </a:endParaRPr>
                        </a:p>
                      </a:txBody>
                      <a:tcPr marL="68580" marR="68580" marT="34290" marB="34290">
                        <a:solidFill>
                          <a:schemeClr val="accent1">
                            <a:lumMod val="40000"/>
                            <a:lumOff val="60000"/>
                          </a:schemeClr>
                        </a:solidFill>
                      </a:tcPr>
                    </a:tc>
                    <a:tc>
                      <a:txBody>
                        <a:bodyPr/>
                        <a:lstStyle/>
                        <a:p>
                          <a:pPr algn="ctr"/>
                          <a:endParaRPr lang="en-US" sz="1400" b="0" i="0" dirty="0">
                            <a:latin typeface="Candara Regular"/>
                          </a:endParaRPr>
                        </a:p>
                        <a:p>
                          <a:pPr algn="ctr"/>
                          <a:r>
                            <a:rPr lang="en-US" sz="1400" b="0" i="0" dirty="0">
                              <a:latin typeface="Candara Regular"/>
                            </a:rPr>
                            <a:t>H</a:t>
                          </a:r>
                          <a:r>
                            <a:rPr lang="en-US" sz="1400" baseline="-25000" dirty="0"/>
                            <a:t>o </a:t>
                          </a:r>
                          <a:r>
                            <a:rPr lang="en-US" sz="1400" baseline="0" dirty="0"/>
                            <a:t>  TRUE</a:t>
                          </a:r>
                          <a:endParaRPr lang="en-US" sz="1400" dirty="0">
                            <a:solidFill>
                              <a:schemeClr val="tx1"/>
                            </a:solidFill>
                          </a:endParaRPr>
                        </a:p>
                      </a:txBody>
                      <a:tcPr marL="68580" marR="68580" marT="34290" marB="34290">
                        <a:solidFill>
                          <a:schemeClr val="accent1">
                            <a:lumMod val="40000"/>
                            <a:lumOff val="60000"/>
                          </a:schemeClr>
                        </a:solidFill>
                      </a:tcPr>
                    </a:tc>
                    <a:tc>
                      <a:txBody>
                        <a:bodyPr/>
                        <a:lstStyle/>
                        <a:p>
                          <a:pPr algn="ctr"/>
                          <a:endParaRPr lang="en-US" sz="1400" b="0" i="0" dirty="0">
                            <a:latin typeface="Candara Regular"/>
                          </a:endParaRPr>
                        </a:p>
                        <a:p>
                          <a:pPr algn="ctr"/>
                          <a:r>
                            <a:rPr lang="en-US" sz="1400" b="0" i="0" dirty="0">
                              <a:latin typeface="Candara Regular"/>
                            </a:rPr>
                            <a:t>H</a:t>
                          </a:r>
                          <a:r>
                            <a:rPr lang="en-US" sz="1400" baseline="-25000" dirty="0"/>
                            <a:t>a</a:t>
                          </a:r>
                          <a:r>
                            <a:rPr lang="en-US" sz="1400" baseline="0" dirty="0"/>
                            <a:t>  TRUE</a:t>
                          </a:r>
                          <a:endParaRPr lang="en-US" sz="1400" dirty="0">
                            <a:solidFill>
                              <a:schemeClr val="tx1"/>
                            </a:solidFill>
                          </a:endParaRPr>
                        </a:p>
                      </a:txBody>
                      <a:tcPr marL="68580" marR="68580" marT="34290" marB="34290">
                        <a:solidFill>
                          <a:schemeClr val="accent1">
                            <a:lumMod val="40000"/>
                            <a:lumOff val="60000"/>
                          </a:schemeClr>
                        </a:solidFill>
                      </a:tcPr>
                    </a:tc>
                    <a:extLst>
                      <a:ext uri="{0D108BD9-81ED-4DB2-BD59-A6C34878D82A}">
                        <a16:rowId xmlns:a16="http://schemas.microsoft.com/office/drawing/2014/main" val="800535571"/>
                      </a:ext>
                    </a:extLst>
                  </a:tr>
                  <a:tr h="708660">
                    <a:tc>
                      <a:txBody>
                        <a:bodyPr/>
                        <a:lstStyle/>
                        <a:p>
                          <a:pPr algn="ctr"/>
                          <a:r>
                            <a:rPr lang="en-US" sz="1400" b="0" i="0" dirty="0">
                              <a:latin typeface="Candara Regular"/>
                            </a:rPr>
                            <a:t>Reject</a:t>
                          </a:r>
                          <a:r>
                            <a:rPr lang="en-US" sz="1400" b="0" i="0" baseline="0" dirty="0">
                              <a:latin typeface="Candara Regular"/>
                            </a:rPr>
                            <a:t> the Null Hypothesis</a:t>
                          </a:r>
                          <a:endParaRPr lang="en-US" sz="1400" dirty="0"/>
                        </a:p>
                      </a:txBody>
                      <a:tcPr marL="68580" marR="68580" marT="34290" marB="34290"/>
                    </a:tc>
                    <a:tc>
                      <a:txBody>
                        <a:bodyPr/>
                        <a:lstStyle/>
                        <a:p>
                          <a:endParaRPr lang="en-US"/>
                        </a:p>
                      </a:txBody>
                      <a:tcPr marL="68580" marR="68580" marT="34290" marB="34290">
                        <a:blipFill>
                          <a:blip r:embed="rId3"/>
                          <a:stretch>
                            <a:fillRect l="-100893" t="-115789" r="-100000" b="-78947"/>
                          </a:stretch>
                        </a:blipFill>
                      </a:tcPr>
                    </a:tc>
                    <a:tc>
                      <a:txBody>
                        <a:bodyPr/>
                        <a:lstStyle/>
                        <a:p>
                          <a:endParaRPr lang="en-US"/>
                        </a:p>
                      </a:txBody>
                      <a:tcPr marL="68580" marR="68580" marT="34290" marB="34290">
                        <a:blipFill>
                          <a:blip r:embed="rId3"/>
                          <a:stretch>
                            <a:fillRect l="-200893" t="-115789" b="-78947"/>
                          </a:stretch>
                        </a:blipFill>
                      </a:tcPr>
                    </a:tc>
                    <a:extLst>
                      <a:ext uri="{0D108BD9-81ED-4DB2-BD59-A6C34878D82A}">
                        <a16:rowId xmlns:a16="http://schemas.microsoft.com/office/drawing/2014/main" val="312053862"/>
                      </a:ext>
                    </a:extLst>
                  </a:tr>
                  <a:tr h="495300">
                    <a:tc>
                      <a:txBody>
                        <a:bodyPr/>
                        <a:lstStyle/>
                        <a:p>
                          <a:pPr algn="ctr"/>
                          <a:r>
                            <a:rPr lang="en-US" sz="1400" b="0" i="0" dirty="0">
                              <a:latin typeface="Candara Regular"/>
                            </a:rPr>
                            <a:t>Fail to Reject</a:t>
                          </a:r>
                          <a:r>
                            <a:rPr lang="en-US" sz="1400" b="0" i="0" baseline="0" dirty="0">
                              <a:latin typeface="Candara Regular"/>
                            </a:rPr>
                            <a:t> the Null Hypothesis </a:t>
                          </a:r>
                          <a:endParaRPr lang="en-US" sz="1400" dirty="0"/>
                        </a:p>
                      </a:txBody>
                      <a:tcPr marL="68580" marR="68580" marT="34290" marB="34290"/>
                    </a:tc>
                    <a:tc>
                      <a:txBody>
                        <a:bodyPr/>
                        <a:lstStyle/>
                        <a:p>
                          <a:pPr algn="ctr"/>
                          <a:r>
                            <a:rPr lang="en-US" sz="1400" b="0" i="0" dirty="0">
                              <a:latin typeface="Candara Regular"/>
                            </a:rPr>
                            <a:t>CORRECT</a:t>
                          </a:r>
                        </a:p>
                        <a:p>
                          <a:pPr algn="ctr"/>
                          <a:r>
                            <a:rPr lang="en-US" sz="1400" b="0" i="0" dirty="0">
                              <a:latin typeface="Candara Regular"/>
                            </a:rPr>
                            <a:t>DECISION</a:t>
                          </a:r>
                        </a:p>
                      </a:txBody>
                      <a:tcPr marL="68580" marR="68580" marT="34290" marB="34290"/>
                    </a:tc>
                    <a:tc>
                      <a:txBody>
                        <a:bodyPr/>
                        <a:lstStyle/>
                        <a:p>
                          <a:endParaRPr lang="en-US"/>
                        </a:p>
                      </a:txBody>
                      <a:tcPr marL="68580" marR="68580" marT="34290" marB="34290">
                        <a:blipFill>
                          <a:blip r:embed="rId3"/>
                          <a:stretch>
                            <a:fillRect l="-200893" t="-315385" b="-15385"/>
                          </a:stretch>
                        </a:blipFill>
                      </a:tcPr>
                    </a:tc>
                    <a:extLst>
                      <a:ext uri="{0D108BD9-81ED-4DB2-BD59-A6C34878D82A}">
                        <a16:rowId xmlns:a16="http://schemas.microsoft.com/office/drawing/2014/main" val="3209781954"/>
                      </a:ext>
                    </a:extLst>
                  </a:tr>
                </a:tbl>
              </a:graphicData>
            </a:graphic>
          </p:graphicFrame>
        </mc:Fallback>
      </mc:AlternateContent>
      <p:pic>
        <p:nvPicPr>
          <p:cNvPr id="8" name="Picture 7">
            <a:extLst>
              <a:ext uri="{FF2B5EF4-FFF2-40B4-BE49-F238E27FC236}">
                <a16:creationId xmlns:a16="http://schemas.microsoft.com/office/drawing/2014/main" id="{1681E711-7127-514A-955A-7C97D0A245D0}"/>
              </a:ext>
            </a:extLst>
          </p:cNvPr>
          <p:cNvPicPr>
            <a:picLocks noChangeAspect="1"/>
          </p:cNvPicPr>
          <p:nvPr/>
        </p:nvPicPr>
        <p:blipFill>
          <a:blip r:embed="rId4"/>
          <a:stretch>
            <a:fillRect/>
          </a:stretch>
        </p:blipFill>
        <p:spPr>
          <a:xfrm>
            <a:off x="6240485" y="2289620"/>
            <a:ext cx="2646000" cy="1755520"/>
          </a:xfrm>
          <a:prstGeom prst="rect">
            <a:avLst/>
          </a:prstGeom>
        </p:spPr>
      </p:pic>
      <p:sp>
        <p:nvSpPr>
          <p:cNvPr id="9" name="Rectangle 8">
            <a:extLst>
              <a:ext uri="{FF2B5EF4-FFF2-40B4-BE49-F238E27FC236}">
                <a16:creationId xmlns:a16="http://schemas.microsoft.com/office/drawing/2014/main" id="{74EF564D-662B-3C47-8EAE-CB1782FBF7AA}"/>
              </a:ext>
            </a:extLst>
          </p:cNvPr>
          <p:cNvSpPr/>
          <p:nvPr/>
        </p:nvSpPr>
        <p:spPr>
          <a:xfrm>
            <a:off x="6835518" y="3650527"/>
            <a:ext cx="712694" cy="32273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4" name="Slide Number Placeholder 3">
            <a:extLst>
              <a:ext uri="{FF2B5EF4-FFF2-40B4-BE49-F238E27FC236}">
                <a16:creationId xmlns:a16="http://schemas.microsoft.com/office/drawing/2014/main" id="{5DA39678-AE3C-D649-B37D-A82D67B6B2B2}"/>
              </a:ext>
            </a:extLst>
          </p:cNvPr>
          <p:cNvSpPr>
            <a:spLocks noGrp="1"/>
          </p:cNvSpPr>
          <p:nvPr>
            <p:ph type="sldNum" sz="quarter" idx="12"/>
          </p:nvPr>
        </p:nvSpPr>
        <p:spPr/>
        <p:txBody>
          <a:bodyPr/>
          <a:lstStyle/>
          <a:p>
            <a:fld id="{803C33BC-767D-8845-BB2C-A473FB4A7552}" type="slidenum">
              <a:rPr lang="en-US" smtClean="0"/>
              <a:pPr/>
              <a:t>445</a:t>
            </a:fld>
            <a:endParaRPr lang="en-US"/>
          </a:p>
        </p:txBody>
      </p:sp>
    </p:spTree>
    <p:extLst>
      <p:ext uri="{BB962C8B-B14F-4D97-AF65-F5344CB8AC3E}">
        <p14:creationId xmlns:p14="http://schemas.microsoft.com/office/powerpoint/2010/main" val="2106932993"/>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0A5AC-FE60-B049-B15C-C39EA537271D}"/>
              </a:ext>
            </a:extLst>
          </p:cNvPr>
          <p:cNvSpPr>
            <a:spLocks noGrp="1"/>
          </p:cNvSpPr>
          <p:nvPr>
            <p:ph type="title"/>
          </p:nvPr>
        </p:nvSpPr>
        <p:spPr/>
        <p:txBody>
          <a:bodyPr/>
          <a:lstStyle/>
          <a:p>
            <a:r>
              <a:rPr lang="en-US" b="1" dirty="0"/>
              <a:t>T</a:t>
            </a:r>
            <a:r>
              <a:rPr lang="en-US" dirty="0"/>
              <a:t>ype I &amp; </a:t>
            </a:r>
            <a:r>
              <a:rPr lang="en-US" b="1" dirty="0"/>
              <a:t>T</a:t>
            </a:r>
            <a:r>
              <a:rPr lang="en-US" dirty="0"/>
              <a:t>ype II </a:t>
            </a:r>
            <a:r>
              <a:rPr lang="en-US" b="1" dirty="0"/>
              <a:t>E</a:t>
            </a:r>
            <a:r>
              <a:rPr lang="en-US" dirty="0"/>
              <a:t>rrors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66BE39-EDC3-8846-A70A-BDBB5F1E2942}"/>
                  </a:ext>
                </a:extLst>
              </p:cNvPr>
              <p:cNvSpPr>
                <a:spLocks noGrp="1"/>
              </p:cNvSpPr>
              <p:nvPr>
                <p:ph idx="1"/>
              </p:nvPr>
            </p:nvSpPr>
            <p:spPr/>
            <p:txBody>
              <a:bodyPr/>
              <a:lstStyle/>
              <a:p>
                <a:pPr algn="ctr"/>
                <a:endParaRPr lang="en-US" dirty="0"/>
              </a:p>
              <a:p>
                <a:pPr algn="ctr"/>
                <a:r>
                  <a:rPr lang="en-US" dirty="0"/>
                  <a:t>We choose P(Type I Error) = </a:t>
                </a:r>
                <a14:m>
                  <m:oMath xmlns:m="http://schemas.openxmlformats.org/officeDocument/2006/math">
                    <m:r>
                      <a:rPr lang="en-US">
                        <a:latin typeface="Cambria Math" panose="02040503050406030204" pitchFamily="18" charset="0"/>
                        <a:ea typeface="Cambria Math" panose="02040503050406030204" pitchFamily="18" charset="0"/>
                      </a:rPr>
                      <m:t>𝛼</m:t>
                    </m:r>
                  </m:oMath>
                </a14:m>
                <a:r>
                  <a:rPr lang="en-US" dirty="0"/>
                  <a:t>  </a:t>
                </a:r>
                <a:br>
                  <a:rPr lang="en-US" dirty="0"/>
                </a:br>
                <a:r>
                  <a:rPr lang="en-US" dirty="0"/>
                  <a:t>Typically </a:t>
                </a:r>
                <a14:m>
                  <m:oMath xmlns:m="http://schemas.openxmlformats.org/officeDocument/2006/math">
                    <m:r>
                      <a:rPr lang="en-US">
                        <a:latin typeface="Cambria Math" panose="02040503050406030204" pitchFamily="18" charset="0"/>
                        <a:ea typeface="Cambria Math" panose="02040503050406030204" pitchFamily="18" charset="0"/>
                      </a:rPr>
                      <m:t>𝛼</m:t>
                    </m:r>
                  </m:oMath>
                </a14:m>
                <a:r>
                  <a:rPr lang="en-US" dirty="0"/>
                  <a:t> = .05   or  .01  or  .10 </a:t>
                </a:r>
                <a:br>
                  <a:rPr lang="en-US" dirty="0"/>
                </a:br>
                <a:endParaRPr lang="en-US" dirty="0"/>
              </a:p>
              <a:p>
                <a:pPr algn="ctr"/>
                <a:r>
                  <a:rPr lang="en-US" dirty="0"/>
                  <a:t>However we do NOT directly choose</a:t>
                </a:r>
                <a:br>
                  <a:rPr lang="en-US" dirty="0"/>
                </a:br>
                <a14:m>
                  <m:oMath xmlns:m="http://schemas.openxmlformats.org/officeDocument/2006/math">
                    <m:r>
                      <a:rPr lang="en-US">
                        <a:latin typeface="Cambria Math" panose="02040503050406030204" pitchFamily="18" charset="0"/>
                        <a:ea typeface="Cambria Math" panose="02040503050406030204" pitchFamily="18" charset="0"/>
                      </a:rPr>
                      <m:t>𝛽</m:t>
                    </m:r>
                  </m:oMath>
                </a14:m>
                <a:r>
                  <a:rPr lang="en-US" dirty="0"/>
                  <a:t> = P(Type II Error)</a:t>
                </a:r>
              </a:p>
              <a:p>
                <a:endParaRPr lang="en-US" dirty="0"/>
              </a:p>
            </p:txBody>
          </p:sp>
        </mc:Choice>
        <mc:Fallback xmlns="">
          <p:sp>
            <p:nvSpPr>
              <p:cNvPr id="3" name="Content Placeholder 2">
                <a:extLst>
                  <a:ext uri="{FF2B5EF4-FFF2-40B4-BE49-F238E27FC236}">
                    <a16:creationId xmlns:a16="http://schemas.microsoft.com/office/drawing/2014/main" id="{AD66BE39-EDC3-8846-A70A-BDBB5F1E294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AD81DAE-FC50-2A42-AC6E-8815CBF0E0CD}"/>
              </a:ext>
            </a:extLst>
          </p:cNvPr>
          <p:cNvSpPr>
            <a:spLocks noGrp="1"/>
          </p:cNvSpPr>
          <p:nvPr>
            <p:ph type="sldNum" sz="quarter" idx="12"/>
          </p:nvPr>
        </p:nvSpPr>
        <p:spPr/>
        <p:txBody>
          <a:bodyPr/>
          <a:lstStyle/>
          <a:p>
            <a:fld id="{803C33BC-767D-8845-BB2C-A473FB4A7552}" type="slidenum">
              <a:rPr lang="en-US" smtClean="0"/>
              <a:pPr/>
              <a:t>446</a:t>
            </a:fld>
            <a:endParaRPr lang="en-US"/>
          </a:p>
        </p:txBody>
      </p:sp>
    </p:spTree>
    <p:extLst>
      <p:ext uri="{BB962C8B-B14F-4D97-AF65-F5344CB8AC3E}">
        <p14:creationId xmlns:p14="http://schemas.microsoft.com/office/powerpoint/2010/main" val="392929289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9BD2C85-EB70-4BE1-BE90-8E3B38605886}"/>
              </a:ext>
            </a:extLst>
          </p:cNvPr>
          <p:cNvPicPr>
            <a:picLocks noGrp="1" noChangeAspect="1"/>
          </p:cNvPicPr>
          <p:nvPr>
            <p:ph idx="1"/>
          </p:nvPr>
        </p:nvPicPr>
        <p:blipFill>
          <a:blip r:embed="rId3"/>
          <a:stretch>
            <a:fillRect/>
          </a:stretch>
        </p:blipFill>
        <p:spPr>
          <a:xfrm>
            <a:off x="2171209" y="1912144"/>
            <a:ext cx="4801583" cy="3896537"/>
          </a:xfrm>
        </p:spPr>
      </p:pic>
      <p:sp>
        <p:nvSpPr>
          <p:cNvPr id="4" name="Title 1">
            <a:extLst>
              <a:ext uri="{FF2B5EF4-FFF2-40B4-BE49-F238E27FC236}">
                <a16:creationId xmlns:a16="http://schemas.microsoft.com/office/drawing/2014/main" id="{8E83E834-15E2-4AB3-96DD-9065B097BC19}"/>
              </a:ext>
            </a:extLst>
          </p:cNvPr>
          <p:cNvSpPr>
            <a:spLocks noGrp="1"/>
          </p:cNvSpPr>
          <p:nvPr>
            <p:ph type="title"/>
          </p:nvPr>
        </p:nvSpPr>
        <p:spPr>
          <a:xfrm>
            <a:off x="628650" y="1131094"/>
            <a:ext cx="7886700" cy="994172"/>
          </a:xfrm>
        </p:spPr>
        <p:txBody>
          <a:bodyPr/>
          <a:lstStyle/>
          <a:p>
            <a:r>
              <a:rPr lang="en-US" b="1" dirty="0"/>
              <a:t>T</a:t>
            </a:r>
            <a:r>
              <a:rPr lang="en-US" dirty="0"/>
              <a:t>ype I &amp; </a:t>
            </a:r>
            <a:r>
              <a:rPr lang="en-US" b="1" dirty="0"/>
              <a:t>T</a:t>
            </a:r>
            <a:r>
              <a:rPr lang="en-US" dirty="0"/>
              <a:t>ype II </a:t>
            </a:r>
            <a:r>
              <a:rPr lang="en-US" b="1" dirty="0"/>
              <a:t>E</a:t>
            </a:r>
            <a:r>
              <a:rPr lang="en-US" dirty="0"/>
              <a:t>rrors</a:t>
            </a:r>
          </a:p>
        </p:txBody>
      </p:sp>
      <p:sp>
        <p:nvSpPr>
          <p:cNvPr id="2" name="Slide Number Placeholder 1">
            <a:extLst>
              <a:ext uri="{FF2B5EF4-FFF2-40B4-BE49-F238E27FC236}">
                <a16:creationId xmlns:a16="http://schemas.microsoft.com/office/drawing/2014/main" id="{2AEE8681-3AAE-CB4B-BC00-9303AF6FF572}"/>
              </a:ext>
            </a:extLst>
          </p:cNvPr>
          <p:cNvSpPr>
            <a:spLocks noGrp="1"/>
          </p:cNvSpPr>
          <p:nvPr>
            <p:ph type="sldNum" sz="quarter" idx="12"/>
          </p:nvPr>
        </p:nvSpPr>
        <p:spPr/>
        <p:txBody>
          <a:bodyPr/>
          <a:lstStyle/>
          <a:p>
            <a:fld id="{803C33BC-767D-8845-BB2C-A473FB4A7552}" type="slidenum">
              <a:rPr lang="en-US" smtClean="0"/>
              <a:pPr/>
              <a:t>447</a:t>
            </a:fld>
            <a:endParaRPr lang="en-US"/>
          </a:p>
        </p:txBody>
      </p:sp>
    </p:spTree>
    <p:extLst>
      <p:ext uri="{BB962C8B-B14F-4D97-AF65-F5344CB8AC3E}">
        <p14:creationId xmlns:p14="http://schemas.microsoft.com/office/powerpoint/2010/main" val="3961194409"/>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FB46-0570-5D4C-975D-61FD92EB1FEF}"/>
              </a:ext>
            </a:extLst>
          </p:cNvPr>
          <p:cNvSpPr>
            <a:spLocks noGrp="1"/>
          </p:cNvSpPr>
          <p:nvPr>
            <p:ph type="title"/>
          </p:nvPr>
        </p:nvSpPr>
        <p:spPr/>
        <p:txBody>
          <a:bodyPr/>
          <a:lstStyle/>
          <a:p>
            <a:r>
              <a:rPr lang="en-US" b="1" dirty="0"/>
              <a:t>Q</a:t>
            </a:r>
            <a:r>
              <a:rPr lang="en-US" dirty="0"/>
              <a:t>uestion </a:t>
            </a:r>
          </a:p>
        </p:txBody>
      </p:sp>
      <p:sp>
        <p:nvSpPr>
          <p:cNvPr id="3" name="Content Placeholder 2">
            <a:extLst>
              <a:ext uri="{FF2B5EF4-FFF2-40B4-BE49-F238E27FC236}">
                <a16:creationId xmlns:a16="http://schemas.microsoft.com/office/drawing/2014/main" id="{A619AEDD-C8BB-4240-B020-57F6D608DBCF}"/>
              </a:ext>
            </a:extLst>
          </p:cNvPr>
          <p:cNvSpPr>
            <a:spLocks noGrp="1"/>
          </p:cNvSpPr>
          <p:nvPr>
            <p:ph idx="1"/>
          </p:nvPr>
        </p:nvSpPr>
        <p:spPr/>
        <p:txBody>
          <a:bodyPr/>
          <a:lstStyle/>
          <a:p>
            <a:pPr algn="ctr"/>
            <a:r>
              <a:rPr lang="en-GB" dirty="0">
                <a:latin typeface="Candara" panose="020E0502030303020204" pitchFamily="34" charset="0"/>
              </a:rPr>
              <a:t>It has been shown many times that on a certain memory test, recognition is substantially better than recall. However, the probability value for the data from your sample was 0.12, so you were unable to reject the null hypothesis that recall and recognition produce the same results. What type of error did you make?</a:t>
            </a:r>
          </a:p>
          <a:p>
            <a:endParaRPr lang="en-GB" dirty="0">
              <a:latin typeface="Candara" panose="020E0502030303020204" pitchFamily="34" charset="0"/>
            </a:endParaRPr>
          </a:p>
          <a:p>
            <a:pPr algn="ctr"/>
            <a:endParaRPr lang="en-GB" dirty="0">
              <a:latin typeface="Candara" panose="020E0502030303020204" pitchFamily="34" charset="0"/>
            </a:endParaRPr>
          </a:p>
          <a:p>
            <a:pPr algn="ctr"/>
            <a:r>
              <a:rPr lang="en-GB" dirty="0">
                <a:latin typeface="Candara" panose="020E0502030303020204" pitchFamily="34" charset="0"/>
              </a:rPr>
              <a:t>Type I or Type II Error?</a:t>
            </a:r>
            <a:endParaRPr lang="en-US" dirty="0">
              <a:latin typeface="Candara" panose="020E0502030303020204" pitchFamily="34" charset="0"/>
            </a:endParaRPr>
          </a:p>
        </p:txBody>
      </p:sp>
      <p:sp>
        <p:nvSpPr>
          <p:cNvPr id="4" name="Slide Number Placeholder 3">
            <a:extLst>
              <a:ext uri="{FF2B5EF4-FFF2-40B4-BE49-F238E27FC236}">
                <a16:creationId xmlns:a16="http://schemas.microsoft.com/office/drawing/2014/main" id="{E729F947-1E8A-8D44-BB00-F0BDC5012FEC}"/>
              </a:ext>
            </a:extLst>
          </p:cNvPr>
          <p:cNvSpPr>
            <a:spLocks noGrp="1"/>
          </p:cNvSpPr>
          <p:nvPr>
            <p:ph type="sldNum" sz="quarter" idx="12"/>
          </p:nvPr>
        </p:nvSpPr>
        <p:spPr/>
        <p:txBody>
          <a:bodyPr/>
          <a:lstStyle/>
          <a:p>
            <a:fld id="{803C33BC-767D-8845-BB2C-A473FB4A7552}" type="slidenum">
              <a:rPr lang="en-US" smtClean="0"/>
              <a:pPr/>
              <a:t>448</a:t>
            </a:fld>
            <a:endParaRPr lang="en-US"/>
          </a:p>
        </p:txBody>
      </p:sp>
    </p:spTree>
    <p:extLst>
      <p:ext uri="{BB962C8B-B14F-4D97-AF65-F5344CB8AC3E}">
        <p14:creationId xmlns:p14="http://schemas.microsoft.com/office/powerpoint/2010/main" val="363224567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FB46-0570-5D4C-975D-61FD92EB1FEF}"/>
              </a:ext>
            </a:extLst>
          </p:cNvPr>
          <p:cNvSpPr>
            <a:spLocks noGrp="1"/>
          </p:cNvSpPr>
          <p:nvPr>
            <p:ph type="title"/>
          </p:nvPr>
        </p:nvSpPr>
        <p:spPr/>
        <p:txBody>
          <a:bodyPr/>
          <a:lstStyle/>
          <a:p>
            <a:r>
              <a:rPr lang="en-US" b="1" dirty="0"/>
              <a:t>Q</a:t>
            </a:r>
            <a:r>
              <a:rPr lang="en-US" dirty="0"/>
              <a:t>uestion </a:t>
            </a:r>
          </a:p>
        </p:txBody>
      </p:sp>
      <p:sp>
        <p:nvSpPr>
          <p:cNvPr id="3" name="Content Placeholder 2">
            <a:extLst>
              <a:ext uri="{FF2B5EF4-FFF2-40B4-BE49-F238E27FC236}">
                <a16:creationId xmlns:a16="http://schemas.microsoft.com/office/drawing/2014/main" id="{A619AEDD-C8BB-4240-B020-57F6D608DBCF}"/>
              </a:ext>
            </a:extLst>
          </p:cNvPr>
          <p:cNvSpPr>
            <a:spLocks noGrp="1"/>
          </p:cNvSpPr>
          <p:nvPr>
            <p:ph idx="1"/>
          </p:nvPr>
        </p:nvSpPr>
        <p:spPr/>
        <p:txBody>
          <a:bodyPr/>
          <a:lstStyle/>
          <a:p>
            <a:pPr algn="ctr"/>
            <a:r>
              <a:rPr lang="en-GB" dirty="0">
                <a:latin typeface="Candara" panose="020E0502030303020204" pitchFamily="34" charset="0"/>
              </a:rPr>
              <a:t>It has been shown many times that on a certain memory test, recognition is substantially better than recall. However, the probability value for the data from your sample was 0.12, so you were unable to reject the null hypothesis that recall and recognition produce the same results. What type of error did you make?</a:t>
            </a:r>
          </a:p>
          <a:p>
            <a:endParaRPr lang="en-GB" dirty="0">
              <a:latin typeface="Candara" panose="020E0502030303020204" pitchFamily="34" charset="0"/>
            </a:endParaRPr>
          </a:p>
          <a:p>
            <a:pPr algn="ctr"/>
            <a:endParaRPr lang="en-GB" dirty="0">
              <a:latin typeface="Candara" panose="020E0502030303020204" pitchFamily="34" charset="0"/>
            </a:endParaRPr>
          </a:p>
          <a:p>
            <a:pPr algn="ctr"/>
            <a:r>
              <a:rPr lang="en-GB" dirty="0">
                <a:latin typeface="Candara" panose="020E0502030303020204" pitchFamily="34" charset="0"/>
              </a:rPr>
              <a:t>Type I or Type II Error?</a:t>
            </a:r>
            <a:endParaRPr lang="en-US" dirty="0">
              <a:latin typeface="Candara" panose="020E0502030303020204" pitchFamily="34" charset="0"/>
            </a:endParaRPr>
          </a:p>
        </p:txBody>
      </p:sp>
      <p:sp>
        <p:nvSpPr>
          <p:cNvPr id="4" name="TextBox 3">
            <a:extLst>
              <a:ext uri="{FF2B5EF4-FFF2-40B4-BE49-F238E27FC236}">
                <a16:creationId xmlns:a16="http://schemas.microsoft.com/office/drawing/2014/main" id="{CDD426D7-57BC-AF4D-9328-AF338E609265}"/>
              </a:ext>
            </a:extLst>
          </p:cNvPr>
          <p:cNvSpPr txBox="1"/>
          <p:nvPr/>
        </p:nvSpPr>
        <p:spPr>
          <a:xfrm>
            <a:off x="3659242" y="5005225"/>
            <a:ext cx="2379278" cy="507831"/>
          </a:xfrm>
          <a:prstGeom prst="rect">
            <a:avLst/>
          </a:prstGeom>
          <a:noFill/>
        </p:spPr>
        <p:txBody>
          <a:bodyPr wrap="square" rtlCol="0">
            <a:spAutoFit/>
          </a:bodyPr>
          <a:lstStyle/>
          <a:p>
            <a:r>
              <a:rPr lang="en-GB" sz="2700" dirty="0">
                <a:solidFill>
                  <a:srgbClr val="FF0000"/>
                </a:solidFill>
                <a:latin typeface="Candara" panose="020E0502030303020204" pitchFamily="34" charset="0"/>
              </a:rPr>
              <a:t>Type II Error</a:t>
            </a:r>
            <a:endParaRPr lang="en-US" sz="2700" dirty="0">
              <a:latin typeface="Candara Regular"/>
            </a:endParaRPr>
          </a:p>
        </p:txBody>
      </p:sp>
      <p:sp>
        <p:nvSpPr>
          <p:cNvPr id="5" name="Slide Number Placeholder 4">
            <a:extLst>
              <a:ext uri="{FF2B5EF4-FFF2-40B4-BE49-F238E27FC236}">
                <a16:creationId xmlns:a16="http://schemas.microsoft.com/office/drawing/2014/main" id="{CABA242B-68E6-3B43-9599-A578C63A8132}"/>
              </a:ext>
            </a:extLst>
          </p:cNvPr>
          <p:cNvSpPr>
            <a:spLocks noGrp="1"/>
          </p:cNvSpPr>
          <p:nvPr>
            <p:ph type="sldNum" sz="quarter" idx="12"/>
          </p:nvPr>
        </p:nvSpPr>
        <p:spPr/>
        <p:txBody>
          <a:bodyPr/>
          <a:lstStyle/>
          <a:p>
            <a:fld id="{803C33BC-767D-8845-BB2C-A473FB4A7552}" type="slidenum">
              <a:rPr lang="en-US" smtClean="0"/>
              <a:pPr/>
              <a:t>449</a:t>
            </a:fld>
            <a:endParaRPr lang="en-US"/>
          </a:p>
        </p:txBody>
      </p:sp>
    </p:spTree>
    <p:extLst>
      <p:ext uri="{BB962C8B-B14F-4D97-AF65-F5344CB8AC3E}">
        <p14:creationId xmlns:p14="http://schemas.microsoft.com/office/powerpoint/2010/main" val="1799499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6CA40-8A5A-0D48-988A-24BF737EA6CC}"/>
              </a:ext>
            </a:extLst>
          </p:cNvPr>
          <p:cNvPicPr>
            <a:picLocks noChangeAspect="1"/>
          </p:cNvPicPr>
          <p:nvPr/>
        </p:nvPicPr>
        <p:blipFill rotWithShape="1">
          <a:blip r:embed="rId2"/>
          <a:srcRect l="10555" r="22780"/>
          <a:stretch/>
        </p:blipFill>
        <p:spPr>
          <a:xfrm>
            <a:off x="0" y="0"/>
            <a:ext cx="9144000" cy="6858000"/>
          </a:xfrm>
          <a:prstGeom prst="rect">
            <a:avLst/>
          </a:prstGeom>
        </p:spPr>
      </p:pic>
      <p:sp>
        <p:nvSpPr>
          <p:cNvPr id="4" name="TextBox 3">
            <a:extLst>
              <a:ext uri="{FF2B5EF4-FFF2-40B4-BE49-F238E27FC236}">
                <a16:creationId xmlns:a16="http://schemas.microsoft.com/office/drawing/2014/main" id="{D4BEB285-A23D-AD4E-A3E4-75F65AD4E2F4}"/>
              </a:ext>
            </a:extLst>
          </p:cNvPr>
          <p:cNvSpPr txBox="1">
            <a:spLocks noChangeArrowheads="1"/>
          </p:cNvSpPr>
          <p:nvPr/>
        </p:nvSpPr>
        <p:spPr bwMode="auto">
          <a:xfrm>
            <a:off x="0" y="4648200"/>
            <a:ext cx="9144000" cy="1754326"/>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understand the relationship between wait times of callers and number of complaints in a call </a:t>
            </a:r>
            <a:r>
              <a:rPr lang="en-US" sz="3600" b="0" dirty="0" err="1">
                <a:solidFill>
                  <a:schemeClr val="bg1"/>
                </a:solidFill>
              </a:rPr>
              <a:t>centre</a:t>
            </a:r>
            <a:endParaRPr lang="en-US" sz="3600" b="0" dirty="0">
              <a:solidFill>
                <a:schemeClr val="bg1"/>
              </a:solidFill>
            </a:endParaRPr>
          </a:p>
        </p:txBody>
      </p:sp>
      <p:sp>
        <p:nvSpPr>
          <p:cNvPr id="2" name="Slide Number Placeholder 1">
            <a:extLst>
              <a:ext uri="{FF2B5EF4-FFF2-40B4-BE49-F238E27FC236}">
                <a16:creationId xmlns:a16="http://schemas.microsoft.com/office/drawing/2014/main" id="{41C0A995-8AC0-C042-B268-AECB64BE34FB}"/>
              </a:ext>
            </a:extLst>
          </p:cNvPr>
          <p:cNvSpPr>
            <a:spLocks noGrp="1"/>
          </p:cNvSpPr>
          <p:nvPr>
            <p:ph type="sldNum" sz="quarter" idx="12"/>
          </p:nvPr>
        </p:nvSpPr>
        <p:spPr/>
        <p:txBody>
          <a:bodyPr/>
          <a:lstStyle/>
          <a:p>
            <a:fld id="{8C734804-006E-DC44-93A2-A63A0AD6AB16}" type="slidenum">
              <a:rPr lang="en-US" smtClean="0"/>
              <a:pPr/>
              <a:t>45</a:t>
            </a:fld>
            <a:endParaRPr lang="en-US"/>
          </a:p>
        </p:txBody>
      </p:sp>
    </p:spTree>
    <p:extLst>
      <p:ext uri="{BB962C8B-B14F-4D97-AF65-F5344CB8AC3E}">
        <p14:creationId xmlns:p14="http://schemas.microsoft.com/office/powerpoint/2010/main" val="3066360630"/>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B57C-9ADE-BB48-BE9E-CF04487DDBEF}"/>
              </a:ext>
            </a:extLst>
          </p:cNvPr>
          <p:cNvSpPr>
            <a:spLocks noGrp="1"/>
          </p:cNvSpPr>
          <p:nvPr>
            <p:ph type="title"/>
          </p:nvPr>
        </p:nvSpPr>
        <p:spPr/>
        <p:txBody>
          <a:bodyPr/>
          <a:lstStyle/>
          <a:p>
            <a:r>
              <a:rPr lang="en-US" b="1" dirty="0">
                <a:latin typeface="Candara" panose="020E0502030303020204" pitchFamily="34" charset="0"/>
              </a:rPr>
              <a:t>Q</a:t>
            </a:r>
            <a:r>
              <a:rPr lang="en-US" dirty="0">
                <a:latin typeface="Candara" panose="020E0502030303020204" pitchFamily="34" charset="0"/>
              </a:rPr>
              <a:t>uestion</a:t>
            </a:r>
            <a:r>
              <a:rPr lang="en-US" dirty="0"/>
              <a:t> </a:t>
            </a:r>
          </a:p>
        </p:txBody>
      </p:sp>
      <p:sp>
        <p:nvSpPr>
          <p:cNvPr id="3" name="Content Placeholder 2">
            <a:extLst>
              <a:ext uri="{FF2B5EF4-FFF2-40B4-BE49-F238E27FC236}">
                <a16:creationId xmlns:a16="http://schemas.microsoft.com/office/drawing/2014/main" id="{EC4DD25C-DDEA-9B49-8C6C-11CF299FFBF4}"/>
              </a:ext>
            </a:extLst>
          </p:cNvPr>
          <p:cNvSpPr>
            <a:spLocks noGrp="1"/>
          </p:cNvSpPr>
          <p:nvPr>
            <p:ph idx="1"/>
          </p:nvPr>
        </p:nvSpPr>
        <p:spPr/>
        <p:txBody>
          <a:bodyPr/>
          <a:lstStyle/>
          <a:p>
            <a:pPr algn="ctr"/>
            <a:r>
              <a:rPr lang="en-GB" dirty="0">
                <a:latin typeface="Candara" panose="020E0502030303020204" pitchFamily="34" charset="0"/>
              </a:rPr>
              <a:t>In the population, there is no difference between men and women on a certain test. However, you found a difference in your sample. The probability value for the data was 0.03, so you rejected the null hypothesis. What type of error did you make?</a:t>
            </a:r>
          </a:p>
          <a:p>
            <a:endParaRPr lang="en-GB" dirty="0">
              <a:latin typeface="Candara" panose="020E0502030303020204" pitchFamily="34" charset="0"/>
            </a:endParaRPr>
          </a:p>
          <a:p>
            <a:pPr algn="ctr"/>
            <a:r>
              <a:rPr lang="en-GB" dirty="0">
                <a:latin typeface="Candara" panose="020E0502030303020204" pitchFamily="34" charset="0"/>
              </a:rPr>
              <a:t>Type I or Type II Error?</a:t>
            </a:r>
            <a:endParaRPr lang="en-US" dirty="0">
              <a:latin typeface="Candara" panose="020E0502030303020204" pitchFamily="34" charset="0"/>
            </a:endParaRPr>
          </a:p>
        </p:txBody>
      </p:sp>
      <p:sp>
        <p:nvSpPr>
          <p:cNvPr id="4" name="Slide Number Placeholder 3">
            <a:extLst>
              <a:ext uri="{FF2B5EF4-FFF2-40B4-BE49-F238E27FC236}">
                <a16:creationId xmlns:a16="http://schemas.microsoft.com/office/drawing/2014/main" id="{686150F0-12DB-114E-9BAF-DFA58E1102D2}"/>
              </a:ext>
            </a:extLst>
          </p:cNvPr>
          <p:cNvSpPr>
            <a:spLocks noGrp="1"/>
          </p:cNvSpPr>
          <p:nvPr>
            <p:ph type="sldNum" sz="quarter" idx="12"/>
          </p:nvPr>
        </p:nvSpPr>
        <p:spPr/>
        <p:txBody>
          <a:bodyPr/>
          <a:lstStyle/>
          <a:p>
            <a:fld id="{803C33BC-767D-8845-BB2C-A473FB4A7552}" type="slidenum">
              <a:rPr lang="en-US" smtClean="0"/>
              <a:pPr/>
              <a:t>450</a:t>
            </a:fld>
            <a:endParaRPr lang="en-US"/>
          </a:p>
        </p:txBody>
      </p:sp>
    </p:spTree>
    <p:extLst>
      <p:ext uri="{BB962C8B-B14F-4D97-AF65-F5344CB8AC3E}">
        <p14:creationId xmlns:p14="http://schemas.microsoft.com/office/powerpoint/2010/main" val="645957603"/>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B57C-9ADE-BB48-BE9E-CF04487DDBEF}"/>
              </a:ext>
            </a:extLst>
          </p:cNvPr>
          <p:cNvSpPr>
            <a:spLocks noGrp="1"/>
          </p:cNvSpPr>
          <p:nvPr>
            <p:ph type="title"/>
          </p:nvPr>
        </p:nvSpPr>
        <p:spPr/>
        <p:txBody>
          <a:bodyPr/>
          <a:lstStyle/>
          <a:p>
            <a:r>
              <a:rPr lang="en-US" b="1" dirty="0">
                <a:latin typeface="Candara" panose="020E0502030303020204" pitchFamily="34" charset="0"/>
              </a:rPr>
              <a:t>Q</a:t>
            </a:r>
            <a:r>
              <a:rPr lang="en-US" dirty="0">
                <a:latin typeface="Candara" panose="020E0502030303020204" pitchFamily="34" charset="0"/>
              </a:rPr>
              <a:t>uestion</a:t>
            </a:r>
            <a:r>
              <a:rPr lang="en-US" dirty="0"/>
              <a:t> </a:t>
            </a:r>
          </a:p>
        </p:txBody>
      </p:sp>
      <p:sp>
        <p:nvSpPr>
          <p:cNvPr id="3" name="Content Placeholder 2">
            <a:extLst>
              <a:ext uri="{FF2B5EF4-FFF2-40B4-BE49-F238E27FC236}">
                <a16:creationId xmlns:a16="http://schemas.microsoft.com/office/drawing/2014/main" id="{EC4DD25C-DDEA-9B49-8C6C-11CF299FFBF4}"/>
              </a:ext>
            </a:extLst>
          </p:cNvPr>
          <p:cNvSpPr>
            <a:spLocks noGrp="1"/>
          </p:cNvSpPr>
          <p:nvPr>
            <p:ph idx="1"/>
          </p:nvPr>
        </p:nvSpPr>
        <p:spPr/>
        <p:txBody>
          <a:bodyPr/>
          <a:lstStyle/>
          <a:p>
            <a:pPr algn="ctr"/>
            <a:r>
              <a:rPr lang="en-GB" dirty="0">
                <a:latin typeface="Candara" panose="020E0502030303020204" pitchFamily="34" charset="0"/>
              </a:rPr>
              <a:t>In the population, there is no difference between men and women on a certain test. However, you found a difference in your sample. The probability value for the data was 0.03, so you rejected the null hypothesis. What type of error did you make?</a:t>
            </a:r>
          </a:p>
          <a:p>
            <a:endParaRPr lang="en-GB" dirty="0">
              <a:latin typeface="Candara" panose="020E0502030303020204" pitchFamily="34" charset="0"/>
            </a:endParaRPr>
          </a:p>
          <a:p>
            <a:pPr algn="ctr"/>
            <a:r>
              <a:rPr lang="en-GB" dirty="0">
                <a:latin typeface="Candara" panose="020E0502030303020204" pitchFamily="34" charset="0"/>
              </a:rPr>
              <a:t>Type I or Type II Error?</a:t>
            </a:r>
            <a:endParaRPr lang="en-US" dirty="0">
              <a:latin typeface="Candara" panose="020E0502030303020204" pitchFamily="34" charset="0"/>
            </a:endParaRPr>
          </a:p>
        </p:txBody>
      </p:sp>
      <p:sp>
        <p:nvSpPr>
          <p:cNvPr id="4" name="Rectangle 3">
            <a:extLst>
              <a:ext uri="{FF2B5EF4-FFF2-40B4-BE49-F238E27FC236}">
                <a16:creationId xmlns:a16="http://schemas.microsoft.com/office/drawing/2014/main" id="{C184167A-9652-1341-BEDD-73EFB656EC3F}"/>
              </a:ext>
            </a:extLst>
          </p:cNvPr>
          <p:cNvSpPr/>
          <p:nvPr/>
        </p:nvSpPr>
        <p:spPr>
          <a:xfrm>
            <a:off x="3589183" y="4537410"/>
            <a:ext cx="1918410" cy="507831"/>
          </a:xfrm>
          <a:prstGeom prst="rect">
            <a:avLst/>
          </a:prstGeom>
        </p:spPr>
        <p:txBody>
          <a:bodyPr wrap="none">
            <a:spAutoFit/>
          </a:bodyPr>
          <a:lstStyle/>
          <a:p>
            <a:r>
              <a:rPr lang="en-GB" sz="2700" dirty="0">
                <a:solidFill>
                  <a:srgbClr val="FF0000"/>
                </a:solidFill>
                <a:latin typeface="Candara" panose="020E0502030303020204" pitchFamily="34" charset="0"/>
              </a:rPr>
              <a:t>Type I Error</a:t>
            </a:r>
            <a:endParaRPr lang="en-US" sz="2700" dirty="0">
              <a:latin typeface="Candara Regular"/>
            </a:endParaRPr>
          </a:p>
        </p:txBody>
      </p:sp>
      <p:sp>
        <p:nvSpPr>
          <p:cNvPr id="5" name="Slide Number Placeholder 4">
            <a:extLst>
              <a:ext uri="{FF2B5EF4-FFF2-40B4-BE49-F238E27FC236}">
                <a16:creationId xmlns:a16="http://schemas.microsoft.com/office/drawing/2014/main" id="{2F4D9E4C-3901-BC4D-9338-97AF9E66C2A6}"/>
              </a:ext>
            </a:extLst>
          </p:cNvPr>
          <p:cNvSpPr>
            <a:spLocks noGrp="1"/>
          </p:cNvSpPr>
          <p:nvPr>
            <p:ph type="sldNum" sz="quarter" idx="12"/>
          </p:nvPr>
        </p:nvSpPr>
        <p:spPr/>
        <p:txBody>
          <a:bodyPr/>
          <a:lstStyle/>
          <a:p>
            <a:fld id="{803C33BC-767D-8845-BB2C-A473FB4A7552}" type="slidenum">
              <a:rPr lang="en-US" smtClean="0"/>
              <a:pPr/>
              <a:t>451</a:t>
            </a:fld>
            <a:endParaRPr lang="en-US"/>
          </a:p>
        </p:txBody>
      </p:sp>
    </p:spTree>
    <p:extLst>
      <p:ext uri="{BB962C8B-B14F-4D97-AF65-F5344CB8AC3E}">
        <p14:creationId xmlns:p14="http://schemas.microsoft.com/office/powerpoint/2010/main" val="2490122439"/>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8BF4-284C-2A4A-8F2D-EDF88B347F28}"/>
              </a:ext>
            </a:extLst>
          </p:cNvPr>
          <p:cNvSpPr>
            <a:spLocks noGrp="1"/>
          </p:cNvSpPr>
          <p:nvPr>
            <p:ph type="title"/>
          </p:nvPr>
        </p:nvSpPr>
        <p:spPr/>
        <p:txBody>
          <a:bodyPr/>
          <a:lstStyle/>
          <a:p>
            <a:r>
              <a:rPr lang="en-US" b="1" dirty="0">
                <a:latin typeface="Candara" panose="020E0502030303020204" pitchFamily="34" charset="0"/>
              </a:rPr>
              <a:t>H</a:t>
            </a:r>
            <a:r>
              <a:rPr lang="en-US" dirty="0">
                <a:latin typeface="Candara" panose="020E0502030303020204" pitchFamily="34" charset="0"/>
              </a:rPr>
              <a:t>ow p-value affects sample size? </a:t>
            </a:r>
          </a:p>
        </p:txBody>
      </p:sp>
      <p:sp>
        <p:nvSpPr>
          <p:cNvPr id="3" name="Content Placeholder 2">
            <a:extLst>
              <a:ext uri="{FF2B5EF4-FFF2-40B4-BE49-F238E27FC236}">
                <a16:creationId xmlns:a16="http://schemas.microsoft.com/office/drawing/2014/main" id="{76F72BEE-46F3-9B41-945B-ACA5E2B6AD82}"/>
              </a:ext>
            </a:extLst>
          </p:cNvPr>
          <p:cNvSpPr>
            <a:spLocks noGrp="1"/>
          </p:cNvSpPr>
          <p:nvPr>
            <p:ph idx="1"/>
          </p:nvPr>
        </p:nvSpPr>
        <p:spPr/>
        <p:txBody>
          <a:bodyPr/>
          <a:lstStyle/>
          <a:p>
            <a:pPr algn="ctr"/>
            <a:endParaRPr lang="en-GB" dirty="0"/>
          </a:p>
          <a:p>
            <a:pPr algn="ctr"/>
            <a:endParaRPr lang="en-GB" dirty="0"/>
          </a:p>
          <a:p>
            <a:pPr algn="ctr"/>
            <a:endParaRPr lang="en-GB" dirty="0"/>
          </a:p>
          <a:p>
            <a:pPr algn="ctr"/>
            <a:r>
              <a:rPr lang="en-GB" dirty="0"/>
              <a:t>As the p-value </a:t>
            </a:r>
            <a:r>
              <a:rPr lang="en-GB" b="1" dirty="0"/>
              <a:t>decreases</a:t>
            </a:r>
            <a:r>
              <a:rPr lang="en-GB" dirty="0"/>
              <a:t>, the necessary sample size</a:t>
            </a:r>
            <a:r>
              <a:rPr lang="en-GB" b="1" dirty="0"/>
              <a:t> increases</a:t>
            </a:r>
            <a:r>
              <a:rPr lang="en-GB" dirty="0"/>
              <a:t>.</a:t>
            </a:r>
          </a:p>
          <a:p>
            <a:endParaRPr lang="en-US" dirty="0"/>
          </a:p>
        </p:txBody>
      </p:sp>
      <p:sp>
        <p:nvSpPr>
          <p:cNvPr id="4" name="Slide Number Placeholder 3">
            <a:extLst>
              <a:ext uri="{FF2B5EF4-FFF2-40B4-BE49-F238E27FC236}">
                <a16:creationId xmlns:a16="http://schemas.microsoft.com/office/drawing/2014/main" id="{D1A490D7-4626-BF4E-9396-90A1C8B35588}"/>
              </a:ext>
            </a:extLst>
          </p:cNvPr>
          <p:cNvSpPr>
            <a:spLocks noGrp="1"/>
          </p:cNvSpPr>
          <p:nvPr>
            <p:ph type="sldNum" sz="quarter" idx="12"/>
          </p:nvPr>
        </p:nvSpPr>
        <p:spPr/>
        <p:txBody>
          <a:bodyPr/>
          <a:lstStyle/>
          <a:p>
            <a:fld id="{803C33BC-767D-8845-BB2C-A473FB4A7552}" type="slidenum">
              <a:rPr lang="en-US" smtClean="0"/>
              <a:pPr/>
              <a:t>452</a:t>
            </a:fld>
            <a:endParaRPr lang="en-US"/>
          </a:p>
        </p:txBody>
      </p:sp>
    </p:spTree>
    <p:extLst>
      <p:ext uri="{BB962C8B-B14F-4D97-AF65-F5344CB8AC3E}">
        <p14:creationId xmlns:p14="http://schemas.microsoft.com/office/powerpoint/2010/main" val="2473581913"/>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7336-F93F-C14D-BF26-E6A3E66F570D}"/>
              </a:ext>
            </a:extLst>
          </p:cNvPr>
          <p:cNvSpPr>
            <a:spLocks noGrp="1"/>
          </p:cNvSpPr>
          <p:nvPr>
            <p:ph type="title"/>
          </p:nvPr>
        </p:nvSpPr>
        <p:spPr/>
        <p:txBody>
          <a:bodyPr>
            <a:normAutofit fontScale="90000"/>
          </a:bodyPr>
          <a:lstStyle/>
          <a:p>
            <a:pPr fontAlgn="base"/>
            <a:r>
              <a:rPr lang="en-GB" b="1" dirty="0">
                <a:latin typeface="Candara" panose="020E0502030303020204" pitchFamily="34" charset="0"/>
              </a:rPr>
              <a:t>C</a:t>
            </a:r>
            <a:r>
              <a:rPr lang="en-GB" dirty="0">
                <a:latin typeface="Candara" panose="020E0502030303020204" pitchFamily="34" charset="0"/>
              </a:rPr>
              <a:t>omponents of sample size calculations</a:t>
            </a:r>
            <a:endParaRPr lang="en-US" dirty="0">
              <a:latin typeface="Candara" panose="020E0502030303020204" pitchFamily="34" charset="0"/>
            </a:endParaRPr>
          </a:p>
        </p:txBody>
      </p:sp>
      <p:sp>
        <p:nvSpPr>
          <p:cNvPr id="6" name="Rounded Rectangle 5">
            <a:extLst>
              <a:ext uri="{FF2B5EF4-FFF2-40B4-BE49-F238E27FC236}">
                <a16:creationId xmlns:a16="http://schemas.microsoft.com/office/drawing/2014/main" id="{0922F2AA-0C7C-2340-9BFA-CD970499B55D}"/>
              </a:ext>
            </a:extLst>
          </p:cNvPr>
          <p:cNvSpPr/>
          <p:nvPr/>
        </p:nvSpPr>
        <p:spPr>
          <a:xfrm>
            <a:off x="852209" y="226511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Type I error (alpha) </a:t>
            </a:r>
          </a:p>
        </p:txBody>
      </p:sp>
      <p:sp>
        <p:nvSpPr>
          <p:cNvPr id="7" name="Rounded Rectangle 6">
            <a:extLst>
              <a:ext uri="{FF2B5EF4-FFF2-40B4-BE49-F238E27FC236}">
                <a16:creationId xmlns:a16="http://schemas.microsoft.com/office/drawing/2014/main" id="{24B5AEAD-5900-8448-A92A-9C3756209F40}"/>
              </a:ext>
            </a:extLst>
          </p:cNvPr>
          <p:cNvSpPr/>
          <p:nvPr/>
        </p:nvSpPr>
        <p:spPr>
          <a:xfrm>
            <a:off x="852209" y="321178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Power</a:t>
            </a:r>
            <a:r>
              <a:rPr lang="en-US" dirty="0">
                <a:solidFill>
                  <a:schemeClr val="tx1"/>
                </a:solidFill>
                <a:latin typeface="Candara Regular"/>
              </a:rPr>
              <a:t> </a:t>
            </a:r>
          </a:p>
        </p:txBody>
      </p:sp>
      <p:sp>
        <p:nvSpPr>
          <p:cNvPr id="8" name="Rounded Rectangle 7">
            <a:extLst>
              <a:ext uri="{FF2B5EF4-FFF2-40B4-BE49-F238E27FC236}">
                <a16:creationId xmlns:a16="http://schemas.microsoft.com/office/drawing/2014/main" id="{EA4395CD-A194-9E48-989D-31956C37813E}"/>
              </a:ext>
            </a:extLst>
          </p:cNvPr>
          <p:cNvSpPr/>
          <p:nvPr/>
        </p:nvSpPr>
        <p:spPr>
          <a:xfrm>
            <a:off x="852208" y="415845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The smallest effect of interest </a:t>
            </a:r>
          </a:p>
        </p:txBody>
      </p:sp>
      <p:sp>
        <p:nvSpPr>
          <p:cNvPr id="9" name="Rounded Rectangle 8">
            <a:extLst>
              <a:ext uri="{FF2B5EF4-FFF2-40B4-BE49-F238E27FC236}">
                <a16:creationId xmlns:a16="http://schemas.microsoft.com/office/drawing/2014/main" id="{62A766B4-7A6A-6D41-B12E-917EB3BCDB2A}"/>
              </a:ext>
            </a:extLst>
          </p:cNvPr>
          <p:cNvSpPr/>
          <p:nvPr/>
        </p:nvSpPr>
        <p:spPr>
          <a:xfrm>
            <a:off x="852208" y="5105123"/>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Variability </a:t>
            </a:r>
          </a:p>
        </p:txBody>
      </p:sp>
      <p:sp>
        <p:nvSpPr>
          <p:cNvPr id="10" name="Rounded Rectangle 9">
            <a:extLst>
              <a:ext uri="{FF2B5EF4-FFF2-40B4-BE49-F238E27FC236}">
                <a16:creationId xmlns:a16="http://schemas.microsoft.com/office/drawing/2014/main" id="{0385E4B5-0D0E-6E4F-866B-EEFCBA11408C}"/>
              </a:ext>
            </a:extLst>
          </p:cNvPr>
          <p:cNvSpPr/>
          <p:nvPr/>
        </p:nvSpPr>
        <p:spPr>
          <a:xfrm>
            <a:off x="6575612" y="3127345"/>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Sample size </a:t>
            </a:r>
          </a:p>
        </p:txBody>
      </p:sp>
      <p:sp>
        <p:nvSpPr>
          <p:cNvPr id="11" name="Rounded Rectangle 10">
            <a:extLst>
              <a:ext uri="{FF2B5EF4-FFF2-40B4-BE49-F238E27FC236}">
                <a16:creationId xmlns:a16="http://schemas.microsoft.com/office/drawing/2014/main" id="{8528281A-08AB-C84A-948F-0094F7716E46}"/>
              </a:ext>
            </a:extLst>
          </p:cNvPr>
          <p:cNvSpPr/>
          <p:nvPr/>
        </p:nvSpPr>
        <p:spPr>
          <a:xfrm>
            <a:off x="3563470" y="4701712"/>
            <a:ext cx="2111189"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ndara Regular"/>
            </a:endParaRPr>
          </a:p>
          <a:p>
            <a:pPr algn="ctr"/>
            <a:r>
              <a:rPr lang="en-US" dirty="0">
                <a:solidFill>
                  <a:schemeClr val="tx1"/>
                </a:solidFill>
                <a:latin typeface="Candara" panose="020E0502030303020204" pitchFamily="34" charset="0"/>
              </a:rPr>
              <a:t>“</a:t>
            </a:r>
            <a:r>
              <a:rPr lang="en-US" dirty="0" err="1">
                <a:solidFill>
                  <a:schemeClr val="tx1"/>
                </a:solidFill>
                <a:latin typeface="Candara" panose="020E0502030303020204" pitchFamily="34" charset="0"/>
              </a:rPr>
              <a:t>Standarised</a:t>
            </a:r>
            <a:r>
              <a:rPr lang="en-US" dirty="0">
                <a:solidFill>
                  <a:schemeClr val="tx1"/>
                </a:solidFill>
                <a:latin typeface="Candara" panose="020E0502030303020204" pitchFamily="34" charset="0"/>
              </a:rPr>
              <a:t> Effect Size” Cohen’s d</a:t>
            </a:r>
          </a:p>
          <a:p>
            <a:pPr algn="ctr"/>
            <a:endParaRPr lang="en-US" dirty="0">
              <a:latin typeface="Candara Regular"/>
            </a:endParaRPr>
          </a:p>
        </p:txBody>
      </p:sp>
      <p:cxnSp>
        <p:nvCxnSpPr>
          <p:cNvPr id="17" name="Straight Arrow Connector 16">
            <a:extLst>
              <a:ext uri="{FF2B5EF4-FFF2-40B4-BE49-F238E27FC236}">
                <a16:creationId xmlns:a16="http://schemas.microsoft.com/office/drawing/2014/main" id="{2CBD5481-F81D-6946-9A36-0ABDEF821A74}"/>
              </a:ext>
            </a:extLst>
          </p:cNvPr>
          <p:cNvCxnSpPr>
            <a:cxnSpLocks/>
            <a:stCxn id="6" idx="3"/>
          </p:cNvCxnSpPr>
          <p:nvPr/>
        </p:nvCxnSpPr>
        <p:spPr>
          <a:xfrm>
            <a:off x="2869267" y="2628183"/>
            <a:ext cx="3706345" cy="6918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263166-745A-4241-87BA-71820EF78513}"/>
              </a:ext>
            </a:extLst>
          </p:cNvPr>
          <p:cNvCxnSpPr>
            <a:cxnSpLocks/>
            <a:stCxn id="9" idx="3"/>
            <a:endCxn id="11" idx="1"/>
          </p:cNvCxnSpPr>
          <p:nvPr/>
        </p:nvCxnSpPr>
        <p:spPr>
          <a:xfrm flipV="1">
            <a:off x="2869266" y="5064783"/>
            <a:ext cx="694205" cy="40341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E9AE8D-1EB2-B040-AB09-CC12376E5030}"/>
              </a:ext>
            </a:extLst>
          </p:cNvPr>
          <p:cNvCxnSpPr>
            <a:cxnSpLocks/>
          </p:cNvCxnSpPr>
          <p:nvPr/>
        </p:nvCxnSpPr>
        <p:spPr>
          <a:xfrm>
            <a:off x="2869266" y="4511411"/>
            <a:ext cx="694205" cy="44987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5F7A9E-E6CC-0344-BC1F-9BF0B166FF41}"/>
              </a:ext>
            </a:extLst>
          </p:cNvPr>
          <p:cNvCxnSpPr>
            <a:cxnSpLocks/>
            <a:stCxn id="7" idx="3"/>
          </p:cNvCxnSpPr>
          <p:nvPr/>
        </p:nvCxnSpPr>
        <p:spPr>
          <a:xfrm>
            <a:off x="2869267" y="3574853"/>
            <a:ext cx="3706345" cy="2385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F4D59A4-1961-BD47-86D7-70521C4432A9}"/>
              </a:ext>
            </a:extLst>
          </p:cNvPr>
          <p:cNvCxnSpPr>
            <a:cxnSpLocks/>
            <a:stCxn id="11" idx="3"/>
          </p:cNvCxnSpPr>
          <p:nvPr/>
        </p:nvCxnSpPr>
        <p:spPr>
          <a:xfrm flipV="1">
            <a:off x="5674659" y="3841558"/>
            <a:ext cx="900953" cy="122322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3A79F60-5797-2541-9249-2CCAC22759A6}"/>
              </a:ext>
            </a:extLst>
          </p:cNvPr>
          <p:cNvSpPr/>
          <p:nvPr/>
        </p:nvSpPr>
        <p:spPr>
          <a:xfrm>
            <a:off x="2904566" y="2570759"/>
            <a:ext cx="5916707" cy="3113986"/>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15" name="Rectangle 14">
            <a:extLst>
              <a:ext uri="{FF2B5EF4-FFF2-40B4-BE49-F238E27FC236}">
                <a16:creationId xmlns:a16="http://schemas.microsoft.com/office/drawing/2014/main" id="{5AD9236A-0029-664B-989C-36D870617ADD}"/>
              </a:ext>
            </a:extLst>
          </p:cNvPr>
          <p:cNvSpPr/>
          <p:nvPr/>
        </p:nvSpPr>
        <p:spPr>
          <a:xfrm>
            <a:off x="668991" y="4044203"/>
            <a:ext cx="2240615" cy="189867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16" name="Rectangle 15">
            <a:extLst>
              <a:ext uri="{FF2B5EF4-FFF2-40B4-BE49-F238E27FC236}">
                <a16:creationId xmlns:a16="http://schemas.microsoft.com/office/drawing/2014/main" id="{8D87A81F-33AB-6E47-88B9-FC6BA2D0A6AB}"/>
              </a:ext>
            </a:extLst>
          </p:cNvPr>
          <p:cNvSpPr/>
          <p:nvPr/>
        </p:nvSpPr>
        <p:spPr>
          <a:xfrm>
            <a:off x="659748" y="1910118"/>
            <a:ext cx="2240615" cy="122905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3" name="Slide Number Placeholder 2">
            <a:extLst>
              <a:ext uri="{FF2B5EF4-FFF2-40B4-BE49-F238E27FC236}">
                <a16:creationId xmlns:a16="http://schemas.microsoft.com/office/drawing/2014/main" id="{648519AC-1858-D84A-B9CF-FC35A412B508}"/>
              </a:ext>
            </a:extLst>
          </p:cNvPr>
          <p:cNvSpPr>
            <a:spLocks noGrp="1"/>
          </p:cNvSpPr>
          <p:nvPr>
            <p:ph type="sldNum" sz="quarter" idx="12"/>
          </p:nvPr>
        </p:nvSpPr>
        <p:spPr/>
        <p:txBody>
          <a:bodyPr/>
          <a:lstStyle/>
          <a:p>
            <a:fld id="{803C33BC-767D-8845-BB2C-A473FB4A7552}" type="slidenum">
              <a:rPr lang="en-US" smtClean="0"/>
              <a:pPr/>
              <a:t>453</a:t>
            </a:fld>
            <a:endParaRPr lang="en-US"/>
          </a:p>
        </p:txBody>
      </p:sp>
    </p:spTree>
    <p:extLst>
      <p:ext uri="{BB962C8B-B14F-4D97-AF65-F5344CB8AC3E}">
        <p14:creationId xmlns:p14="http://schemas.microsoft.com/office/powerpoint/2010/main" val="392909166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7743-9A86-B648-A419-2F804B813C69}"/>
              </a:ext>
            </a:extLst>
          </p:cNvPr>
          <p:cNvSpPr>
            <a:spLocks noGrp="1"/>
          </p:cNvSpPr>
          <p:nvPr>
            <p:ph type="title"/>
          </p:nvPr>
        </p:nvSpPr>
        <p:spPr/>
        <p:txBody>
          <a:bodyPr/>
          <a:lstStyle/>
          <a:p>
            <a:r>
              <a:rPr lang="en-US" b="1" dirty="0">
                <a:latin typeface="Candara" panose="020E0502030303020204" pitchFamily="34" charset="0"/>
              </a:rPr>
              <a:t>P</a:t>
            </a:r>
            <a:r>
              <a:rPr lang="en-US" dirty="0">
                <a:latin typeface="Candara" panose="020E0502030303020204" pitchFamily="34" charset="0"/>
              </a:rPr>
              <a:t>ower</a:t>
            </a:r>
            <a:r>
              <a:rPr lang="en-US" dirty="0"/>
              <a:t> </a:t>
            </a:r>
          </a:p>
        </p:txBody>
      </p:sp>
      <p:sp>
        <p:nvSpPr>
          <p:cNvPr id="3" name="Content Placeholder 2">
            <a:extLst>
              <a:ext uri="{FF2B5EF4-FFF2-40B4-BE49-F238E27FC236}">
                <a16:creationId xmlns:a16="http://schemas.microsoft.com/office/drawing/2014/main" id="{B145D50C-2761-9C4D-A51A-FCCA4829AB3F}"/>
              </a:ext>
            </a:extLst>
          </p:cNvPr>
          <p:cNvSpPr>
            <a:spLocks noGrp="1"/>
          </p:cNvSpPr>
          <p:nvPr>
            <p:ph idx="1"/>
          </p:nvPr>
        </p:nvSpPr>
        <p:spPr>
          <a:xfrm>
            <a:off x="368113" y="4153105"/>
            <a:ext cx="8407774" cy="1607019"/>
          </a:xfrm>
        </p:spPr>
        <p:txBody>
          <a:bodyPr>
            <a:normAutofit fontScale="92500"/>
          </a:bodyPr>
          <a:lstStyle/>
          <a:p>
            <a:pPr algn="ctr"/>
            <a:r>
              <a:rPr lang="en-GB" dirty="0"/>
              <a:t>The </a:t>
            </a:r>
            <a:r>
              <a:rPr lang="en-GB" b="1" dirty="0"/>
              <a:t>power</a:t>
            </a:r>
            <a:r>
              <a:rPr lang="en-GB" dirty="0"/>
              <a:t> of a hypothesis test is the probability of making the correct decision if the alternative hypothesis is true. That is, the </a:t>
            </a:r>
            <a:r>
              <a:rPr lang="en-GB" b="1" dirty="0"/>
              <a:t>power</a:t>
            </a:r>
            <a:r>
              <a:rPr lang="en-GB" dirty="0"/>
              <a:t> of a hypothesis test is the probability of rejecting the null hypothesis </a:t>
            </a:r>
            <a:r>
              <a:rPr lang="en-GB" i="1" dirty="0"/>
              <a:t>H</a:t>
            </a:r>
            <a:r>
              <a:rPr lang="en-GB" baseline="-25000" dirty="0"/>
              <a:t>0</a:t>
            </a:r>
            <a:r>
              <a:rPr lang="en-GB" dirty="0"/>
              <a:t> when the alternative hypothesis </a:t>
            </a:r>
            <a:r>
              <a:rPr lang="en-GB" i="1" dirty="0"/>
              <a:t>H</a:t>
            </a:r>
            <a:r>
              <a:rPr lang="en-GB" i="1" baseline="-25000" dirty="0"/>
              <a:t>A</a:t>
            </a:r>
            <a:r>
              <a:rPr lang="en-GB" dirty="0"/>
              <a:t> is true.</a:t>
            </a:r>
          </a:p>
          <a:p>
            <a:endParaRPr lang="en-GB" dirty="0"/>
          </a:p>
        </p:txBody>
      </p:sp>
      <p:pic>
        <p:nvPicPr>
          <p:cNvPr id="4" name="Picture 3">
            <a:extLst>
              <a:ext uri="{FF2B5EF4-FFF2-40B4-BE49-F238E27FC236}">
                <a16:creationId xmlns:a16="http://schemas.microsoft.com/office/drawing/2014/main" id="{AA96A780-BEE7-7547-A41A-24E18720C83B}"/>
              </a:ext>
            </a:extLst>
          </p:cNvPr>
          <p:cNvPicPr>
            <a:picLocks noChangeAspect="1"/>
          </p:cNvPicPr>
          <p:nvPr/>
        </p:nvPicPr>
        <p:blipFill>
          <a:blip r:embed="rId3"/>
          <a:stretch>
            <a:fillRect/>
          </a:stretch>
        </p:blipFill>
        <p:spPr>
          <a:xfrm>
            <a:off x="2660377" y="1422490"/>
            <a:ext cx="3675089" cy="2439218"/>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6BAC001-57F3-584B-AC38-CB5760ECB276}"/>
                  </a:ext>
                </a:extLst>
              </p:cNvPr>
              <p:cNvSpPr txBox="1"/>
              <p:nvPr/>
            </p:nvSpPr>
            <p:spPr>
              <a:xfrm>
                <a:off x="5406302" y="2084966"/>
                <a:ext cx="725699"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200">
                          <a:latin typeface="Cambria Math" panose="02040503050406030204" pitchFamily="18" charset="0"/>
                          <a:ea typeface="Cambria Math" panose="02040503050406030204" pitchFamily="18" charset="0"/>
                        </a:rPr>
                        <m:t> 1−</m:t>
                      </m:r>
                      <m:r>
                        <a:rPr lang="en-GB" sz="1200">
                          <a:latin typeface="Cambria Math" panose="02040503050406030204" pitchFamily="18" charset="0"/>
                          <a:ea typeface="Cambria Math" panose="02040503050406030204" pitchFamily="18" charset="0"/>
                        </a:rPr>
                        <m:t>𝛽</m:t>
                      </m:r>
                    </m:oMath>
                  </m:oMathPara>
                </a14:m>
                <a:endParaRPr lang="en-US" sz="1200" dirty="0">
                  <a:latin typeface="Candara Regular"/>
                  <a:ea typeface="Cambria Math" panose="02040503050406030204" pitchFamily="18" charset="0"/>
                </a:endParaRPr>
              </a:p>
              <a:p>
                <a:r>
                  <a:rPr lang="en-US" sz="1200" dirty="0">
                    <a:latin typeface="Candara Regular"/>
                    <a:ea typeface="Cambria Math" panose="02040503050406030204" pitchFamily="18" charset="0"/>
                  </a:rPr>
                  <a:t>    Power</a:t>
                </a:r>
              </a:p>
            </p:txBody>
          </p:sp>
        </mc:Choice>
        <mc:Fallback>
          <p:sp>
            <p:nvSpPr>
              <p:cNvPr id="5" name="TextBox 4">
                <a:extLst>
                  <a:ext uri="{FF2B5EF4-FFF2-40B4-BE49-F238E27FC236}">
                    <a16:creationId xmlns:a16="http://schemas.microsoft.com/office/drawing/2014/main" id="{E6BAC001-57F3-584B-AC38-CB5760ECB276}"/>
                  </a:ext>
                </a:extLst>
              </p:cNvPr>
              <p:cNvSpPr txBox="1">
                <a:spLocks noRot="1" noChangeAspect="1" noMove="1" noResize="1" noEditPoints="1" noAdjustHandles="1" noChangeArrowheads="1" noChangeShapeType="1" noTextEdit="1"/>
              </p:cNvSpPr>
              <p:nvPr/>
            </p:nvSpPr>
            <p:spPr>
              <a:xfrm>
                <a:off x="5406302" y="2084966"/>
                <a:ext cx="725699" cy="646331"/>
              </a:xfrm>
              <a:prstGeom prst="rect">
                <a:avLst/>
              </a:prstGeom>
              <a:blipFill>
                <a:blip r:embed="rId4"/>
                <a:stretch>
                  <a:fillRect b="-384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FDE4ECC-0AF9-3043-9A8B-EFE384F88E8D}"/>
              </a:ext>
            </a:extLst>
          </p:cNvPr>
          <p:cNvSpPr/>
          <p:nvPr/>
        </p:nvSpPr>
        <p:spPr>
          <a:xfrm>
            <a:off x="5496370" y="2044665"/>
            <a:ext cx="599351" cy="43858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6" name="Slide Number Placeholder 5">
            <a:extLst>
              <a:ext uri="{FF2B5EF4-FFF2-40B4-BE49-F238E27FC236}">
                <a16:creationId xmlns:a16="http://schemas.microsoft.com/office/drawing/2014/main" id="{C4FD2AC2-EFE6-1048-905A-72332140485D}"/>
              </a:ext>
            </a:extLst>
          </p:cNvPr>
          <p:cNvSpPr>
            <a:spLocks noGrp="1"/>
          </p:cNvSpPr>
          <p:nvPr>
            <p:ph type="sldNum" sz="quarter" idx="12"/>
          </p:nvPr>
        </p:nvSpPr>
        <p:spPr/>
        <p:txBody>
          <a:bodyPr/>
          <a:lstStyle/>
          <a:p>
            <a:fld id="{803C33BC-767D-8845-BB2C-A473FB4A7552}" type="slidenum">
              <a:rPr lang="en-US" smtClean="0"/>
              <a:pPr/>
              <a:t>454</a:t>
            </a:fld>
            <a:endParaRPr lang="en-US"/>
          </a:p>
        </p:txBody>
      </p:sp>
    </p:spTree>
    <p:extLst>
      <p:ext uri="{BB962C8B-B14F-4D97-AF65-F5344CB8AC3E}">
        <p14:creationId xmlns:p14="http://schemas.microsoft.com/office/powerpoint/2010/main" val="313105060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8FD-4DFD-7543-92C0-837BF39E6982}"/>
              </a:ext>
            </a:extLst>
          </p:cNvPr>
          <p:cNvSpPr>
            <a:spLocks noGrp="1"/>
          </p:cNvSpPr>
          <p:nvPr>
            <p:ph type="title"/>
          </p:nvPr>
        </p:nvSpPr>
        <p:spPr/>
        <p:txBody>
          <a:bodyPr/>
          <a:lstStyle/>
          <a:p>
            <a:r>
              <a:rPr lang="en-US" b="1" dirty="0"/>
              <a:t>P</a:t>
            </a:r>
            <a:r>
              <a:rPr lang="en-US" dirty="0"/>
              <a:t>ower </a:t>
            </a:r>
          </a:p>
        </p:txBody>
      </p:sp>
      <p:sp>
        <p:nvSpPr>
          <p:cNvPr id="3" name="Content Placeholder 2">
            <a:extLst>
              <a:ext uri="{FF2B5EF4-FFF2-40B4-BE49-F238E27FC236}">
                <a16:creationId xmlns:a16="http://schemas.microsoft.com/office/drawing/2014/main" id="{9EAD4159-63B1-9349-9FD5-1DD7489ADA7A}"/>
              </a:ext>
            </a:extLst>
          </p:cNvPr>
          <p:cNvSpPr>
            <a:spLocks noGrp="1"/>
          </p:cNvSpPr>
          <p:nvPr>
            <p:ph idx="1"/>
          </p:nvPr>
        </p:nvSpPr>
        <p:spPr/>
        <p:txBody>
          <a:bodyPr/>
          <a:lstStyle/>
          <a:p>
            <a:pPr algn="ctr"/>
            <a:endParaRPr lang="en-GB" dirty="0"/>
          </a:p>
          <a:p>
            <a:pPr algn="ctr"/>
            <a:r>
              <a:rPr lang="en-GB" dirty="0"/>
              <a:t>Higher power is better (the closer the power is to 1.0 or 100%).</a:t>
            </a:r>
          </a:p>
          <a:p>
            <a:endParaRPr lang="en-GB" dirty="0"/>
          </a:p>
          <a:p>
            <a:pPr algn="ctr"/>
            <a:r>
              <a:rPr lang="en-GB" dirty="0"/>
              <a:t>The ideal power is considered to be 80% </a:t>
            </a:r>
            <a:r>
              <a:rPr lang="en-GB" dirty="0">
                <a:sym typeface="Wingdings" pitchFamily="2" charset="2"/>
              </a:rPr>
              <a:t> we are accepting that one in five times (20%) we will miss the difference.</a:t>
            </a:r>
            <a:endParaRPr lang="en-US" dirty="0"/>
          </a:p>
          <a:p>
            <a:endParaRPr lang="en-US" dirty="0"/>
          </a:p>
        </p:txBody>
      </p:sp>
      <p:sp>
        <p:nvSpPr>
          <p:cNvPr id="4" name="Slide Number Placeholder 3">
            <a:extLst>
              <a:ext uri="{FF2B5EF4-FFF2-40B4-BE49-F238E27FC236}">
                <a16:creationId xmlns:a16="http://schemas.microsoft.com/office/drawing/2014/main" id="{9A9FB2E3-1E61-C148-BCA0-1C4ACAF0EB91}"/>
              </a:ext>
            </a:extLst>
          </p:cNvPr>
          <p:cNvSpPr>
            <a:spLocks noGrp="1"/>
          </p:cNvSpPr>
          <p:nvPr>
            <p:ph type="sldNum" sz="quarter" idx="12"/>
          </p:nvPr>
        </p:nvSpPr>
        <p:spPr/>
        <p:txBody>
          <a:bodyPr/>
          <a:lstStyle/>
          <a:p>
            <a:fld id="{803C33BC-767D-8845-BB2C-A473FB4A7552}" type="slidenum">
              <a:rPr lang="en-US" smtClean="0"/>
              <a:pPr/>
              <a:t>455</a:t>
            </a:fld>
            <a:endParaRPr lang="en-US"/>
          </a:p>
        </p:txBody>
      </p:sp>
    </p:spTree>
    <p:extLst>
      <p:ext uri="{BB962C8B-B14F-4D97-AF65-F5344CB8AC3E}">
        <p14:creationId xmlns:p14="http://schemas.microsoft.com/office/powerpoint/2010/main" val="344382754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78FD-4DFD-7543-92C0-837BF39E6982}"/>
              </a:ext>
            </a:extLst>
          </p:cNvPr>
          <p:cNvSpPr>
            <a:spLocks noGrp="1"/>
          </p:cNvSpPr>
          <p:nvPr>
            <p:ph type="title"/>
          </p:nvPr>
        </p:nvSpPr>
        <p:spPr/>
        <p:txBody>
          <a:bodyPr/>
          <a:lstStyle/>
          <a:p>
            <a:r>
              <a:rPr lang="en-US" b="1" dirty="0"/>
              <a:t>P</a:t>
            </a:r>
            <a:r>
              <a:rPr lang="en-US" dirty="0"/>
              <a:t>ower </a:t>
            </a:r>
          </a:p>
        </p:txBody>
      </p:sp>
      <p:sp>
        <p:nvSpPr>
          <p:cNvPr id="3" name="Content Placeholder 2">
            <a:extLst>
              <a:ext uri="{FF2B5EF4-FFF2-40B4-BE49-F238E27FC236}">
                <a16:creationId xmlns:a16="http://schemas.microsoft.com/office/drawing/2014/main" id="{9EAD4159-63B1-9349-9FD5-1DD7489ADA7A}"/>
              </a:ext>
            </a:extLst>
          </p:cNvPr>
          <p:cNvSpPr>
            <a:spLocks noGrp="1"/>
          </p:cNvSpPr>
          <p:nvPr>
            <p:ph idx="1"/>
          </p:nvPr>
        </p:nvSpPr>
        <p:spPr>
          <a:xfrm>
            <a:off x="628650" y="2226469"/>
            <a:ext cx="7886700" cy="3512063"/>
          </a:xfrm>
        </p:spPr>
        <p:txBody>
          <a:bodyPr>
            <a:normAutofit/>
          </a:bodyPr>
          <a:lstStyle/>
          <a:p>
            <a:pPr algn="ctr"/>
            <a:r>
              <a:rPr lang="en-GB" dirty="0"/>
              <a:t>To increase power (and hence decrease type 2 error rate):</a:t>
            </a:r>
          </a:p>
        </p:txBody>
      </p:sp>
      <p:sp>
        <p:nvSpPr>
          <p:cNvPr id="4" name="Rectangle 3">
            <a:extLst>
              <a:ext uri="{FF2B5EF4-FFF2-40B4-BE49-F238E27FC236}">
                <a16:creationId xmlns:a16="http://schemas.microsoft.com/office/drawing/2014/main" id="{0F5F077F-19D5-AB4C-BC60-8A2A6AD94603}"/>
              </a:ext>
            </a:extLst>
          </p:cNvPr>
          <p:cNvSpPr/>
          <p:nvPr/>
        </p:nvSpPr>
        <p:spPr>
          <a:xfrm>
            <a:off x="712697" y="2914649"/>
            <a:ext cx="1919700" cy="146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750"/>
              </a:spcBef>
            </a:pPr>
            <a:r>
              <a:rPr lang="en-GB" sz="2100" dirty="0">
                <a:solidFill>
                  <a:prstClr val="black"/>
                </a:solidFill>
                <a:latin typeface="Candara Regular"/>
              </a:rPr>
              <a:t>Increase the sample size</a:t>
            </a:r>
          </a:p>
          <a:p>
            <a:pPr algn="ctr"/>
            <a:endParaRPr lang="en-US" dirty="0">
              <a:latin typeface="Candara Regular"/>
            </a:endParaRPr>
          </a:p>
        </p:txBody>
      </p:sp>
      <p:sp>
        <p:nvSpPr>
          <p:cNvPr id="5" name="Rectangle 4">
            <a:extLst>
              <a:ext uri="{FF2B5EF4-FFF2-40B4-BE49-F238E27FC236}">
                <a16:creationId xmlns:a16="http://schemas.microsoft.com/office/drawing/2014/main" id="{A9D033A1-9290-DF42-8713-E5A075739586}"/>
              </a:ext>
            </a:extLst>
          </p:cNvPr>
          <p:cNvSpPr/>
          <p:nvPr/>
        </p:nvSpPr>
        <p:spPr>
          <a:xfrm>
            <a:off x="6930215" y="2911394"/>
            <a:ext cx="1919700" cy="146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750"/>
              </a:spcBef>
            </a:pPr>
            <a:r>
              <a:rPr lang="en-GB" sz="2100" dirty="0">
                <a:solidFill>
                  <a:prstClr val="black"/>
                </a:solidFill>
                <a:latin typeface="Candara Regular"/>
              </a:rPr>
              <a:t>Consider a larger effect size</a:t>
            </a:r>
            <a:endParaRPr lang="ar-SA" sz="2100" dirty="0">
              <a:solidFill>
                <a:prstClr val="black"/>
              </a:solidFill>
              <a:latin typeface="Candara Regular"/>
            </a:endParaRPr>
          </a:p>
        </p:txBody>
      </p:sp>
      <p:sp>
        <p:nvSpPr>
          <p:cNvPr id="6" name="Rectangle 5">
            <a:extLst>
              <a:ext uri="{FF2B5EF4-FFF2-40B4-BE49-F238E27FC236}">
                <a16:creationId xmlns:a16="http://schemas.microsoft.com/office/drawing/2014/main" id="{7D6581BF-9F2A-3945-89CF-7379D57C0545}"/>
              </a:ext>
            </a:extLst>
          </p:cNvPr>
          <p:cNvSpPr/>
          <p:nvPr/>
        </p:nvSpPr>
        <p:spPr>
          <a:xfrm>
            <a:off x="4840941" y="2914651"/>
            <a:ext cx="1919700" cy="146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750"/>
              </a:spcBef>
            </a:pPr>
            <a:r>
              <a:rPr lang="en-GB" sz="2100" dirty="0">
                <a:solidFill>
                  <a:prstClr val="black"/>
                </a:solidFill>
                <a:latin typeface="Candara Regular"/>
              </a:rPr>
              <a:t>Increase </a:t>
            </a:r>
            <a:r>
              <a:rPr lang="el-GR" sz="2100" dirty="0">
                <a:solidFill>
                  <a:prstClr val="black"/>
                </a:solidFill>
                <a:latin typeface="Candara Regular"/>
              </a:rPr>
              <a:t>α</a:t>
            </a:r>
            <a:endParaRPr lang="en-GB" sz="2100" dirty="0">
              <a:solidFill>
                <a:prstClr val="black"/>
              </a:solidFill>
              <a:latin typeface="Candara Regular"/>
            </a:endParaRPr>
          </a:p>
          <a:p>
            <a:pPr algn="ctr"/>
            <a:endParaRPr lang="en-US" dirty="0">
              <a:latin typeface="Candara Regular"/>
            </a:endParaRPr>
          </a:p>
        </p:txBody>
      </p:sp>
      <p:sp>
        <p:nvSpPr>
          <p:cNvPr id="7" name="Rectangle 6">
            <a:extLst>
              <a:ext uri="{FF2B5EF4-FFF2-40B4-BE49-F238E27FC236}">
                <a16:creationId xmlns:a16="http://schemas.microsoft.com/office/drawing/2014/main" id="{46A7D948-516E-5448-822A-0DBE3EEF789D}"/>
              </a:ext>
            </a:extLst>
          </p:cNvPr>
          <p:cNvSpPr/>
          <p:nvPr/>
        </p:nvSpPr>
        <p:spPr>
          <a:xfrm>
            <a:off x="2783541" y="2911395"/>
            <a:ext cx="1922930" cy="14657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750"/>
              </a:spcBef>
            </a:pPr>
            <a:r>
              <a:rPr lang="en-GB" sz="2100" dirty="0">
                <a:solidFill>
                  <a:prstClr val="black"/>
                </a:solidFill>
                <a:latin typeface="Candara Regular"/>
              </a:rPr>
              <a:t>Decrease the standard deviation of the sample</a:t>
            </a:r>
            <a:endParaRPr lang="en-US" dirty="0">
              <a:latin typeface="Candara Regular"/>
            </a:endParaRPr>
          </a:p>
        </p:txBody>
      </p:sp>
      <p:sp>
        <p:nvSpPr>
          <p:cNvPr id="8" name="Slide Number Placeholder 7">
            <a:extLst>
              <a:ext uri="{FF2B5EF4-FFF2-40B4-BE49-F238E27FC236}">
                <a16:creationId xmlns:a16="http://schemas.microsoft.com/office/drawing/2014/main" id="{19630E31-E3B1-394B-9670-D70AB77A4A70}"/>
              </a:ext>
            </a:extLst>
          </p:cNvPr>
          <p:cNvSpPr>
            <a:spLocks noGrp="1"/>
          </p:cNvSpPr>
          <p:nvPr>
            <p:ph type="sldNum" sz="quarter" idx="12"/>
          </p:nvPr>
        </p:nvSpPr>
        <p:spPr/>
        <p:txBody>
          <a:bodyPr/>
          <a:lstStyle/>
          <a:p>
            <a:fld id="{803C33BC-767D-8845-BB2C-A473FB4A7552}" type="slidenum">
              <a:rPr lang="en-US" smtClean="0"/>
              <a:pPr/>
              <a:t>456</a:t>
            </a:fld>
            <a:endParaRPr lang="en-US"/>
          </a:p>
        </p:txBody>
      </p:sp>
    </p:spTree>
    <p:extLst>
      <p:ext uri="{BB962C8B-B14F-4D97-AF65-F5344CB8AC3E}">
        <p14:creationId xmlns:p14="http://schemas.microsoft.com/office/powerpoint/2010/main" val="139119136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A6FB7-7764-1F40-BB01-444EB85960B9}"/>
              </a:ext>
            </a:extLst>
          </p:cNvPr>
          <p:cNvSpPr>
            <a:spLocks noGrp="1"/>
          </p:cNvSpPr>
          <p:nvPr>
            <p:ph type="title"/>
          </p:nvPr>
        </p:nvSpPr>
        <p:spPr/>
        <p:txBody>
          <a:bodyPr/>
          <a:lstStyle/>
          <a:p>
            <a:r>
              <a:rPr lang="en-US" b="1" dirty="0"/>
              <a:t>H</a:t>
            </a:r>
            <a:r>
              <a:rPr lang="en-US" dirty="0"/>
              <a:t>ow power affects sample size?</a:t>
            </a:r>
          </a:p>
        </p:txBody>
      </p:sp>
      <p:sp>
        <p:nvSpPr>
          <p:cNvPr id="3" name="Content Placeholder 2">
            <a:extLst>
              <a:ext uri="{FF2B5EF4-FFF2-40B4-BE49-F238E27FC236}">
                <a16:creationId xmlns:a16="http://schemas.microsoft.com/office/drawing/2014/main" id="{43F9213E-752E-9349-8136-BFDE2E16E989}"/>
              </a:ext>
            </a:extLst>
          </p:cNvPr>
          <p:cNvSpPr>
            <a:spLocks noGrp="1"/>
          </p:cNvSpPr>
          <p:nvPr>
            <p:ph idx="1"/>
          </p:nvPr>
        </p:nvSpPr>
        <p:spPr>
          <a:xfrm>
            <a:off x="628650" y="2226469"/>
            <a:ext cx="7345456" cy="3263504"/>
          </a:xfrm>
        </p:spPr>
        <p:txBody>
          <a:bodyPr/>
          <a:lstStyle/>
          <a:p>
            <a:pPr algn="ctr"/>
            <a:endParaRPr lang="en-GB" dirty="0"/>
          </a:p>
          <a:p>
            <a:pPr algn="ctr"/>
            <a:endParaRPr lang="en-GB" dirty="0"/>
          </a:p>
          <a:p>
            <a:pPr algn="ctr"/>
            <a:r>
              <a:rPr lang="en-GB" dirty="0"/>
              <a:t>As the power </a:t>
            </a:r>
            <a:r>
              <a:rPr lang="en-GB" b="1" dirty="0"/>
              <a:t>increases, </a:t>
            </a:r>
            <a:r>
              <a:rPr lang="en-GB" dirty="0"/>
              <a:t>the necessary sample size </a:t>
            </a:r>
            <a:r>
              <a:rPr lang="en-GB" b="1" dirty="0"/>
              <a:t>increases</a:t>
            </a:r>
            <a:r>
              <a:rPr lang="en-GB" dirty="0"/>
              <a:t>.</a:t>
            </a:r>
          </a:p>
          <a:p>
            <a:pPr algn="ctr"/>
            <a:endParaRPr lang="en-GB" dirty="0"/>
          </a:p>
        </p:txBody>
      </p:sp>
      <p:sp>
        <p:nvSpPr>
          <p:cNvPr id="4" name="Slide Number Placeholder 3">
            <a:extLst>
              <a:ext uri="{FF2B5EF4-FFF2-40B4-BE49-F238E27FC236}">
                <a16:creationId xmlns:a16="http://schemas.microsoft.com/office/drawing/2014/main" id="{65874DA0-6BD9-1748-9A81-EBC52A39BB61}"/>
              </a:ext>
            </a:extLst>
          </p:cNvPr>
          <p:cNvSpPr>
            <a:spLocks noGrp="1"/>
          </p:cNvSpPr>
          <p:nvPr>
            <p:ph type="sldNum" sz="quarter" idx="12"/>
          </p:nvPr>
        </p:nvSpPr>
        <p:spPr/>
        <p:txBody>
          <a:bodyPr/>
          <a:lstStyle/>
          <a:p>
            <a:fld id="{803C33BC-767D-8845-BB2C-A473FB4A7552}" type="slidenum">
              <a:rPr lang="en-US" smtClean="0"/>
              <a:pPr/>
              <a:t>457</a:t>
            </a:fld>
            <a:endParaRPr lang="en-US"/>
          </a:p>
        </p:txBody>
      </p:sp>
    </p:spTree>
    <p:extLst>
      <p:ext uri="{BB962C8B-B14F-4D97-AF65-F5344CB8AC3E}">
        <p14:creationId xmlns:p14="http://schemas.microsoft.com/office/powerpoint/2010/main" val="2650573583"/>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7336-F93F-C14D-BF26-E6A3E66F570D}"/>
              </a:ext>
            </a:extLst>
          </p:cNvPr>
          <p:cNvSpPr>
            <a:spLocks noGrp="1"/>
          </p:cNvSpPr>
          <p:nvPr>
            <p:ph type="title"/>
          </p:nvPr>
        </p:nvSpPr>
        <p:spPr/>
        <p:txBody>
          <a:bodyPr>
            <a:normAutofit fontScale="90000"/>
          </a:bodyPr>
          <a:lstStyle/>
          <a:p>
            <a:pPr fontAlgn="base"/>
            <a:r>
              <a:rPr lang="en-GB" b="1" dirty="0">
                <a:latin typeface="Candara" panose="020E0502030303020204" pitchFamily="34" charset="0"/>
              </a:rPr>
              <a:t>C</a:t>
            </a:r>
            <a:r>
              <a:rPr lang="en-GB" dirty="0">
                <a:latin typeface="Candara" panose="020E0502030303020204" pitchFamily="34" charset="0"/>
              </a:rPr>
              <a:t>omponents of sample size calculations</a:t>
            </a:r>
            <a:endParaRPr lang="en-US" dirty="0">
              <a:latin typeface="Candara" panose="020E0502030303020204" pitchFamily="34" charset="0"/>
            </a:endParaRPr>
          </a:p>
        </p:txBody>
      </p:sp>
      <p:sp>
        <p:nvSpPr>
          <p:cNvPr id="6" name="Rounded Rectangle 5">
            <a:extLst>
              <a:ext uri="{FF2B5EF4-FFF2-40B4-BE49-F238E27FC236}">
                <a16:creationId xmlns:a16="http://schemas.microsoft.com/office/drawing/2014/main" id="{0922F2AA-0C7C-2340-9BFA-CD970499B55D}"/>
              </a:ext>
            </a:extLst>
          </p:cNvPr>
          <p:cNvSpPr/>
          <p:nvPr/>
        </p:nvSpPr>
        <p:spPr>
          <a:xfrm>
            <a:off x="852209" y="226511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Type I error (alpha) </a:t>
            </a:r>
          </a:p>
        </p:txBody>
      </p:sp>
      <p:sp>
        <p:nvSpPr>
          <p:cNvPr id="7" name="Rounded Rectangle 6">
            <a:extLst>
              <a:ext uri="{FF2B5EF4-FFF2-40B4-BE49-F238E27FC236}">
                <a16:creationId xmlns:a16="http://schemas.microsoft.com/office/drawing/2014/main" id="{24B5AEAD-5900-8448-A92A-9C3756209F40}"/>
              </a:ext>
            </a:extLst>
          </p:cNvPr>
          <p:cNvSpPr/>
          <p:nvPr/>
        </p:nvSpPr>
        <p:spPr>
          <a:xfrm>
            <a:off x="852209" y="321178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Power</a:t>
            </a:r>
            <a:r>
              <a:rPr lang="en-US" dirty="0">
                <a:solidFill>
                  <a:schemeClr val="tx1"/>
                </a:solidFill>
                <a:latin typeface="Candara Regular"/>
              </a:rPr>
              <a:t> </a:t>
            </a:r>
          </a:p>
        </p:txBody>
      </p:sp>
      <p:sp>
        <p:nvSpPr>
          <p:cNvPr id="8" name="Rounded Rectangle 7">
            <a:extLst>
              <a:ext uri="{FF2B5EF4-FFF2-40B4-BE49-F238E27FC236}">
                <a16:creationId xmlns:a16="http://schemas.microsoft.com/office/drawing/2014/main" id="{EA4395CD-A194-9E48-989D-31956C37813E}"/>
              </a:ext>
            </a:extLst>
          </p:cNvPr>
          <p:cNvSpPr/>
          <p:nvPr/>
        </p:nvSpPr>
        <p:spPr>
          <a:xfrm>
            <a:off x="852208" y="415845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The smallest effect of interest </a:t>
            </a:r>
          </a:p>
        </p:txBody>
      </p:sp>
      <p:sp>
        <p:nvSpPr>
          <p:cNvPr id="9" name="Rounded Rectangle 8">
            <a:extLst>
              <a:ext uri="{FF2B5EF4-FFF2-40B4-BE49-F238E27FC236}">
                <a16:creationId xmlns:a16="http://schemas.microsoft.com/office/drawing/2014/main" id="{62A766B4-7A6A-6D41-B12E-917EB3BCDB2A}"/>
              </a:ext>
            </a:extLst>
          </p:cNvPr>
          <p:cNvSpPr/>
          <p:nvPr/>
        </p:nvSpPr>
        <p:spPr>
          <a:xfrm>
            <a:off x="852208" y="5105123"/>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Variability </a:t>
            </a:r>
          </a:p>
        </p:txBody>
      </p:sp>
      <p:sp>
        <p:nvSpPr>
          <p:cNvPr id="10" name="Rounded Rectangle 9">
            <a:extLst>
              <a:ext uri="{FF2B5EF4-FFF2-40B4-BE49-F238E27FC236}">
                <a16:creationId xmlns:a16="http://schemas.microsoft.com/office/drawing/2014/main" id="{0385E4B5-0D0E-6E4F-866B-EEFCBA11408C}"/>
              </a:ext>
            </a:extLst>
          </p:cNvPr>
          <p:cNvSpPr/>
          <p:nvPr/>
        </p:nvSpPr>
        <p:spPr>
          <a:xfrm>
            <a:off x="6575612" y="3127345"/>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Sample size </a:t>
            </a:r>
          </a:p>
        </p:txBody>
      </p:sp>
      <p:sp>
        <p:nvSpPr>
          <p:cNvPr id="11" name="Rounded Rectangle 10">
            <a:extLst>
              <a:ext uri="{FF2B5EF4-FFF2-40B4-BE49-F238E27FC236}">
                <a16:creationId xmlns:a16="http://schemas.microsoft.com/office/drawing/2014/main" id="{8528281A-08AB-C84A-948F-0094F7716E46}"/>
              </a:ext>
            </a:extLst>
          </p:cNvPr>
          <p:cNvSpPr/>
          <p:nvPr/>
        </p:nvSpPr>
        <p:spPr>
          <a:xfrm>
            <a:off x="3563470" y="4701712"/>
            <a:ext cx="2111189"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ndara Regular"/>
            </a:endParaRPr>
          </a:p>
          <a:p>
            <a:pPr algn="ctr"/>
            <a:r>
              <a:rPr lang="en-US" dirty="0">
                <a:solidFill>
                  <a:schemeClr val="tx1"/>
                </a:solidFill>
                <a:latin typeface="Candara" panose="020E0502030303020204" pitchFamily="34" charset="0"/>
              </a:rPr>
              <a:t>“</a:t>
            </a:r>
            <a:r>
              <a:rPr lang="en-US" dirty="0" err="1">
                <a:solidFill>
                  <a:schemeClr val="tx1"/>
                </a:solidFill>
                <a:latin typeface="Candara" panose="020E0502030303020204" pitchFamily="34" charset="0"/>
              </a:rPr>
              <a:t>Standarised</a:t>
            </a:r>
            <a:r>
              <a:rPr lang="en-US" dirty="0">
                <a:solidFill>
                  <a:schemeClr val="tx1"/>
                </a:solidFill>
                <a:latin typeface="Candara" panose="020E0502030303020204" pitchFamily="34" charset="0"/>
              </a:rPr>
              <a:t> Effect Size” Cohen’s d</a:t>
            </a:r>
          </a:p>
          <a:p>
            <a:pPr algn="ctr"/>
            <a:endParaRPr lang="en-US" dirty="0">
              <a:latin typeface="Candara Regular"/>
            </a:endParaRPr>
          </a:p>
        </p:txBody>
      </p:sp>
      <p:cxnSp>
        <p:nvCxnSpPr>
          <p:cNvPr id="17" name="Straight Arrow Connector 16">
            <a:extLst>
              <a:ext uri="{FF2B5EF4-FFF2-40B4-BE49-F238E27FC236}">
                <a16:creationId xmlns:a16="http://schemas.microsoft.com/office/drawing/2014/main" id="{2CBD5481-F81D-6946-9A36-0ABDEF821A74}"/>
              </a:ext>
            </a:extLst>
          </p:cNvPr>
          <p:cNvCxnSpPr>
            <a:cxnSpLocks/>
            <a:stCxn id="6" idx="3"/>
          </p:cNvCxnSpPr>
          <p:nvPr/>
        </p:nvCxnSpPr>
        <p:spPr>
          <a:xfrm>
            <a:off x="2869267" y="2628183"/>
            <a:ext cx="3706345" cy="6918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263166-745A-4241-87BA-71820EF78513}"/>
              </a:ext>
            </a:extLst>
          </p:cNvPr>
          <p:cNvCxnSpPr>
            <a:cxnSpLocks/>
            <a:stCxn id="9" idx="3"/>
            <a:endCxn id="11" idx="1"/>
          </p:cNvCxnSpPr>
          <p:nvPr/>
        </p:nvCxnSpPr>
        <p:spPr>
          <a:xfrm flipV="1">
            <a:off x="2869266" y="5064783"/>
            <a:ext cx="694205" cy="40341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E9AE8D-1EB2-B040-AB09-CC12376E5030}"/>
              </a:ext>
            </a:extLst>
          </p:cNvPr>
          <p:cNvCxnSpPr>
            <a:cxnSpLocks/>
          </p:cNvCxnSpPr>
          <p:nvPr/>
        </p:nvCxnSpPr>
        <p:spPr>
          <a:xfrm>
            <a:off x="2869266" y="4511411"/>
            <a:ext cx="694205" cy="44987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5F7A9E-E6CC-0344-BC1F-9BF0B166FF41}"/>
              </a:ext>
            </a:extLst>
          </p:cNvPr>
          <p:cNvCxnSpPr>
            <a:cxnSpLocks/>
            <a:stCxn id="7" idx="3"/>
          </p:cNvCxnSpPr>
          <p:nvPr/>
        </p:nvCxnSpPr>
        <p:spPr>
          <a:xfrm>
            <a:off x="2869267" y="3574853"/>
            <a:ext cx="3706345" cy="2385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F4D59A4-1961-BD47-86D7-70521C4432A9}"/>
              </a:ext>
            </a:extLst>
          </p:cNvPr>
          <p:cNvCxnSpPr>
            <a:cxnSpLocks/>
            <a:stCxn id="11" idx="3"/>
          </p:cNvCxnSpPr>
          <p:nvPr/>
        </p:nvCxnSpPr>
        <p:spPr>
          <a:xfrm flipV="1">
            <a:off x="5674659" y="3841558"/>
            <a:ext cx="900953" cy="122322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5C69FD9-F091-FC45-BFEC-91007BEF1509}"/>
              </a:ext>
            </a:extLst>
          </p:cNvPr>
          <p:cNvSpPr/>
          <p:nvPr/>
        </p:nvSpPr>
        <p:spPr>
          <a:xfrm>
            <a:off x="2882713" y="2601459"/>
            <a:ext cx="5916707" cy="3113986"/>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15" name="Rectangle 14">
            <a:extLst>
              <a:ext uri="{FF2B5EF4-FFF2-40B4-BE49-F238E27FC236}">
                <a16:creationId xmlns:a16="http://schemas.microsoft.com/office/drawing/2014/main" id="{DDD195D1-A6DE-6643-BC8F-28EEAB855276}"/>
              </a:ext>
            </a:extLst>
          </p:cNvPr>
          <p:cNvSpPr/>
          <p:nvPr/>
        </p:nvSpPr>
        <p:spPr>
          <a:xfrm>
            <a:off x="642098" y="2104239"/>
            <a:ext cx="2240615" cy="189867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16" name="Rectangle 15">
            <a:extLst>
              <a:ext uri="{FF2B5EF4-FFF2-40B4-BE49-F238E27FC236}">
                <a16:creationId xmlns:a16="http://schemas.microsoft.com/office/drawing/2014/main" id="{7297A38B-2FFF-B941-9D53-4943D3854F8C}"/>
              </a:ext>
            </a:extLst>
          </p:cNvPr>
          <p:cNvSpPr/>
          <p:nvPr/>
        </p:nvSpPr>
        <p:spPr>
          <a:xfrm>
            <a:off x="658906" y="4925827"/>
            <a:ext cx="2240615" cy="1010147"/>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3" name="Slide Number Placeholder 2">
            <a:extLst>
              <a:ext uri="{FF2B5EF4-FFF2-40B4-BE49-F238E27FC236}">
                <a16:creationId xmlns:a16="http://schemas.microsoft.com/office/drawing/2014/main" id="{0ADC258B-2B6C-8A42-A3A7-F3258CC89AAE}"/>
              </a:ext>
            </a:extLst>
          </p:cNvPr>
          <p:cNvSpPr>
            <a:spLocks noGrp="1"/>
          </p:cNvSpPr>
          <p:nvPr>
            <p:ph type="sldNum" sz="quarter" idx="12"/>
          </p:nvPr>
        </p:nvSpPr>
        <p:spPr/>
        <p:txBody>
          <a:bodyPr/>
          <a:lstStyle/>
          <a:p>
            <a:fld id="{803C33BC-767D-8845-BB2C-A473FB4A7552}" type="slidenum">
              <a:rPr lang="en-US" smtClean="0"/>
              <a:pPr/>
              <a:t>458</a:t>
            </a:fld>
            <a:endParaRPr lang="en-US"/>
          </a:p>
        </p:txBody>
      </p:sp>
    </p:spTree>
    <p:extLst>
      <p:ext uri="{BB962C8B-B14F-4D97-AF65-F5344CB8AC3E}">
        <p14:creationId xmlns:p14="http://schemas.microsoft.com/office/powerpoint/2010/main" val="254068414"/>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A962-6F2D-1849-9878-CA9AB116046B}"/>
              </a:ext>
            </a:extLst>
          </p:cNvPr>
          <p:cNvSpPr>
            <a:spLocks noGrp="1"/>
          </p:cNvSpPr>
          <p:nvPr>
            <p:ph type="title"/>
          </p:nvPr>
        </p:nvSpPr>
        <p:spPr/>
        <p:txBody>
          <a:bodyPr/>
          <a:lstStyle/>
          <a:p>
            <a:r>
              <a:rPr lang="en-US" b="1" dirty="0"/>
              <a:t>S</a:t>
            </a:r>
            <a:r>
              <a:rPr lang="en-US" dirty="0"/>
              <a:t>mallest </a:t>
            </a:r>
            <a:r>
              <a:rPr lang="en-US" b="1" dirty="0"/>
              <a:t>E</a:t>
            </a:r>
            <a:r>
              <a:rPr lang="en-US" dirty="0"/>
              <a:t>ffect of </a:t>
            </a:r>
            <a:r>
              <a:rPr lang="en-US" b="1" dirty="0"/>
              <a:t>I</a:t>
            </a:r>
            <a:r>
              <a:rPr lang="en-US" dirty="0"/>
              <a:t>nterest</a:t>
            </a:r>
          </a:p>
        </p:txBody>
      </p:sp>
      <p:sp>
        <p:nvSpPr>
          <p:cNvPr id="3" name="Content Placeholder 2">
            <a:extLst>
              <a:ext uri="{FF2B5EF4-FFF2-40B4-BE49-F238E27FC236}">
                <a16:creationId xmlns:a16="http://schemas.microsoft.com/office/drawing/2014/main" id="{BF8F0B46-D620-9B4E-832E-2D36E958F402}"/>
              </a:ext>
            </a:extLst>
          </p:cNvPr>
          <p:cNvSpPr>
            <a:spLocks noGrp="1"/>
          </p:cNvSpPr>
          <p:nvPr>
            <p:ph idx="1"/>
          </p:nvPr>
        </p:nvSpPr>
        <p:spPr/>
        <p:txBody>
          <a:bodyPr>
            <a:normAutofit/>
          </a:bodyPr>
          <a:lstStyle/>
          <a:p>
            <a:pPr algn="ctr"/>
            <a:endParaRPr lang="en-GB" dirty="0"/>
          </a:p>
          <a:p>
            <a:pPr algn="ctr"/>
            <a:endParaRPr lang="en-GB" dirty="0"/>
          </a:p>
          <a:p>
            <a:pPr algn="ctr"/>
            <a:endParaRPr lang="en-GB" dirty="0"/>
          </a:p>
          <a:p>
            <a:pPr algn="ctr"/>
            <a:r>
              <a:rPr lang="en-GB" dirty="0"/>
              <a:t>The smallest effect of interest is the minimal difference between the studied groups that the investigator wishes to detect. </a:t>
            </a:r>
          </a:p>
          <a:p>
            <a:endParaRPr lang="en-GB" dirty="0"/>
          </a:p>
        </p:txBody>
      </p:sp>
      <p:sp>
        <p:nvSpPr>
          <p:cNvPr id="4" name="Slide Number Placeholder 3">
            <a:extLst>
              <a:ext uri="{FF2B5EF4-FFF2-40B4-BE49-F238E27FC236}">
                <a16:creationId xmlns:a16="http://schemas.microsoft.com/office/drawing/2014/main" id="{3860F2F2-BED0-0F44-A761-E641C8003A22}"/>
              </a:ext>
            </a:extLst>
          </p:cNvPr>
          <p:cNvSpPr>
            <a:spLocks noGrp="1"/>
          </p:cNvSpPr>
          <p:nvPr>
            <p:ph type="sldNum" sz="quarter" idx="12"/>
          </p:nvPr>
        </p:nvSpPr>
        <p:spPr/>
        <p:txBody>
          <a:bodyPr/>
          <a:lstStyle/>
          <a:p>
            <a:fld id="{803C33BC-767D-8845-BB2C-A473FB4A7552}" type="slidenum">
              <a:rPr lang="en-US" smtClean="0"/>
              <a:pPr/>
              <a:t>459</a:t>
            </a:fld>
            <a:endParaRPr lang="en-US"/>
          </a:p>
        </p:txBody>
      </p:sp>
    </p:spTree>
    <p:extLst>
      <p:ext uri="{BB962C8B-B14F-4D97-AF65-F5344CB8AC3E}">
        <p14:creationId xmlns:p14="http://schemas.microsoft.com/office/powerpoint/2010/main" val="2448402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203B98-6E44-9141-9D04-26D0FF4CC53C}"/>
              </a:ext>
            </a:extLst>
          </p:cNvPr>
          <p:cNvPicPr>
            <a:picLocks noChangeAspect="1"/>
          </p:cNvPicPr>
          <p:nvPr/>
        </p:nvPicPr>
        <p:blipFill>
          <a:blip r:embed="rId2"/>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E42233F9-03B1-274D-BB75-A6841D51F3B7}"/>
              </a:ext>
            </a:extLst>
          </p:cNvPr>
          <p:cNvSpPr txBox="1">
            <a:spLocks noChangeArrowheads="1"/>
          </p:cNvSpPr>
          <p:nvPr/>
        </p:nvSpPr>
        <p:spPr bwMode="auto">
          <a:xfrm>
            <a:off x="0" y="4191000"/>
            <a:ext cx="9144000" cy="2308324"/>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retail store wants to extend shopping hours to increase sales, but regression indicates that increase in revenue not sufficient to support rise in operating expenses</a:t>
            </a:r>
          </a:p>
        </p:txBody>
      </p:sp>
      <p:sp>
        <p:nvSpPr>
          <p:cNvPr id="2" name="Slide Number Placeholder 1">
            <a:extLst>
              <a:ext uri="{FF2B5EF4-FFF2-40B4-BE49-F238E27FC236}">
                <a16:creationId xmlns:a16="http://schemas.microsoft.com/office/drawing/2014/main" id="{E9A9F356-35A7-EE4F-8F14-F4777DB68D07}"/>
              </a:ext>
            </a:extLst>
          </p:cNvPr>
          <p:cNvSpPr>
            <a:spLocks noGrp="1"/>
          </p:cNvSpPr>
          <p:nvPr>
            <p:ph type="sldNum" sz="quarter" idx="12"/>
          </p:nvPr>
        </p:nvSpPr>
        <p:spPr/>
        <p:txBody>
          <a:bodyPr/>
          <a:lstStyle/>
          <a:p>
            <a:fld id="{8C734804-006E-DC44-93A2-A63A0AD6AB16}" type="slidenum">
              <a:rPr lang="en-US" smtClean="0"/>
              <a:pPr/>
              <a:t>46</a:t>
            </a:fld>
            <a:endParaRPr lang="en-US"/>
          </a:p>
        </p:txBody>
      </p:sp>
    </p:spTree>
    <p:extLst>
      <p:ext uri="{BB962C8B-B14F-4D97-AF65-F5344CB8AC3E}">
        <p14:creationId xmlns:p14="http://schemas.microsoft.com/office/powerpoint/2010/main" val="175695430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A962-6F2D-1849-9878-CA9AB116046B}"/>
              </a:ext>
            </a:extLst>
          </p:cNvPr>
          <p:cNvSpPr>
            <a:spLocks noGrp="1"/>
          </p:cNvSpPr>
          <p:nvPr>
            <p:ph type="title"/>
          </p:nvPr>
        </p:nvSpPr>
        <p:spPr/>
        <p:txBody>
          <a:bodyPr/>
          <a:lstStyle/>
          <a:p>
            <a:r>
              <a:rPr lang="en-US" b="1" dirty="0"/>
              <a:t>S</a:t>
            </a:r>
            <a:r>
              <a:rPr lang="en-US" dirty="0"/>
              <a:t>mallest </a:t>
            </a:r>
            <a:r>
              <a:rPr lang="en-US" b="1" dirty="0"/>
              <a:t>E</a:t>
            </a:r>
            <a:r>
              <a:rPr lang="en-US" dirty="0"/>
              <a:t>ffect of </a:t>
            </a:r>
            <a:r>
              <a:rPr lang="en-US" b="1" dirty="0"/>
              <a:t>I</a:t>
            </a:r>
            <a:r>
              <a:rPr lang="en-US" dirty="0"/>
              <a:t>nterest</a:t>
            </a:r>
          </a:p>
        </p:txBody>
      </p:sp>
      <p:sp>
        <p:nvSpPr>
          <p:cNvPr id="3" name="Content Placeholder 2">
            <a:extLst>
              <a:ext uri="{FF2B5EF4-FFF2-40B4-BE49-F238E27FC236}">
                <a16:creationId xmlns:a16="http://schemas.microsoft.com/office/drawing/2014/main" id="{BF8F0B46-D620-9B4E-832E-2D36E958F402}"/>
              </a:ext>
            </a:extLst>
          </p:cNvPr>
          <p:cNvSpPr>
            <a:spLocks noGrp="1"/>
          </p:cNvSpPr>
          <p:nvPr>
            <p:ph idx="1"/>
          </p:nvPr>
        </p:nvSpPr>
        <p:spPr/>
        <p:txBody>
          <a:bodyPr>
            <a:normAutofit lnSpcReduction="10000"/>
          </a:bodyPr>
          <a:lstStyle/>
          <a:p>
            <a:pPr algn="ctr"/>
            <a:r>
              <a:rPr lang="en-GB" dirty="0"/>
              <a:t>For </a:t>
            </a:r>
            <a:r>
              <a:rPr lang="en-GB" b="1" dirty="0"/>
              <a:t>continuous</a:t>
            </a:r>
            <a:r>
              <a:rPr lang="en-GB" dirty="0"/>
              <a:t> outcome variables, the minimal scientifically relevant difference is a </a:t>
            </a:r>
            <a:r>
              <a:rPr lang="en-GB" b="1" dirty="0"/>
              <a:t>numerical</a:t>
            </a:r>
            <a:r>
              <a:rPr lang="en-GB" dirty="0"/>
              <a:t> difference. For example, if body weight is the outcome of a trial, an investigator could choose a difference of 5</a:t>
            </a:r>
            <a:r>
              <a:rPr lang="en-GB" u="sng" dirty="0"/>
              <a:t> </a:t>
            </a:r>
            <a:r>
              <a:rPr lang="en-GB" dirty="0"/>
              <a:t>kg as the minimal scientifically relevant difference.</a:t>
            </a:r>
          </a:p>
          <a:p>
            <a:endParaRPr lang="en-GB" dirty="0"/>
          </a:p>
          <a:p>
            <a:pPr algn="ctr"/>
            <a:r>
              <a:rPr lang="en-GB" dirty="0"/>
              <a:t>For </a:t>
            </a:r>
            <a:r>
              <a:rPr lang="en-GB" b="1" dirty="0"/>
              <a:t>binary</a:t>
            </a:r>
            <a:r>
              <a:rPr lang="en-GB" dirty="0"/>
              <a:t> outcome variables, the minimal difference is expressed in </a:t>
            </a:r>
            <a:r>
              <a:rPr lang="en-GB" b="1" dirty="0"/>
              <a:t>rates</a:t>
            </a:r>
            <a:r>
              <a:rPr lang="en-GB" dirty="0"/>
              <a:t>. For example, in the case of studying the effect of a drug on weight loss (yes/no), an investigator could choose a difference of 10% between the treatment group and control group as the minimal scientifically relevant difference .</a:t>
            </a:r>
            <a:endParaRPr lang="en-US" dirty="0"/>
          </a:p>
        </p:txBody>
      </p:sp>
      <p:sp>
        <p:nvSpPr>
          <p:cNvPr id="4" name="Slide Number Placeholder 3">
            <a:extLst>
              <a:ext uri="{FF2B5EF4-FFF2-40B4-BE49-F238E27FC236}">
                <a16:creationId xmlns:a16="http://schemas.microsoft.com/office/drawing/2014/main" id="{437B71FA-ACF4-314D-96B5-A62865B8E316}"/>
              </a:ext>
            </a:extLst>
          </p:cNvPr>
          <p:cNvSpPr>
            <a:spLocks noGrp="1"/>
          </p:cNvSpPr>
          <p:nvPr>
            <p:ph type="sldNum" sz="quarter" idx="12"/>
          </p:nvPr>
        </p:nvSpPr>
        <p:spPr/>
        <p:txBody>
          <a:bodyPr/>
          <a:lstStyle/>
          <a:p>
            <a:fld id="{803C33BC-767D-8845-BB2C-A473FB4A7552}" type="slidenum">
              <a:rPr lang="en-US" smtClean="0"/>
              <a:pPr/>
              <a:t>460</a:t>
            </a:fld>
            <a:endParaRPr lang="en-US"/>
          </a:p>
        </p:txBody>
      </p:sp>
    </p:spTree>
    <p:extLst>
      <p:ext uri="{BB962C8B-B14F-4D97-AF65-F5344CB8AC3E}">
        <p14:creationId xmlns:p14="http://schemas.microsoft.com/office/powerpoint/2010/main" val="389926530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9518-1C09-B041-A663-FD8CEE1C49D8}"/>
              </a:ext>
            </a:extLst>
          </p:cNvPr>
          <p:cNvSpPr>
            <a:spLocks noGrp="1"/>
          </p:cNvSpPr>
          <p:nvPr>
            <p:ph type="title"/>
          </p:nvPr>
        </p:nvSpPr>
        <p:spPr/>
        <p:txBody>
          <a:bodyPr/>
          <a:lstStyle/>
          <a:p>
            <a:r>
              <a:rPr lang="en-US" b="1" dirty="0"/>
              <a:t>H</a:t>
            </a:r>
            <a:r>
              <a:rPr lang="en-US" dirty="0"/>
              <a:t>ow effect of interest affects sample size?</a:t>
            </a:r>
          </a:p>
        </p:txBody>
      </p:sp>
      <p:sp>
        <p:nvSpPr>
          <p:cNvPr id="3" name="Content Placeholder 2">
            <a:extLst>
              <a:ext uri="{FF2B5EF4-FFF2-40B4-BE49-F238E27FC236}">
                <a16:creationId xmlns:a16="http://schemas.microsoft.com/office/drawing/2014/main" id="{6C7B8C26-EE1D-3840-B68B-6AEE3A73DBD8}"/>
              </a:ext>
            </a:extLst>
          </p:cNvPr>
          <p:cNvSpPr>
            <a:spLocks noGrp="1"/>
          </p:cNvSpPr>
          <p:nvPr>
            <p:ph idx="1"/>
          </p:nvPr>
        </p:nvSpPr>
        <p:spPr/>
        <p:txBody>
          <a:bodyPr/>
          <a:lstStyle/>
          <a:p>
            <a:pPr algn="ctr"/>
            <a:endParaRPr lang="en-GB" dirty="0"/>
          </a:p>
          <a:p>
            <a:pPr algn="ctr"/>
            <a:endParaRPr lang="en-GB" dirty="0"/>
          </a:p>
          <a:p>
            <a:pPr algn="ctr"/>
            <a:r>
              <a:rPr lang="en-GB" dirty="0"/>
              <a:t>As the effects of interest between the study groups </a:t>
            </a:r>
            <a:r>
              <a:rPr lang="en-GB" b="1" dirty="0"/>
              <a:t>increases</a:t>
            </a:r>
            <a:r>
              <a:rPr lang="en-GB" dirty="0"/>
              <a:t>, the necessary sample size </a:t>
            </a:r>
            <a:r>
              <a:rPr lang="en-GB" b="1" dirty="0"/>
              <a:t>decreases</a:t>
            </a:r>
            <a:r>
              <a:rPr lang="en-GB" dirty="0"/>
              <a:t>.</a:t>
            </a:r>
          </a:p>
          <a:p>
            <a:pPr algn="ctr"/>
            <a:endParaRPr lang="en-US" dirty="0"/>
          </a:p>
        </p:txBody>
      </p:sp>
      <p:sp>
        <p:nvSpPr>
          <p:cNvPr id="4" name="Slide Number Placeholder 3">
            <a:extLst>
              <a:ext uri="{FF2B5EF4-FFF2-40B4-BE49-F238E27FC236}">
                <a16:creationId xmlns:a16="http://schemas.microsoft.com/office/drawing/2014/main" id="{9B7926B8-7D28-2246-9D9E-D1C644318732}"/>
              </a:ext>
            </a:extLst>
          </p:cNvPr>
          <p:cNvSpPr>
            <a:spLocks noGrp="1"/>
          </p:cNvSpPr>
          <p:nvPr>
            <p:ph type="sldNum" sz="quarter" idx="12"/>
          </p:nvPr>
        </p:nvSpPr>
        <p:spPr/>
        <p:txBody>
          <a:bodyPr/>
          <a:lstStyle/>
          <a:p>
            <a:fld id="{803C33BC-767D-8845-BB2C-A473FB4A7552}" type="slidenum">
              <a:rPr lang="en-US" smtClean="0"/>
              <a:pPr/>
              <a:t>461</a:t>
            </a:fld>
            <a:endParaRPr lang="en-US"/>
          </a:p>
        </p:txBody>
      </p:sp>
    </p:spTree>
    <p:extLst>
      <p:ext uri="{BB962C8B-B14F-4D97-AF65-F5344CB8AC3E}">
        <p14:creationId xmlns:p14="http://schemas.microsoft.com/office/powerpoint/2010/main" val="355736373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7336-F93F-C14D-BF26-E6A3E66F570D}"/>
              </a:ext>
            </a:extLst>
          </p:cNvPr>
          <p:cNvSpPr>
            <a:spLocks noGrp="1"/>
          </p:cNvSpPr>
          <p:nvPr>
            <p:ph type="title"/>
          </p:nvPr>
        </p:nvSpPr>
        <p:spPr/>
        <p:txBody>
          <a:bodyPr>
            <a:normAutofit fontScale="90000"/>
          </a:bodyPr>
          <a:lstStyle/>
          <a:p>
            <a:pPr fontAlgn="base"/>
            <a:r>
              <a:rPr lang="en-GB" b="1" dirty="0">
                <a:latin typeface="Candara" panose="020E0502030303020204" pitchFamily="34" charset="0"/>
              </a:rPr>
              <a:t>C</a:t>
            </a:r>
            <a:r>
              <a:rPr lang="en-GB" dirty="0">
                <a:latin typeface="Candara" panose="020E0502030303020204" pitchFamily="34" charset="0"/>
              </a:rPr>
              <a:t>omponents of sample size calculations</a:t>
            </a:r>
            <a:endParaRPr lang="en-US" dirty="0">
              <a:latin typeface="Candara" panose="020E0502030303020204" pitchFamily="34" charset="0"/>
            </a:endParaRPr>
          </a:p>
        </p:txBody>
      </p:sp>
      <p:sp>
        <p:nvSpPr>
          <p:cNvPr id="6" name="Rounded Rectangle 5">
            <a:extLst>
              <a:ext uri="{FF2B5EF4-FFF2-40B4-BE49-F238E27FC236}">
                <a16:creationId xmlns:a16="http://schemas.microsoft.com/office/drawing/2014/main" id="{0922F2AA-0C7C-2340-9BFA-CD970499B55D}"/>
              </a:ext>
            </a:extLst>
          </p:cNvPr>
          <p:cNvSpPr/>
          <p:nvPr/>
        </p:nvSpPr>
        <p:spPr>
          <a:xfrm>
            <a:off x="852209" y="226511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Type I error (alpha) </a:t>
            </a:r>
          </a:p>
        </p:txBody>
      </p:sp>
      <p:sp>
        <p:nvSpPr>
          <p:cNvPr id="7" name="Rounded Rectangle 6">
            <a:extLst>
              <a:ext uri="{FF2B5EF4-FFF2-40B4-BE49-F238E27FC236}">
                <a16:creationId xmlns:a16="http://schemas.microsoft.com/office/drawing/2014/main" id="{24B5AEAD-5900-8448-A92A-9C3756209F40}"/>
              </a:ext>
            </a:extLst>
          </p:cNvPr>
          <p:cNvSpPr/>
          <p:nvPr/>
        </p:nvSpPr>
        <p:spPr>
          <a:xfrm>
            <a:off x="852209" y="321178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Power</a:t>
            </a:r>
            <a:r>
              <a:rPr lang="en-US" dirty="0">
                <a:solidFill>
                  <a:schemeClr val="tx1"/>
                </a:solidFill>
                <a:latin typeface="Candara Regular"/>
              </a:rPr>
              <a:t> </a:t>
            </a:r>
          </a:p>
        </p:txBody>
      </p:sp>
      <p:sp>
        <p:nvSpPr>
          <p:cNvPr id="8" name="Rounded Rectangle 7">
            <a:extLst>
              <a:ext uri="{FF2B5EF4-FFF2-40B4-BE49-F238E27FC236}">
                <a16:creationId xmlns:a16="http://schemas.microsoft.com/office/drawing/2014/main" id="{EA4395CD-A194-9E48-989D-31956C37813E}"/>
              </a:ext>
            </a:extLst>
          </p:cNvPr>
          <p:cNvSpPr/>
          <p:nvPr/>
        </p:nvSpPr>
        <p:spPr>
          <a:xfrm>
            <a:off x="852208" y="415845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The smallest effect of interest </a:t>
            </a:r>
          </a:p>
        </p:txBody>
      </p:sp>
      <p:sp>
        <p:nvSpPr>
          <p:cNvPr id="9" name="Rounded Rectangle 8">
            <a:extLst>
              <a:ext uri="{FF2B5EF4-FFF2-40B4-BE49-F238E27FC236}">
                <a16:creationId xmlns:a16="http://schemas.microsoft.com/office/drawing/2014/main" id="{62A766B4-7A6A-6D41-B12E-917EB3BCDB2A}"/>
              </a:ext>
            </a:extLst>
          </p:cNvPr>
          <p:cNvSpPr/>
          <p:nvPr/>
        </p:nvSpPr>
        <p:spPr>
          <a:xfrm>
            <a:off x="852208" y="5105123"/>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Variability </a:t>
            </a:r>
          </a:p>
        </p:txBody>
      </p:sp>
      <p:sp>
        <p:nvSpPr>
          <p:cNvPr id="10" name="Rounded Rectangle 9">
            <a:extLst>
              <a:ext uri="{FF2B5EF4-FFF2-40B4-BE49-F238E27FC236}">
                <a16:creationId xmlns:a16="http://schemas.microsoft.com/office/drawing/2014/main" id="{0385E4B5-0D0E-6E4F-866B-EEFCBA11408C}"/>
              </a:ext>
            </a:extLst>
          </p:cNvPr>
          <p:cNvSpPr/>
          <p:nvPr/>
        </p:nvSpPr>
        <p:spPr>
          <a:xfrm>
            <a:off x="6575612" y="3127345"/>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Sample size </a:t>
            </a:r>
          </a:p>
        </p:txBody>
      </p:sp>
      <p:sp>
        <p:nvSpPr>
          <p:cNvPr id="11" name="Rounded Rectangle 10">
            <a:extLst>
              <a:ext uri="{FF2B5EF4-FFF2-40B4-BE49-F238E27FC236}">
                <a16:creationId xmlns:a16="http://schemas.microsoft.com/office/drawing/2014/main" id="{8528281A-08AB-C84A-948F-0094F7716E46}"/>
              </a:ext>
            </a:extLst>
          </p:cNvPr>
          <p:cNvSpPr/>
          <p:nvPr/>
        </p:nvSpPr>
        <p:spPr>
          <a:xfrm>
            <a:off x="3563470" y="4701712"/>
            <a:ext cx="2111189"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ndara Regular"/>
            </a:endParaRPr>
          </a:p>
          <a:p>
            <a:pPr algn="ctr"/>
            <a:r>
              <a:rPr lang="en-US" dirty="0">
                <a:solidFill>
                  <a:schemeClr val="tx1"/>
                </a:solidFill>
                <a:latin typeface="Candara" panose="020E0502030303020204" pitchFamily="34" charset="0"/>
              </a:rPr>
              <a:t>“</a:t>
            </a:r>
            <a:r>
              <a:rPr lang="en-US" dirty="0" err="1">
                <a:solidFill>
                  <a:schemeClr val="tx1"/>
                </a:solidFill>
                <a:latin typeface="Candara" panose="020E0502030303020204" pitchFamily="34" charset="0"/>
              </a:rPr>
              <a:t>Standarised</a:t>
            </a:r>
            <a:r>
              <a:rPr lang="en-US" dirty="0">
                <a:solidFill>
                  <a:schemeClr val="tx1"/>
                </a:solidFill>
                <a:latin typeface="Candara" panose="020E0502030303020204" pitchFamily="34" charset="0"/>
              </a:rPr>
              <a:t> Effect Size” Cohen’s d</a:t>
            </a:r>
          </a:p>
          <a:p>
            <a:pPr algn="ctr"/>
            <a:endParaRPr lang="en-US" dirty="0">
              <a:latin typeface="Candara Regular"/>
            </a:endParaRPr>
          </a:p>
        </p:txBody>
      </p:sp>
      <p:cxnSp>
        <p:nvCxnSpPr>
          <p:cNvPr id="17" name="Straight Arrow Connector 16">
            <a:extLst>
              <a:ext uri="{FF2B5EF4-FFF2-40B4-BE49-F238E27FC236}">
                <a16:creationId xmlns:a16="http://schemas.microsoft.com/office/drawing/2014/main" id="{2CBD5481-F81D-6946-9A36-0ABDEF821A74}"/>
              </a:ext>
            </a:extLst>
          </p:cNvPr>
          <p:cNvCxnSpPr>
            <a:cxnSpLocks/>
            <a:stCxn id="6" idx="3"/>
          </p:cNvCxnSpPr>
          <p:nvPr/>
        </p:nvCxnSpPr>
        <p:spPr>
          <a:xfrm>
            <a:off x="2869267" y="2628183"/>
            <a:ext cx="3706345" cy="6918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263166-745A-4241-87BA-71820EF78513}"/>
              </a:ext>
            </a:extLst>
          </p:cNvPr>
          <p:cNvCxnSpPr>
            <a:cxnSpLocks/>
            <a:stCxn id="9" idx="3"/>
            <a:endCxn id="11" idx="1"/>
          </p:cNvCxnSpPr>
          <p:nvPr/>
        </p:nvCxnSpPr>
        <p:spPr>
          <a:xfrm flipV="1">
            <a:off x="2869266" y="5064783"/>
            <a:ext cx="694205" cy="40341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E9AE8D-1EB2-B040-AB09-CC12376E5030}"/>
              </a:ext>
            </a:extLst>
          </p:cNvPr>
          <p:cNvCxnSpPr>
            <a:cxnSpLocks/>
          </p:cNvCxnSpPr>
          <p:nvPr/>
        </p:nvCxnSpPr>
        <p:spPr>
          <a:xfrm>
            <a:off x="2869266" y="4511411"/>
            <a:ext cx="694205" cy="44987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5F7A9E-E6CC-0344-BC1F-9BF0B166FF41}"/>
              </a:ext>
            </a:extLst>
          </p:cNvPr>
          <p:cNvCxnSpPr>
            <a:cxnSpLocks/>
            <a:stCxn id="7" idx="3"/>
          </p:cNvCxnSpPr>
          <p:nvPr/>
        </p:nvCxnSpPr>
        <p:spPr>
          <a:xfrm>
            <a:off x="2869267" y="3574853"/>
            <a:ext cx="3706345" cy="2385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F4D59A4-1961-BD47-86D7-70521C4432A9}"/>
              </a:ext>
            </a:extLst>
          </p:cNvPr>
          <p:cNvCxnSpPr>
            <a:cxnSpLocks/>
            <a:stCxn id="11" idx="3"/>
          </p:cNvCxnSpPr>
          <p:nvPr/>
        </p:nvCxnSpPr>
        <p:spPr>
          <a:xfrm flipV="1">
            <a:off x="5674659" y="3841558"/>
            <a:ext cx="900953" cy="122322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D2F6EF6-804C-4943-8649-FE6198BDEAC5}"/>
              </a:ext>
            </a:extLst>
          </p:cNvPr>
          <p:cNvSpPr/>
          <p:nvPr/>
        </p:nvSpPr>
        <p:spPr>
          <a:xfrm>
            <a:off x="668992" y="2104239"/>
            <a:ext cx="2240615" cy="2857045"/>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15" name="Rectangle 14">
            <a:extLst>
              <a:ext uri="{FF2B5EF4-FFF2-40B4-BE49-F238E27FC236}">
                <a16:creationId xmlns:a16="http://schemas.microsoft.com/office/drawing/2014/main" id="{8C0D71EB-9AE2-FC45-A8DA-9995D1D05394}"/>
              </a:ext>
            </a:extLst>
          </p:cNvPr>
          <p:cNvSpPr/>
          <p:nvPr/>
        </p:nvSpPr>
        <p:spPr>
          <a:xfrm>
            <a:off x="2909606" y="2152927"/>
            <a:ext cx="5871323" cy="3545264"/>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3" name="Slide Number Placeholder 2">
            <a:extLst>
              <a:ext uri="{FF2B5EF4-FFF2-40B4-BE49-F238E27FC236}">
                <a16:creationId xmlns:a16="http://schemas.microsoft.com/office/drawing/2014/main" id="{ECD196AD-B94E-1742-B501-8136D7F5DDE9}"/>
              </a:ext>
            </a:extLst>
          </p:cNvPr>
          <p:cNvSpPr>
            <a:spLocks noGrp="1"/>
          </p:cNvSpPr>
          <p:nvPr>
            <p:ph type="sldNum" sz="quarter" idx="12"/>
          </p:nvPr>
        </p:nvSpPr>
        <p:spPr/>
        <p:txBody>
          <a:bodyPr/>
          <a:lstStyle/>
          <a:p>
            <a:fld id="{803C33BC-767D-8845-BB2C-A473FB4A7552}" type="slidenum">
              <a:rPr lang="en-US" smtClean="0"/>
              <a:pPr/>
              <a:t>462</a:t>
            </a:fld>
            <a:endParaRPr lang="en-US"/>
          </a:p>
        </p:txBody>
      </p:sp>
    </p:spTree>
    <p:extLst>
      <p:ext uri="{BB962C8B-B14F-4D97-AF65-F5344CB8AC3E}">
        <p14:creationId xmlns:p14="http://schemas.microsoft.com/office/powerpoint/2010/main" val="425977747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072-6825-DA40-A02E-DFA925A47621}"/>
              </a:ext>
            </a:extLst>
          </p:cNvPr>
          <p:cNvSpPr>
            <a:spLocks noGrp="1"/>
          </p:cNvSpPr>
          <p:nvPr>
            <p:ph type="title"/>
          </p:nvPr>
        </p:nvSpPr>
        <p:spPr/>
        <p:txBody>
          <a:bodyPr/>
          <a:lstStyle/>
          <a:p>
            <a:r>
              <a:rPr lang="en-US" b="1" dirty="0"/>
              <a:t>V</a:t>
            </a:r>
            <a:r>
              <a:rPr lang="en-US" dirty="0"/>
              <a:t>ariability </a:t>
            </a:r>
          </a:p>
        </p:txBody>
      </p:sp>
      <p:sp>
        <p:nvSpPr>
          <p:cNvPr id="3" name="Content Placeholder 2">
            <a:extLst>
              <a:ext uri="{FF2B5EF4-FFF2-40B4-BE49-F238E27FC236}">
                <a16:creationId xmlns:a16="http://schemas.microsoft.com/office/drawing/2014/main" id="{B5910111-4476-6D41-B9A9-8F2F4E402A89}"/>
              </a:ext>
            </a:extLst>
          </p:cNvPr>
          <p:cNvSpPr>
            <a:spLocks noGrp="1"/>
          </p:cNvSpPr>
          <p:nvPr>
            <p:ph idx="1"/>
          </p:nvPr>
        </p:nvSpPr>
        <p:spPr/>
        <p:txBody>
          <a:bodyPr>
            <a:normAutofit/>
          </a:bodyPr>
          <a:lstStyle/>
          <a:p>
            <a:pPr algn="ctr"/>
            <a:r>
              <a:rPr lang="en-GB" dirty="0"/>
              <a:t>Sample size calculation is based on using the population variance of a given outcome variable that is estimated by means of the </a:t>
            </a:r>
            <a:r>
              <a:rPr lang="en-GB" u="sng" dirty="0"/>
              <a:t>standard deviation (SD) </a:t>
            </a:r>
            <a:r>
              <a:rPr lang="en-GB" dirty="0"/>
              <a:t>in case of a continuous outcome. </a:t>
            </a:r>
          </a:p>
          <a:p>
            <a:pPr fontAlgn="base"/>
            <a:endParaRPr lang="en-GB" dirty="0"/>
          </a:p>
          <a:p>
            <a:pPr algn="ctr"/>
            <a:r>
              <a:rPr lang="en-GB" dirty="0"/>
              <a:t>Because the variance is usually an unknown quantity, investigators often use an estimate obtained from a pilot study or use information from a previous study. </a:t>
            </a:r>
          </a:p>
          <a:p>
            <a:br>
              <a:rPr lang="en-GB" dirty="0"/>
            </a:br>
            <a:endParaRPr lang="en-US" dirty="0"/>
          </a:p>
        </p:txBody>
      </p:sp>
      <p:sp>
        <p:nvSpPr>
          <p:cNvPr id="4" name="Slide Number Placeholder 3">
            <a:extLst>
              <a:ext uri="{FF2B5EF4-FFF2-40B4-BE49-F238E27FC236}">
                <a16:creationId xmlns:a16="http://schemas.microsoft.com/office/drawing/2014/main" id="{9349784B-AC0C-0742-80F2-003F8895F6FE}"/>
              </a:ext>
            </a:extLst>
          </p:cNvPr>
          <p:cNvSpPr>
            <a:spLocks noGrp="1"/>
          </p:cNvSpPr>
          <p:nvPr>
            <p:ph type="sldNum" sz="quarter" idx="12"/>
          </p:nvPr>
        </p:nvSpPr>
        <p:spPr/>
        <p:txBody>
          <a:bodyPr/>
          <a:lstStyle/>
          <a:p>
            <a:fld id="{803C33BC-767D-8845-BB2C-A473FB4A7552}" type="slidenum">
              <a:rPr lang="en-US" smtClean="0"/>
              <a:pPr/>
              <a:t>463</a:t>
            </a:fld>
            <a:endParaRPr lang="en-US"/>
          </a:p>
        </p:txBody>
      </p:sp>
    </p:spTree>
    <p:extLst>
      <p:ext uri="{BB962C8B-B14F-4D97-AF65-F5344CB8AC3E}">
        <p14:creationId xmlns:p14="http://schemas.microsoft.com/office/powerpoint/2010/main" val="649074106"/>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89518-1C09-B041-A663-FD8CEE1C49D8}"/>
              </a:ext>
            </a:extLst>
          </p:cNvPr>
          <p:cNvSpPr>
            <a:spLocks noGrp="1"/>
          </p:cNvSpPr>
          <p:nvPr>
            <p:ph type="title"/>
          </p:nvPr>
        </p:nvSpPr>
        <p:spPr/>
        <p:txBody>
          <a:bodyPr/>
          <a:lstStyle/>
          <a:p>
            <a:r>
              <a:rPr lang="en-US" b="1" dirty="0"/>
              <a:t>H</a:t>
            </a:r>
            <a:r>
              <a:rPr lang="en-US" dirty="0"/>
              <a:t>ow variance affects sample size?</a:t>
            </a:r>
          </a:p>
        </p:txBody>
      </p:sp>
      <p:sp>
        <p:nvSpPr>
          <p:cNvPr id="3" name="Content Placeholder 2">
            <a:extLst>
              <a:ext uri="{FF2B5EF4-FFF2-40B4-BE49-F238E27FC236}">
                <a16:creationId xmlns:a16="http://schemas.microsoft.com/office/drawing/2014/main" id="{6C7B8C26-EE1D-3840-B68B-6AEE3A73DBD8}"/>
              </a:ext>
            </a:extLst>
          </p:cNvPr>
          <p:cNvSpPr>
            <a:spLocks noGrp="1"/>
          </p:cNvSpPr>
          <p:nvPr>
            <p:ph idx="1"/>
          </p:nvPr>
        </p:nvSpPr>
        <p:spPr/>
        <p:txBody>
          <a:bodyPr/>
          <a:lstStyle/>
          <a:p>
            <a:pPr algn="ctr"/>
            <a:endParaRPr lang="en-GB" dirty="0"/>
          </a:p>
          <a:p>
            <a:pPr algn="ctr"/>
            <a:endParaRPr lang="en-GB" dirty="0"/>
          </a:p>
          <a:p>
            <a:pPr algn="ctr"/>
            <a:r>
              <a:rPr lang="en-GB" dirty="0"/>
              <a:t>As the variance </a:t>
            </a:r>
            <a:r>
              <a:rPr lang="en-GB" b="1" dirty="0"/>
              <a:t>increases</a:t>
            </a:r>
            <a:r>
              <a:rPr lang="en-GB" dirty="0"/>
              <a:t>, the necessary sample size </a:t>
            </a:r>
            <a:r>
              <a:rPr lang="en-GB" b="1" dirty="0"/>
              <a:t>increases</a:t>
            </a:r>
            <a:r>
              <a:rPr lang="en-GB" dirty="0"/>
              <a:t>.</a:t>
            </a:r>
          </a:p>
        </p:txBody>
      </p:sp>
      <p:sp>
        <p:nvSpPr>
          <p:cNvPr id="4" name="Slide Number Placeholder 3">
            <a:extLst>
              <a:ext uri="{FF2B5EF4-FFF2-40B4-BE49-F238E27FC236}">
                <a16:creationId xmlns:a16="http://schemas.microsoft.com/office/drawing/2014/main" id="{50A7C2A4-F054-8340-A720-EBB4961368A0}"/>
              </a:ext>
            </a:extLst>
          </p:cNvPr>
          <p:cNvSpPr>
            <a:spLocks noGrp="1"/>
          </p:cNvSpPr>
          <p:nvPr>
            <p:ph type="sldNum" sz="quarter" idx="12"/>
          </p:nvPr>
        </p:nvSpPr>
        <p:spPr/>
        <p:txBody>
          <a:bodyPr/>
          <a:lstStyle/>
          <a:p>
            <a:fld id="{803C33BC-767D-8845-BB2C-A473FB4A7552}" type="slidenum">
              <a:rPr lang="en-US" smtClean="0"/>
              <a:pPr/>
              <a:t>464</a:t>
            </a:fld>
            <a:endParaRPr lang="en-US"/>
          </a:p>
        </p:txBody>
      </p:sp>
    </p:spTree>
    <p:extLst>
      <p:ext uri="{BB962C8B-B14F-4D97-AF65-F5344CB8AC3E}">
        <p14:creationId xmlns:p14="http://schemas.microsoft.com/office/powerpoint/2010/main" val="382897055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7336-F93F-C14D-BF26-E6A3E66F570D}"/>
              </a:ext>
            </a:extLst>
          </p:cNvPr>
          <p:cNvSpPr>
            <a:spLocks noGrp="1"/>
          </p:cNvSpPr>
          <p:nvPr>
            <p:ph type="title"/>
          </p:nvPr>
        </p:nvSpPr>
        <p:spPr/>
        <p:txBody>
          <a:bodyPr>
            <a:normAutofit fontScale="90000"/>
          </a:bodyPr>
          <a:lstStyle/>
          <a:p>
            <a:pPr fontAlgn="base"/>
            <a:r>
              <a:rPr lang="en-GB" b="1" dirty="0">
                <a:latin typeface="Candara" panose="020E0502030303020204" pitchFamily="34" charset="0"/>
              </a:rPr>
              <a:t>C</a:t>
            </a:r>
            <a:r>
              <a:rPr lang="en-GB" dirty="0">
                <a:latin typeface="Candara" panose="020E0502030303020204" pitchFamily="34" charset="0"/>
              </a:rPr>
              <a:t>omponents of sample size calculations</a:t>
            </a:r>
            <a:endParaRPr lang="en-US" dirty="0">
              <a:latin typeface="Candara" panose="020E0502030303020204" pitchFamily="34" charset="0"/>
            </a:endParaRPr>
          </a:p>
        </p:txBody>
      </p:sp>
      <p:sp>
        <p:nvSpPr>
          <p:cNvPr id="6" name="Rounded Rectangle 5">
            <a:extLst>
              <a:ext uri="{FF2B5EF4-FFF2-40B4-BE49-F238E27FC236}">
                <a16:creationId xmlns:a16="http://schemas.microsoft.com/office/drawing/2014/main" id="{0922F2AA-0C7C-2340-9BFA-CD970499B55D}"/>
              </a:ext>
            </a:extLst>
          </p:cNvPr>
          <p:cNvSpPr/>
          <p:nvPr/>
        </p:nvSpPr>
        <p:spPr>
          <a:xfrm>
            <a:off x="852209" y="226511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Type I error (alpha) </a:t>
            </a:r>
          </a:p>
        </p:txBody>
      </p:sp>
      <p:sp>
        <p:nvSpPr>
          <p:cNvPr id="7" name="Rounded Rectangle 6">
            <a:extLst>
              <a:ext uri="{FF2B5EF4-FFF2-40B4-BE49-F238E27FC236}">
                <a16:creationId xmlns:a16="http://schemas.microsoft.com/office/drawing/2014/main" id="{24B5AEAD-5900-8448-A92A-9C3756209F40}"/>
              </a:ext>
            </a:extLst>
          </p:cNvPr>
          <p:cNvSpPr/>
          <p:nvPr/>
        </p:nvSpPr>
        <p:spPr>
          <a:xfrm>
            <a:off x="852209" y="321178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Power</a:t>
            </a:r>
            <a:r>
              <a:rPr lang="en-US" dirty="0">
                <a:solidFill>
                  <a:schemeClr val="tx1"/>
                </a:solidFill>
                <a:latin typeface="Candara Regular"/>
              </a:rPr>
              <a:t> </a:t>
            </a:r>
          </a:p>
        </p:txBody>
      </p:sp>
      <p:sp>
        <p:nvSpPr>
          <p:cNvPr id="8" name="Rounded Rectangle 7">
            <a:extLst>
              <a:ext uri="{FF2B5EF4-FFF2-40B4-BE49-F238E27FC236}">
                <a16:creationId xmlns:a16="http://schemas.microsoft.com/office/drawing/2014/main" id="{EA4395CD-A194-9E48-989D-31956C37813E}"/>
              </a:ext>
            </a:extLst>
          </p:cNvPr>
          <p:cNvSpPr/>
          <p:nvPr/>
        </p:nvSpPr>
        <p:spPr>
          <a:xfrm>
            <a:off x="852208" y="415845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The smallest effect of interest </a:t>
            </a:r>
          </a:p>
        </p:txBody>
      </p:sp>
      <p:sp>
        <p:nvSpPr>
          <p:cNvPr id="9" name="Rounded Rectangle 8">
            <a:extLst>
              <a:ext uri="{FF2B5EF4-FFF2-40B4-BE49-F238E27FC236}">
                <a16:creationId xmlns:a16="http://schemas.microsoft.com/office/drawing/2014/main" id="{62A766B4-7A6A-6D41-B12E-917EB3BCDB2A}"/>
              </a:ext>
            </a:extLst>
          </p:cNvPr>
          <p:cNvSpPr/>
          <p:nvPr/>
        </p:nvSpPr>
        <p:spPr>
          <a:xfrm>
            <a:off x="852208" y="5105123"/>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Variability </a:t>
            </a:r>
          </a:p>
        </p:txBody>
      </p:sp>
      <p:sp>
        <p:nvSpPr>
          <p:cNvPr id="10" name="Rounded Rectangle 9">
            <a:extLst>
              <a:ext uri="{FF2B5EF4-FFF2-40B4-BE49-F238E27FC236}">
                <a16:creationId xmlns:a16="http://schemas.microsoft.com/office/drawing/2014/main" id="{0385E4B5-0D0E-6E4F-866B-EEFCBA11408C}"/>
              </a:ext>
            </a:extLst>
          </p:cNvPr>
          <p:cNvSpPr/>
          <p:nvPr/>
        </p:nvSpPr>
        <p:spPr>
          <a:xfrm>
            <a:off x="6575612" y="3127345"/>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Sample size </a:t>
            </a:r>
          </a:p>
        </p:txBody>
      </p:sp>
      <p:sp>
        <p:nvSpPr>
          <p:cNvPr id="11" name="Rounded Rectangle 10">
            <a:extLst>
              <a:ext uri="{FF2B5EF4-FFF2-40B4-BE49-F238E27FC236}">
                <a16:creationId xmlns:a16="http://schemas.microsoft.com/office/drawing/2014/main" id="{8528281A-08AB-C84A-948F-0094F7716E46}"/>
              </a:ext>
            </a:extLst>
          </p:cNvPr>
          <p:cNvSpPr/>
          <p:nvPr/>
        </p:nvSpPr>
        <p:spPr>
          <a:xfrm>
            <a:off x="3563470" y="4701712"/>
            <a:ext cx="2111189"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ndara Regular"/>
            </a:endParaRPr>
          </a:p>
          <a:p>
            <a:pPr algn="ctr"/>
            <a:r>
              <a:rPr lang="en-US" dirty="0">
                <a:solidFill>
                  <a:schemeClr val="tx1"/>
                </a:solidFill>
                <a:latin typeface="Candara" panose="020E0502030303020204" pitchFamily="34" charset="0"/>
              </a:rPr>
              <a:t>“</a:t>
            </a:r>
            <a:r>
              <a:rPr lang="en-US" dirty="0" err="1">
                <a:solidFill>
                  <a:schemeClr val="tx1"/>
                </a:solidFill>
                <a:latin typeface="Candara" panose="020E0502030303020204" pitchFamily="34" charset="0"/>
              </a:rPr>
              <a:t>Standarised</a:t>
            </a:r>
            <a:r>
              <a:rPr lang="en-US" dirty="0">
                <a:solidFill>
                  <a:schemeClr val="tx1"/>
                </a:solidFill>
                <a:latin typeface="Candara" panose="020E0502030303020204" pitchFamily="34" charset="0"/>
              </a:rPr>
              <a:t> Effect Size” Cohen’s d</a:t>
            </a:r>
          </a:p>
          <a:p>
            <a:pPr algn="ctr"/>
            <a:endParaRPr lang="en-US" dirty="0">
              <a:latin typeface="Candara Regular"/>
            </a:endParaRPr>
          </a:p>
        </p:txBody>
      </p:sp>
      <p:cxnSp>
        <p:nvCxnSpPr>
          <p:cNvPr id="17" name="Straight Arrow Connector 16">
            <a:extLst>
              <a:ext uri="{FF2B5EF4-FFF2-40B4-BE49-F238E27FC236}">
                <a16:creationId xmlns:a16="http://schemas.microsoft.com/office/drawing/2014/main" id="{2CBD5481-F81D-6946-9A36-0ABDEF821A74}"/>
              </a:ext>
            </a:extLst>
          </p:cNvPr>
          <p:cNvCxnSpPr>
            <a:cxnSpLocks/>
            <a:stCxn id="6" idx="3"/>
          </p:cNvCxnSpPr>
          <p:nvPr/>
        </p:nvCxnSpPr>
        <p:spPr>
          <a:xfrm>
            <a:off x="2869267" y="2628183"/>
            <a:ext cx="3706345" cy="6918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263166-745A-4241-87BA-71820EF78513}"/>
              </a:ext>
            </a:extLst>
          </p:cNvPr>
          <p:cNvCxnSpPr>
            <a:cxnSpLocks/>
            <a:stCxn id="9" idx="3"/>
            <a:endCxn id="11" idx="1"/>
          </p:cNvCxnSpPr>
          <p:nvPr/>
        </p:nvCxnSpPr>
        <p:spPr>
          <a:xfrm flipV="1">
            <a:off x="2869266" y="5064783"/>
            <a:ext cx="694205" cy="40341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E9AE8D-1EB2-B040-AB09-CC12376E5030}"/>
              </a:ext>
            </a:extLst>
          </p:cNvPr>
          <p:cNvCxnSpPr>
            <a:cxnSpLocks/>
          </p:cNvCxnSpPr>
          <p:nvPr/>
        </p:nvCxnSpPr>
        <p:spPr>
          <a:xfrm>
            <a:off x="2869266" y="4511411"/>
            <a:ext cx="694205" cy="44987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5F7A9E-E6CC-0344-BC1F-9BF0B166FF41}"/>
              </a:ext>
            </a:extLst>
          </p:cNvPr>
          <p:cNvCxnSpPr>
            <a:cxnSpLocks/>
            <a:stCxn id="7" idx="3"/>
          </p:cNvCxnSpPr>
          <p:nvPr/>
        </p:nvCxnSpPr>
        <p:spPr>
          <a:xfrm>
            <a:off x="2869267" y="3574853"/>
            <a:ext cx="3706345" cy="2385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F4D59A4-1961-BD47-86D7-70521C4432A9}"/>
              </a:ext>
            </a:extLst>
          </p:cNvPr>
          <p:cNvCxnSpPr>
            <a:cxnSpLocks/>
            <a:stCxn id="11" idx="3"/>
          </p:cNvCxnSpPr>
          <p:nvPr/>
        </p:nvCxnSpPr>
        <p:spPr>
          <a:xfrm flipV="1">
            <a:off x="5674659" y="3841558"/>
            <a:ext cx="900953" cy="122322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A23F83-1AD1-B94E-A432-964B6F728523}"/>
              </a:ext>
            </a:extLst>
          </p:cNvPr>
          <p:cNvSpPr/>
          <p:nvPr/>
        </p:nvSpPr>
        <p:spPr>
          <a:xfrm>
            <a:off x="588311" y="2104239"/>
            <a:ext cx="2934820" cy="3896512"/>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15" name="Rectangle 14">
            <a:extLst>
              <a:ext uri="{FF2B5EF4-FFF2-40B4-BE49-F238E27FC236}">
                <a16:creationId xmlns:a16="http://schemas.microsoft.com/office/drawing/2014/main" id="{5A3BFE14-3DE2-5644-8899-68FA98F5A5B8}"/>
              </a:ext>
            </a:extLst>
          </p:cNvPr>
          <p:cNvSpPr/>
          <p:nvPr/>
        </p:nvSpPr>
        <p:spPr>
          <a:xfrm>
            <a:off x="3523130" y="2218539"/>
            <a:ext cx="5217458" cy="2442833"/>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16" name="Rectangle 15">
            <a:extLst>
              <a:ext uri="{FF2B5EF4-FFF2-40B4-BE49-F238E27FC236}">
                <a16:creationId xmlns:a16="http://schemas.microsoft.com/office/drawing/2014/main" id="{C0737F3D-A682-0B40-B6D1-20FAD407C077}"/>
              </a:ext>
            </a:extLst>
          </p:cNvPr>
          <p:cNvSpPr/>
          <p:nvPr/>
        </p:nvSpPr>
        <p:spPr>
          <a:xfrm>
            <a:off x="5701552" y="4655138"/>
            <a:ext cx="991719" cy="772715"/>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3" name="Slide Number Placeholder 2">
            <a:extLst>
              <a:ext uri="{FF2B5EF4-FFF2-40B4-BE49-F238E27FC236}">
                <a16:creationId xmlns:a16="http://schemas.microsoft.com/office/drawing/2014/main" id="{E59AFB48-DE2B-0546-B1D7-E84FDE62D7CE}"/>
              </a:ext>
            </a:extLst>
          </p:cNvPr>
          <p:cNvSpPr>
            <a:spLocks noGrp="1"/>
          </p:cNvSpPr>
          <p:nvPr>
            <p:ph type="sldNum" sz="quarter" idx="12"/>
          </p:nvPr>
        </p:nvSpPr>
        <p:spPr/>
        <p:txBody>
          <a:bodyPr/>
          <a:lstStyle/>
          <a:p>
            <a:fld id="{803C33BC-767D-8845-BB2C-A473FB4A7552}" type="slidenum">
              <a:rPr lang="en-US" smtClean="0"/>
              <a:pPr/>
              <a:t>465</a:t>
            </a:fld>
            <a:endParaRPr lang="en-US"/>
          </a:p>
        </p:txBody>
      </p:sp>
    </p:spTree>
    <p:extLst>
      <p:ext uri="{BB962C8B-B14F-4D97-AF65-F5344CB8AC3E}">
        <p14:creationId xmlns:p14="http://schemas.microsoft.com/office/powerpoint/2010/main" val="339466734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3601-B891-DA40-B8E6-99FA1A13F454}"/>
              </a:ext>
            </a:extLst>
          </p:cNvPr>
          <p:cNvSpPr>
            <a:spLocks noGrp="1"/>
          </p:cNvSpPr>
          <p:nvPr>
            <p:ph type="title"/>
          </p:nvPr>
        </p:nvSpPr>
        <p:spPr/>
        <p:txBody>
          <a:bodyPr/>
          <a:lstStyle/>
          <a:p>
            <a:r>
              <a:rPr lang="en-US" b="1" dirty="0"/>
              <a:t>E</a:t>
            </a:r>
            <a:r>
              <a:rPr lang="en-US" dirty="0"/>
              <a:t>ffect </a:t>
            </a:r>
            <a:r>
              <a:rPr lang="en-US" b="1" dirty="0"/>
              <a:t>S</a:t>
            </a:r>
            <a:r>
              <a:rPr lang="en-US" dirty="0"/>
              <a:t>ize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699B0F-A49F-2949-B03E-28D14B4B8AA4}"/>
                  </a:ext>
                </a:extLst>
              </p:cNvPr>
              <p:cNvSpPr>
                <a:spLocks noGrp="1"/>
              </p:cNvSpPr>
              <p:nvPr>
                <p:ph idx="1"/>
              </p:nvPr>
            </p:nvSpPr>
            <p:spPr/>
            <p:txBody>
              <a:bodyPr>
                <a:normAutofit/>
              </a:bodyPr>
              <a:lstStyle/>
              <a:p>
                <a:pPr algn="ctr"/>
                <a:r>
                  <a:rPr lang="en-GB" dirty="0"/>
                  <a:t>The smallest effect of interest and the variability are combined and expressed as a multiple of the SD of the observations; known as the standardised difference. </a:t>
                </a:r>
              </a:p>
              <a:p>
                <a:endParaRPr lang="en-GB" dirty="0"/>
              </a:p>
              <a:p>
                <a:pPr algn="ctr"/>
                <a:r>
                  <a:rPr lang="en-GB" dirty="0"/>
                  <a:t>The standardised difference is also referred to as the </a:t>
                </a:r>
                <a:r>
                  <a:rPr lang="en-GB" u="sng" dirty="0"/>
                  <a:t>effect size.</a:t>
                </a:r>
                <a:endParaRPr lang="en-GB" dirty="0"/>
              </a:p>
              <a:p>
                <a:endParaRPr lang="en-GB" dirty="0"/>
              </a:p>
              <a:p>
                <a14:m>
                  <m:oMath xmlns:m="http://schemas.openxmlformats.org/officeDocument/2006/math">
                    <m:r>
                      <m:rPr>
                        <m:sty m:val="p"/>
                      </m:rPr>
                      <a:rPr lang="en-GB" sz="1800">
                        <a:latin typeface="Cambria Math" panose="02040503050406030204" pitchFamily="18" charset="0"/>
                        <a:ea typeface="Cambria Math" panose="02040503050406030204" pitchFamily="18" charset="0"/>
                      </a:rPr>
                      <m:t>Effect</m:t>
                    </m:r>
                    <m:r>
                      <a:rPr lang="en-GB" sz="1800">
                        <a:latin typeface="Cambria Math" panose="02040503050406030204" pitchFamily="18" charset="0"/>
                        <a:ea typeface="Cambria Math" panose="02040503050406030204" pitchFamily="18" charset="0"/>
                      </a:rPr>
                      <m:t> </m:t>
                    </m:r>
                    <m:r>
                      <m:rPr>
                        <m:sty m:val="p"/>
                      </m:rPr>
                      <a:rPr lang="en-GB" sz="1800">
                        <a:latin typeface="Cambria Math" panose="02040503050406030204" pitchFamily="18" charset="0"/>
                        <a:ea typeface="Cambria Math" panose="02040503050406030204" pitchFamily="18" charset="0"/>
                      </a:rPr>
                      <m:t>S</m:t>
                    </m:r>
                    <m:r>
                      <m:rPr>
                        <m:sty m:val="p"/>
                      </m:rPr>
                      <a:rPr lang="en-GB" sz="1800">
                        <a:latin typeface="Cambria Math" panose="02040503050406030204" pitchFamily="18" charset="0"/>
                        <a:ea typeface="Cambria Math" panose="02040503050406030204" pitchFamily="18" charset="0"/>
                      </a:rPr>
                      <m:t>ize</m:t>
                    </m:r>
                  </m:oMath>
                </a14:m>
                <a:r>
                  <a:rPr lang="en-GB" sz="1800" dirty="0">
                    <a:latin typeface="Candara" panose="020E0502030303020204" pitchFamily="34" charset="0"/>
                    <a:ea typeface="Cambria Math" panose="02040503050406030204" pitchFamily="18" charset="0"/>
                  </a:rPr>
                  <a:t>= </a:t>
                </a:r>
              </a:p>
              <a:p>
                <a:endParaRPr lang="en-US" dirty="0"/>
              </a:p>
            </p:txBody>
          </p:sp>
        </mc:Choice>
        <mc:Fallback xmlns="">
          <p:sp>
            <p:nvSpPr>
              <p:cNvPr id="3" name="Content Placeholder 2">
                <a:extLst>
                  <a:ext uri="{FF2B5EF4-FFF2-40B4-BE49-F238E27FC236}">
                    <a16:creationId xmlns:a16="http://schemas.microsoft.com/office/drawing/2014/main" id="{77699B0F-A49F-2949-B03E-28D14B4B8AA4}"/>
                  </a:ext>
                </a:extLst>
              </p:cNvPr>
              <p:cNvSpPr>
                <a:spLocks noGrp="1" noRot="1" noChangeAspect="1" noMove="1" noResize="1" noEditPoints="1" noAdjustHandles="1" noChangeArrowheads="1" noChangeShapeType="1" noTextEdit="1"/>
              </p:cNvSpPr>
              <p:nvPr>
                <p:ph idx="1"/>
              </p:nvPr>
            </p:nvSpPr>
            <p:spPr>
              <a:blipFill>
                <a:blip r:embed="rId3"/>
                <a:stretch>
                  <a:fillRect l="-241" t="-2632" r="-9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3729A12B-80FA-3349-B052-F5D6621027B4}"/>
                  </a:ext>
                </a:extLst>
              </p:cNvPr>
              <p:cNvSpPr/>
              <p:nvPr/>
            </p:nvSpPr>
            <p:spPr>
              <a:xfrm>
                <a:off x="1996822" y="4289749"/>
                <a:ext cx="6173485" cy="555217"/>
              </a:xfrm>
              <a:prstGeom prst="rect">
                <a:avLst/>
              </a:prstGeom>
            </p:spPr>
            <p:txBody>
              <a:bodyPr wrap="none">
                <a:spAutoFit/>
              </a:bodyPr>
              <a:lstStyle/>
              <a:p>
                <a:r>
                  <a:rPr lang="en-GB" dirty="0">
                    <a:latin typeface="Candara" panose="020E0502030303020204" pitchFamily="34" charset="0"/>
                    <a:ea typeface="Cambria Math" panose="02040503050406030204" pitchFamily="18" charset="0"/>
                  </a:rPr>
                  <a:t> </a:t>
                </a:r>
                <a14:m>
                  <m:oMath xmlns:m="http://schemas.openxmlformats.org/officeDocument/2006/math">
                    <m:f>
                      <m:fPr>
                        <m:ctrlPr>
                          <a:rPr lang="en-GB" i="1">
                            <a:latin typeface="Cambria Math" panose="02040503050406030204" pitchFamily="18" charset="0"/>
                            <a:ea typeface="Cambria Math" panose="02040503050406030204" pitchFamily="18" charset="0"/>
                          </a:rPr>
                        </m:ctrlPr>
                      </m:fPr>
                      <m:num>
                        <m:r>
                          <m:rPr>
                            <m:nor/>
                          </m:rPr>
                          <a:rPr lang="en-GB">
                            <a:latin typeface="Candara" panose="020E0502030303020204" pitchFamily="34" charset="0"/>
                            <a:ea typeface="Cambria Math" panose="02040503050406030204" pitchFamily="18" charset="0"/>
                          </a:rPr>
                          <m:t> </m:t>
                        </m:r>
                        <m:r>
                          <m:rPr>
                            <m:nor/>
                          </m:rPr>
                          <a:rPr lang="en-GB">
                            <a:latin typeface="Candara" panose="020E0502030303020204" pitchFamily="34" charset="0"/>
                            <a:ea typeface="Cambria Math" panose="02040503050406030204" pitchFamily="18" charset="0"/>
                          </a:rPr>
                          <m:t>Difference</m:t>
                        </m:r>
                        <m:r>
                          <m:rPr>
                            <m:nor/>
                          </m:rPr>
                          <a:rPr lang="en-GB" dirty="0">
                            <a:latin typeface="Candara" panose="020E0502030303020204" pitchFamily="34" charset="0"/>
                            <a:ea typeface="Cambria Math" panose="02040503050406030204" pitchFamily="18" charset="0"/>
                          </a:rPr>
                          <m:t> </m:t>
                        </m:r>
                        <m:r>
                          <m:rPr>
                            <m:nor/>
                          </m:rPr>
                          <a:rPr lang="en-GB" dirty="0">
                            <a:latin typeface="Candara" panose="020E0502030303020204" pitchFamily="34" charset="0"/>
                            <a:ea typeface="Cambria Math" panose="02040503050406030204" pitchFamily="18" charset="0"/>
                          </a:rPr>
                          <m:t>between</m:t>
                        </m:r>
                        <m:r>
                          <m:rPr>
                            <m:nor/>
                          </m:rPr>
                          <a:rPr lang="en-GB" dirty="0">
                            <a:latin typeface="Candara" panose="020E0502030303020204" pitchFamily="34" charset="0"/>
                            <a:ea typeface="Cambria Math" panose="02040503050406030204" pitchFamily="18" charset="0"/>
                          </a:rPr>
                          <m:t> </m:t>
                        </m:r>
                        <m:r>
                          <m:rPr>
                            <m:nor/>
                          </m:rPr>
                          <a:rPr lang="en-GB" dirty="0">
                            <a:latin typeface="Candara" panose="020E0502030303020204" pitchFamily="34" charset="0"/>
                            <a:ea typeface="Cambria Math" panose="02040503050406030204" pitchFamily="18" charset="0"/>
                          </a:rPr>
                          <m:t>the</m:t>
                        </m:r>
                        <m:r>
                          <m:rPr>
                            <m:nor/>
                          </m:rPr>
                          <a:rPr lang="en-GB" dirty="0">
                            <a:latin typeface="Candara" panose="020E0502030303020204" pitchFamily="34" charset="0"/>
                            <a:ea typeface="Cambria Math" panose="02040503050406030204" pitchFamily="18" charset="0"/>
                          </a:rPr>
                          <m:t> </m:t>
                        </m:r>
                        <m:r>
                          <m:rPr>
                            <m:nor/>
                          </m:rPr>
                          <a:rPr lang="en-GB" dirty="0">
                            <a:latin typeface="Candara" panose="020E0502030303020204" pitchFamily="34" charset="0"/>
                            <a:ea typeface="Cambria Math" panose="02040503050406030204" pitchFamily="18" charset="0"/>
                          </a:rPr>
                          <m:t>means</m:t>
                        </m:r>
                        <m:r>
                          <m:rPr>
                            <m:nor/>
                          </m:rPr>
                          <a:rPr lang="en-GB" dirty="0">
                            <a:latin typeface="Candara" panose="020E0502030303020204" pitchFamily="34" charset="0"/>
                            <a:ea typeface="Cambria Math" panose="02040503050406030204" pitchFamily="18" charset="0"/>
                          </a:rPr>
                          <m:t> </m:t>
                        </m:r>
                        <m:r>
                          <m:rPr>
                            <m:nor/>
                          </m:rPr>
                          <a:rPr lang="en-GB" dirty="0">
                            <a:latin typeface="Candara" panose="020E0502030303020204" pitchFamily="34" charset="0"/>
                            <a:ea typeface="Cambria Math" panose="02040503050406030204" pitchFamily="18" charset="0"/>
                          </a:rPr>
                          <m:t>in</m:t>
                        </m:r>
                        <m:r>
                          <m:rPr>
                            <m:nor/>
                          </m:rPr>
                          <a:rPr lang="en-GB" dirty="0">
                            <a:latin typeface="Candara" panose="020E0502030303020204" pitchFamily="34" charset="0"/>
                            <a:ea typeface="Cambria Math" panose="02040503050406030204" pitchFamily="18" charset="0"/>
                          </a:rPr>
                          <m:t> </m:t>
                        </m:r>
                        <m:r>
                          <m:rPr>
                            <m:nor/>
                          </m:rPr>
                          <a:rPr lang="en-GB" dirty="0">
                            <a:latin typeface="Candara" panose="020E0502030303020204" pitchFamily="34" charset="0"/>
                            <a:ea typeface="Cambria Math" panose="02040503050406030204" pitchFamily="18" charset="0"/>
                          </a:rPr>
                          <m:t>the</m:t>
                        </m:r>
                        <m:r>
                          <m:rPr>
                            <m:nor/>
                          </m:rPr>
                          <a:rPr lang="en-GB" dirty="0">
                            <a:latin typeface="Candara" panose="020E0502030303020204" pitchFamily="34" charset="0"/>
                            <a:ea typeface="Cambria Math" panose="02040503050406030204" pitchFamily="18" charset="0"/>
                          </a:rPr>
                          <m:t> </m:t>
                        </m:r>
                        <m:r>
                          <m:rPr>
                            <m:nor/>
                          </m:rPr>
                          <a:rPr lang="en-GB" dirty="0">
                            <a:latin typeface="Candara" panose="020E0502030303020204" pitchFamily="34" charset="0"/>
                            <a:ea typeface="Cambria Math" panose="02040503050406030204" pitchFamily="18" charset="0"/>
                          </a:rPr>
                          <m:t>two</m:t>
                        </m:r>
                        <m:r>
                          <m:rPr>
                            <m:nor/>
                          </m:rPr>
                          <a:rPr lang="en-GB" dirty="0">
                            <a:latin typeface="Candara" panose="020E0502030303020204" pitchFamily="34" charset="0"/>
                            <a:ea typeface="Cambria Math" panose="02040503050406030204" pitchFamily="18" charset="0"/>
                          </a:rPr>
                          <m:t> </m:t>
                        </m:r>
                        <m:r>
                          <m:rPr>
                            <m:nor/>
                          </m:rPr>
                          <a:rPr lang="en-GB" dirty="0">
                            <a:latin typeface="Candara" panose="020E0502030303020204" pitchFamily="34" charset="0"/>
                            <a:ea typeface="Cambria Math" panose="02040503050406030204" pitchFamily="18" charset="0"/>
                          </a:rPr>
                          <m:t>treatment</m:t>
                        </m:r>
                        <m:r>
                          <m:rPr>
                            <m:nor/>
                          </m:rPr>
                          <a:rPr lang="en-GB" dirty="0">
                            <a:latin typeface="Candara" panose="020E0502030303020204" pitchFamily="34" charset="0"/>
                            <a:ea typeface="Cambria Math" panose="02040503050406030204" pitchFamily="18" charset="0"/>
                          </a:rPr>
                          <m:t> </m:t>
                        </m:r>
                        <m:r>
                          <m:rPr>
                            <m:nor/>
                          </m:rPr>
                          <a:rPr lang="en-GB" dirty="0">
                            <a:latin typeface="Candara" panose="020E0502030303020204" pitchFamily="34" charset="0"/>
                            <a:ea typeface="Cambria Math" panose="02040503050406030204" pitchFamily="18" charset="0"/>
                          </a:rPr>
                          <m:t>groups</m:t>
                        </m:r>
                      </m:num>
                      <m:den>
                        <m:r>
                          <m:rPr>
                            <m:nor/>
                          </m:rPr>
                          <a:rPr lang="en-GB">
                            <a:latin typeface="Candara" panose="020E0502030303020204" pitchFamily="34" charset="0"/>
                            <a:ea typeface="Cambria Math" panose="02040503050406030204" pitchFamily="18" charset="0"/>
                          </a:rPr>
                          <m:t>S</m:t>
                        </m:r>
                        <m:r>
                          <m:rPr>
                            <m:nor/>
                          </m:rPr>
                          <a:rPr lang="en-GB" dirty="0">
                            <a:latin typeface="Candara" panose="020E0502030303020204" pitchFamily="34" charset="0"/>
                            <a:ea typeface="Cambria Math" panose="02040503050406030204" pitchFamily="18" charset="0"/>
                          </a:rPr>
                          <m:t>tandard</m:t>
                        </m:r>
                        <m:r>
                          <m:rPr>
                            <m:nor/>
                          </m:rPr>
                          <a:rPr lang="en-GB" dirty="0">
                            <a:latin typeface="Candara" panose="020E0502030303020204" pitchFamily="34" charset="0"/>
                            <a:ea typeface="Cambria Math" panose="02040503050406030204" pitchFamily="18" charset="0"/>
                          </a:rPr>
                          <m:t> </m:t>
                        </m:r>
                        <m:r>
                          <m:rPr>
                            <m:nor/>
                          </m:rPr>
                          <a:rPr lang="en-GB" dirty="0">
                            <a:latin typeface="Candara" panose="020E0502030303020204" pitchFamily="34" charset="0"/>
                            <a:ea typeface="Cambria Math" panose="02040503050406030204" pitchFamily="18" charset="0"/>
                          </a:rPr>
                          <m:t>Deviation</m:t>
                        </m:r>
                      </m:den>
                    </m:f>
                  </m:oMath>
                </a14:m>
                <a:endParaRPr lang="en-US" dirty="0">
                  <a:latin typeface="Candara" panose="020E0502030303020204" pitchFamily="34" charset="0"/>
                  <a:ea typeface="Cambria Math" panose="02040503050406030204" pitchFamily="18" charset="0"/>
                </a:endParaRPr>
              </a:p>
            </p:txBody>
          </p:sp>
        </mc:Choice>
        <mc:Fallback>
          <p:sp>
            <p:nvSpPr>
              <p:cNvPr id="4" name="Rectangle 3">
                <a:extLst>
                  <a:ext uri="{FF2B5EF4-FFF2-40B4-BE49-F238E27FC236}">
                    <a16:creationId xmlns:a16="http://schemas.microsoft.com/office/drawing/2014/main" id="{3729A12B-80FA-3349-B052-F5D6621027B4}"/>
                  </a:ext>
                </a:extLst>
              </p:cNvPr>
              <p:cNvSpPr>
                <a:spLocks noRot="1" noChangeAspect="1" noMove="1" noResize="1" noEditPoints="1" noAdjustHandles="1" noChangeArrowheads="1" noChangeShapeType="1" noTextEdit="1"/>
              </p:cNvSpPr>
              <p:nvPr/>
            </p:nvSpPr>
            <p:spPr>
              <a:xfrm>
                <a:off x="1996822" y="4289749"/>
                <a:ext cx="6173485" cy="555217"/>
              </a:xfrm>
              <a:prstGeom prst="rect">
                <a:avLst/>
              </a:prstGeom>
              <a:blipFill>
                <a:blip r:embed="rId4"/>
                <a:stretch>
                  <a:fillRect t="-4545" b="-2272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7DFEA1A-F0D0-9E4E-BF8C-4BA5129D56DA}"/>
              </a:ext>
            </a:extLst>
          </p:cNvPr>
          <p:cNvSpPr>
            <a:spLocks noGrp="1"/>
          </p:cNvSpPr>
          <p:nvPr>
            <p:ph type="sldNum" sz="quarter" idx="12"/>
          </p:nvPr>
        </p:nvSpPr>
        <p:spPr/>
        <p:txBody>
          <a:bodyPr/>
          <a:lstStyle/>
          <a:p>
            <a:fld id="{803C33BC-767D-8845-BB2C-A473FB4A7552}" type="slidenum">
              <a:rPr lang="en-US" smtClean="0"/>
              <a:pPr/>
              <a:t>466</a:t>
            </a:fld>
            <a:endParaRPr lang="en-US"/>
          </a:p>
        </p:txBody>
      </p:sp>
    </p:spTree>
    <p:extLst>
      <p:ext uri="{BB962C8B-B14F-4D97-AF65-F5344CB8AC3E}">
        <p14:creationId xmlns:p14="http://schemas.microsoft.com/office/powerpoint/2010/main" val="177251782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3B80-8B1E-AE47-B2D9-EDB7A179C645}"/>
              </a:ext>
            </a:extLst>
          </p:cNvPr>
          <p:cNvSpPr>
            <a:spLocks noGrp="1"/>
          </p:cNvSpPr>
          <p:nvPr>
            <p:ph type="title"/>
          </p:nvPr>
        </p:nvSpPr>
        <p:spPr/>
        <p:txBody>
          <a:bodyPr/>
          <a:lstStyle/>
          <a:p>
            <a:r>
              <a:rPr lang="en-US" b="1" dirty="0">
                <a:latin typeface="Candara" panose="020E0502030303020204" pitchFamily="34" charset="0"/>
              </a:rPr>
              <a:t>E</a:t>
            </a:r>
            <a:r>
              <a:rPr lang="en-US" dirty="0">
                <a:latin typeface="Candara" panose="020E0502030303020204" pitchFamily="34" charset="0"/>
              </a:rPr>
              <a:t>ffect </a:t>
            </a:r>
            <a:r>
              <a:rPr lang="en-US" b="1" dirty="0">
                <a:latin typeface="Candara" panose="020E0502030303020204" pitchFamily="34" charset="0"/>
              </a:rPr>
              <a:t>S</a:t>
            </a:r>
            <a:r>
              <a:rPr lang="en-US" dirty="0">
                <a:latin typeface="Candara" panose="020E0502030303020204" pitchFamily="34" charset="0"/>
              </a:rPr>
              <a:t>ize </a:t>
            </a:r>
          </a:p>
        </p:txBody>
      </p:sp>
      <p:sp>
        <p:nvSpPr>
          <p:cNvPr id="3" name="Content Placeholder 2">
            <a:extLst>
              <a:ext uri="{FF2B5EF4-FFF2-40B4-BE49-F238E27FC236}">
                <a16:creationId xmlns:a16="http://schemas.microsoft.com/office/drawing/2014/main" id="{513E1980-5319-9A4F-AC42-CDB42663780B}"/>
              </a:ext>
            </a:extLst>
          </p:cNvPr>
          <p:cNvSpPr>
            <a:spLocks noGrp="1"/>
          </p:cNvSpPr>
          <p:nvPr>
            <p:ph idx="1"/>
          </p:nvPr>
        </p:nvSpPr>
        <p:spPr/>
        <p:txBody>
          <a:bodyPr/>
          <a:lstStyle/>
          <a:p>
            <a:pPr algn="ctr"/>
            <a:r>
              <a:rPr lang="en-GB" dirty="0"/>
              <a:t>Effect size is a way of quantifying the difference between two or more groups, or a measure of the difference in the outcomes of the experimental and control groups. </a:t>
            </a:r>
          </a:p>
          <a:p>
            <a:pPr algn="ctr"/>
            <a:endParaRPr lang="en-GB" dirty="0"/>
          </a:p>
          <a:p>
            <a:pPr algn="ctr"/>
            <a:r>
              <a:rPr lang="en-GB" dirty="0"/>
              <a:t>For example, if one group has a new treatment and the other has not (control group), then the effect size is a measure of the effectiveness of the treatment. </a:t>
            </a:r>
          </a:p>
        </p:txBody>
      </p:sp>
      <p:sp>
        <p:nvSpPr>
          <p:cNvPr id="4" name="Slide Number Placeholder 3">
            <a:extLst>
              <a:ext uri="{FF2B5EF4-FFF2-40B4-BE49-F238E27FC236}">
                <a16:creationId xmlns:a16="http://schemas.microsoft.com/office/drawing/2014/main" id="{266928FC-E2BC-DC4B-8254-E874458EE1F0}"/>
              </a:ext>
            </a:extLst>
          </p:cNvPr>
          <p:cNvSpPr>
            <a:spLocks noGrp="1"/>
          </p:cNvSpPr>
          <p:nvPr>
            <p:ph type="sldNum" sz="quarter" idx="12"/>
          </p:nvPr>
        </p:nvSpPr>
        <p:spPr/>
        <p:txBody>
          <a:bodyPr/>
          <a:lstStyle/>
          <a:p>
            <a:fld id="{803C33BC-767D-8845-BB2C-A473FB4A7552}" type="slidenum">
              <a:rPr lang="en-US" smtClean="0"/>
              <a:pPr/>
              <a:t>467</a:t>
            </a:fld>
            <a:endParaRPr lang="en-US"/>
          </a:p>
        </p:txBody>
      </p:sp>
    </p:spTree>
    <p:extLst>
      <p:ext uri="{BB962C8B-B14F-4D97-AF65-F5344CB8AC3E}">
        <p14:creationId xmlns:p14="http://schemas.microsoft.com/office/powerpoint/2010/main" val="338386941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3DB78-C572-6D45-A90A-7455780EB0BA}"/>
              </a:ext>
            </a:extLst>
          </p:cNvPr>
          <p:cNvSpPr>
            <a:spLocks noGrp="1"/>
          </p:cNvSpPr>
          <p:nvPr>
            <p:ph type="title"/>
          </p:nvPr>
        </p:nvSpPr>
        <p:spPr/>
        <p:txBody>
          <a:bodyPr/>
          <a:lstStyle/>
          <a:p>
            <a:r>
              <a:rPr lang="en-US" b="1" dirty="0"/>
              <a:t>E</a:t>
            </a:r>
            <a:r>
              <a:rPr lang="en-US" dirty="0"/>
              <a:t>ffect </a:t>
            </a:r>
            <a:r>
              <a:rPr lang="en-US" b="1" dirty="0"/>
              <a:t>S</a:t>
            </a:r>
            <a:r>
              <a:rPr lang="en-US" dirty="0"/>
              <a:t>ize </a:t>
            </a:r>
          </a:p>
        </p:txBody>
      </p:sp>
      <p:sp>
        <p:nvSpPr>
          <p:cNvPr id="3" name="Content Placeholder 2">
            <a:extLst>
              <a:ext uri="{FF2B5EF4-FFF2-40B4-BE49-F238E27FC236}">
                <a16:creationId xmlns:a16="http://schemas.microsoft.com/office/drawing/2014/main" id="{B3917F56-757E-2C4F-B692-7B85AD230434}"/>
              </a:ext>
            </a:extLst>
          </p:cNvPr>
          <p:cNvSpPr>
            <a:spLocks noGrp="1"/>
          </p:cNvSpPr>
          <p:nvPr>
            <p:ph idx="1"/>
          </p:nvPr>
        </p:nvSpPr>
        <p:spPr>
          <a:xfrm>
            <a:off x="628650" y="2768729"/>
            <a:ext cx="7886700" cy="1964089"/>
          </a:xfrm>
        </p:spPr>
        <p:txBody>
          <a:bodyPr>
            <a:normAutofit/>
          </a:bodyPr>
          <a:lstStyle/>
          <a:p>
            <a:pPr algn="ctr"/>
            <a:r>
              <a:rPr lang="en-GB" dirty="0"/>
              <a:t>A statistically significant result  does not mean it is substantive in effect. For example, two treatments could be shown to be significantly different, but their clinical effects may be so small as to be unimportant. </a:t>
            </a:r>
          </a:p>
          <a:p>
            <a:pPr algn="ctr"/>
            <a:endParaRPr lang="en-GB" dirty="0"/>
          </a:p>
        </p:txBody>
      </p:sp>
      <p:sp>
        <p:nvSpPr>
          <p:cNvPr id="4" name="Slide Number Placeholder 3">
            <a:extLst>
              <a:ext uri="{FF2B5EF4-FFF2-40B4-BE49-F238E27FC236}">
                <a16:creationId xmlns:a16="http://schemas.microsoft.com/office/drawing/2014/main" id="{7390ED7B-61BD-E04A-A147-914F5886E467}"/>
              </a:ext>
            </a:extLst>
          </p:cNvPr>
          <p:cNvSpPr>
            <a:spLocks noGrp="1"/>
          </p:cNvSpPr>
          <p:nvPr>
            <p:ph type="sldNum" sz="quarter" idx="12"/>
          </p:nvPr>
        </p:nvSpPr>
        <p:spPr/>
        <p:txBody>
          <a:bodyPr/>
          <a:lstStyle/>
          <a:p>
            <a:fld id="{803C33BC-767D-8845-BB2C-A473FB4A7552}" type="slidenum">
              <a:rPr lang="en-US" smtClean="0"/>
              <a:pPr/>
              <a:t>468</a:t>
            </a:fld>
            <a:endParaRPr lang="en-US"/>
          </a:p>
        </p:txBody>
      </p:sp>
    </p:spTree>
    <p:extLst>
      <p:ext uri="{BB962C8B-B14F-4D97-AF65-F5344CB8AC3E}">
        <p14:creationId xmlns:p14="http://schemas.microsoft.com/office/powerpoint/2010/main" val="2607187290"/>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8488-1DC1-0B42-91FD-756414057E20}"/>
              </a:ext>
            </a:extLst>
          </p:cNvPr>
          <p:cNvSpPr>
            <a:spLocks noGrp="1"/>
          </p:cNvSpPr>
          <p:nvPr>
            <p:ph type="title"/>
          </p:nvPr>
        </p:nvSpPr>
        <p:spPr/>
        <p:txBody>
          <a:bodyPr/>
          <a:lstStyle/>
          <a:p>
            <a:r>
              <a:rPr lang="en-US" b="1" dirty="0"/>
              <a:t>C</a:t>
            </a:r>
            <a:r>
              <a:rPr lang="en-US" dirty="0"/>
              <a:t>ohen’s d Effect Size</a:t>
            </a:r>
          </a:p>
        </p:txBody>
      </p:sp>
      <p:sp>
        <p:nvSpPr>
          <p:cNvPr id="3" name="Content Placeholder 2">
            <a:extLst>
              <a:ext uri="{FF2B5EF4-FFF2-40B4-BE49-F238E27FC236}">
                <a16:creationId xmlns:a16="http://schemas.microsoft.com/office/drawing/2014/main" id="{4AC7985D-B73F-6D47-A18A-166AFEF6913C}"/>
              </a:ext>
            </a:extLst>
          </p:cNvPr>
          <p:cNvSpPr>
            <a:spLocks noGrp="1"/>
          </p:cNvSpPr>
          <p:nvPr>
            <p:ph idx="1"/>
          </p:nvPr>
        </p:nvSpPr>
        <p:spPr>
          <a:xfrm>
            <a:off x="628650" y="2125266"/>
            <a:ext cx="7886700" cy="2295455"/>
          </a:xfrm>
        </p:spPr>
        <p:txBody>
          <a:bodyPr>
            <a:normAutofit fontScale="85000" lnSpcReduction="20000"/>
          </a:bodyPr>
          <a:lstStyle/>
          <a:p>
            <a:pPr algn="ctr"/>
            <a:r>
              <a:rPr lang="en-GB" dirty="0"/>
              <a:t>Depending on the type of study, effect size is estimated with different measures. </a:t>
            </a:r>
          </a:p>
          <a:p>
            <a:pPr algn="ctr"/>
            <a:r>
              <a:rPr lang="en-GB" dirty="0"/>
              <a:t>The most straightforward effect size measure is the difference between two means.</a:t>
            </a:r>
            <a:endParaRPr lang="en-US" i="1" dirty="0"/>
          </a:p>
          <a:p>
            <a:pPr algn="ctr"/>
            <a:r>
              <a:rPr lang="en-GB" dirty="0"/>
              <a:t>Cohen’s d is a good example of a standardized effect size measurement.</a:t>
            </a:r>
          </a:p>
          <a:p>
            <a:pPr algn="ctr"/>
            <a:r>
              <a:rPr lang="en-GB" dirty="0"/>
              <a:t>Cohen (1988) proposed a simple categorisation of small, moderate and large effect size.</a:t>
            </a:r>
          </a:p>
        </p:txBody>
      </p:sp>
      <p:graphicFrame>
        <p:nvGraphicFramePr>
          <p:cNvPr id="5" name="Table 4">
            <a:extLst>
              <a:ext uri="{FF2B5EF4-FFF2-40B4-BE49-F238E27FC236}">
                <a16:creationId xmlns:a16="http://schemas.microsoft.com/office/drawing/2014/main" id="{2EAD7ECE-927E-984C-A77B-A559280862D8}"/>
              </a:ext>
            </a:extLst>
          </p:cNvPr>
          <p:cNvGraphicFramePr>
            <a:graphicFrameLocks noGrp="1"/>
          </p:cNvGraphicFramePr>
          <p:nvPr>
            <p:extLst/>
          </p:nvPr>
        </p:nvGraphicFramePr>
        <p:xfrm>
          <a:off x="6387352" y="4317924"/>
          <a:ext cx="1990166" cy="1682828"/>
        </p:xfrm>
        <a:graphic>
          <a:graphicData uri="http://schemas.openxmlformats.org/drawingml/2006/table">
            <a:tbl>
              <a:tblPr firstRow="1" bandRow="1">
                <a:tableStyleId>{5940675A-B579-460E-94D1-54222C63F5DA}</a:tableStyleId>
              </a:tblPr>
              <a:tblGrid>
                <a:gridCol w="980897">
                  <a:extLst>
                    <a:ext uri="{9D8B030D-6E8A-4147-A177-3AD203B41FA5}">
                      <a16:colId xmlns:a16="http://schemas.microsoft.com/office/drawing/2014/main" val="1895414335"/>
                    </a:ext>
                  </a:extLst>
                </a:gridCol>
                <a:gridCol w="1009269">
                  <a:extLst>
                    <a:ext uri="{9D8B030D-6E8A-4147-A177-3AD203B41FA5}">
                      <a16:colId xmlns:a16="http://schemas.microsoft.com/office/drawing/2014/main" val="1265328140"/>
                    </a:ext>
                  </a:extLst>
                </a:gridCol>
              </a:tblGrid>
              <a:tr h="420707">
                <a:tc>
                  <a:txBody>
                    <a:bodyPr/>
                    <a:lstStyle/>
                    <a:p>
                      <a:pPr algn="ctr"/>
                      <a:r>
                        <a:rPr lang="en-US" sz="1400" b="0" i="0" dirty="0">
                          <a:latin typeface="Candara Regular"/>
                        </a:rPr>
                        <a:t>Effect </a:t>
                      </a:r>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dirty="0">
                          <a:latin typeface="Candara Regular"/>
                        </a:rPr>
                        <a:t>Cohen’s d</a:t>
                      </a:r>
                    </a:p>
                  </a:txBody>
                  <a:tcPr marL="68580" marR="68580" marT="34290" marB="34290">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48180958"/>
                  </a:ext>
                </a:extLst>
              </a:tr>
              <a:tr h="420707">
                <a:tc>
                  <a:txBody>
                    <a:bodyPr/>
                    <a:lstStyle/>
                    <a:p>
                      <a:pPr algn="ctr"/>
                      <a:r>
                        <a:rPr lang="en-US" sz="1400" b="0" i="0" dirty="0">
                          <a:latin typeface="Candara Regular"/>
                        </a:rPr>
                        <a:t>Small</a:t>
                      </a: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i="0" dirty="0">
                          <a:latin typeface="Candara Regular"/>
                        </a:rPr>
                        <a:t>0.20</a:t>
                      </a: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245507355"/>
                  </a:ext>
                </a:extLst>
              </a:tr>
              <a:tr h="420707">
                <a:tc>
                  <a:txBody>
                    <a:bodyPr/>
                    <a:lstStyle/>
                    <a:p>
                      <a:pPr algn="ctr"/>
                      <a:r>
                        <a:rPr lang="en-US" sz="1400" b="0" i="0" dirty="0">
                          <a:latin typeface="Candara Regular"/>
                        </a:rPr>
                        <a:t>Medium </a:t>
                      </a:r>
                    </a:p>
                  </a:txBody>
                  <a:tcPr marL="68580" marR="68580" marT="34290" marB="34290">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400" b="0" i="0" dirty="0">
                          <a:latin typeface="Candara Regular"/>
                        </a:rPr>
                        <a:t>0.50</a:t>
                      </a: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1310553249"/>
                  </a:ext>
                </a:extLst>
              </a:tr>
              <a:tr h="420707">
                <a:tc>
                  <a:txBody>
                    <a:bodyPr/>
                    <a:lstStyle/>
                    <a:p>
                      <a:pPr algn="ctr"/>
                      <a:r>
                        <a:rPr lang="en-US" sz="1400" b="0" i="0" dirty="0">
                          <a:latin typeface="Candara Regular"/>
                        </a:rPr>
                        <a:t>Large </a:t>
                      </a:r>
                    </a:p>
                  </a:txBody>
                  <a:tcPr marL="68580" marR="68580" marT="34290" marB="34290">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n-US" sz="1400" b="0" i="0" dirty="0">
                          <a:latin typeface="Candara Regular"/>
                        </a:rPr>
                        <a:t>0.80</a:t>
                      </a:r>
                    </a:p>
                  </a:txBody>
                  <a:tcPr marL="68580" marR="68580" marT="34290" marB="34290">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792420776"/>
                  </a:ext>
                </a:extLst>
              </a:tr>
            </a:tbl>
          </a:graphicData>
        </a:graphic>
      </p:graphicFrame>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A5B86870-ABFE-9241-8B10-2C97C0DF2383}"/>
                  </a:ext>
                </a:extLst>
              </p:cNvPr>
              <p:cNvSpPr/>
              <p:nvPr/>
            </p:nvSpPr>
            <p:spPr>
              <a:xfrm>
                <a:off x="2008903" y="4600459"/>
                <a:ext cx="2173133" cy="811056"/>
              </a:xfrm>
              <a:prstGeom prst="rect">
                <a:avLst/>
              </a:prstGeom>
            </p:spPr>
            <p:txBody>
              <a:bodyPr wrap="square">
                <a:spAutoFit/>
              </a:bodyPr>
              <a:lstStyle/>
              <a:p>
                <a:pPr algn="ctr"/>
                <a:r>
                  <a:rPr lang="en-GB" sz="3000" dirty="0">
                    <a:latin typeface="Candara Regular"/>
                  </a:rPr>
                  <a:t>d= </a:t>
                </a:r>
                <a14:m>
                  <m:oMath xmlns:m="http://schemas.openxmlformats.org/officeDocument/2006/math">
                    <m:f>
                      <m:fPr>
                        <m:ctrlPr>
                          <a:rPr lang="en-GB" sz="3000" i="1">
                            <a:latin typeface="Cambria Math" panose="02040503050406030204" pitchFamily="18" charset="0"/>
                          </a:rPr>
                        </m:ctrlPr>
                      </m:fPr>
                      <m:num>
                        <m:sSub>
                          <m:sSubPr>
                            <m:ctrlPr>
                              <a:rPr lang="en-GB" sz="3000" i="1">
                                <a:latin typeface="Cambria Math" panose="02040503050406030204" pitchFamily="18" charset="0"/>
                              </a:rPr>
                            </m:ctrlPr>
                          </m:sSubPr>
                          <m:e>
                            <m:r>
                              <a:rPr lang="en-GB" sz="3000">
                                <a:latin typeface="Cambria Math" panose="02040503050406030204" pitchFamily="18" charset="0"/>
                                <a:ea typeface="Cambria Math" panose="02040503050406030204" pitchFamily="18" charset="0"/>
                              </a:rPr>
                              <m:t>𝜇</m:t>
                            </m:r>
                          </m:e>
                          <m:sub>
                            <m:r>
                              <a:rPr lang="en-GB" sz="3000">
                                <a:latin typeface="Cambria Math" panose="02040503050406030204" pitchFamily="18" charset="0"/>
                              </a:rPr>
                              <m:t>1</m:t>
                            </m:r>
                          </m:sub>
                        </m:sSub>
                        <m:r>
                          <a:rPr lang="en-GB" sz="3000">
                            <a:latin typeface="Cambria Math" panose="02040503050406030204" pitchFamily="18" charset="0"/>
                          </a:rPr>
                          <m:t>− </m:t>
                        </m:r>
                        <m:sSub>
                          <m:sSubPr>
                            <m:ctrlPr>
                              <a:rPr lang="en-GB" sz="3000" i="1">
                                <a:latin typeface="Cambria Math" panose="02040503050406030204" pitchFamily="18" charset="0"/>
                              </a:rPr>
                            </m:ctrlPr>
                          </m:sSubPr>
                          <m:e>
                            <m:r>
                              <a:rPr lang="en-GB" sz="3000">
                                <a:latin typeface="Cambria Math" panose="02040503050406030204" pitchFamily="18" charset="0"/>
                                <a:ea typeface="Cambria Math" panose="02040503050406030204" pitchFamily="18" charset="0"/>
                              </a:rPr>
                              <m:t>𝜇</m:t>
                            </m:r>
                          </m:e>
                          <m:sub>
                            <m:r>
                              <a:rPr lang="en-GB" sz="3000">
                                <a:latin typeface="Cambria Math" panose="02040503050406030204" pitchFamily="18" charset="0"/>
                              </a:rPr>
                              <m:t>2</m:t>
                            </m:r>
                          </m:sub>
                        </m:sSub>
                      </m:num>
                      <m:den>
                        <m:sSub>
                          <m:sSubPr>
                            <m:ctrlPr>
                              <a:rPr lang="en-GB" sz="3000" i="1">
                                <a:latin typeface="Cambria Math" panose="02040503050406030204" pitchFamily="18" charset="0"/>
                              </a:rPr>
                            </m:ctrlPr>
                          </m:sSubPr>
                          <m:e>
                            <m:r>
                              <a:rPr lang="en-GB" sz="3000">
                                <a:latin typeface="Cambria Math" panose="02040503050406030204" pitchFamily="18" charset="0"/>
                              </a:rPr>
                              <m:t>𝑆𝐷</m:t>
                            </m:r>
                          </m:e>
                          <m:sub>
                            <m:r>
                              <a:rPr lang="en-GB" sz="3000">
                                <a:latin typeface="Cambria Math" panose="02040503050406030204" pitchFamily="18" charset="0"/>
                              </a:rPr>
                              <m:t>𝑝𝑜𝑜𝑙𝑒𝑑</m:t>
                            </m:r>
                          </m:sub>
                        </m:sSub>
                      </m:den>
                    </m:f>
                  </m:oMath>
                </a14:m>
                <a:endParaRPr lang="en-GB" sz="3600" dirty="0">
                  <a:latin typeface="Candara Regular"/>
                </a:endParaRPr>
              </a:p>
            </p:txBody>
          </p:sp>
        </mc:Choice>
        <mc:Fallback>
          <p:sp>
            <p:nvSpPr>
              <p:cNvPr id="4" name="Rectangle 3">
                <a:extLst>
                  <a:ext uri="{FF2B5EF4-FFF2-40B4-BE49-F238E27FC236}">
                    <a16:creationId xmlns:a16="http://schemas.microsoft.com/office/drawing/2014/main" id="{A5B86870-ABFE-9241-8B10-2C97C0DF2383}"/>
                  </a:ext>
                </a:extLst>
              </p:cNvPr>
              <p:cNvSpPr>
                <a:spLocks noRot="1" noChangeAspect="1" noMove="1" noResize="1" noEditPoints="1" noAdjustHandles="1" noChangeArrowheads="1" noChangeShapeType="1" noTextEdit="1"/>
              </p:cNvSpPr>
              <p:nvPr/>
            </p:nvSpPr>
            <p:spPr>
              <a:xfrm>
                <a:off x="2008903" y="4600459"/>
                <a:ext cx="2173133" cy="811056"/>
              </a:xfrm>
              <a:prstGeom prst="rect">
                <a:avLst/>
              </a:prstGeom>
              <a:blipFill>
                <a:blip r:embed="rId3"/>
                <a:stretch>
                  <a:fillRect t="-4615" b="-6154"/>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B6F3B53B-1BD0-5E42-90CB-15B6FCFBF276}"/>
              </a:ext>
            </a:extLst>
          </p:cNvPr>
          <p:cNvSpPr/>
          <p:nvPr/>
        </p:nvSpPr>
        <p:spPr>
          <a:xfrm>
            <a:off x="2156821" y="4420720"/>
            <a:ext cx="2025215" cy="120545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7" name="Slide Number Placeholder 6">
            <a:extLst>
              <a:ext uri="{FF2B5EF4-FFF2-40B4-BE49-F238E27FC236}">
                <a16:creationId xmlns:a16="http://schemas.microsoft.com/office/drawing/2014/main" id="{86018CFA-F913-8045-829C-06C033BA57AB}"/>
              </a:ext>
            </a:extLst>
          </p:cNvPr>
          <p:cNvSpPr>
            <a:spLocks noGrp="1"/>
          </p:cNvSpPr>
          <p:nvPr>
            <p:ph type="sldNum" sz="quarter" idx="12"/>
          </p:nvPr>
        </p:nvSpPr>
        <p:spPr/>
        <p:txBody>
          <a:bodyPr/>
          <a:lstStyle/>
          <a:p>
            <a:fld id="{803C33BC-767D-8845-BB2C-A473FB4A7552}" type="slidenum">
              <a:rPr lang="en-US" smtClean="0"/>
              <a:pPr/>
              <a:t>469</a:t>
            </a:fld>
            <a:endParaRPr lang="en-US"/>
          </a:p>
        </p:txBody>
      </p:sp>
    </p:spTree>
    <p:extLst>
      <p:ext uri="{BB962C8B-B14F-4D97-AF65-F5344CB8AC3E}">
        <p14:creationId xmlns:p14="http://schemas.microsoft.com/office/powerpoint/2010/main" val="3511573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025CD6-B5E2-634A-B275-6F2538BDF3FD}"/>
              </a:ext>
            </a:extLst>
          </p:cNvPr>
          <p:cNvPicPr>
            <a:picLocks noChangeAspect="1"/>
          </p:cNvPicPr>
          <p:nvPr/>
        </p:nvPicPr>
        <p:blipFill>
          <a:blip r:embed="rId2"/>
          <a:stretch>
            <a:fillRect/>
          </a:stretch>
        </p:blipFill>
        <p:spPr>
          <a:xfrm>
            <a:off x="4203700" y="304800"/>
            <a:ext cx="4940300" cy="6032500"/>
          </a:xfrm>
          <a:prstGeom prst="rect">
            <a:avLst/>
          </a:prstGeom>
        </p:spPr>
      </p:pic>
      <p:sp>
        <p:nvSpPr>
          <p:cNvPr id="2" name="Rectangle 1">
            <a:extLst>
              <a:ext uri="{FF2B5EF4-FFF2-40B4-BE49-F238E27FC236}">
                <a16:creationId xmlns:a16="http://schemas.microsoft.com/office/drawing/2014/main" id="{99178B31-CCF4-1541-9A60-568551B60C83}"/>
              </a:ext>
            </a:extLst>
          </p:cNvPr>
          <p:cNvSpPr/>
          <p:nvPr/>
        </p:nvSpPr>
        <p:spPr>
          <a:xfrm>
            <a:off x="457200" y="1143000"/>
            <a:ext cx="3597460" cy="830997"/>
          </a:xfrm>
          <a:prstGeom prst="rect">
            <a:avLst/>
          </a:prstGeom>
        </p:spPr>
        <p:txBody>
          <a:bodyPr wrap="none">
            <a:spAutoFit/>
          </a:bodyPr>
          <a:lstStyle/>
          <a:p>
            <a:r>
              <a:rPr lang="en-US" sz="2400" b="0" dirty="0"/>
              <a:t>you can also fit a curve =</a:t>
            </a:r>
          </a:p>
          <a:p>
            <a:r>
              <a:rPr lang="en-US" sz="2400" b="0" dirty="0">
                <a:solidFill>
                  <a:srgbClr val="99CC00"/>
                </a:solidFill>
              </a:rPr>
              <a:t>polynomial fitting</a:t>
            </a:r>
            <a:endParaRPr lang="en-US" sz="2400" dirty="0">
              <a:solidFill>
                <a:srgbClr val="99CC00"/>
              </a:solidFill>
            </a:endParaRPr>
          </a:p>
        </p:txBody>
      </p:sp>
      <p:sp>
        <p:nvSpPr>
          <p:cNvPr id="3" name="Slide Number Placeholder 2">
            <a:extLst>
              <a:ext uri="{FF2B5EF4-FFF2-40B4-BE49-F238E27FC236}">
                <a16:creationId xmlns:a16="http://schemas.microsoft.com/office/drawing/2014/main" id="{56BE0755-D94D-EE42-9AC2-9DE883E62E55}"/>
              </a:ext>
            </a:extLst>
          </p:cNvPr>
          <p:cNvSpPr>
            <a:spLocks noGrp="1"/>
          </p:cNvSpPr>
          <p:nvPr>
            <p:ph type="sldNum" sz="quarter" idx="12"/>
          </p:nvPr>
        </p:nvSpPr>
        <p:spPr/>
        <p:txBody>
          <a:bodyPr/>
          <a:lstStyle/>
          <a:p>
            <a:fld id="{8C734804-006E-DC44-93A2-A63A0AD6AB16}" type="slidenum">
              <a:rPr lang="en-US" smtClean="0"/>
              <a:pPr/>
              <a:t>47</a:t>
            </a:fld>
            <a:endParaRPr lang="en-US"/>
          </a:p>
        </p:txBody>
      </p:sp>
    </p:spTree>
    <p:extLst>
      <p:ext uri="{BB962C8B-B14F-4D97-AF65-F5344CB8AC3E}">
        <p14:creationId xmlns:p14="http://schemas.microsoft.com/office/powerpoint/2010/main" val="36269097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63B1-477A-EC48-A34D-B0423C9BB000}"/>
              </a:ext>
            </a:extLst>
          </p:cNvPr>
          <p:cNvSpPr>
            <a:spLocks noGrp="1"/>
          </p:cNvSpPr>
          <p:nvPr>
            <p:ph type="ctrTitle"/>
          </p:nvPr>
        </p:nvSpPr>
        <p:spPr>
          <a:xfrm>
            <a:off x="2770094" y="4057649"/>
            <a:ext cx="6750424" cy="1721224"/>
          </a:xfrm>
        </p:spPr>
        <p:txBody>
          <a:bodyPr/>
          <a:lstStyle/>
          <a:p>
            <a:r>
              <a:rPr lang="en-US" b="1" dirty="0"/>
              <a:t>S</a:t>
            </a:r>
            <a:r>
              <a:rPr lang="en-US" dirty="0"/>
              <a:t>ample </a:t>
            </a:r>
            <a:r>
              <a:rPr lang="en-US" b="1" dirty="0"/>
              <a:t>S</a:t>
            </a:r>
            <a:r>
              <a:rPr lang="en-US" dirty="0"/>
              <a:t>ize </a:t>
            </a:r>
            <a:r>
              <a:rPr lang="en-US" b="1" dirty="0"/>
              <a:t>E</a:t>
            </a:r>
            <a:r>
              <a:rPr lang="en-US" dirty="0"/>
              <a:t>stimation </a:t>
            </a:r>
          </a:p>
        </p:txBody>
      </p:sp>
    </p:spTree>
    <p:extLst>
      <p:ext uri="{BB962C8B-B14F-4D97-AF65-F5344CB8AC3E}">
        <p14:creationId xmlns:p14="http://schemas.microsoft.com/office/powerpoint/2010/main" val="244279521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7336-F93F-C14D-BF26-E6A3E66F570D}"/>
              </a:ext>
            </a:extLst>
          </p:cNvPr>
          <p:cNvSpPr>
            <a:spLocks noGrp="1"/>
          </p:cNvSpPr>
          <p:nvPr>
            <p:ph type="title"/>
          </p:nvPr>
        </p:nvSpPr>
        <p:spPr/>
        <p:txBody>
          <a:bodyPr>
            <a:normAutofit fontScale="90000"/>
          </a:bodyPr>
          <a:lstStyle/>
          <a:p>
            <a:pPr fontAlgn="base"/>
            <a:r>
              <a:rPr lang="en-GB" b="1" dirty="0">
                <a:latin typeface="Candara" panose="020E0502030303020204" pitchFamily="34" charset="0"/>
              </a:rPr>
              <a:t>C</a:t>
            </a:r>
            <a:r>
              <a:rPr lang="en-GB" dirty="0">
                <a:latin typeface="Candara" panose="020E0502030303020204" pitchFamily="34" charset="0"/>
              </a:rPr>
              <a:t>omponents of sample size calculations</a:t>
            </a:r>
            <a:endParaRPr lang="en-US" dirty="0">
              <a:latin typeface="Candara" panose="020E0502030303020204" pitchFamily="34" charset="0"/>
            </a:endParaRPr>
          </a:p>
        </p:txBody>
      </p:sp>
      <p:sp>
        <p:nvSpPr>
          <p:cNvPr id="6" name="Rounded Rectangle 5">
            <a:extLst>
              <a:ext uri="{FF2B5EF4-FFF2-40B4-BE49-F238E27FC236}">
                <a16:creationId xmlns:a16="http://schemas.microsoft.com/office/drawing/2014/main" id="{0922F2AA-0C7C-2340-9BFA-CD970499B55D}"/>
              </a:ext>
            </a:extLst>
          </p:cNvPr>
          <p:cNvSpPr/>
          <p:nvPr/>
        </p:nvSpPr>
        <p:spPr>
          <a:xfrm>
            <a:off x="852209" y="226511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Type I error (alpha) </a:t>
            </a:r>
          </a:p>
        </p:txBody>
      </p:sp>
      <p:sp>
        <p:nvSpPr>
          <p:cNvPr id="7" name="Rounded Rectangle 6">
            <a:extLst>
              <a:ext uri="{FF2B5EF4-FFF2-40B4-BE49-F238E27FC236}">
                <a16:creationId xmlns:a16="http://schemas.microsoft.com/office/drawing/2014/main" id="{24B5AEAD-5900-8448-A92A-9C3756209F40}"/>
              </a:ext>
            </a:extLst>
          </p:cNvPr>
          <p:cNvSpPr/>
          <p:nvPr/>
        </p:nvSpPr>
        <p:spPr>
          <a:xfrm>
            <a:off x="852209" y="321178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Power</a:t>
            </a:r>
            <a:r>
              <a:rPr lang="en-US" dirty="0">
                <a:solidFill>
                  <a:schemeClr val="tx1"/>
                </a:solidFill>
                <a:latin typeface="Candara Regular"/>
              </a:rPr>
              <a:t> </a:t>
            </a:r>
          </a:p>
        </p:txBody>
      </p:sp>
      <p:sp>
        <p:nvSpPr>
          <p:cNvPr id="8" name="Rounded Rectangle 7">
            <a:extLst>
              <a:ext uri="{FF2B5EF4-FFF2-40B4-BE49-F238E27FC236}">
                <a16:creationId xmlns:a16="http://schemas.microsoft.com/office/drawing/2014/main" id="{EA4395CD-A194-9E48-989D-31956C37813E}"/>
              </a:ext>
            </a:extLst>
          </p:cNvPr>
          <p:cNvSpPr/>
          <p:nvPr/>
        </p:nvSpPr>
        <p:spPr>
          <a:xfrm>
            <a:off x="852208" y="4158452"/>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The smallest effect of interest </a:t>
            </a:r>
          </a:p>
        </p:txBody>
      </p:sp>
      <p:sp>
        <p:nvSpPr>
          <p:cNvPr id="9" name="Rounded Rectangle 8">
            <a:extLst>
              <a:ext uri="{FF2B5EF4-FFF2-40B4-BE49-F238E27FC236}">
                <a16:creationId xmlns:a16="http://schemas.microsoft.com/office/drawing/2014/main" id="{62A766B4-7A6A-6D41-B12E-917EB3BCDB2A}"/>
              </a:ext>
            </a:extLst>
          </p:cNvPr>
          <p:cNvSpPr/>
          <p:nvPr/>
        </p:nvSpPr>
        <p:spPr>
          <a:xfrm>
            <a:off x="852208" y="5105123"/>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Variability </a:t>
            </a:r>
          </a:p>
        </p:txBody>
      </p:sp>
      <p:sp>
        <p:nvSpPr>
          <p:cNvPr id="10" name="Rounded Rectangle 9">
            <a:extLst>
              <a:ext uri="{FF2B5EF4-FFF2-40B4-BE49-F238E27FC236}">
                <a16:creationId xmlns:a16="http://schemas.microsoft.com/office/drawing/2014/main" id="{0385E4B5-0D0E-6E4F-866B-EEFCBA11408C}"/>
              </a:ext>
            </a:extLst>
          </p:cNvPr>
          <p:cNvSpPr/>
          <p:nvPr/>
        </p:nvSpPr>
        <p:spPr>
          <a:xfrm>
            <a:off x="6575612" y="3127345"/>
            <a:ext cx="2017058"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Sample size </a:t>
            </a:r>
          </a:p>
        </p:txBody>
      </p:sp>
      <p:sp>
        <p:nvSpPr>
          <p:cNvPr id="11" name="Rounded Rectangle 10">
            <a:extLst>
              <a:ext uri="{FF2B5EF4-FFF2-40B4-BE49-F238E27FC236}">
                <a16:creationId xmlns:a16="http://schemas.microsoft.com/office/drawing/2014/main" id="{8528281A-08AB-C84A-948F-0094F7716E46}"/>
              </a:ext>
            </a:extLst>
          </p:cNvPr>
          <p:cNvSpPr/>
          <p:nvPr/>
        </p:nvSpPr>
        <p:spPr>
          <a:xfrm>
            <a:off x="3563470" y="4701712"/>
            <a:ext cx="2111189" cy="72614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ndara Regular"/>
            </a:endParaRPr>
          </a:p>
          <a:p>
            <a:pPr algn="ctr"/>
            <a:r>
              <a:rPr lang="en-US" dirty="0">
                <a:solidFill>
                  <a:schemeClr val="tx1"/>
                </a:solidFill>
                <a:latin typeface="Candara" panose="020E0502030303020204" pitchFamily="34" charset="0"/>
              </a:rPr>
              <a:t>“</a:t>
            </a:r>
            <a:r>
              <a:rPr lang="en-US" dirty="0" err="1">
                <a:solidFill>
                  <a:schemeClr val="tx1"/>
                </a:solidFill>
                <a:latin typeface="Candara" panose="020E0502030303020204" pitchFamily="34" charset="0"/>
              </a:rPr>
              <a:t>Standarised</a:t>
            </a:r>
            <a:r>
              <a:rPr lang="en-US" dirty="0">
                <a:solidFill>
                  <a:schemeClr val="tx1"/>
                </a:solidFill>
                <a:latin typeface="Candara" panose="020E0502030303020204" pitchFamily="34" charset="0"/>
              </a:rPr>
              <a:t> Effect Size” Cohen’s d</a:t>
            </a:r>
          </a:p>
          <a:p>
            <a:pPr algn="ctr"/>
            <a:endParaRPr lang="en-US" dirty="0">
              <a:latin typeface="Candara Regular"/>
            </a:endParaRPr>
          </a:p>
        </p:txBody>
      </p:sp>
      <p:cxnSp>
        <p:nvCxnSpPr>
          <p:cNvPr id="17" name="Straight Arrow Connector 16">
            <a:extLst>
              <a:ext uri="{FF2B5EF4-FFF2-40B4-BE49-F238E27FC236}">
                <a16:creationId xmlns:a16="http://schemas.microsoft.com/office/drawing/2014/main" id="{2CBD5481-F81D-6946-9A36-0ABDEF821A74}"/>
              </a:ext>
            </a:extLst>
          </p:cNvPr>
          <p:cNvCxnSpPr>
            <a:cxnSpLocks/>
            <a:stCxn id="6" idx="3"/>
          </p:cNvCxnSpPr>
          <p:nvPr/>
        </p:nvCxnSpPr>
        <p:spPr>
          <a:xfrm>
            <a:off x="2869267" y="2628183"/>
            <a:ext cx="3706345" cy="69189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263166-745A-4241-87BA-71820EF78513}"/>
              </a:ext>
            </a:extLst>
          </p:cNvPr>
          <p:cNvCxnSpPr>
            <a:cxnSpLocks/>
            <a:stCxn id="9" idx="3"/>
            <a:endCxn id="11" idx="1"/>
          </p:cNvCxnSpPr>
          <p:nvPr/>
        </p:nvCxnSpPr>
        <p:spPr>
          <a:xfrm flipV="1">
            <a:off x="2869266" y="5064783"/>
            <a:ext cx="694205" cy="40341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E9AE8D-1EB2-B040-AB09-CC12376E5030}"/>
              </a:ext>
            </a:extLst>
          </p:cNvPr>
          <p:cNvCxnSpPr>
            <a:cxnSpLocks/>
          </p:cNvCxnSpPr>
          <p:nvPr/>
        </p:nvCxnSpPr>
        <p:spPr>
          <a:xfrm>
            <a:off x="2869266" y="4511411"/>
            <a:ext cx="694205" cy="44987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5F7A9E-E6CC-0344-BC1F-9BF0B166FF41}"/>
              </a:ext>
            </a:extLst>
          </p:cNvPr>
          <p:cNvCxnSpPr>
            <a:cxnSpLocks/>
            <a:stCxn id="7" idx="3"/>
          </p:cNvCxnSpPr>
          <p:nvPr/>
        </p:nvCxnSpPr>
        <p:spPr>
          <a:xfrm>
            <a:off x="2869267" y="3574853"/>
            <a:ext cx="3706345" cy="2385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F4D59A4-1961-BD47-86D7-70521C4432A9}"/>
              </a:ext>
            </a:extLst>
          </p:cNvPr>
          <p:cNvCxnSpPr>
            <a:cxnSpLocks/>
            <a:stCxn id="11" idx="3"/>
          </p:cNvCxnSpPr>
          <p:nvPr/>
        </p:nvCxnSpPr>
        <p:spPr>
          <a:xfrm flipV="1">
            <a:off x="5674659" y="3841558"/>
            <a:ext cx="900953" cy="122322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A7F0395-A8FF-2844-9A7A-2C93087AD1D8}"/>
              </a:ext>
            </a:extLst>
          </p:cNvPr>
          <p:cNvSpPr/>
          <p:nvPr/>
        </p:nvSpPr>
        <p:spPr>
          <a:xfrm>
            <a:off x="561417" y="2104239"/>
            <a:ext cx="5987301" cy="3896512"/>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3" name="Slide Number Placeholder 2">
            <a:extLst>
              <a:ext uri="{FF2B5EF4-FFF2-40B4-BE49-F238E27FC236}">
                <a16:creationId xmlns:a16="http://schemas.microsoft.com/office/drawing/2014/main" id="{4C0B8235-3471-5F48-BDAE-7D95C33FAA5F}"/>
              </a:ext>
            </a:extLst>
          </p:cNvPr>
          <p:cNvSpPr>
            <a:spLocks noGrp="1"/>
          </p:cNvSpPr>
          <p:nvPr>
            <p:ph type="sldNum" sz="quarter" idx="12"/>
          </p:nvPr>
        </p:nvSpPr>
        <p:spPr/>
        <p:txBody>
          <a:bodyPr/>
          <a:lstStyle/>
          <a:p>
            <a:fld id="{803C33BC-767D-8845-BB2C-A473FB4A7552}" type="slidenum">
              <a:rPr lang="en-US" smtClean="0"/>
              <a:pPr/>
              <a:t>471</a:t>
            </a:fld>
            <a:endParaRPr lang="en-US"/>
          </a:p>
        </p:txBody>
      </p:sp>
    </p:spTree>
    <p:extLst>
      <p:ext uri="{BB962C8B-B14F-4D97-AF65-F5344CB8AC3E}">
        <p14:creationId xmlns:p14="http://schemas.microsoft.com/office/powerpoint/2010/main" val="299280699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7F12D-D9B7-724B-97C4-5238940074CD}"/>
              </a:ext>
            </a:extLst>
          </p:cNvPr>
          <p:cNvSpPr>
            <a:spLocks noGrp="1"/>
          </p:cNvSpPr>
          <p:nvPr>
            <p:ph type="title"/>
          </p:nvPr>
        </p:nvSpPr>
        <p:spPr/>
        <p:txBody>
          <a:bodyPr>
            <a:normAutofit fontScale="90000"/>
          </a:bodyPr>
          <a:lstStyle/>
          <a:p>
            <a:r>
              <a:rPr lang="en-US" b="1" dirty="0"/>
              <a:t>S</a:t>
            </a:r>
            <a:r>
              <a:rPr lang="en-US" dirty="0"/>
              <a:t>ample </a:t>
            </a:r>
            <a:r>
              <a:rPr lang="en-US" b="1" dirty="0"/>
              <a:t>S</a:t>
            </a:r>
            <a:r>
              <a:rPr lang="en-US" dirty="0"/>
              <a:t>ize for </a:t>
            </a:r>
            <a:r>
              <a:rPr lang="en-US" b="1" dirty="0"/>
              <a:t>C</a:t>
            </a:r>
            <a:r>
              <a:rPr lang="en-US" dirty="0"/>
              <a:t>ontinuous </a:t>
            </a:r>
            <a:r>
              <a:rPr lang="en-US" b="1" dirty="0"/>
              <a:t>D</a:t>
            </a:r>
            <a:r>
              <a:rPr lang="en-US" dirty="0"/>
              <a:t>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6E88D84-C7FA-C04F-BA37-46B31A79D325}"/>
                  </a:ext>
                </a:extLst>
              </p:cNvPr>
              <p:cNvSpPr>
                <a:spLocks noGrp="1"/>
              </p:cNvSpPr>
              <p:nvPr>
                <p:ph idx="1"/>
              </p:nvPr>
            </p:nvSpPr>
            <p:spPr>
              <a:xfrm>
                <a:off x="628650" y="2226469"/>
                <a:ext cx="7886700" cy="3263504"/>
              </a:xfrm>
            </p:spPr>
            <p:txBody>
              <a:bodyPr>
                <a:normAutofit fontScale="70000" lnSpcReduction="20000"/>
              </a:bodyPr>
              <a:lstStyle/>
              <a:p>
                <a:pPr algn="ctr"/>
                <a:r>
                  <a:rPr lang="en-GB" dirty="0"/>
                  <a:t>There are several methods used to calculate the sample size depending on the type of data or study design. </a:t>
                </a:r>
              </a:p>
              <a:p>
                <a:endParaRPr lang="en-GB" dirty="0"/>
              </a:p>
              <a:p>
                <a:pPr algn="ctr"/>
                <a:r>
                  <a:rPr lang="en-GB" dirty="0"/>
                  <a:t>The sample size for </a:t>
                </a:r>
                <a:r>
                  <a:rPr lang="en-GB" u="sng" dirty="0"/>
                  <a:t>continuous data </a:t>
                </a:r>
                <a:r>
                  <a:rPr lang="en-GB" dirty="0"/>
                  <a:t>when comparing </a:t>
                </a:r>
                <a:r>
                  <a:rPr lang="en-GB" u="sng" dirty="0"/>
                  <a:t>two means (independent</a:t>
                </a:r>
                <a:r>
                  <a:rPr lang="en-GB" dirty="0"/>
                  <a:t>) is calculated using the following formula:</a:t>
                </a:r>
              </a:p>
              <a:p>
                <a:pPr fontAlgn="ctr"/>
                <a:endParaRPr lang="en-GB" dirty="0"/>
              </a:p>
              <a:p>
                <a:pPr fontAlgn="ctr"/>
                <a14:m>
                  <m:oMathPara xmlns:m="http://schemas.openxmlformats.org/officeDocument/2006/math">
                    <m:oMathParaPr>
                      <m:jc m:val="center"/>
                    </m:oMathParaPr>
                    <m:oMath xmlns:m="http://schemas.openxmlformats.org/officeDocument/2006/math">
                      <m:r>
                        <a:rPr lang="en-GB">
                          <a:latin typeface="Cambria Math" panose="02040503050406030204" pitchFamily="18" charset="0"/>
                        </a:rPr>
                        <m:t>𝑛</m:t>
                      </m:r>
                      <m:r>
                        <a:rPr lang="en-GB">
                          <a:latin typeface="Cambria Math" panose="02040503050406030204" pitchFamily="18" charset="0"/>
                        </a:rPr>
                        <m:t>= </m:t>
                      </m:r>
                      <m:f>
                        <m:fPr>
                          <m:ctrlPr>
                            <a:rPr lang="en-GB" i="1">
                              <a:latin typeface="Cambria Math" panose="02040503050406030204" pitchFamily="18" charset="0"/>
                            </a:rPr>
                          </m:ctrlPr>
                        </m:fPr>
                        <m:num>
                          <m:sSup>
                            <m:sSupPr>
                              <m:ctrlPr>
                                <a:rPr lang="en-GB" i="1">
                                  <a:latin typeface="Cambria Math" panose="02040503050406030204" pitchFamily="18" charset="0"/>
                                  <a:ea typeface="Cambria Math" panose="02040503050406030204" pitchFamily="18" charset="0"/>
                                </a:rPr>
                              </m:ctrlPr>
                            </m:sSupPr>
                            <m:e>
                              <m:r>
                                <a:rPr lang="en-GB">
                                  <a:latin typeface="Cambria Math" panose="02040503050406030204" pitchFamily="18" charset="0"/>
                                </a:rPr>
                                <m:t>2</m:t>
                              </m:r>
                              <m:sSup>
                                <m:sSupPr>
                                  <m:ctrlPr>
                                    <a:rPr lang="en-GB" i="1">
                                      <a:latin typeface="Cambria Math" panose="02040503050406030204" pitchFamily="18" charset="0"/>
                                    </a:rPr>
                                  </m:ctrlPr>
                                </m:sSupPr>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a:latin typeface="Cambria Math" panose="02040503050406030204" pitchFamily="18" charset="0"/>
                                            </a:rPr>
                                            <m:t>𝑍</m:t>
                                          </m:r>
                                        </m:e>
                                        <m:sub>
                                          <m:r>
                                            <a:rPr lang="en-GB">
                                              <a:latin typeface="Cambria Math" panose="02040503050406030204" pitchFamily="18" charset="0"/>
                                              <a:ea typeface="Cambria Math" panose="02040503050406030204" pitchFamily="18" charset="0"/>
                                            </a:rPr>
                                            <m:t>𝛼</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𝑍</m:t>
                                          </m:r>
                                        </m:e>
                                        <m:sub>
                                          <m:r>
                                            <a:rPr lang="en-GB">
                                              <a:latin typeface="Cambria Math" panose="02040503050406030204" pitchFamily="18" charset="0"/>
                                            </a:rPr>
                                            <m:t>1−</m:t>
                                          </m:r>
                                          <m:r>
                                            <a:rPr lang="en-GB">
                                              <a:latin typeface="Cambria Math" panose="02040503050406030204" pitchFamily="18" charset="0"/>
                                              <a:ea typeface="Cambria Math" panose="02040503050406030204" pitchFamily="18" charset="0"/>
                                            </a:rPr>
                                            <m:t>𝛽</m:t>
                                          </m:r>
                                        </m:sub>
                                      </m:sSub>
                                    </m:e>
                                  </m:d>
                                </m:e>
                                <m:sup>
                                  <m:r>
                                    <a:rPr lang="en-GB">
                                      <a:latin typeface="Cambria Math" panose="02040503050406030204" pitchFamily="18" charset="0"/>
                                    </a:rPr>
                                    <m:t>2</m:t>
                                  </m:r>
                                </m:sup>
                              </m:sSup>
                              <m:r>
                                <a:rPr lang="en-GB">
                                  <a:latin typeface="Cambria Math" panose="02040503050406030204" pitchFamily="18" charset="0"/>
                                  <a:ea typeface="Cambria Math" panose="02040503050406030204" pitchFamily="18" charset="0"/>
                                </a:rPr>
                                <m:t>𝜎</m:t>
                              </m:r>
                            </m:e>
                            <m:sup>
                              <m:r>
                                <a:rPr lang="en-GB">
                                  <a:latin typeface="Cambria Math" panose="02040503050406030204" pitchFamily="18" charset="0"/>
                                  <a:ea typeface="Cambria Math" panose="02040503050406030204" pitchFamily="18" charset="0"/>
                                </a:rPr>
                                <m:t>2</m:t>
                              </m:r>
                            </m:sup>
                          </m:sSup>
                        </m:num>
                        <m:den>
                          <m:sSup>
                            <m:sSupPr>
                              <m:ctrlPr>
                                <a:rPr lang="en-GB" i="1">
                                  <a:latin typeface="Cambria Math" panose="02040503050406030204" pitchFamily="18" charset="0"/>
                                  <a:ea typeface="Cambria Math" panose="02040503050406030204" pitchFamily="18" charset="0"/>
                                </a:rPr>
                              </m:ctrlPr>
                            </m:sSupPr>
                            <m:e>
                              <m:r>
                                <a:rPr lang="el-GR">
                                  <a:latin typeface="Cambria Math" panose="02040503050406030204" pitchFamily="18" charset="0"/>
                                  <a:ea typeface="Cambria Math" panose="02040503050406030204" pitchFamily="18" charset="0"/>
                                </a:rPr>
                                <m:t>𝛿</m:t>
                              </m:r>
                            </m:e>
                            <m:sup>
                              <m:r>
                                <a:rPr lang="en-GB">
                                  <a:latin typeface="Cambria Math" panose="02040503050406030204" pitchFamily="18" charset="0"/>
                                  <a:ea typeface="Cambria Math" panose="02040503050406030204" pitchFamily="18" charset="0"/>
                                </a:rPr>
                                <m:t>2</m:t>
                              </m:r>
                            </m:sup>
                          </m:sSup>
                        </m:den>
                      </m:f>
                    </m:oMath>
                  </m:oMathPara>
                </a14:m>
                <a:endParaRPr lang="en-GB" dirty="0"/>
              </a:p>
              <a:p>
                <a:pPr fontAlgn="ctr"/>
                <a:endParaRPr lang="en-GB" dirty="0"/>
              </a:p>
              <a:p>
                <a:pPr algn="ctr" fontAlgn="ctr"/>
                <a:r>
                  <a:rPr lang="en-GB" dirty="0"/>
                  <a:t>The number, n, is the sample size required in each group.</a:t>
                </a:r>
                <a:br>
                  <a:rPr lang="en-GB" dirty="0"/>
                </a:br>
                <a:br>
                  <a:rPr lang="en-GB" dirty="0"/>
                </a:br>
                <a:endParaRPr lang="ar-SA" dirty="0"/>
              </a:p>
              <a:p>
                <a:endParaRPr lang="en-US" dirty="0"/>
              </a:p>
            </p:txBody>
          </p:sp>
        </mc:Choice>
        <mc:Fallback>
          <p:sp>
            <p:nvSpPr>
              <p:cNvPr id="3" name="Content Placeholder 2">
                <a:extLst>
                  <a:ext uri="{FF2B5EF4-FFF2-40B4-BE49-F238E27FC236}">
                    <a16:creationId xmlns:a16="http://schemas.microsoft.com/office/drawing/2014/main" id="{56E88D84-C7FA-C04F-BA37-46B31A79D325}"/>
                  </a:ext>
                </a:extLst>
              </p:cNvPr>
              <p:cNvSpPr>
                <a:spLocks noGrp="1" noRot="1" noChangeAspect="1" noMove="1" noResize="1" noEditPoints="1" noAdjustHandles="1" noChangeArrowheads="1" noChangeShapeType="1" noTextEdit="1"/>
              </p:cNvSpPr>
              <p:nvPr>
                <p:ph idx="1"/>
              </p:nvPr>
            </p:nvSpPr>
            <p:spPr>
              <a:xfrm>
                <a:off x="628650" y="2226469"/>
                <a:ext cx="7886700" cy="3263504"/>
              </a:xfrm>
              <a:blipFill>
                <a:blip r:embed="rId3"/>
                <a:stretch>
                  <a:fillRect t="-2326" r="-64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F73A397-5EC1-CD40-8F1E-41DE1BEE7970}"/>
              </a:ext>
            </a:extLst>
          </p:cNvPr>
          <p:cNvSpPr/>
          <p:nvPr/>
        </p:nvSpPr>
        <p:spPr>
          <a:xfrm>
            <a:off x="3155981" y="3667686"/>
            <a:ext cx="2832039" cy="9009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5" name="Slide Number Placeholder 4">
            <a:extLst>
              <a:ext uri="{FF2B5EF4-FFF2-40B4-BE49-F238E27FC236}">
                <a16:creationId xmlns:a16="http://schemas.microsoft.com/office/drawing/2014/main" id="{A1FEF3C7-D70E-AD46-AA5A-2F033FF7047F}"/>
              </a:ext>
            </a:extLst>
          </p:cNvPr>
          <p:cNvSpPr>
            <a:spLocks noGrp="1"/>
          </p:cNvSpPr>
          <p:nvPr>
            <p:ph type="sldNum" sz="quarter" idx="12"/>
          </p:nvPr>
        </p:nvSpPr>
        <p:spPr/>
        <p:txBody>
          <a:bodyPr/>
          <a:lstStyle/>
          <a:p>
            <a:fld id="{803C33BC-767D-8845-BB2C-A473FB4A7552}" type="slidenum">
              <a:rPr lang="en-US" smtClean="0"/>
              <a:pPr/>
              <a:t>472</a:t>
            </a:fld>
            <a:endParaRPr lang="en-US"/>
          </a:p>
        </p:txBody>
      </p:sp>
    </p:spTree>
    <p:extLst>
      <p:ext uri="{BB962C8B-B14F-4D97-AF65-F5344CB8AC3E}">
        <p14:creationId xmlns:p14="http://schemas.microsoft.com/office/powerpoint/2010/main" val="3821871081"/>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2E0B9-26E8-BB4F-AB79-A624E7C83C42}"/>
              </a:ext>
            </a:extLst>
          </p:cNvPr>
          <p:cNvSpPr>
            <a:spLocks noGrp="1"/>
          </p:cNvSpPr>
          <p:nvPr>
            <p:ph type="title"/>
          </p:nvPr>
        </p:nvSpPr>
        <p:spPr/>
        <p:txBody>
          <a:bodyPr/>
          <a:lstStyle/>
          <a:p>
            <a:r>
              <a:rPr lang="en-US" b="1" dirty="0"/>
              <a:t>E</a:t>
            </a:r>
            <a:r>
              <a:rPr lang="en-US" dirty="0"/>
              <a:t>xample </a:t>
            </a:r>
          </a:p>
        </p:txBody>
      </p:sp>
      <p:sp>
        <p:nvSpPr>
          <p:cNvPr id="3" name="Content Placeholder 2">
            <a:extLst>
              <a:ext uri="{FF2B5EF4-FFF2-40B4-BE49-F238E27FC236}">
                <a16:creationId xmlns:a16="http://schemas.microsoft.com/office/drawing/2014/main" id="{37704568-D7D9-D04D-8093-9A4CCAC5349A}"/>
              </a:ext>
            </a:extLst>
          </p:cNvPr>
          <p:cNvSpPr>
            <a:spLocks noGrp="1"/>
          </p:cNvSpPr>
          <p:nvPr>
            <p:ph idx="1"/>
          </p:nvPr>
        </p:nvSpPr>
        <p:spPr/>
        <p:txBody>
          <a:bodyPr>
            <a:normAutofit/>
          </a:bodyPr>
          <a:lstStyle/>
          <a:p>
            <a:pPr algn="ctr"/>
            <a:r>
              <a:rPr lang="en-GB" dirty="0"/>
              <a:t>In a sample of inactive overweight men aged between 50 and 60</a:t>
            </a:r>
            <a:r>
              <a:rPr lang="en-US" dirty="0"/>
              <a:t>, suppose we wish to compare the mean </a:t>
            </a:r>
            <a:r>
              <a:rPr lang="en-GB" dirty="0"/>
              <a:t>blood pressure </a:t>
            </a:r>
            <a:r>
              <a:rPr lang="en-US" dirty="0"/>
              <a:t>of </a:t>
            </a:r>
            <a:r>
              <a:rPr lang="en-GB" dirty="0"/>
              <a:t>Group 1 who underwent a calorie-controlled diet</a:t>
            </a:r>
            <a:r>
              <a:rPr lang="en-US" dirty="0"/>
              <a:t> to </a:t>
            </a:r>
            <a:r>
              <a:rPr lang="en-GB" dirty="0"/>
              <a:t>Group 2 undertook the exercise-training programme. </a:t>
            </a:r>
          </a:p>
          <a:p>
            <a:endParaRPr lang="en-US" dirty="0"/>
          </a:p>
          <a:p>
            <a:r>
              <a:rPr lang="en-US" dirty="0"/>
              <a:t>Let,  </a:t>
            </a:r>
            <a:br>
              <a:rPr lang="en-US" dirty="0"/>
            </a:br>
            <a:r>
              <a:rPr lang="en-US" dirty="0"/>
              <a:t>	𝜇</a:t>
            </a:r>
            <a:r>
              <a:rPr lang="en-US" baseline="-25000" dirty="0"/>
              <a:t>1</a:t>
            </a:r>
            <a:r>
              <a:rPr lang="en-US" dirty="0"/>
              <a:t>=𝑚𝑒𝑎𝑛 </a:t>
            </a:r>
            <a:r>
              <a:rPr lang="en-GB" dirty="0"/>
              <a:t>blood pressure </a:t>
            </a:r>
            <a:r>
              <a:rPr lang="en-US" dirty="0"/>
              <a:t>𝑜𝑓 group 1</a:t>
            </a:r>
            <a:br>
              <a:rPr lang="en-US" dirty="0"/>
            </a:br>
            <a:r>
              <a:rPr lang="en-US" dirty="0"/>
              <a:t>	𝜇</a:t>
            </a:r>
            <a:r>
              <a:rPr lang="en-US" baseline="-25000" dirty="0"/>
              <a:t>2</a:t>
            </a:r>
            <a:r>
              <a:rPr lang="en-US" dirty="0"/>
              <a:t>=𝑚𝑒𝑎𝑛 </a:t>
            </a:r>
            <a:r>
              <a:rPr lang="en-GB" dirty="0"/>
              <a:t>blood pressure </a:t>
            </a:r>
            <a:r>
              <a:rPr lang="en-US" dirty="0"/>
              <a:t>𝑜𝑓 group 2</a:t>
            </a:r>
          </a:p>
          <a:p>
            <a:endParaRPr lang="en-US" dirty="0"/>
          </a:p>
        </p:txBody>
      </p:sp>
      <p:sp>
        <p:nvSpPr>
          <p:cNvPr id="4" name="Slide Number Placeholder 3">
            <a:extLst>
              <a:ext uri="{FF2B5EF4-FFF2-40B4-BE49-F238E27FC236}">
                <a16:creationId xmlns:a16="http://schemas.microsoft.com/office/drawing/2014/main" id="{31727AE0-489F-8A49-A5B3-1B6D216132AB}"/>
              </a:ext>
            </a:extLst>
          </p:cNvPr>
          <p:cNvSpPr>
            <a:spLocks noGrp="1"/>
          </p:cNvSpPr>
          <p:nvPr>
            <p:ph type="sldNum" sz="quarter" idx="12"/>
          </p:nvPr>
        </p:nvSpPr>
        <p:spPr/>
        <p:txBody>
          <a:bodyPr/>
          <a:lstStyle/>
          <a:p>
            <a:fld id="{803C33BC-767D-8845-BB2C-A473FB4A7552}" type="slidenum">
              <a:rPr lang="en-US" smtClean="0"/>
              <a:pPr/>
              <a:t>473</a:t>
            </a:fld>
            <a:endParaRPr lang="en-US"/>
          </a:p>
        </p:txBody>
      </p:sp>
    </p:spTree>
    <p:extLst>
      <p:ext uri="{BB962C8B-B14F-4D97-AF65-F5344CB8AC3E}">
        <p14:creationId xmlns:p14="http://schemas.microsoft.com/office/powerpoint/2010/main" val="3778447347"/>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BF20D-601C-484B-9DB5-FA22A7565375}"/>
              </a:ext>
            </a:extLst>
          </p:cNvPr>
          <p:cNvSpPr>
            <a:spLocks noGrp="1"/>
          </p:cNvSpPr>
          <p:nvPr>
            <p:ph type="title"/>
          </p:nvPr>
        </p:nvSpPr>
        <p:spPr/>
        <p:txBody>
          <a:bodyPr/>
          <a:lstStyle/>
          <a:p>
            <a:r>
              <a:rPr lang="en-US" b="1" dirty="0"/>
              <a:t>E</a:t>
            </a:r>
            <a:r>
              <a:rPr lang="en-US" dirty="0"/>
              <a:t>xample </a:t>
            </a:r>
          </a:p>
        </p:txBody>
      </p:sp>
      <p:sp>
        <p:nvSpPr>
          <p:cNvPr id="3" name="Content Placeholder 2">
            <a:extLst>
              <a:ext uri="{FF2B5EF4-FFF2-40B4-BE49-F238E27FC236}">
                <a16:creationId xmlns:a16="http://schemas.microsoft.com/office/drawing/2014/main" id="{42A0C29C-20DB-9246-BAB8-0940A84550C4}"/>
              </a:ext>
            </a:extLst>
          </p:cNvPr>
          <p:cNvSpPr>
            <a:spLocks noGrp="1"/>
          </p:cNvSpPr>
          <p:nvPr>
            <p:ph idx="1"/>
          </p:nvPr>
        </p:nvSpPr>
        <p:spPr>
          <a:xfrm>
            <a:off x="628650" y="2226468"/>
            <a:ext cx="7886700" cy="3485170"/>
          </a:xfrm>
        </p:spPr>
        <p:txBody>
          <a:bodyPr>
            <a:normAutofit fontScale="92500" lnSpcReduction="10000"/>
          </a:bodyPr>
          <a:lstStyle/>
          <a:p>
            <a:r>
              <a:rPr lang="en-US" dirty="0"/>
              <a:t>Then, </a:t>
            </a:r>
          </a:p>
          <a:p>
            <a:r>
              <a:rPr lang="en-US" dirty="0"/>
              <a:t>	𝐻</a:t>
            </a:r>
            <a:r>
              <a:rPr lang="en-US" baseline="-25000" dirty="0"/>
              <a:t>0</a:t>
            </a:r>
            <a:r>
              <a:rPr lang="en-US" dirty="0"/>
              <a:t>: 𝜇</a:t>
            </a:r>
            <a:r>
              <a:rPr lang="en-US" baseline="-25000" dirty="0"/>
              <a:t>1 </a:t>
            </a:r>
            <a:r>
              <a:rPr lang="en-US" dirty="0"/>
              <a:t>= 𝜇</a:t>
            </a:r>
            <a:r>
              <a:rPr lang="en-US" baseline="-25000" dirty="0"/>
              <a:t>2 </a:t>
            </a:r>
          </a:p>
          <a:p>
            <a:r>
              <a:rPr lang="en-US" dirty="0"/>
              <a:t>	𝐻</a:t>
            </a:r>
            <a:r>
              <a:rPr lang="en-US" baseline="-25000" dirty="0"/>
              <a:t>a</a:t>
            </a:r>
            <a:r>
              <a:rPr lang="en-US" dirty="0"/>
              <a:t>: 𝜇</a:t>
            </a:r>
            <a:r>
              <a:rPr lang="en-US" baseline="-25000" dirty="0"/>
              <a:t>1 </a:t>
            </a:r>
            <a:r>
              <a:rPr lang="en-US" dirty="0"/>
              <a:t>≠ 𝜇</a:t>
            </a:r>
            <a:r>
              <a:rPr lang="en-US" baseline="-25000" dirty="0"/>
              <a:t>2 </a:t>
            </a:r>
          </a:p>
          <a:p>
            <a:pPr algn="ctr"/>
            <a:br>
              <a:rPr lang="en-US" dirty="0"/>
            </a:br>
            <a:r>
              <a:rPr lang="en-US" dirty="0"/>
              <a:t>Suppose researchers would like to have a power of 80% to detect a difference of 5 </a:t>
            </a:r>
            <a:r>
              <a:rPr lang="en-GB" dirty="0"/>
              <a:t>mmHg </a:t>
            </a:r>
            <a:r>
              <a:rPr lang="en-US" dirty="0"/>
              <a:t>between these two population means at the 𝛼=.05 level. </a:t>
            </a:r>
            <a:r>
              <a:rPr lang="en-GB" dirty="0"/>
              <a:t>The standard deviation (based on data in a published paper) would be approximately  20 mmHg.</a:t>
            </a:r>
          </a:p>
          <a:p>
            <a:pPr algn="ctr"/>
            <a:endParaRPr lang="en-US" dirty="0"/>
          </a:p>
          <a:p>
            <a:pPr algn="ctr"/>
            <a:r>
              <a:rPr lang="en-US" dirty="0"/>
              <a:t>What samples sizes (𝑛</a:t>
            </a:r>
            <a:r>
              <a:rPr lang="en-US" baseline="-25000" dirty="0"/>
              <a:t>1</a:t>
            </a:r>
            <a:r>
              <a:rPr lang="en-US" dirty="0"/>
              <a:t>) and (𝑛</a:t>
            </a:r>
            <a:r>
              <a:rPr lang="en-US" baseline="-25000" dirty="0"/>
              <a:t>2</a:t>
            </a:r>
            <a:r>
              <a:rPr lang="en-US" dirty="0"/>
              <a:t>) should they use?</a:t>
            </a:r>
          </a:p>
          <a:p>
            <a:endParaRPr lang="en-US" dirty="0"/>
          </a:p>
        </p:txBody>
      </p:sp>
      <p:sp>
        <p:nvSpPr>
          <p:cNvPr id="4" name="Slide Number Placeholder 3">
            <a:extLst>
              <a:ext uri="{FF2B5EF4-FFF2-40B4-BE49-F238E27FC236}">
                <a16:creationId xmlns:a16="http://schemas.microsoft.com/office/drawing/2014/main" id="{86D5F6F0-374E-AD43-B887-807C1E56E3DA}"/>
              </a:ext>
            </a:extLst>
          </p:cNvPr>
          <p:cNvSpPr>
            <a:spLocks noGrp="1"/>
          </p:cNvSpPr>
          <p:nvPr>
            <p:ph type="sldNum" sz="quarter" idx="12"/>
          </p:nvPr>
        </p:nvSpPr>
        <p:spPr/>
        <p:txBody>
          <a:bodyPr/>
          <a:lstStyle/>
          <a:p>
            <a:fld id="{803C33BC-767D-8845-BB2C-A473FB4A7552}" type="slidenum">
              <a:rPr lang="en-US" smtClean="0"/>
              <a:pPr/>
              <a:t>474</a:t>
            </a:fld>
            <a:endParaRPr lang="en-US"/>
          </a:p>
        </p:txBody>
      </p:sp>
    </p:spTree>
    <p:extLst>
      <p:ext uri="{BB962C8B-B14F-4D97-AF65-F5344CB8AC3E}">
        <p14:creationId xmlns:p14="http://schemas.microsoft.com/office/powerpoint/2010/main" val="273910562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BF20D-601C-484B-9DB5-FA22A7565375}"/>
              </a:ext>
            </a:extLst>
          </p:cNvPr>
          <p:cNvSpPr>
            <a:spLocks noGrp="1"/>
          </p:cNvSpPr>
          <p:nvPr>
            <p:ph type="title"/>
          </p:nvPr>
        </p:nvSpPr>
        <p:spPr/>
        <p:txBody>
          <a:bodyPr/>
          <a:lstStyle/>
          <a:p>
            <a:r>
              <a:rPr lang="en-US" b="1" dirty="0"/>
              <a:t>E</a:t>
            </a:r>
            <a:r>
              <a:rPr lang="en-US" dirty="0"/>
              <a:t>xample </a:t>
            </a:r>
          </a:p>
        </p:txBody>
      </p:sp>
      <p:sp>
        <p:nvSpPr>
          <p:cNvPr id="3" name="Content Placeholder 2">
            <a:extLst>
              <a:ext uri="{FF2B5EF4-FFF2-40B4-BE49-F238E27FC236}">
                <a16:creationId xmlns:a16="http://schemas.microsoft.com/office/drawing/2014/main" id="{42A0C29C-20DB-9246-BAB8-0940A84550C4}"/>
              </a:ext>
            </a:extLst>
          </p:cNvPr>
          <p:cNvSpPr>
            <a:spLocks noGrp="1"/>
          </p:cNvSpPr>
          <p:nvPr>
            <p:ph idx="1"/>
          </p:nvPr>
        </p:nvSpPr>
        <p:spPr>
          <a:xfrm>
            <a:off x="628650" y="2226468"/>
            <a:ext cx="7886700" cy="3485170"/>
          </a:xfrm>
        </p:spPr>
        <p:txBody>
          <a:bodyPr>
            <a:normAutofit fontScale="92500" lnSpcReduction="10000"/>
          </a:bodyPr>
          <a:lstStyle/>
          <a:p>
            <a:r>
              <a:rPr lang="en-US" dirty="0"/>
              <a:t>Then, </a:t>
            </a:r>
          </a:p>
          <a:p>
            <a:r>
              <a:rPr lang="en-US" dirty="0"/>
              <a:t>	𝐻</a:t>
            </a:r>
            <a:r>
              <a:rPr lang="en-US" baseline="-25000" dirty="0"/>
              <a:t>0</a:t>
            </a:r>
            <a:r>
              <a:rPr lang="en-US" dirty="0"/>
              <a:t>: 𝜇</a:t>
            </a:r>
            <a:r>
              <a:rPr lang="en-US" baseline="-25000" dirty="0"/>
              <a:t>1 </a:t>
            </a:r>
            <a:r>
              <a:rPr lang="en-US" dirty="0"/>
              <a:t>= 𝜇</a:t>
            </a:r>
            <a:r>
              <a:rPr lang="en-US" baseline="-25000" dirty="0"/>
              <a:t>2 </a:t>
            </a:r>
          </a:p>
          <a:p>
            <a:r>
              <a:rPr lang="en-US" dirty="0"/>
              <a:t>	𝐻</a:t>
            </a:r>
            <a:r>
              <a:rPr lang="en-US" baseline="-25000" dirty="0"/>
              <a:t>a</a:t>
            </a:r>
            <a:r>
              <a:rPr lang="en-US" dirty="0"/>
              <a:t>: 𝜇</a:t>
            </a:r>
            <a:r>
              <a:rPr lang="en-US" baseline="-25000" dirty="0"/>
              <a:t>1 </a:t>
            </a:r>
            <a:r>
              <a:rPr lang="en-US" dirty="0"/>
              <a:t>≠ 𝜇</a:t>
            </a:r>
            <a:r>
              <a:rPr lang="en-US" baseline="-25000" dirty="0"/>
              <a:t>2 </a:t>
            </a:r>
          </a:p>
          <a:p>
            <a:pPr algn="ctr"/>
            <a:br>
              <a:rPr lang="en-US" dirty="0"/>
            </a:br>
            <a:r>
              <a:rPr lang="en-US" dirty="0"/>
              <a:t>Suppose researchers would like to have a </a:t>
            </a:r>
            <a:r>
              <a:rPr lang="en-US" u="sng" dirty="0">
                <a:solidFill>
                  <a:srgbClr val="FF0000"/>
                </a:solidFill>
              </a:rPr>
              <a:t>power of 80% to </a:t>
            </a:r>
            <a:r>
              <a:rPr lang="en-US" dirty="0"/>
              <a:t>detect a </a:t>
            </a:r>
            <a:r>
              <a:rPr lang="en-US" u="sng" dirty="0">
                <a:solidFill>
                  <a:srgbClr val="FF0000"/>
                </a:solidFill>
              </a:rPr>
              <a:t>difference of 5 </a:t>
            </a:r>
            <a:r>
              <a:rPr lang="en-GB" u="sng" dirty="0">
                <a:solidFill>
                  <a:srgbClr val="FF0000"/>
                </a:solidFill>
              </a:rPr>
              <a:t>mmHg </a:t>
            </a:r>
            <a:r>
              <a:rPr lang="en-US" dirty="0"/>
              <a:t>between these two population means at the </a:t>
            </a:r>
            <a:r>
              <a:rPr lang="en-US" u="sng" dirty="0">
                <a:solidFill>
                  <a:srgbClr val="FF0000"/>
                </a:solidFill>
              </a:rPr>
              <a:t>𝛼=.05 level</a:t>
            </a:r>
            <a:r>
              <a:rPr lang="en-US" dirty="0"/>
              <a:t>. </a:t>
            </a:r>
            <a:r>
              <a:rPr lang="en-GB" dirty="0"/>
              <a:t>The </a:t>
            </a:r>
            <a:r>
              <a:rPr lang="en-GB" u="sng" dirty="0">
                <a:solidFill>
                  <a:srgbClr val="FF0000"/>
                </a:solidFill>
              </a:rPr>
              <a:t>standard deviation </a:t>
            </a:r>
            <a:r>
              <a:rPr lang="en-GB" dirty="0"/>
              <a:t>(based on data in a published paper) would be approximately  </a:t>
            </a:r>
            <a:r>
              <a:rPr lang="en-GB" u="sng" dirty="0">
                <a:solidFill>
                  <a:srgbClr val="FF0000"/>
                </a:solidFill>
              </a:rPr>
              <a:t>20 mmHg</a:t>
            </a:r>
            <a:r>
              <a:rPr lang="en-GB" dirty="0"/>
              <a:t>.</a:t>
            </a:r>
          </a:p>
          <a:p>
            <a:pPr algn="ctr"/>
            <a:endParaRPr lang="en-US" dirty="0"/>
          </a:p>
          <a:p>
            <a:pPr algn="ctr"/>
            <a:r>
              <a:rPr lang="en-US" dirty="0"/>
              <a:t>What samples sizes (𝑛</a:t>
            </a:r>
            <a:r>
              <a:rPr lang="en-US" baseline="-25000" dirty="0"/>
              <a:t>1</a:t>
            </a:r>
            <a:r>
              <a:rPr lang="en-US" dirty="0"/>
              <a:t>) and (𝑛</a:t>
            </a:r>
            <a:r>
              <a:rPr lang="en-US" baseline="-25000" dirty="0"/>
              <a:t>2</a:t>
            </a:r>
            <a:r>
              <a:rPr lang="en-US" dirty="0"/>
              <a:t>) should they use?</a:t>
            </a:r>
          </a:p>
          <a:p>
            <a:endParaRPr lang="en-US" dirty="0"/>
          </a:p>
        </p:txBody>
      </p:sp>
      <p:sp>
        <p:nvSpPr>
          <p:cNvPr id="4" name="Slide Number Placeholder 3">
            <a:extLst>
              <a:ext uri="{FF2B5EF4-FFF2-40B4-BE49-F238E27FC236}">
                <a16:creationId xmlns:a16="http://schemas.microsoft.com/office/drawing/2014/main" id="{ADEAFB9E-8F58-6445-BA67-1B4844B9BA7E}"/>
              </a:ext>
            </a:extLst>
          </p:cNvPr>
          <p:cNvSpPr>
            <a:spLocks noGrp="1"/>
          </p:cNvSpPr>
          <p:nvPr>
            <p:ph type="sldNum" sz="quarter" idx="12"/>
          </p:nvPr>
        </p:nvSpPr>
        <p:spPr/>
        <p:txBody>
          <a:bodyPr/>
          <a:lstStyle/>
          <a:p>
            <a:fld id="{803C33BC-767D-8845-BB2C-A473FB4A7552}" type="slidenum">
              <a:rPr lang="en-US" smtClean="0"/>
              <a:pPr/>
              <a:t>475</a:t>
            </a:fld>
            <a:endParaRPr lang="en-US"/>
          </a:p>
        </p:txBody>
      </p:sp>
    </p:spTree>
    <p:extLst>
      <p:ext uri="{BB962C8B-B14F-4D97-AF65-F5344CB8AC3E}">
        <p14:creationId xmlns:p14="http://schemas.microsoft.com/office/powerpoint/2010/main" val="218199967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DA25-B92A-F346-8D86-2123DAAC1A2A}"/>
              </a:ext>
            </a:extLst>
          </p:cNvPr>
          <p:cNvSpPr>
            <a:spLocks noGrp="1"/>
          </p:cNvSpPr>
          <p:nvPr>
            <p:ph type="title"/>
          </p:nvPr>
        </p:nvSpPr>
        <p:spPr/>
        <p:txBody>
          <a:bodyPr/>
          <a:lstStyle/>
          <a:p>
            <a:r>
              <a:rPr lang="en-US" b="1" dirty="0"/>
              <a:t>E</a:t>
            </a:r>
            <a:r>
              <a:rPr lang="en-US" dirty="0"/>
              <a:t>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5E3C9C-13FE-7F49-9510-AC6793B7BB67}"/>
                  </a:ext>
                </a:extLst>
              </p:cNvPr>
              <p:cNvSpPr>
                <a:spLocks noGrp="1"/>
              </p:cNvSpPr>
              <p:nvPr>
                <p:ph idx="1"/>
              </p:nvPr>
            </p:nvSpPr>
            <p:spPr/>
            <p:txBody>
              <a:bodyPr>
                <a:normAutofit/>
              </a:bodyPr>
              <a:lstStyle/>
              <a:p>
                <a:pPr/>
                <a14:m>
                  <m:oMathPara xmlns:m="http://schemas.openxmlformats.org/officeDocument/2006/math">
                    <m:oMathParaPr>
                      <m:jc m:val="left"/>
                    </m:oMathParaPr>
                    <m:oMath xmlns:m="http://schemas.openxmlformats.org/officeDocument/2006/math">
                      <m:sSup>
                        <m:sSupPr>
                          <m:ctrlPr>
                            <a:rPr lang="en-GB" i="1" smtClean="0">
                              <a:latin typeface="Cambria Math" panose="02040503050406030204" pitchFamily="18" charset="0"/>
                            </a:rPr>
                          </m:ctrlPr>
                        </m:sSupPr>
                        <m:e>
                          <m:sSup>
                            <m:sSupPr>
                              <m:ctrlPr>
                                <a:rPr lang="en-GB" i="1">
                                  <a:latin typeface="Cambria Math" panose="02040503050406030204" pitchFamily="18" charset="0"/>
                                  <a:ea typeface="Cambria Math" panose="02040503050406030204" pitchFamily="18" charset="0"/>
                                </a:rPr>
                              </m:ctrlPr>
                            </m:sSupPr>
                            <m:e>
                              <m:r>
                                <a:rPr lang="el-GR">
                                  <a:latin typeface="Cambria Math" panose="02040503050406030204" pitchFamily="18" charset="0"/>
                                  <a:ea typeface="Cambria Math" panose="02040503050406030204" pitchFamily="18" charset="0"/>
                                </a:rPr>
                                <m:t>𝛿</m:t>
                              </m:r>
                            </m:e>
                            <m:sup>
                              <m:r>
                                <a:rPr lang="en-GB">
                                  <a:latin typeface="Cambria Math" panose="02040503050406030204" pitchFamily="18" charset="0"/>
                                  <a:ea typeface="Cambria Math" panose="02040503050406030204" pitchFamily="18" charset="0"/>
                                </a:rPr>
                                <m:t>2</m:t>
                              </m:r>
                            </m:sup>
                          </m:sSup>
                          <m:r>
                            <a:rPr lang="en-GB" smtClean="0">
                              <a:latin typeface="Cambria Math" panose="02040503050406030204" pitchFamily="18" charset="0"/>
                              <a:ea typeface="Cambria Math" panose="02040503050406030204" pitchFamily="18" charset="0"/>
                            </a:rPr>
                            <m:t>=</m:t>
                          </m:r>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smtClean="0">
                                      <a:latin typeface="Cambria Math" panose="02040503050406030204" pitchFamily="18" charset="0"/>
                                      <a:ea typeface="Cambria Math" panose="02040503050406030204" pitchFamily="18" charset="0"/>
                                    </a:rPr>
                                    <m:t>𝜇</m:t>
                                  </m:r>
                                </m:e>
                                <m:sub>
                                  <m:r>
                                    <a:rPr lang="en-GB" smtClean="0">
                                      <a:latin typeface="Cambria Math" panose="02040503050406030204" pitchFamily="18" charset="0"/>
                                    </a:rPr>
                                    <m:t>1</m:t>
                                  </m:r>
                                </m:sub>
                              </m:sSub>
                              <m:r>
                                <a:rPr lang="en-GB" smtClean="0">
                                  <a:latin typeface="Cambria Math" panose="02040503050406030204" pitchFamily="18" charset="0"/>
                                </a:rPr>
                                <m:t> − </m:t>
                              </m:r>
                              <m:sSub>
                                <m:sSubPr>
                                  <m:ctrlPr>
                                    <a:rPr lang="en-GB" i="1" smtClean="0">
                                      <a:latin typeface="Cambria Math" panose="02040503050406030204" pitchFamily="18" charset="0"/>
                                    </a:rPr>
                                  </m:ctrlPr>
                                </m:sSubPr>
                                <m:e>
                                  <m:r>
                                    <a:rPr lang="en-GB" smtClean="0">
                                      <a:latin typeface="Cambria Math" panose="02040503050406030204" pitchFamily="18" charset="0"/>
                                      <a:ea typeface="Cambria Math" panose="02040503050406030204" pitchFamily="18" charset="0"/>
                                    </a:rPr>
                                    <m:t>𝜇</m:t>
                                  </m:r>
                                </m:e>
                                <m:sub>
                                  <m:r>
                                    <a:rPr lang="en-GB" smtClean="0">
                                      <a:latin typeface="Cambria Math" panose="02040503050406030204" pitchFamily="18" charset="0"/>
                                    </a:rPr>
                                    <m:t>2</m:t>
                                  </m:r>
                                </m:sub>
                              </m:sSub>
                              <m:r>
                                <a:rPr lang="en-GB" smtClean="0">
                                  <a:latin typeface="Cambria Math" panose="02040503050406030204" pitchFamily="18" charset="0"/>
                                </a:rPr>
                                <m:t> </m:t>
                              </m:r>
                            </m:e>
                          </m:d>
                        </m:e>
                        <m:sup>
                          <m:r>
                            <a:rPr lang="en-GB" smtClean="0">
                              <a:latin typeface="Cambria Math" panose="02040503050406030204" pitchFamily="18" charset="0"/>
                            </a:rPr>
                            <m:t>2</m:t>
                          </m:r>
                        </m:sup>
                      </m:sSup>
                      <m:r>
                        <a:rPr lang="en-GB" smtClean="0">
                          <a:latin typeface="Cambria Math" panose="02040503050406030204" pitchFamily="18" charset="0"/>
                        </a:rPr>
                        <m:t>=</m:t>
                      </m:r>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r>
                                <a:rPr lang="en-GB" smtClean="0">
                                  <a:latin typeface="Cambria Math" panose="02040503050406030204" pitchFamily="18" charset="0"/>
                                </a:rPr>
                                <m:t>5</m:t>
                              </m:r>
                            </m:e>
                          </m:d>
                        </m:e>
                        <m:sup>
                          <m:r>
                            <a:rPr lang="en-GB" smtClean="0">
                              <a:latin typeface="Cambria Math" panose="02040503050406030204" pitchFamily="18" charset="0"/>
                            </a:rPr>
                            <m:t>2</m:t>
                          </m:r>
                        </m:sup>
                      </m:sSup>
                      <m:r>
                        <a:rPr lang="en-GB" smtClean="0">
                          <a:latin typeface="Cambria Math" panose="02040503050406030204" pitchFamily="18" charset="0"/>
                        </a:rPr>
                        <m:t>=25</m:t>
                      </m:r>
                    </m:oMath>
                  </m:oMathPara>
                </a14:m>
                <a:endParaRPr lang="en-US" dirty="0"/>
              </a:p>
              <a:p>
                <a:r>
                  <a:rPr lang="en-US" dirty="0"/>
                  <a:t>𝛽=.20 ,  </a:t>
                </a:r>
                <a14:m>
                  <m:oMath xmlns:m="http://schemas.openxmlformats.org/officeDocument/2006/math">
                    <m:r>
                      <a:rPr lang="en-US" smtClean="0">
                        <a:latin typeface="Cambria Math" panose="02040503050406030204" pitchFamily="18" charset="0"/>
                        <a:ea typeface="Cambria Math" panose="02040503050406030204" pitchFamily="18" charset="0"/>
                      </a:rPr>
                      <m:t>𝛼</m:t>
                    </m:r>
                    <m:r>
                      <a:rPr lang="en-GB" smtClean="0">
                        <a:latin typeface="Cambria Math" panose="02040503050406030204" pitchFamily="18" charset="0"/>
                        <a:ea typeface="Cambria Math" panose="02040503050406030204" pitchFamily="18" charset="0"/>
                      </a:rPr>
                      <m:t>= .05</m:t>
                    </m:r>
                  </m:oMath>
                </a14:m>
                <a:endParaRPr lang="en-US" dirty="0"/>
              </a:p>
              <a:p>
                <a:r>
                  <a:rPr lang="en-US" dirty="0"/>
                  <a:t>SD= 20 </a:t>
                </a:r>
              </a:p>
              <a:p>
                <a:endParaRPr lang="en-US" dirty="0"/>
              </a:p>
              <a:p>
                <a:endParaRPr lang="en-US" dirty="0"/>
              </a:p>
              <a:p>
                <a14:m>
                  <m:oMath xmlns:m="http://schemas.openxmlformats.org/officeDocument/2006/math">
                    <m:r>
                      <a:rPr lang="en-GB">
                        <a:latin typeface="Cambria Math" panose="02040503050406030204" pitchFamily="18" charset="0"/>
                      </a:rPr>
                      <m:t>𝑛</m:t>
                    </m:r>
                    <m:r>
                      <a:rPr lang="en-GB">
                        <a:latin typeface="Cambria Math" panose="02040503050406030204" pitchFamily="18" charset="0"/>
                      </a:rPr>
                      <m:t>= </m:t>
                    </m:r>
                    <m:f>
                      <m:fPr>
                        <m:ctrlPr>
                          <a:rPr lang="en-GB" i="1">
                            <a:latin typeface="Cambria Math" panose="02040503050406030204" pitchFamily="18" charset="0"/>
                          </a:rPr>
                        </m:ctrlPr>
                      </m:fPr>
                      <m:num>
                        <m:sSup>
                          <m:sSupPr>
                            <m:ctrlPr>
                              <a:rPr lang="en-GB" i="1">
                                <a:latin typeface="Cambria Math" panose="02040503050406030204" pitchFamily="18" charset="0"/>
                                <a:ea typeface="Cambria Math" panose="02040503050406030204" pitchFamily="18" charset="0"/>
                              </a:rPr>
                            </m:ctrlPr>
                          </m:sSupPr>
                          <m:e>
                            <m:r>
                              <a:rPr lang="en-GB">
                                <a:latin typeface="Cambria Math" panose="02040503050406030204" pitchFamily="18" charset="0"/>
                              </a:rPr>
                              <m:t>2</m:t>
                            </m:r>
                            <m:sSup>
                              <m:sSupPr>
                                <m:ctrlPr>
                                  <a:rPr lang="en-GB" i="1">
                                    <a:latin typeface="Cambria Math" panose="02040503050406030204" pitchFamily="18" charset="0"/>
                                  </a:rPr>
                                </m:ctrlPr>
                              </m:sSupPr>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a:latin typeface="Cambria Math" panose="02040503050406030204" pitchFamily="18" charset="0"/>
                                          </a:rPr>
                                          <m:t>𝑍</m:t>
                                        </m:r>
                                      </m:e>
                                      <m:sub>
                                        <m:r>
                                          <a:rPr lang="en-GB">
                                            <a:latin typeface="Cambria Math" panose="02040503050406030204" pitchFamily="18" charset="0"/>
                                            <a:ea typeface="Cambria Math" panose="02040503050406030204" pitchFamily="18" charset="0"/>
                                          </a:rPr>
                                          <m:t>𝛼</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𝑍</m:t>
                                        </m:r>
                                      </m:e>
                                      <m:sub>
                                        <m:r>
                                          <a:rPr lang="en-GB">
                                            <a:latin typeface="Cambria Math" panose="02040503050406030204" pitchFamily="18" charset="0"/>
                                          </a:rPr>
                                          <m:t>1−</m:t>
                                        </m:r>
                                        <m:r>
                                          <a:rPr lang="en-GB">
                                            <a:latin typeface="Cambria Math" panose="02040503050406030204" pitchFamily="18" charset="0"/>
                                            <a:ea typeface="Cambria Math" panose="02040503050406030204" pitchFamily="18" charset="0"/>
                                          </a:rPr>
                                          <m:t>𝛽</m:t>
                                        </m:r>
                                      </m:sub>
                                    </m:sSub>
                                  </m:e>
                                </m:d>
                              </m:e>
                              <m:sup>
                                <m:r>
                                  <a:rPr lang="en-GB">
                                    <a:latin typeface="Cambria Math" panose="02040503050406030204" pitchFamily="18" charset="0"/>
                                  </a:rPr>
                                  <m:t>2</m:t>
                                </m:r>
                              </m:sup>
                            </m:sSup>
                            <m:r>
                              <a:rPr lang="en-GB">
                                <a:latin typeface="Cambria Math" panose="02040503050406030204" pitchFamily="18" charset="0"/>
                                <a:ea typeface="Cambria Math" panose="02040503050406030204" pitchFamily="18" charset="0"/>
                              </a:rPr>
                              <m:t>𝜎</m:t>
                            </m:r>
                          </m:e>
                          <m:sup>
                            <m:r>
                              <a:rPr lang="en-GB">
                                <a:latin typeface="Cambria Math" panose="02040503050406030204" pitchFamily="18" charset="0"/>
                                <a:ea typeface="Cambria Math" panose="02040503050406030204" pitchFamily="18" charset="0"/>
                              </a:rPr>
                              <m:t>2</m:t>
                            </m:r>
                          </m:sup>
                        </m:sSup>
                      </m:num>
                      <m:den>
                        <m:sSup>
                          <m:sSupPr>
                            <m:ctrlPr>
                              <a:rPr lang="en-GB" i="1">
                                <a:latin typeface="Cambria Math" panose="02040503050406030204" pitchFamily="18" charset="0"/>
                                <a:ea typeface="Cambria Math" panose="02040503050406030204" pitchFamily="18" charset="0"/>
                              </a:rPr>
                            </m:ctrlPr>
                          </m:sSupPr>
                          <m:e>
                            <m:r>
                              <a:rPr lang="el-GR">
                                <a:latin typeface="Cambria Math" panose="02040503050406030204" pitchFamily="18" charset="0"/>
                                <a:ea typeface="Cambria Math" panose="02040503050406030204" pitchFamily="18" charset="0"/>
                              </a:rPr>
                              <m:t>𝛿</m:t>
                            </m:r>
                          </m:e>
                          <m:sup>
                            <m:r>
                              <a:rPr lang="en-GB">
                                <a:latin typeface="Cambria Math" panose="02040503050406030204" pitchFamily="18" charset="0"/>
                                <a:ea typeface="Cambria Math" panose="02040503050406030204" pitchFamily="18" charset="0"/>
                              </a:rPr>
                              <m:t>2</m:t>
                            </m:r>
                          </m:sup>
                        </m:sSup>
                      </m:den>
                    </m:f>
                  </m:oMath>
                </a14:m>
                <a:r>
                  <a:rPr lang="en-US" dirty="0"/>
                  <a:t> = </a:t>
                </a:r>
                <a14:m>
                  <m:oMath xmlns:m="http://schemas.openxmlformats.org/officeDocument/2006/math">
                    <m:f>
                      <m:fPr>
                        <m:ctrlPr>
                          <a:rPr lang="en-US" i="1">
                            <a:latin typeface="Cambria Math" panose="02040503050406030204" pitchFamily="18" charset="0"/>
                          </a:rPr>
                        </m:ctrlPr>
                      </m:fPr>
                      <m:num>
                        <m:r>
                          <a:rPr lang="en-GB">
                            <a:latin typeface="Cambria Math" panose="02040503050406030204" pitchFamily="18" charset="0"/>
                          </a:rPr>
                          <m:t>2</m:t>
                        </m:r>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a:latin typeface="Cambria Math" panose="02040503050406030204" pitchFamily="18" charset="0"/>
                                  </a:rPr>
                                  <m:t> 1.96+</m:t>
                                </m:r>
                                <m:r>
                                  <a:rPr lang="en-GB">
                                    <a:latin typeface="Cambria Math" panose="02040503050406030204" pitchFamily="18" charset="0"/>
                                  </a:rPr>
                                  <m:t>0.84</m:t>
                                </m:r>
                              </m:e>
                            </m:d>
                          </m:e>
                          <m:sup>
                            <m:r>
                              <a:rPr lang="en-GB">
                                <a:latin typeface="Cambria Math" panose="02040503050406030204" pitchFamily="18" charset="0"/>
                              </a:rPr>
                              <m:t>2</m:t>
                            </m:r>
                          </m:sup>
                        </m:sSup>
                        <m:r>
                          <a:rPr lang="en-GB">
                            <a:latin typeface="Cambria Math" panose="02040503050406030204" pitchFamily="18" charset="0"/>
                          </a:rPr>
                          <m:t> </m:t>
                        </m:r>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a:latin typeface="Cambria Math" panose="02040503050406030204" pitchFamily="18" charset="0"/>
                                  </a:rPr>
                                  <m:t>20</m:t>
                                </m:r>
                              </m:e>
                            </m:d>
                          </m:e>
                          <m:sup>
                            <m:r>
                              <a:rPr lang="en-GB">
                                <a:latin typeface="Cambria Math" panose="02040503050406030204" pitchFamily="18" charset="0"/>
                              </a:rPr>
                              <m:t>2</m:t>
                            </m:r>
                          </m:sup>
                        </m:sSup>
                      </m:num>
                      <m:den>
                        <m:r>
                          <a:rPr lang="en-GB">
                            <a:latin typeface="Cambria Math" panose="02040503050406030204" pitchFamily="18" charset="0"/>
                          </a:rPr>
                          <m:t>25</m:t>
                        </m:r>
                      </m:den>
                    </m:f>
                  </m:oMath>
                </a14:m>
                <a:r>
                  <a:rPr lang="en-US" dirty="0"/>
                  <a:t>=  250.88=251</a:t>
                </a:r>
              </a:p>
              <a:p>
                <a:r>
                  <a:rPr lang="en-US" dirty="0"/>
                  <a:t>Hence we would use equal samples sizes of 251 for 𝑛</a:t>
                </a:r>
                <a:r>
                  <a:rPr lang="en-US" baseline="-25000" dirty="0"/>
                  <a:t>1</a:t>
                </a:r>
                <a:r>
                  <a:rPr lang="en-US" dirty="0"/>
                  <a:t> and 𝑛</a:t>
                </a:r>
                <a:r>
                  <a:rPr lang="en-US" baseline="-25000" dirty="0"/>
                  <a:t>2</a:t>
                </a:r>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065E3C9C-13FE-7F49-9510-AC6793B7BB67}"/>
                  </a:ext>
                </a:extLst>
              </p:cNvPr>
              <p:cNvSpPr>
                <a:spLocks noGrp="1" noRot="1" noChangeAspect="1" noMove="1" noResize="1" noEditPoints="1" noAdjustHandles="1" noChangeArrowheads="1" noChangeShapeType="1" noTextEdit="1"/>
              </p:cNvSpPr>
              <p:nvPr>
                <p:ph idx="1"/>
              </p:nvPr>
            </p:nvSpPr>
            <p:spPr>
              <a:blipFill>
                <a:blip r:embed="rId3"/>
                <a:stretch>
                  <a:fillRect l="-1086" t="-87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48401367-00F4-1D4A-BC02-159EC7961E38}"/>
              </a:ext>
            </a:extLst>
          </p:cNvPr>
          <p:cNvGraphicFramePr>
            <a:graphicFrameLocks noGrp="1"/>
          </p:cNvGraphicFramePr>
          <p:nvPr>
            <p:extLst/>
          </p:nvPr>
        </p:nvGraphicFramePr>
        <p:xfrm>
          <a:off x="5690300" y="2111846"/>
          <a:ext cx="3038889" cy="892881"/>
        </p:xfrm>
        <a:graphic>
          <a:graphicData uri="http://schemas.openxmlformats.org/drawingml/2006/table">
            <a:tbl>
              <a:tblPr/>
              <a:tblGrid>
                <a:gridCol w="1012963">
                  <a:extLst>
                    <a:ext uri="{9D8B030D-6E8A-4147-A177-3AD203B41FA5}">
                      <a16:colId xmlns:a16="http://schemas.microsoft.com/office/drawing/2014/main" val="1249997952"/>
                    </a:ext>
                  </a:extLst>
                </a:gridCol>
                <a:gridCol w="1012963">
                  <a:extLst>
                    <a:ext uri="{9D8B030D-6E8A-4147-A177-3AD203B41FA5}">
                      <a16:colId xmlns:a16="http://schemas.microsoft.com/office/drawing/2014/main" val="388999800"/>
                    </a:ext>
                  </a:extLst>
                </a:gridCol>
                <a:gridCol w="1012963">
                  <a:extLst>
                    <a:ext uri="{9D8B030D-6E8A-4147-A177-3AD203B41FA5}">
                      <a16:colId xmlns:a16="http://schemas.microsoft.com/office/drawing/2014/main" val="1044235258"/>
                    </a:ext>
                  </a:extLst>
                </a:gridCol>
              </a:tblGrid>
              <a:tr h="297627">
                <a:tc>
                  <a:txBody>
                    <a:bodyPr/>
                    <a:lstStyle/>
                    <a:p>
                      <a:pPr algn="l" fontAlgn="t"/>
                      <a:r>
                        <a:rPr lang="el-GR" sz="1400" b="0" i="0" dirty="0">
                          <a:effectLst/>
                          <a:latin typeface="Candara Regular"/>
                        </a:rPr>
                        <a:t>α-</a:t>
                      </a:r>
                      <a:r>
                        <a:rPr lang="en-GB" sz="1400" b="0" i="0" dirty="0">
                          <a:effectLst/>
                          <a:latin typeface="Candara Regular"/>
                        </a:rPr>
                        <a:t>error</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5%</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a:t>
                      </a:r>
                    </a:p>
                  </a:txBody>
                  <a:tcPr marL="68580" marR="68580" marT="34290" marB="3429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2429643079"/>
                  </a:ext>
                </a:extLst>
              </a:tr>
              <a:tr h="297627">
                <a:tc>
                  <a:txBody>
                    <a:bodyPr/>
                    <a:lstStyle/>
                    <a:p>
                      <a:pPr algn="l" fontAlgn="t"/>
                      <a:r>
                        <a:rPr lang="en-GB" sz="1400" b="0" i="0" dirty="0">
                          <a:effectLst/>
                          <a:latin typeface="Candara Regular"/>
                        </a:rPr>
                        <a:t>2-sided</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1.96</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2.5758</a:t>
                      </a:r>
                    </a:p>
                  </a:txBody>
                  <a:tcPr marL="68580" marR="68580" marT="34290" marB="3429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2917344563"/>
                  </a:ext>
                </a:extLst>
              </a:tr>
              <a:tr h="297627">
                <a:tc>
                  <a:txBody>
                    <a:bodyPr/>
                    <a:lstStyle/>
                    <a:p>
                      <a:pPr algn="l" fontAlgn="t"/>
                      <a:r>
                        <a:rPr lang="en-GB" sz="1400" b="0" i="0" dirty="0">
                          <a:effectLst/>
                          <a:latin typeface="Candara Regular"/>
                        </a:rPr>
                        <a:t>1-sided</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1.65</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2.33</a:t>
                      </a:r>
                    </a:p>
                  </a:txBody>
                  <a:tcPr marL="68580" marR="68580" marT="34290" marB="3429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2624751666"/>
                  </a:ext>
                </a:extLst>
              </a:tr>
            </a:tbl>
          </a:graphicData>
        </a:graphic>
      </p:graphicFrame>
      <p:graphicFrame>
        <p:nvGraphicFramePr>
          <p:cNvPr id="5" name="Table 4">
            <a:extLst>
              <a:ext uri="{FF2B5EF4-FFF2-40B4-BE49-F238E27FC236}">
                <a16:creationId xmlns:a16="http://schemas.microsoft.com/office/drawing/2014/main" id="{8B4172CF-23A6-0F4B-B83F-DA9FF92246E5}"/>
              </a:ext>
            </a:extLst>
          </p:cNvPr>
          <p:cNvGraphicFramePr>
            <a:graphicFrameLocks noGrp="1"/>
          </p:cNvGraphicFramePr>
          <p:nvPr>
            <p:extLst/>
          </p:nvPr>
        </p:nvGraphicFramePr>
        <p:xfrm>
          <a:off x="5466669" y="3147971"/>
          <a:ext cx="3486150" cy="583080"/>
        </p:xfrm>
        <a:graphic>
          <a:graphicData uri="http://schemas.openxmlformats.org/drawingml/2006/table">
            <a:tbl>
              <a:tblPr/>
              <a:tblGrid>
                <a:gridCol w="697230">
                  <a:extLst>
                    <a:ext uri="{9D8B030D-6E8A-4147-A177-3AD203B41FA5}">
                      <a16:colId xmlns:a16="http://schemas.microsoft.com/office/drawing/2014/main" val="46135893"/>
                    </a:ext>
                  </a:extLst>
                </a:gridCol>
                <a:gridCol w="697230">
                  <a:extLst>
                    <a:ext uri="{9D8B030D-6E8A-4147-A177-3AD203B41FA5}">
                      <a16:colId xmlns:a16="http://schemas.microsoft.com/office/drawing/2014/main" val="246555118"/>
                    </a:ext>
                  </a:extLst>
                </a:gridCol>
                <a:gridCol w="697230">
                  <a:extLst>
                    <a:ext uri="{9D8B030D-6E8A-4147-A177-3AD203B41FA5}">
                      <a16:colId xmlns:a16="http://schemas.microsoft.com/office/drawing/2014/main" val="2216967839"/>
                    </a:ext>
                  </a:extLst>
                </a:gridCol>
                <a:gridCol w="697230">
                  <a:extLst>
                    <a:ext uri="{9D8B030D-6E8A-4147-A177-3AD203B41FA5}">
                      <a16:colId xmlns:a16="http://schemas.microsoft.com/office/drawing/2014/main" val="2407559392"/>
                    </a:ext>
                  </a:extLst>
                </a:gridCol>
                <a:gridCol w="697230">
                  <a:extLst>
                    <a:ext uri="{9D8B030D-6E8A-4147-A177-3AD203B41FA5}">
                      <a16:colId xmlns:a16="http://schemas.microsoft.com/office/drawing/2014/main" val="980337132"/>
                    </a:ext>
                  </a:extLst>
                </a:gridCol>
              </a:tblGrid>
              <a:tr h="291540">
                <a:tc>
                  <a:txBody>
                    <a:bodyPr/>
                    <a:lstStyle/>
                    <a:p>
                      <a:pPr algn="l" fontAlgn="t"/>
                      <a:r>
                        <a:rPr lang="en-GB" sz="1400" b="0" i="0" dirty="0">
                          <a:effectLst/>
                          <a:latin typeface="Candara Regular"/>
                        </a:rPr>
                        <a:t>Power</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80%</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85%</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90%</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95%</a:t>
                      </a:r>
                    </a:p>
                  </a:txBody>
                  <a:tcPr marL="68580" marR="68580" marT="34290" marB="3429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1431524862"/>
                  </a:ext>
                </a:extLst>
              </a:tr>
              <a:tr h="291540">
                <a:tc>
                  <a:txBody>
                    <a:bodyPr/>
                    <a:lstStyle/>
                    <a:p>
                      <a:pPr algn="l" fontAlgn="t"/>
                      <a:r>
                        <a:rPr lang="en-GB" sz="1400" b="0" i="0" dirty="0">
                          <a:effectLst/>
                          <a:latin typeface="Candara Regular"/>
                        </a:rPr>
                        <a:t>Value</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0.8416</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1.0364</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1.2816</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1.6449</a:t>
                      </a:r>
                    </a:p>
                  </a:txBody>
                  <a:tcPr marL="68580" marR="68580" marT="34290" marB="3429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4178038630"/>
                  </a:ext>
                </a:extLst>
              </a:tr>
            </a:tbl>
          </a:graphicData>
        </a:graphic>
      </p:graphicFrame>
      <p:sp>
        <p:nvSpPr>
          <p:cNvPr id="6" name="Slide Number Placeholder 5">
            <a:extLst>
              <a:ext uri="{FF2B5EF4-FFF2-40B4-BE49-F238E27FC236}">
                <a16:creationId xmlns:a16="http://schemas.microsoft.com/office/drawing/2014/main" id="{41D35231-E195-194B-99F5-B0A50D8AFCF9}"/>
              </a:ext>
            </a:extLst>
          </p:cNvPr>
          <p:cNvSpPr>
            <a:spLocks noGrp="1"/>
          </p:cNvSpPr>
          <p:nvPr>
            <p:ph type="sldNum" sz="quarter" idx="12"/>
          </p:nvPr>
        </p:nvSpPr>
        <p:spPr/>
        <p:txBody>
          <a:bodyPr/>
          <a:lstStyle/>
          <a:p>
            <a:fld id="{803C33BC-767D-8845-BB2C-A473FB4A7552}" type="slidenum">
              <a:rPr lang="en-US" smtClean="0"/>
              <a:pPr/>
              <a:t>476</a:t>
            </a:fld>
            <a:endParaRPr lang="en-US"/>
          </a:p>
        </p:txBody>
      </p:sp>
    </p:spTree>
    <p:extLst>
      <p:ext uri="{BB962C8B-B14F-4D97-AF65-F5344CB8AC3E}">
        <p14:creationId xmlns:p14="http://schemas.microsoft.com/office/powerpoint/2010/main" val="165437345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27D0-A78D-4D31-B262-15A51BF10B44}"/>
              </a:ext>
            </a:extLst>
          </p:cNvPr>
          <p:cNvSpPr>
            <a:spLocks noGrp="1"/>
          </p:cNvSpPr>
          <p:nvPr>
            <p:ph type="title"/>
          </p:nvPr>
        </p:nvSpPr>
        <p:spPr/>
        <p:txBody>
          <a:bodyPr/>
          <a:lstStyle/>
          <a:p>
            <a:r>
              <a:rPr lang="en-GB" dirty="0"/>
              <a:t>Solving in R</a:t>
            </a:r>
          </a:p>
        </p:txBody>
      </p:sp>
      <p:pic>
        <p:nvPicPr>
          <p:cNvPr id="7" name="Picture 6">
            <a:extLst>
              <a:ext uri="{FF2B5EF4-FFF2-40B4-BE49-F238E27FC236}">
                <a16:creationId xmlns:a16="http://schemas.microsoft.com/office/drawing/2014/main" id="{E937BD75-ECD0-43A4-86B3-585B3642FAAA}"/>
              </a:ext>
            </a:extLst>
          </p:cNvPr>
          <p:cNvPicPr>
            <a:picLocks noChangeAspect="1"/>
          </p:cNvPicPr>
          <p:nvPr/>
        </p:nvPicPr>
        <p:blipFill rotWithShape="1">
          <a:blip r:embed="rId3"/>
          <a:srcRect l="24318" t="54372" r="45938" b="27500"/>
          <a:stretch/>
        </p:blipFill>
        <p:spPr>
          <a:xfrm>
            <a:off x="760200" y="2353271"/>
            <a:ext cx="6679505" cy="2338248"/>
          </a:xfrm>
          <a:prstGeom prst="rect">
            <a:avLst/>
          </a:prstGeom>
        </p:spPr>
      </p:pic>
      <p:sp>
        <p:nvSpPr>
          <p:cNvPr id="8" name="TextBox 7">
            <a:extLst>
              <a:ext uri="{FF2B5EF4-FFF2-40B4-BE49-F238E27FC236}">
                <a16:creationId xmlns:a16="http://schemas.microsoft.com/office/drawing/2014/main" id="{C65A44F3-80EB-4D5A-AB9B-15F8C68E6E3C}"/>
              </a:ext>
            </a:extLst>
          </p:cNvPr>
          <p:cNvSpPr txBox="1"/>
          <p:nvPr/>
        </p:nvSpPr>
        <p:spPr>
          <a:xfrm>
            <a:off x="3100948" y="1936438"/>
            <a:ext cx="2235140" cy="369332"/>
          </a:xfrm>
          <a:prstGeom prst="rect">
            <a:avLst/>
          </a:prstGeom>
          <a:noFill/>
        </p:spPr>
        <p:txBody>
          <a:bodyPr wrap="square" rtlCol="0">
            <a:spAutoFit/>
          </a:bodyPr>
          <a:lstStyle/>
          <a:p>
            <a:r>
              <a:rPr lang="en-GB" u="sng" dirty="0">
                <a:latin typeface="Candara" panose="020E0502030303020204" pitchFamily="34" charset="0"/>
              </a:rPr>
              <a:t>Install </a:t>
            </a:r>
            <a:r>
              <a:rPr lang="en-GB" u="sng" dirty="0" err="1">
                <a:latin typeface="Candara" panose="020E0502030303020204" pitchFamily="34" charset="0"/>
              </a:rPr>
              <a:t>pwr</a:t>
            </a:r>
            <a:r>
              <a:rPr lang="en-GB" u="sng" dirty="0">
                <a:latin typeface="Candara" panose="020E0502030303020204" pitchFamily="34" charset="0"/>
              </a:rPr>
              <a:t> package</a:t>
            </a:r>
          </a:p>
        </p:txBody>
      </p:sp>
      <p:sp>
        <p:nvSpPr>
          <p:cNvPr id="9" name="Rectangle 8">
            <a:extLst>
              <a:ext uri="{FF2B5EF4-FFF2-40B4-BE49-F238E27FC236}">
                <a16:creationId xmlns:a16="http://schemas.microsoft.com/office/drawing/2014/main" id="{5503A611-C7DD-41D6-BE9A-38A4B62C682A}"/>
              </a:ext>
            </a:extLst>
          </p:cNvPr>
          <p:cNvSpPr/>
          <p:nvPr/>
        </p:nvSpPr>
        <p:spPr>
          <a:xfrm>
            <a:off x="0" y="5097120"/>
            <a:ext cx="9144000" cy="551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10" name="TextBox 9">
            <a:extLst>
              <a:ext uri="{FF2B5EF4-FFF2-40B4-BE49-F238E27FC236}">
                <a16:creationId xmlns:a16="http://schemas.microsoft.com/office/drawing/2014/main" id="{63963ECB-879D-41B1-8CAF-8F5DE69EA9AB}"/>
              </a:ext>
            </a:extLst>
          </p:cNvPr>
          <p:cNvSpPr txBox="1"/>
          <p:nvPr/>
        </p:nvSpPr>
        <p:spPr>
          <a:xfrm>
            <a:off x="8609296" y="5026536"/>
            <a:ext cx="446762" cy="715581"/>
          </a:xfrm>
          <a:prstGeom prst="rect">
            <a:avLst/>
          </a:prstGeom>
          <a:noFill/>
        </p:spPr>
        <p:txBody>
          <a:bodyPr wrap="square" rtlCol="0">
            <a:spAutoFit/>
          </a:bodyPr>
          <a:lstStyle/>
          <a:p>
            <a:r>
              <a:rPr lang="en-GB" sz="4050" dirty="0"/>
              <a:t>R</a:t>
            </a:r>
          </a:p>
        </p:txBody>
      </p:sp>
      <p:sp>
        <p:nvSpPr>
          <p:cNvPr id="3" name="Slide Number Placeholder 2">
            <a:extLst>
              <a:ext uri="{FF2B5EF4-FFF2-40B4-BE49-F238E27FC236}">
                <a16:creationId xmlns:a16="http://schemas.microsoft.com/office/drawing/2014/main" id="{D1B2DC25-2709-4241-9D36-CF5F00626CFB}"/>
              </a:ext>
            </a:extLst>
          </p:cNvPr>
          <p:cNvSpPr>
            <a:spLocks noGrp="1"/>
          </p:cNvSpPr>
          <p:nvPr>
            <p:ph type="sldNum" sz="quarter" idx="12"/>
          </p:nvPr>
        </p:nvSpPr>
        <p:spPr/>
        <p:txBody>
          <a:bodyPr/>
          <a:lstStyle/>
          <a:p>
            <a:fld id="{803C33BC-767D-8845-BB2C-A473FB4A7552}" type="slidenum">
              <a:rPr lang="en-US" smtClean="0"/>
              <a:pPr/>
              <a:t>477</a:t>
            </a:fld>
            <a:endParaRPr lang="en-US"/>
          </a:p>
        </p:txBody>
      </p:sp>
    </p:spTree>
    <p:extLst>
      <p:ext uri="{BB962C8B-B14F-4D97-AF65-F5344CB8AC3E}">
        <p14:creationId xmlns:p14="http://schemas.microsoft.com/office/powerpoint/2010/main" val="223230727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F577-C513-F041-B22F-FB05947A8817}"/>
              </a:ext>
            </a:extLst>
          </p:cNvPr>
          <p:cNvSpPr>
            <a:spLocks noGrp="1"/>
          </p:cNvSpPr>
          <p:nvPr>
            <p:ph type="title"/>
          </p:nvPr>
        </p:nvSpPr>
        <p:spPr/>
        <p:txBody>
          <a:bodyPr/>
          <a:lstStyle/>
          <a:p>
            <a:r>
              <a:rPr lang="en-US" b="1" dirty="0"/>
              <a:t>S</a:t>
            </a:r>
            <a:r>
              <a:rPr lang="en-US" dirty="0"/>
              <a:t>ample </a:t>
            </a:r>
            <a:r>
              <a:rPr lang="en-US" b="1" dirty="0"/>
              <a:t>S</a:t>
            </a:r>
            <a:r>
              <a:rPr lang="en-US" dirty="0"/>
              <a:t>ize for </a:t>
            </a:r>
            <a:r>
              <a:rPr lang="en-US" b="1" dirty="0"/>
              <a:t>C</a:t>
            </a:r>
            <a:r>
              <a:rPr lang="en-US" dirty="0"/>
              <a:t>ategorical </a:t>
            </a:r>
            <a:r>
              <a:rPr lang="en-US" b="1" dirty="0"/>
              <a:t>D</a:t>
            </a:r>
            <a:r>
              <a:rPr lang="en-US" dirty="0"/>
              <a:t>ata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554095-AA15-1E4F-BCD6-21D7DC574080}"/>
                  </a:ext>
                </a:extLst>
              </p:cNvPr>
              <p:cNvSpPr>
                <a:spLocks noGrp="1"/>
              </p:cNvSpPr>
              <p:nvPr>
                <p:ph idx="1"/>
              </p:nvPr>
            </p:nvSpPr>
            <p:spPr/>
            <p:txBody>
              <a:bodyPr/>
              <a:lstStyle/>
              <a:p>
                <a:pPr algn="ctr"/>
                <a:r>
                  <a:rPr lang="en-GB" dirty="0"/>
                  <a:t>The sample size for </a:t>
                </a:r>
                <a:r>
                  <a:rPr lang="en-GB" u="sng" dirty="0"/>
                  <a:t>categorical data </a:t>
                </a:r>
                <a:r>
                  <a:rPr lang="en-GB" dirty="0"/>
                  <a:t>when comparing </a:t>
                </a:r>
                <a:r>
                  <a:rPr lang="en-GB" u="sng" dirty="0"/>
                  <a:t>two proportions </a:t>
                </a:r>
                <a:r>
                  <a:rPr lang="en-GB" dirty="0"/>
                  <a:t>is calculated using the following formula:</a:t>
                </a:r>
              </a:p>
              <a:p>
                <a:r>
                  <a:rPr lang="en-US" dirty="0"/>
                  <a:t> </a:t>
                </a:r>
              </a:p>
              <a:p>
                <a:pPr algn="ctr"/>
                <a14:m>
                  <m:oMath xmlns:m="http://schemas.openxmlformats.org/officeDocument/2006/math">
                    <m:r>
                      <a:rPr lang="en-GB">
                        <a:latin typeface="Cambria Math" panose="02040503050406030204" pitchFamily="18" charset="0"/>
                      </a:rPr>
                      <m:t>𝑛</m:t>
                    </m:r>
                    <m:r>
                      <a:rPr lang="en-GB">
                        <a:latin typeface="Cambria Math" panose="02040503050406030204" pitchFamily="18" charset="0"/>
                      </a:rPr>
                      <m:t>=</m:t>
                    </m:r>
                    <m:sSup>
                      <m:sSupPr>
                        <m:ctrlPr>
                          <a:rPr lang="en-GB" i="1" smtClean="0">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a:latin typeface="Cambria Math" panose="02040503050406030204" pitchFamily="18" charset="0"/>
                                  </a:rPr>
                                  <m:t>𝑍</m:t>
                                </m:r>
                              </m:e>
                              <m:sub>
                                <m:r>
                                  <a:rPr lang="en-GB">
                                    <a:latin typeface="Cambria Math" panose="02040503050406030204" pitchFamily="18" charset="0"/>
                                    <a:ea typeface="Cambria Math" panose="02040503050406030204" pitchFamily="18" charset="0"/>
                                  </a:rPr>
                                  <m:t>𝛼</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𝑍</m:t>
                                </m:r>
                              </m:e>
                              <m:sub>
                                <m:r>
                                  <a:rPr lang="en-GB">
                                    <a:latin typeface="Cambria Math" panose="02040503050406030204" pitchFamily="18" charset="0"/>
                                  </a:rPr>
                                  <m:t>1−</m:t>
                                </m:r>
                                <m:r>
                                  <a:rPr lang="en-GB">
                                    <a:latin typeface="Cambria Math" panose="02040503050406030204" pitchFamily="18" charset="0"/>
                                    <a:ea typeface="Cambria Math" panose="02040503050406030204" pitchFamily="18" charset="0"/>
                                  </a:rPr>
                                  <m:t>𝛽</m:t>
                                </m:r>
                              </m:sub>
                            </m:sSub>
                          </m:e>
                        </m:d>
                      </m:e>
                      <m:sup>
                        <m:r>
                          <a:rPr lang="en-GB" smtClean="0">
                            <a:latin typeface="Cambria Math" panose="02040503050406030204" pitchFamily="18" charset="0"/>
                            <a:ea typeface="Cambria Math" panose="02040503050406030204" pitchFamily="18" charset="0"/>
                          </a:rPr>
                          <m:t>2</m:t>
                        </m:r>
                      </m:sup>
                    </m:sSup>
                    <m:r>
                      <a:rPr lang="en-GB" smtClean="0">
                        <a:latin typeface="Cambria Math" panose="02040503050406030204" pitchFamily="18" charset="0"/>
                        <a:ea typeface="Cambria Math" panose="02040503050406030204" pitchFamily="18" charset="0"/>
                      </a:rPr>
                      <m:t> </m:t>
                    </m:r>
                    <m:f>
                      <m:fPr>
                        <m:ctrlPr>
                          <a:rPr lang="en-GB" i="1" smtClean="0">
                            <a:latin typeface="Cambria Math" panose="02040503050406030204" pitchFamily="18" charset="0"/>
                            <a:ea typeface="Cambria Math" panose="02040503050406030204" pitchFamily="18" charset="0"/>
                          </a:rPr>
                        </m:ctrlPr>
                      </m:fPr>
                      <m:num>
                        <m:r>
                          <a:rPr lang="en-GB" smtClean="0">
                            <a:latin typeface="Cambria Math" panose="02040503050406030204" pitchFamily="18" charset="0"/>
                            <a:ea typeface="Cambria Math" panose="02040503050406030204" pitchFamily="18" charset="0"/>
                          </a:rPr>
                          <m:t>𝑝</m:t>
                        </m:r>
                        <m:r>
                          <a:rPr lang="en-GB" smtClean="0">
                            <a:latin typeface="Cambria Math" panose="02040503050406030204" pitchFamily="18" charset="0"/>
                            <a:ea typeface="Cambria Math" panose="02040503050406030204" pitchFamily="18" charset="0"/>
                          </a:rPr>
                          <m:t>1</m:t>
                        </m:r>
                        <m:d>
                          <m:dPr>
                            <m:ctrlPr>
                              <a:rPr lang="en-GB" i="1" smtClean="0">
                                <a:latin typeface="Cambria Math" panose="02040503050406030204" pitchFamily="18" charset="0"/>
                                <a:ea typeface="Cambria Math" panose="02040503050406030204" pitchFamily="18" charset="0"/>
                              </a:rPr>
                            </m:ctrlPr>
                          </m:dPr>
                          <m:e>
                            <m:r>
                              <a:rPr lang="en-GB" smtClean="0">
                                <a:latin typeface="Cambria Math" panose="02040503050406030204" pitchFamily="18" charset="0"/>
                                <a:ea typeface="Cambria Math" panose="02040503050406030204" pitchFamily="18" charset="0"/>
                              </a:rPr>
                              <m:t>1−</m:t>
                            </m:r>
                            <m:r>
                              <a:rPr lang="en-GB" smtClean="0">
                                <a:latin typeface="Cambria Math" panose="02040503050406030204" pitchFamily="18" charset="0"/>
                                <a:ea typeface="Cambria Math" panose="02040503050406030204" pitchFamily="18" charset="0"/>
                              </a:rPr>
                              <m:t>𝑝</m:t>
                            </m:r>
                            <m:r>
                              <a:rPr lang="en-GB" smtClean="0">
                                <a:latin typeface="Cambria Math" panose="02040503050406030204" pitchFamily="18" charset="0"/>
                                <a:ea typeface="Cambria Math" panose="02040503050406030204" pitchFamily="18" charset="0"/>
                              </a:rPr>
                              <m:t>1</m:t>
                            </m:r>
                          </m:e>
                        </m:d>
                        <m:r>
                          <a:rPr lang="en-GB" smtClean="0">
                            <a:latin typeface="Cambria Math" panose="02040503050406030204" pitchFamily="18" charset="0"/>
                            <a:ea typeface="Cambria Math" panose="02040503050406030204" pitchFamily="18" charset="0"/>
                          </a:rPr>
                          <m:t>+</m:t>
                        </m:r>
                        <m:r>
                          <a:rPr lang="en-GB" smtClean="0">
                            <a:latin typeface="Cambria Math" panose="02040503050406030204" pitchFamily="18" charset="0"/>
                            <a:ea typeface="Cambria Math" panose="02040503050406030204" pitchFamily="18" charset="0"/>
                          </a:rPr>
                          <m:t>𝑝</m:t>
                        </m:r>
                        <m:r>
                          <a:rPr lang="en-GB" smtClean="0">
                            <a:latin typeface="Cambria Math" panose="02040503050406030204" pitchFamily="18" charset="0"/>
                            <a:ea typeface="Cambria Math" panose="02040503050406030204" pitchFamily="18" charset="0"/>
                          </a:rPr>
                          <m:t>2(1−</m:t>
                        </m:r>
                        <m:r>
                          <a:rPr lang="en-GB" smtClean="0">
                            <a:latin typeface="Cambria Math" panose="02040503050406030204" pitchFamily="18" charset="0"/>
                            <a:ea typeface="Cambria Math" panose="02040503050406030204" pitchFamily="18" charset="0"/>
                          </a:rPr>
                          <m:t>𝑝</m:t>
                        </m:r>
                        <m:r>
                          <a:rPr lang="en-GB" smtClean="0">
                            <a:latin typeface="Cambria Math" panose="02040503050406030204" pitchFamily="18" charset="0"/>
                            <a:ea typeface="Cambria Math" panose="02040503050406030204" pitchFamily="18" charset="0"/>
                          </a:rPr>
                          <m:t>2)</m:t>
                        </m:r>
                      </m:num>
                      <m:den>
                        <m:sSup>
                          <m:sSupPr>
                            <m:ctrlPr>
                              <a:rPr lang="en-GB" i="1" smtClean="0">
                                <a:latin typeface="Cambria Math" panose="02040503050406030204" pitchFamily="18" charset="0"/>
                                <a:ea typeface="Cambria Math" panose="02040503050406030204" pitchFamily="18" charset="0"/>
                              </a:rPr>
                            </m:ctrlPr>
                          </m:sSupPr>
                          <m:e>
                            <m:d>
                              <m:dPr>
                                <m:ctrlPr>
                                  <a:rPr lang="en-GB" i="1" smtClean="0">
                                    <a:latin typeface="Cambria Math" panose="02040503050406030204" pitchFamily="18" charset="0"/>
                                    <a:ea typeface="Cambria Math" panose="02040503050406030204" pitchFamily="18" charset="0"/>
                                  </a:rPr>
                                </m:ctrlPr>
                              </m:dPr>
                              <m:e>
                                <m:r>
                                  <a:rPr lang="en-GB" smtClean="0">
                                    <a:latin typeface="Cambria Math" panose="02040503050406030204" pitchFamily="18" charset="0"/>
                                    <a:ea typeface="Cambria Math" panose="02040503050406030204" pitchFamily="18" charset="0"/>
                                  </a:rPr>
                                  <m:t>𝑝</m:t>
                                </m:r>
                                <m:r>
                                  <a:rPr lang="en-GB" smtClean="0">
                                    <a:latin typeface="Cambria Math" panose="02040503050406030204" pitchFamily="18" charset="0"/>
                                    <a:ea typeface="Cambria Math" panose="02040503050406030204" pitchFamily="18" charset="0"/>
                                  </a:rPr>
                                  <m:t>1−</m:t>
                                </m:r>
                                <m:r>
                                  <a:rPr lang="en-GB" smtClean="0">
                                    <a:latin typeface="Cambria Math" panose="02040503050406030204" pitchFamily="18" charset="0"/>
                                    <a:ea typeface="Cambria Math" panose="02040503050406030204" pitchFamily="18" charset="0"/>
                                  </a:rPr>
                                  <m:t>𝑝</m:t>
                                </m:r>
                                <m:r>
                                  <a:rPr lang="en-GB" smtClean="0">
                                    <a:latin typeface="Cambria Math" panose="02040503050406030204" pitchFamily="18" charset="0"/>
                                    <a:ea typeface="Cambria Math" panose="02040503050406030204" pitchFamily="18" charset="0"/>
                                  </a:rPr>
                                  <m:t>2</m:t>
                                </m:r>
                              </m:e>
                            </m:d>
                          </m:e>
                          <m:sup>
                            <m:r>
                              <a:rPr lang="en-GB" smtClean="0">
                                <a:latin typeface="Cambria Math" panose="02040503050406030204" pitchFamily="18" charset="0"/>
                                <a:ea typeface="Cambria Math" panose="02040503050406030204" pitchFamily="18" charset="0"/>
                              </a:rPr>
                              <m:t>2</m:t>
                            </m:r>
                          </m:sup>
                        </m:sSup>
                      </m:den>
                    </m:f>
                  </m:oMath>
                </a14:m>
                <a:r>
                  <a:rPr lang="en-US" dirty="0"/>
                  <a:t> </a:t>
                </a:r>
              </a:p>
              <a:p>
                <a:pPr algn="ctr"/>
                <a:endParaRPr lang="en-US" dirty="0"/>
              </a:p>
              <a:p>
                <a:pPr algn="ctr"/>
                <a:r>
                  <a:rPr lang="en-GB" dirty="0"/>
                  <a:t>The number, n, is the sample size required in each group.</a:t>
                </a:r>
                <a:br>
                  <a:rPr lang="en-GB" dirty="0"/>
                </a:br>
                <a:br>
                  <a:rPr lang="en-GB" dirty="0"/>
                </a:br>
                <a:endParaRPr lang="ar-SA" dirty="0"/>
              </a:p>
              <a:p>
                <a:pPr algn="ctr"/>
                <a:endParaRPr lang="en-US" dirty="0"/>
              </a:p>
            </p:txBody>
          </p:sp>
        </mc:Choice>
        <mc:Fallback xmlns="">
          <p:sp>
            <p:nvSpPr>
              <p:cNvPr id="3" name="Content Placeholder 2">
                <a:extLst>
                  <a:ext uri="{FF2B5EF4-FFF2-40B4-BE49-F238E27FC236}">
                    <a16:creationId xmlns:a16="http://schemas.microsoft.com/office/drawing/2014/main" id="{0B554095-AA15-1E4F-BCD6-21D7DC574080}"/>
                  </a:ext>
                </a:extLst>
              </p:cNvPr>
              <p:cNvSpPr>
                <a:spLocks noGrp="1" noRot="1" noChangeAspect="1" noMove="1" noResize="1" noEditPoints="1" noAdjustHandles="1" noChangeArrowheads="1" noChangeShapeType="1" noTextEdit="1"/>
              </p:cNvSpPr>
              <p:nvPr>
                <p:ph idx="1"/>
              </p:nvPr>
            </p:nvSpPr>
            <p:spPr>
              <a:blipFill>
                <a:blip r:embed="rId3"/>
                <a:stretch>
                  <a:fillRect t="-263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A2B1C85-B8FB-3D43-B486-5B933D13CC3E}"/>
              </a:ext>
            </a:extLst>
          </p:cNvPr>
          <p:cNvSpPr/>
          <p:nvPr/>
        </p:nvSpPr>
        <p:spPr>
          <a:xfrm>
            <a:off x="2429840" y="3116356"/>
            <a:ext cx="4293690" cy="90095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5" name="Slide Number Placeholder 4">
            <a:extLst>
              <a:ext uri="{FF2B5EF4-FFF2-40B4-BE49-F238E27FC236}">
                <a16:creationId xmlns:a16="http://schemas.microsoft.com/office/drawing/2014/main" id="{0D6AC3AD-C06C-8A4C-90F1-086724169EC3}"/>
              </a:ext>
            </a:extLst>
          </p:cNvPr>
          <p:cNvSpPr>
            <a:spLocks noGrp="1"/>
          </p:cNvSpPr>
          <p:nvPr>
            <p:ph type="sldNum" sz="quarter" idx="12"/>
          </p:nvPr>
        </p:nvSpPr>
        <p:spPr/>
        <p:txBody>
          <a:bodyPr/>
          <a:lstStyle/>
          <a:p>
            <a:fld id="{803C33BC-767D-8845-BB2C-A473FB4A7552}" type="slidenum">
              <a:rPr lang="en-US" smtClean="0"/>
              <a:pPr/>
              <a:t>478</a:t>
            </a:fld>
            <a:endParaRPr lang="en-US"/>
          </a:p>
        </p:txBody>
      </p:sp>
    </p:spTree>
    <p:extLst>
      <p:ext uri="{BB962C8B-B14F-4D97-AF65-F5344CB8AC3E}">
        <p14:creationId xmlns:p14="http://schemas.microsoft.com/office/powerpoint/2010/main" val="417017746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66562-C7F5-3941-A763-77F399CD4BA4}"/>
              </a:ext>
            </a:extLst>
          </p:cNvPr>
          <p:cNvSpPr>
            <a:spLocks noGrp="1"/>
          </p:cNvSpPr>
          <p:nvPr>
            <p:ph type="title"/>
          </p:nvPr>
        </p:nvSpPr>
        <p:spPr/>
        <p:txBody>
          <a:bodyPr/>
          <a:lstStyle/>
          <a:p>
            <a:r>
              <a:rPr lang="en-US" b="1" dirty="0"/>
              <a:t>E</a:t>
            </a:r>
            <a:r>
              <a:rPr lang="en-US" dirty="0"/>
              <a:t>xample </a:t>
            </a:r>
          </a:p>
        </p:txBody>
      </p:sp>
      <p:sp>
        <p:nvSpPr>
          <p:cNvPr id="3" name="Content Placeholder 2">
            <a:extLst>
              <a:ext uri="{FF2B5EF4-FFF2-40B4-BE49-F238E27FC236}">
                <a16:creationId xmlns:a16="http://schemas.microsoft.com/office/drawing/2014/main" id="{8BE3DFDC-0828-4448-839C-C4225CBB915B}"/>
              </a:ext>
            </a:extLst>
          </p:cNvPr>
          <p:cNvSpPr>
            <a:spLocks noGrp="1"/>
          </p:cNvSpPr>
          <p:nvPr>
            <p:ph idx="1"/>
          </p:nvPr>
        </p:nvSpPr>
        <p:spPr/>
        <p:txBody>
          <a:bodyPr>
            <a:normAutofit/>
          </a:bodyPr>
          <a:lstStyle/>
          <a:p>
            <a:pPr algn="ctr"/>
            <a:r>
              <a:rPr lang="en-GB" dirty="0"/>
              <a:t>A new treatment has been developed for patients who’ve had a heart attack. It is known that 10% of people who’ve suffered from a heart attack die within one year. It is thought that a reduction in deaths from 10% to 5% would be clinically important to detect. </a:t>
            </a:r>
          </a:p>
          <a:p>
            <a:endParaRPr lang="en-GB" dirty="0"/>
          </a:p>
          <a:p>
            <a:r>
              <a:rPr lang="en-GB" dirty="0"/>
              <a:t>Let, </a:t>
            </a:r>
          </a:p>
          <a:p>
            <a:r>
              <a:rPr lang="en-GB" dirty="0"/>
              <a:t>          P</a:t>
            </a:r>
            <a:r>
              <a:rPr lang="en-GB" baseline="-25000" dirty="0"/>
              <a:t>1</a:t>
            </a:r>
            <a:r>
              <a:rPr lang="en-GB" dirty="0"/>
              <a:t> = proportion of deaths in placebo group = 0.1 </a:t>
            </a:r>
          </a:p>
          <a:p>
            <a:r>
              <a:rPr lang="en-GB" dirty="0"/>
              <a:t>          P</a:t>
            </a:r>
            <a:r>
              <a:rPr lang="en-GB" baseline="-25000" dirty="0"/>
              <a:t>2</a:t>
            </a:r>
            <a:r>
              <a:rPr lang="en-GB" dirty="0"/>
              <a:t> = proportion of deaths in treatment group = 0.05. </a:t>
            </a:r>
            <a:endParaRPr lang="en-US" dirty="0"/>
          </a:p>
        </p:txBody>
      </p:sp>
      <p:sp>
        <p:nvSpPr>
          <p:cNvPr id="4" name="Slide Number Placeholder 3">
            <a:extLst>
              <a:ext uri="{FF2B5EF4-FFF2-40B4-BE49-F238E27FC236}">
                <a16:creationId xmlns:a16="http://schemas.microsoft.com/office/drawing/2014/main" id="{A05EB452-3BCC-F044-97B0-C18B7BBB27C0}"/>
              </a:ext>
            </a:extLst>
          </p:cNvPr>
          <p:cNvSpPr>
            <a:spLocks noGrp="1"/>
          </p:cNvSpPr>
          <p:nvPr>
            <p:ph type="sldNum" sz="quarter" idx="12"/>
          </p:nvPr>
        </p:nvSpPr>
        <p:spPr/>
        <p:txBody>
          <a:bodyPr/>
          <a:lstStyle/>
          <a:p>
            <a:fld id="{803C33BC-767D-8845-BB2C-A473FB4A7552}" type="slidenum">
              <a:rPr lang="en-US" smtClean="0"/>
              <a:pPr/>
              <a:t>479</a:t>
            </a:fld>
            <a:endParaRPr lang="en-US"/>
          </a:p>
        </p:txBody>
      </p:sp>
    </p:spTree>
    <p:extLst>
      <p:ext uri="{BB962C8B-B14F-4D97-AF65-F5344CB8AC3E}">
        <p14:creationId xmlns:p14="http://schemas.microsoft.com/office/powerpoint/2010/main" val="498381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58128"/>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1720840"/>
            <a:ext cx="8229600" cy="4247317"/>
          </a:xfrm>
          <a:prstGeom prst="rect">
            <a:avLst/>
          </a:prstGeom>
        </p:spPr>
        <p:txBody>
          <a:bodyPr wrap="square">
            <a:spAutoFit/>
          </a:bodyPr>
          <a:lstStyle/>
          <a:p>
            <a:r>
              <a:rPr lang="en-GB" b="0" dirty="0">
                <a:latin typeface="Courier" pitchFamily="2" charset="0"/>
              </a:rPr>
              <a:t>Mod2 &lt;-</a:t>
            </a:r>
            <a:r>
              <a:rPr lang="en-GB" b="0" dirty="0">
                <a:latin typeface="Courier" pitchFamily="2" charset="0"/>
                <a:cs typeface="Arial" pitchFamily="-112" charset="0"/>
              </a:rPr>
              <a:t> </a:t>
            </a:r>
            <a:r>
              <a:rPr lang="en-GB" b="0" dirty="0" err="1"/>
              <a:t>lm</a:t>
            </a:r>
            <a:r>
              <a:rPr lang="en-GB" b="0" dirty="0"/>
              <a:t>(</a:t>
            </a:r>
            <a:r>
              <a:rPr lang="en-GB" b="0" dirty="0" err="1"/>
              <a:t>dist~poly</a:t>
            </a:r>
            <a:r>
              <a:rPr lang="en-GB" b="0" dirty="0"/>
              <a:t>(speed,2,raw=TRUE),</a:t>
            </a:r>
            <a:r>
              <a:rPr lang="en-GB" b="0" dirty="0">
                <a:latin typeface="Courier" pitchFamily="2" charset="0"/>
                <a:cs typeface="Arial" pitchFamily="-112" charset="0"/>
              </a:rPr>
              <a:t> data=</a:t>
            </a:r>
            <a:r>
              <a:rPr lang="en-GB" b="0" dirty="0">
                <a:latin typeface="Courier" pitchFamily="2" charset="0"/>
              </a:rPr>
              <a:t>cars</a:t>
            </a:r>
            <a:r>
              <a:rPr lang="en-GB" b="0" dirty="0"/>
              <a:t>)</a:t>
            </a:r>
          </a:p>
          <a:p>
            <a:endParaRPr lang="en-GB" b="0" dirty="0">
              <a:latin typeface="Courier" pitchFamily="2" charset="0"/>
              <a:cs typeface="Arial" pitchFamily="-112" charset="0"/>
            </a:endParaRPr>
          </a:p>
          <a:p>
            <a:r>
              <a:rPr lang="en-GB" b="0" dirty="0">
                <a:latin typeface="Courier" pitchFamily="2" charset="0"/>
              </a:rPr>
              <a:t>Mod3 &lt;-</a:t>
            </a:r>
            <a:r>
              <a:rPr lang="en-GB" b="0" dirty="0">
                <a:latin typeface="Courier" pitchFamily="2" charset="0"/>
                <a:cs typeface="Arial" pitchFamily="-112" charset="0"/>
              </a:rPr>
              <a:t> </a:t>
            </a:r>
            <a:r>
              <a:rPr lang="en-GB" b="0" dirty="0" err="1"/>
              <a:t>lm</a:t>
            </a:r>
            <a:r>
              <a:rPr lang="en-GB" b="0" dirty="0"/>
              <a:t>(</a:t>
            </a:r>
            <a:r>
              <a:rPr lang="en-GB" b="0" dirty="0" err="1"/>
              <a:t>dist~poly</a:t>
            </a:r>
            <a:r>
              <a:rPr lang="en-GB" b="0" dirty="0"/>
              <a:t>(speed,3,raw=TRUE),</a:t>
            </a:r>
            <a:r>
              <a:rPr lang="en-GB" b="0" dirty="0">
                <a:latin typeface="Courier" pitchFamily="2" charset="0"/>
                <a:cs typeface="Arial" pitchFamily="-112" charset="0"/>
              </a:rPr>
              <a:t> data=</a:t>
            </a:r>
            <a:r>
              <a:rPr lang="en-GB" b="0" dirty="0">
                <a:latin typeface="Courier" pitchFamily="2" charset="0"/>
              </a:rPr>
              <a:t>cars</a:t>
            </a:r>
            <a:r>
              <a:rPr lang="en-GB" b="0" dirty="0"/>
              <a:t>)</a:t>
            </a:r>
            <a:endParaRPr lang="en-GB" b="0" dirty="0">
              <a:latin typeface="Courier" pitchFamily="2" charset="0"/>
              <a:cs typeface="Arial" pitchFamily="-112" charset="0"/>
            </a:endParaRPr>
          </a:p>
          <a:p>
            <a:endParaRPr lang="en-GB" b="0" dirty="0">
              <a:latin typeface="Courier" pitchFamily="2" charset="0"/>
              <a:cs typeface="Arial" pitchFamily="-112" charset="0"/>
            </a:endParaRPr>
          </a:p>
          <a:p>
            <a:r>
              <a:rPr lang="en-GB" b="0" dirty="0">
                <a:latin typeface="Courier" pitchFamily="2" charset="0"/>
              </a:rPr>
              <a:t>Mod4 &lt;-</a:t>
            </a:r>
            <a:r>
              <a:rPr lang="en-GB" b="0" dirty="0">
                <a:latin typeface="Courier" pitchFamily="2" charset="0"/>
                <a:cs typeface="Arial" pitchFamily="-112" charset="0"/>
              </a:rPr>
              <a:t> </a:t>
            </a:r>
            <a:r>
              <a:rPr lang="en-GB" b="0" dirty="0" err="1"/>
              <a:t>lm</a:t>
            </a:r>
            <a:r>
              <a:rPr lang="en-GB" b="0" dirty="0"/>
              <a:t>(</a:t>
            </a:r>
            <a:r>
              <a:rPr lang="en-GB" b="0" dirty="0" err="1"/>
              <a:t>dist~poly</a:t>
            </a:r>
            <a:r>
              <a:rPr lang="en-GB" b="0" dirty="0"/>
              <a:t>(speed,4,raw=TRUE),</a:t>
            </a:r>
            <a:r>
              <a:rPr lang="en-GB" b="0" dirty="0">
                <a:latin typeface="Courier" pitchFamily="2" charset="0"/>
                <a:cs typeface="Arial" pitchFamily="-112" charset="0"/>
              </a:rPr>
              <a:t> data=</a:t>
            </a:r>
            <a:r>
              <a:rPr lang="en-GB" b="0" dirty="0">
                <a:latin typeface="Courier" pitchFamily="2" charset="0"/>
              </a:rPr>
              <a:t>cars</a:t>
            </a:r>
            <a:r>
              <a:rPr lang="en-GB" b="0" dirty="0"/>
              <a:t>)</a:t>
            </a: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US" b="0" dirty="0">
              <a:latin typeface="Courier" pitchFamily="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US" b="0" dirty="0">
              <a:latin typeface="Courier" pitchFamily="2" charset="0"/>
            </a:endParaRPr>
          </a:p>
          <a:p>
            <a:endParaRPr lang="en-US" b="0" dirty="0">
              <a:latin typeface="Courier" pitchFamily="2" charset="0"/>
            </a:endParaRPr>
          </a:p>
        </p:txBody>
      </p:sp>
      <p:sp>
        <p:nvSpPr>
          <p:cNvPr id="9" name="Rectangle 8">
            <a:extLst>
              <a:ext uri="{FF2B5EF4-FFF2-40B4-BE49-F238E27FC236}">
                <a16:creationId xmlns:a16="http://schemas.microsoft.com/office/drawing/2014/main" id="{BAF0D8E6-F6B0-0048-AAF0-DFABB9F30EDC}"/>
              </a:ext>
            </a:extLst>
          </p:cNvPr>
          <p:cNvSpPr/>
          <p:nvPr/>
        </p:nvSpPr>
        <p:spPr>
          <a:xfrm>
            <a:off x="457200" y="1219200"/>
            <a:ext cx="3744936" cy="369332"/>
          </a:xfrm>
          <a:prstGeom prst="rect">
            <a:avLst/>
          </a:prstGeom>
        </p:spPr>
        <p:txBody>
          <a:bodyPr wrap="none">
            <a:spAutoFit/>
          </a:bodyPr>
          <a:lstStyle/>
          <a:p>
            <a:pPr lvl="0" algn="ctr" eaLnBrk="0" hangingPunct="0">
              <a:lnSpc>
                <a:spcPct val="90000"/>
              </a:lnSpc>
              <a:spcBef>
                <a:spcPct val="20000"/>
              </a:spcBef>
            </a:pPr>
            <a:r>
              <a:rPr lang="en-US" sz="2000" kern="0" dirty="0">
                <a:solidFill>
                  <a:srgbClr val="99CC00"/>
                </a:solidFill>
              </a:rPr>
              <a:t>polynomial regression model</a:t>
            </a:r>
          </a:p>
        </p:txBody>
      </p:sp>
      <p:sp>
        <p:nvSpPr>
          <p:cNvPr id="2" name="Slide Number Placeholder 1">
            <a:extLst>
              <a:ext uri="{FF2B5EF4-FFF2-40B4-BE49-F238E27FC236}">
                <a16:creationId xmlns:a16="http://schemas.microsoft.com/office/drawing/2014/main" id="{6F545529-848E-F14C-B651-358A5D008258}"/>
              </a:ext>
            </a:extLst>
          </p:cNvPr>
          <p:cNvSpPr>
            <a:spLocks noGrp="1"/>
          </p:cNvSpPr>
          <p:nvPr>
            <p:ph type="sldNum" sz="quarter" idx="12"/>
          </p:nvPr>
        </p:nvSpPr>
        <p:spPr/>
        <p:txBody>
          <a:bodyPr/>
          <a:lstStyle/>
          <a:p>
            <a:fld id="{803C33BC-767D-8845-BB2C-A473FB4A7552}" type="slidenum">
              <a:rPr lang="en-US" smtClean="0"/>
              <a:pPr/>
              <a:t>48</a:t>
            </a:fld>
            <a:endParaRPr lang="en-US"/>
          </a:p>
        </p:txBody>
      </p:sp>
    </p:spTree>
    <p:extLst>
      <p:ext uri="{BB962C8B-B14F-4D97-AF65-F5344CB8AC3E}">
        <p14:creationId xmlns:p14="http://schemas.microsoft.com/office/powerpoint/2010/main" val="256739259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701FD-D663-0342-A5D4-CB9BD5FFC084}"/>
              </a:ext>
            </a:extLst>
          </p:cNvPr>
          <p:cNvSpPr>
            <a:spLocks noGrp="1"/>
          </p:cNvSpPr>
          <p:nvPr>
            <p:ph type="title"/>
          </p:nvPr>
        </p:nvSpPr>
        <p:spPr/>
        <p:txBody>
          <a:bodyPr/>
          <a:lstStyle/>
          <a:p>
            <a:r>
              <a:rPr lang="en-US" b="1" dirty="0"/>
              <a:t>E</a:t>
            </a:r>
            <a:r>
              <a:rPr lang="en-US" dirty="0"/>
              <a:t>xample</a:t>
            </a:r>
          </a:p>
        </p:txBody>
      </p:sp>
      <p:sp>
        <p:nvSpPr>
          <p:cNvPr id="3" name="Content Placeholder 2">
            <a:extLst>
              <a:ext uri="{FF2B5EF4-FFF2-40B4-BE49-F238E27FC236}">
                <a16:creationId xmlns:a16="http://schemas.microsoft.com/office/drawing/2014/main" id="{5B21AF7D-16F8-7243-B127-3ADCC75C52B2}"/>
              </a:ext>
            </a:extLst>
          </p:cNvPr>
          <p:cNvSpPr>
            <a:spLocks noGrp="1"/>
          </p:cNvSpPr>
          <p:nvPr>
            <p:ph idx="1"/>
          </p:nvPr>
        </p:nvSpPr>
        <p:spPr/>
        <p:txBody>
          <a:bodyPr/>
          <a:lstStyle/>
          <a:p>
            <a:r>
              <a:rPr lang="en-GB" dirty="0"/>
              <a:t>Then, </a:t>
            </a:r>
          </a:p>
          <a:p>
            <a:r>
              <a:rPr lang="en-US" dirty="0"/>
              <a:t>     𝐻</a:t>
            </a:r>
            <a:r>
              <a:rPr lang="en-US" baseline="-25000" dirty="0"/>
              <a:t>0</a:t>
            </a:r>
            <a:r>
              <a:rPr lang="en-US" dirty="0"/>
              <a:t>: P</a:t>
            </a:r>
            <a:r>
              <a:rPr lang="en-US" baseline="-25000" dirty="0"/>
              <a:t>1 </a:t>
            </a:r>
            <a:r>
              <a:rPr lang="en-US" dirty="0"/>
              <a:t>= P</a:t>
            </a:r>
            <a:r>
              <a:rPr lang="en-US" baseline="-25000" dirty="0"/>
              <a:t>2 </a:t>
            </a:r>
          </a:p>
          <a:p>
            <a:r>
              <a:rPr lang="en-US" baseline="-25000" dirty="0"/>
              <a:t>        </a:t>
            </a:r>
            <a:r>
              <a:rPr lang="en-US" dirty="0"/>
              <a:t>𝐻</a:t>
            </a:r>
            <a:r>
              <a:rPr lang="en-US" baseline="-25000" dirty="0"/>
              <a:t>a</a:t>
            </a:r>
            <a:r>
              <a:rPr lang="en-US" dirty="0"/>
              <a:t>: P</a:t>
            </a:r>
            <a:r>
              <a:rPr lang="en-US" baseline="-25000" dirty="0"/>
              <a:t>1 </a:t>
            </a:r>
            <a:r>
              <a:rPr lang="en-US" dirty="0"/>
              <a:t>≠ P</a:t>
            </a:r>
            <a:r>
              <a:rPr lang="en-US" baseline="-25000" dirty="0"/>
              <a:t>2 </a:t>
            </a:r>
            <a:endParaRPr lang="en-GB" dirty="0"/>
          </a:p>
          <a:p>
            <a:endParaRPr lang="en-GB" dirty="0"/>
          </a:p>
          <a:p>
            <a:pPr algn="ctr"/>
            <a:r>
              <a:rPr lang="en-GB" dirty="0"/>
              <a:t>It is thought that a reduction in deaths from 10% to 5% would be clinically important to detect. Using  </a:t>
            </a:r>
            <a:r>
              <a:rPr lang="el-GR" dirty="0"/>
              <a:t>α = 0.05 </a:t>
            </a:r>
            <a:r>
              <a:rPr lang="en-GB" dirty="0"/>
              <a:t>and </a:t>
            </a:r>
            <a:r>
              <a:rPr lang="el-GR" dirty="0"/>
              <a:t>β = 0.1</a:t>
            </a:r>
            <a:r>
              <a:rPr lang="en-GB" dirty="0"/>
              <a:t>0, </a:t>
            </a:r>
            <a:r>
              <a:rPr lang="en-US" dirty="0"/>
              <a:t>What samples sizes (𝑛</a:t>
            </a:r>
            <a:r>
              <a:rPr lang="en-US" baseline="-25000" dirty="0"/>
              <a:t>1</a:t>
            </a:r>
            <a:r>
              <a:rPr lang="en-US" dirty="0"/>
              <a:t>) and (𝑛</a:t>
            </a:r>
            <a:r>
              <a:rPr lang="en-US" baseline="-25000" dirty="0"/>
              <a:t>2</a:t>
            </a:r>
            <a:r>
              <a:rPr lang="en-US" dirty="0"/>
              <a:t>) should they use ?</a:t>
            </a:r>
          </a:p>
          <a:p>
            <a:endParaRPr lang="en-US" dirty="0"/>
          </a:p>
        </p:txBody>
      </p:sp>
      <p:sp>
        <p:nvSpPr>
          <p:cNvPr id="4" name="Slide Number Placeholder 3">
            <a:extLst>
              <a:ext uri="{FF2B5EF4-FFF2-40B4-BE49-F238E27FC236}">
                <a16:creationId xmlns:a16="http://schemas.microsoft.com/office/drawing/2014/main" id="{2235263B-95E2-B640-803D-19E3CB4B39DC}"/>
              </a:ext>
            </a:extLst>
          </p:cNvPr>
          <p:cNvSpPr>
            <a:spLocks noGrp="1"/>
          </p:cNvSpPr>
          <p:nvPr>
            <p:ph type="sldNum" sz="quarter" idx="12"/>
          </p:nvPr>
        </p:nvSpPr>
        <p:spPr/>
        <p:txBody>
          <a:bodyPr/>
          <a:lstStyle/>
          <a:p>
            <a:fld id="{803C33BC-767D-8845-BB2C-A473FB4A7552}" type="slidenum">
              <a:rPr lang="en-US" smtClean="0"/>
              <a:pPr/>
              <a:t>480</a:t>
            </a:fld>
            <a:endParaRPr lang="en-US"/>
          </a:p>
        </p:txBody>
      </p:sp>
    </p:spTree>
    <p:extLst>
      <p:ext uri="{BB962C8B-B14F-4D97-AF65-F5344CB8AC3E}">
        <p14:creationId xmlns:p14="http://schemas.microsoft.com/office/powerpoint/2010/main" val="4178668069"/>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701FD-D663-0342-A5D4-CB9BD5FFC084}"/>
              </a:ext>
            </a:extLst>
          </p:cNvPr>
          <p:cNvSpPr>
            <a:spLocks noGrp="1"/>
          </p:cNvSpPr>
          <p:nvPr>
            <p:ph type="title"/>
          </p:nvPr>
        </p:nvSpPr>
        <p:spPr/>
        <p:txBody>
          <a:bodyPr/>
          <a:lstStyle/>
          <a:p>
            <a:r>
              <a:rPr lang="en-US" b="1" dirty="0"/>
              <a:t>E</a:t>
            </a:r>
            <a:r>
              <a:rPr lang="en-US" dirty="0"/>
              <a:t>xample</a:t>
            </a:r>
          </a:p>
        </p:txBody>
      </p:sp>
      <p:sp>
        <p:nvSpPr>
          <p:cNvPr id="3" name="Content Placeholder 2">
            <a:extLst>
              <a:ext uri="{FF2B5EF4-FFF2-40B4-BE49-F238E27FC236}">
                <a16:creationId xmlns:a16="http://schemas.microsoft.com/office/drawing/2014/main" id="{5B21AF7D-16F8-7243-B127-3ADCC75C52B2}"/>
              </a:ext>
            </a:extLst>
          </p:cNvPr>
          <p:cNvSpPr>
            <a:spLocks noGrp="1"/>
          </p:cNvSpPr>
          <p:nvPr>
            <p:ph idx="1"/>
          </p:nvPr>
        </p:nvSpPr>
        <p:spPr/>
        <p:txBody>
          <a:bodyPr/>
          <a:lstStyle/>
          <a:p>
            <a:r>
              <a:rPr lang="en-GB" dirty="0"/>
              <a:t>Then, </a:t>
            </a:r>
          </a:p>
          <a:p>
            <a:r>
              <a:rPr lang="en-US" dirty="0"/>
              <a:t>     𝐻</a:t>
            </a:r>
            <a:r>
              <a:rPr lang="en-US" baseline="-25000" dirty="0"/>
              <a:t>0</a:t>
            </a:r>
            <a:r>
              <a:rPr lang="en-US" dirty="0"/>
              <a:t>: P</a:t>
            </a:r>
            <a:r>
              <a:rPr lang="en-US" baseline="-25000" dirty="0"/>
              <a:t>1 </a:t>
            </a:r>
            <a:r>
              <a:rPr lang="en-US" dirty="0"/>
              <a:t>= P</a:t>
            </a:r>
            <a:r>
              <a:rPr lang="en-US" baseline="-25000" dirty="0"/>
              <a:t>2 </a:t>
            </a:r>
          </a:p>
          <a:p>
            <a:r>
              <a:rPr lang="en-US" baseline="-25000" dirty="0"/>
              <a:t>        </a:t>
            </a:r>
            <a:r>
              <a:rPr lang="en-US" dirty="0"/>
              <a:t>𝐻</a:t>
            </a:r>
            <a:r>
              <a:rPr lang="en-US" baseline="-25000" dirty="0"/>
              <a:t>a</a:t>
            </a:r>
            <a:r>
              <a:rPr lang="en-US" dirty="0"/>
              <a:t>: P</a:t>
            </a:r>
            <a:r>
              <a:rPr lang="en-US" baseline="-25000" dirty="0"/>
              <a:t>1 </a:t>
            </a:r>
            <a:r>
              <a:rPr lang="en-US" dirty="0"/>
              <a:t>≠ P</a:t>
            </a:r>
            <a:r>
              <a:rPr lang="en-US" baseline="-25000" dirty="0"/>
              <a:t>2 </a:t>
            </a:r>
            <a:endParaRPr lang="en-GB" dirty="0"/>
          </a:p>
          <a:p>
            <a:endParaRPr lang="en-GB" dirty="0"/>
          </a:p>
          <a:p>
            <a:pPr algn="ctr"/>
            <a:r>
              <a:rPr lang="en-GB" dirty="0"/>
              <a:t>It is thought that a reduction in deaths from </a:t>
            </a:r>
            <a:r>
              <a:rPr lang="en-GB" u="sng" dirty="0">
                <a:solidFill>
                  <a:srgbClr val="FF0000"/>
                </a:solidFill>
              </a:rPr>
              <a:t>10% to 5% </a:t>
            </a:r>
            <a:r>
              <a:rPr lang="en-GB" dirty="0"/>
              <a:t>would be clinically important to detect. Using  </a:t>
            </a:r>
            <a:r>
              <a:rPr lang="el-GR" u="sng" dirty="0">
                <a:solidFill>
                  <a:srgbClr val="FF0000"/>
                </a:solidFill>
              </a:rPr>
              <a:t>α = 0.05 </a:t>
            </a:r>
            <a:r>
              <a:rPr lang="en-GB" dirty="0"/>
              <a:t>and </a:t>
            </a:r>
            <a:r>
              <a:rPr lang="el-GR" u="sng" dirty="0">
                <a:solidFill>
                  <a:srgbClr val="FF0000"/>
                </a:solidFill>
              </a:rPr>
              <a:t>β = 0.1</a:t>
            </a:r>
            <a:r>
              <a:rPr lang="en-GB" u="sng" dirty="0">
                <a:solidFill>
                  <a:srgbClr val="FF0000"/>
                </a:solidFill>
              </a:rPr>
              <a:t>0</a:t>
            </a:r>
            <a:r>
              <a:rPr lang="en-GB" dirty="0"/>
              <a:t>, </a:t>
            </a:r>
            <a:r>
              <a:rPr lang="en-US" dirty="0"/>
              <a:t>What samples sizes (𝑛</a:t>
            </a:r>
            <a:r>
              <a:rPr lang="en-US" baseline="-25000" dirty="0"/>
              <a:t>1</a:t>
            </a:r>
            <a:r>
              <a:rPr lang="en-US" dirty="0"/>
              <a:t>) and (𝑛</a:t>
            </a:r>
            <a:r>
              <a:rPr lang="en-US" baseline="-25000" dirty="0"/>
              <a:t>2</a:t>
            </a:r>
            <a:r>
              <a:rPr lang="en-US" dirty="0"/>
              <a:t>) should they use ?</a:t>
            </a:r>
          </a:p>
          <a:p>
            <a:endParaRPr lang="en-US" dirty="0"/>
          </a:p>
        </p:txBody>
      </p:sp>
      <p:sp>
        <p:nvSpPr>
          <p:cNvPr id="4" name="Slide Number Placeholder 3">
            <a:extLst>
              <a:ext uri="{FF2B5EF4-FFF2-40B4-BE49-F238E27FC236}">
                <a16:creationId xmlns:a16="http://schemas.microsoft.com/office/drawing/2014/main" id="{F735B365-32F7-2640-BB3D-C4561EE152D1}"/>
              </a:ext>
            </a:extLst>
          </p:cNvPr>
          <p:cNvSpPr>
            <a:spLocks noGrp="1"/>
          </p:cNvSpPr>
          <p:nvPr>
            <p:ph type="sldNum" sz="quarter" idx="12"/>
          </p:nvPr>
        </p:nvSpPr>
        <p:spPr/>
        <p:txBody>
          <a:bodyPr/>
          <a:lstStyle/>
          <a:p>
            <a:fld id="{803C33BC-767D-8845-BB2C-A473FB4A7552}" type="slidenum">
              <a:rPr lang="en-US" smtClean="0"/>
              <a:pPr/>
              <a:t>481</a:t>
            </a:fld>
            <a:endParaRPr lang="en-US"/>
          </a:p>
        </p:txBody>
      </p:sp>
    </p:spTree>
    <p:extLst>
      <p:ext uri="{BB962C8B-B14F-4D97-AF65-F5344CB8AC3E}">
        <p14:creationId xmlns:p14="http://schemas.microsoft.com/office/powerpoint/2010/main" val="162210773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C88D-D0D7-4246-8227-BB0DF167779A}"/>
              </a:ext>
            </a:extLst>
          </p:cNvPr>
          <p:cNvSpPr>
            <a:spLocks noGrp="1"/>
          </p:cNvSpPr>
          <p:nvPr>
            <p:ph type="title"/>
          </p:nvPr>
        </p:nvSpPr>
        <p:spPr/>
        <p:txBody>
          <a:bodyPr/>
          <a:lstStyle/>
          <a:p>
            <a:r>
              <a:rPr lang="en-US" b="1" dirty="0"/>
              <a:t>E</a:t>
            </a:r>
            <a:r>
              <a:rPr lang="en-US" dirty="0"/>
              <a:t>xample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07D1F9-3771-A94A-875A-88F7BC96C578}"/>
                  </a:ext>
                </a:extLst>
              </p:cNvPr>
              <p:cNvSpPr>
                <a:spLocks noGrp="1"/>
              </p:cNvSpPr>
              <p:nvPr>
                <p:ph idx="1"/>
              </p:nvPr>
            </p:nvSpPr>
            <p:spPr>
              <a:xfrm>
                <a:off x="628650" y="2226469"/>
                <a:ext cx="7886700" cy="3633087"/>
              </a:xfrm>
            </p:spPr>
            <p:txBody>
              <a:bodyPr>
                <a:normAutofit fontScale="85000" lnSpcReduction="10000"/>
              </a:bodyPr>
              <a:lstStyle/>
              <a:p>
                <a:r>
                  <a:rPr lang="en-GB" dirty="0">
                    <a:latin typeface="Candara" panose="020E0502030303020204" pitchFamily="34" charset="0"/>
                  </a:rPr>
                  <a:t>P1= 0.10</a:t>
                </a:r>
              </a:p>
              <a:p>
                <a:r>
                  <a:rPr lang="en-GB" dirty="0">
                    <a:latin typeface="Candara" panose="020E0502030303020204" pitchFamily="34" charset="0"/>
                  </a:rPr>
                  <a:t>P2= 0.05</a:t>
                </a:r>
              </a:p>
              <a:p>
                <a:endParaRPr lang="en-GB" dirty="0"/>
              </a:p>
              <a:p>
                <a14:m>
                  <m:oMath xmlns:m="http://schemas.openxmlformats.org/officeDocument/2006/math">
                    <m:r>
                      <a:rPr lang="en-GB" smtClean="0">
                        <a:latin typeface="Cambria Math" panose="02040503050406030204" pitchFamily="18" charset="0"/>
                      </a:rPr>
                      <m:t>𝑛</m:t>
                    </m:r>
                    <m:r>
                      <a:rPr lang="en-GB" smtClean="0">
                        <a:latin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a:latin typeface="Cambria Math" panose="02040503050406030204" pitchFamily="18" charset="0"/>
                                  </a:rPr>
                                  <m:t>𝑍</m:t>
                                </m:r>
                              </m:e>
                              <m:sub>
                                <m:r>
                                  <a:rPr lang="en-GB">
                                    <a:latin typeface="Cambria Math" panose="02040503050406030204" pitchFamily="18" charset="0"/>
                                    <a:ea typeface="Cambria Math" panose="02040503050406030204" pitchFamily="18" charset="0"/>
                                  </a:rPr>
                                  <m:t>𝛼</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a:latin typeface="Cambria Math" panose="02040503050406030204" pitchFamily="18" charset="0"/>
                                  </a:rPr>
                                  <m:t>𝑍</m:t>
                                </m:r>
                              </m:e>
                              <m:sub>
                                <m:r>
                                  <a:rPr lang="en-GB">
                                    <a:latin typeface="Cambria Math" panose="02040503050406030204" pitchFamily="18" charset="0"/>
                                  </a:rPr>
                                  <m:t>1−</m:t>
                                </m:r>
                                <m:r>
                                  <a:rPr lang="en-GB">
                                    <a:latin typeface="Cambria Math" panose="02040503050406030204" pitchFamily="18" charset="0"/>
                                    <a:ea typeface="Cambria Math" panose="02040503050406030204" pitchFamily="18" charset="0"/>
                                  </a:rPr>
                                  <m:t>𝛽</m:t>
                                </m:r>
                              </m:sub>
                            </m:sSub>
                          </m:e>
                        </m:d>
                      </m:e>
                      <m:sup>
                        <m:r>
                          <a:rPr lang="en-GB">
                            <a:latin typeface="Cambria Math" panose="02040503050406030204" pitchFamily="18" charset="0"/>
                            <a:ea typeface="Cambria Math" panose="02040503050406030204" pitchFamily="18" charset="0"/>
                          </a:rPr>
                          <m:t>2</m:t>
                        </m:r>
                      </m:sup>
                    </m:sSup>
                    <m:r>
                      <a:rPr lang="en-GB">
                        <a:latin typeface="Cambria Math" panose="02040503050406030204" pitchFamily="18" charset="0"/>
                        <a:ea typeface="Cambria Math" panose="02040503050406030204" pitchFamily="18" charset="0"/>
                      </a:rPr>
                      <m:t> </m:t>
                    </m:r>
                    <m:f>
                      <m:fPr>
                        <m:ctrlPr>
                          <a:rPr lang="en-GB" i="1">
                            <a:latin typeface="Cambria Math" panose="02040503050406030204" pitchFamily="18" charset="0"/>
                            <a:ea typeface="Cambria Math" panose="02040503050406030204" pitchFamily="18" charset="0"/>
                          </a:rPr>
                        </m:ctrlPr>
                      </m:fPr>
                      <m:num>
                        <m:r>
                          <a:rPr lang="en-GB">
                            <a:latin typeface="Cambria Math" panose="02040503050406030204" pitchFamily="18" charset="0"/>
                            <a:ea typeface="Cambria Math" panose="02040503050406030204" pitchFamily="18" charset="0"/>
                          </a:rPr>
                          <m:t>𝑝</m:t>
                        </m:r>
                        <m:r>
                          <a:rPr lang="en-GB">
                            <a:latin typeface="Cambria Math" panose="02040503050406030204" pitchFamily="18" charset="0"/>
                            <a:ea typeface="Cambria Math" panose="02040503050406030204" pitchFamily="18" charset="0"/>
                          </a:rPr>
                          <m:t>1</m:t>
                        </m:r>
                        <m:d>
                          <m:dPr>
                            <m:ctrlPr>
                              <a:rPr lang="en-GB" i="1">
                                <a:latin typeface="Cambria Math" panose="02040503050406030204" pitchFamily="18" charset="0"/>
                                <a:ea typeface="Cambria Math" panose="02040503050406030204" pitchFamily="18" charset="0"/>
                              </a:rPr>
                            </m:ctrlPr>
                          </m:dPr>
                          <m:e>
                            <m:r>
                              <a:rPr lang="en-GB">
                                <a:latin typeface="Cambria Math" panose="02040503050406030204" pitchFamily="18" charset="0"/>
                                <a:ea typeface="Cambria Math" panose="02040503050406030204" pitchFamily="18" charset="0"/>
                              </a:rPr>
                              <m:t>1−</m:t>
                            </m:r>
                            <m:r>
                              <a:rPr lang="en-GB">
                                <a:latin typeface="Cambria Math" panose="02040503050406030204" pitchFamily="18" charset="0"/>
                                <a:ea typeface="Cambria Math" panose="02040503050406030204" pitchFamily="18" charset="0"/>
                              </a:rPr>
                              <m:t>𝑝</m:t>
                            </m:r>
                            <m:r>
                              <a:rPr lang="en-GB">
                                <a:latin typeface="Cambria Math" panose="02040503050406030204" pitchFamily="18" charset="0"/>
                                <a:ea typeface="Cambria Math" panose="02040503050406030204" pitchFamily="18" charset="0"/>
                              </a:rPr>
                              <m:t>1</m:t>
                            </m:r>
                          </m:e>
                        </m:d>
                        <m:r>
                          <a:rPr lang="en-GB">
                            <a:latin typeface="Cambria Math" panose="02040503050406030204" pitchFamily="18" charset="0"/>
                            <a:ea typeface="Cambria Math" panose="02040503050406030204" pitchFamily="18" charset="0"/>
                          </a:rPr>
                          <m:t>+</m:t>
                        </m:r>
                        <m:r>
                          <a:rPr lang="en-GB">
                            <a:latin typeface="Cambria Math" panose="02040503050406030204" pitchFamily="18" charset="0"/>
                            <a:ea typeface="Cambria Math" panose="02040503050406030204" pitchFamily="18" charset="0"/>
                          </a:rPr>
                          <m:t>𝑝</m:t>
                        </m:r>
                        <m:r>
                          <a:rPr lang="en-GB">
                            <a:latin typeface="Cambria Math" panose="02040503050406030204" pitchFamily="18" charset="0"/>
                            <a:ea typeface="Cambria Math" panose="02040503050406030204" pitchFamily="18" charset="0"/>
                          </a:rPr>
                          <m:t>2(1−</m:t>
                        </m:r>
                        <m:r>
                          <a:rPr lang="en-GB">
                            <a:latin typeface="Cambria Math" panose="02040503050406030204" pitchFamily="18" charset="0"/>
                            <a:ea typeface="Cambria Math" panose="02040503050406030204" pitchFamily="18" charset="0"/>
                          </a:rPr>
                          <m:t>𝑝</m:t>
                        </m:r>
                        <m:r>
                          <a:rPr lang="en-GB">
                            <a:latin typeface="Cambria Math" panose="02040503050406030204" pitchFamily="18" charset="0"/>
                            <a:ea typeface="Cambria Math" panose="02040503050406030204" pitchFamily="18" charset="0"/>
                          </a:rPr>
                          <m:t>2)</m:t>
                        </m:r>
                      </m:num>
                      <m:den>
                        <m:sSup>
                          <m:sSupPr>
                            <m:ctrlPr>
                              <a:rPr lang="en-GB" i="1">
                                <a:latin typeface="Cambria Math" panose="02040503050406030204" pitchFamily="18" charset="0"/>
                                <a:ea typeface="Cambria Math" panose="02040503050406030204" pitchFamily="18" charset="0"/>
                              </a:rPr>
                            </m:ctrlPr>
                          </m:sSupPr>
                          <m:e>
                            <m:d>
                              <m:dPr>
                                <m:ctrlPr>
                                  <a:rPr lang="en-GB" i="1">
                                    <a:latin typeface="Cambria Math" panose="02040503050406030204" pitchFamily="18" charset="0"/>
                                    <a:ea typeface="Cambria Math" panose="02040503050406030204" pitchFamily="18" charset="0"/>
                                  </a:rPr>
                                </m:ctrlPr>
                              </m:dPr>
                              <m:e>
                                <m:r>
                                  <a:rPr lang="en-GB">
                                    <a:latin typeface="Cambria Math" panose="02040503050406030204" pitchFamily="18" charset="0"/>
                                    <a:ea typeface="Cambria Math" panose="02040503050406030204" pitchFamily="18" charset="0"/>
                                  </a:rPr>
                                  <m:t>𝑝</m:t>
                                </m:r>
                                <m:r>
                                  <a:rPr lang="en-GB">
                                    <a:latin typeface="Cambria Math" panose="02040503050406030204" pitchFamily="18" charset="0"/>
                                    <a:ea typeface="Cambria Math" panose="02040503050406030204" pitchFamily="18" charset="0"/>
                                  </a:rPr>
                                  <m:t>1−</m:t>
                                </m:r>
                                <m:r>
                                  <a:rPr lang="en-GB">
                                    <a:latin typeface="Cambria Math" panose="02040503050406030204" pitchFamily="18" charset="0"/>
                                    <a:ea typeface="Cambria Math" panose="02040503050406030204" pitchFamily="18" charset="0"/>
                                  </a:rPr>
                                  <m:t>𝑝</m:t>
                                </m:r>
                                <m:r>
                                  <a:rPr lang="en-GB">
                                    <a:latin typeface="Cambria Math" panose="02040503050406030204" pitchFamily="18" charset="0"/>
                                    <a:ea typeface="Cambria Math" panose="02040503050406030204" pitchFamily="18" charset="0"/>
                                  </a:rPr>
                                  <m:t>2</m:t>
                                </m:r>
                              </m:e>
                            </m:d>
                          </m:e>
                          <m:sup>
                            <m:r>
                              <a:rPr lang="en-GB">
                                <a:latin typeface="Cambria Math" panose="02040503050406030204" pitchFamily="18" charset="0"/>
                                <a:ea typeface="Cambria Math" panose="02040503050406030204" pitchFamily="18" charset="0"/>
                              </a:rPr>
                              <m:t>2</m:t>
                            </m:r>
                          </m:sup>
                        </m:sSup>
                      </m:den>
                    </m:f>
                  </m:oMath>
                </a14:m>
                <a:r>
                  <a:rPr lang="en-US" dirty="0"/>
                  <a:t>                                                </a:t>
                </a:r>
              </a:p>
              <a:p>
                <a:endParaRPr lang="en-US" dirty="0"/>
              </a:p>
              <a:p>
                <a:r>
                  <a:rPr lang="en-US" dirty="0">
                    <a:ea typeface="Cambria Math" panose="02040503050406030204" pitchFamily="18" charset="0"/>
                  </a:rPr>
                  <a:t>= </a:t>
                </a:r>
                <a14:m>
                  <m:oMath xmlns:m="http://schemas.openxmlformats.org/officeDocument/2006/math">
                    <m:sSup>
                      <m:sSupPr>
                        <m:ctrlPr>
                          <a:rPr lang="en-GB" i="1" smtClean="0">
                            <a:latin typeface="Cambria Math" panose="02040503050406030204" pitchFamily="18" charset="0"/>
                            <a:ea typeface="Cambria Math" panose="02040503050406030204" pitchFamily="18" charset="0"/>
                          </a:rPr>
                        </m:ctrlPr>
                      </m:sSupPr>
                      <m:e>
                        <m:d>
                          <m:dPr>
                            <m:ctrlPr>
                              <a:rPr lang="en-GB" i="1" smtClean="0">
                                <a:latin typeface="Cambria Math" panose="02040503050406030204" pitchFamily="18" charset="0"/>
                                <a:ea typeface="Cambria Math" panose="02040503050406030204" pitchFamily="18" charset="0"/>
                              </a:rPr>
                            </m:ctrlPr>
                          </m:dPr>
                          <m:e>
                            <m:r>
                              <a:rPr lang="en-GB" smtClean="0">
                                <a:latin typeface="Cambria Math" panose="02040503050406030204" pitchFamily="18" charset="0"/>
                                <a:ea typeface="Cambria Math" panose="02040503050406030204" pitchFamily="18" charset="0"/>
                              </a:rPr>
                              <m:t>1.96+1.28 </m:t>
                            </m:r>
                          </m:e>
                        </m:d>
                      </m:e>
                      <m:sup>
                        <m:r>
                          <a:rPr lang="en-GB" smtClean="0">
                            <a:latin typeface="Cambria Math" panose="02040503050406030204" pitchFamily="18" charset="0"/>
                            <a:ea typeface="Cambria Math" panose="02040503050406030204" pitchFamily="18" charset="0"/>
                          </a:rPr>
                          <m:t>2</m:t>
                        </m:r>
                      </m:sup>
                    </m:sSup>
                    <m:r>
                      <a:rPr lang="en-GB" smtClean="0">
                        <a:latin typeface="Cambria Math" panose="02040503050406030204" pitchFamily="18" charset="0"/>
                        <a:ea typeface="Cambria Math" panose="02040503050406030204" pitchFamily="18" charset="0"/>
                      </a:rPr>
                      <m:t> </m:t>
                    </m:r>
                    <m:f>
                      <m:fPr>
                        <m:ctrlPr>
                          <a:rPr lang="en-GB" i="1" smtClean="0">
                            <a:latin typeface="Cambria Math" panose="02040503050406030204" pitchFamily="18" charset="0"/>
                            <a:ea typeface="Cambria Math" panose="02040503050406030204" pitchFamily="18" charset="0"/>
                          </a:rPr>
                        </m:ctrlPr>
                      </m:fPr>
                      <m:num>
                        <m:r>
                          <a:rPr lang="en-GB" smtClean="0">
                            <a:latin typeface="Cambria Math" panose="02040503050406030204" pitchFamily="18" charset="0"/>
                            <a:ea typeface="Cambria Math" panose="02040503050406030204" pitchFamily="18" charset="0"/>
                          </a:rPr>
                          <m:t>0.1 </m:t>
                        </m:r>
                        <m:d>
                          <m:dPr>
                            <m:ctrlPr>
                              <a:rPr lang="en-GB" i="1" smtClean="0">
                                <a:latin typeface="Cambria Math" panose="02040503050406030204" pitchFamily="18" charset="0"/>
                                <a:ea typeface="Cambria Math" panose="02040503050406030204" pitchFamily="18" charset="0"/>
                              </a:rPr>
                            </m:ctrlPr>
                          </m:dPr>
                          <m:e>
                            <m:r>
                              <a:rPr lang="en-GB" smtClean="0">
                                <a:latin typeface="Cambria Math" panose="02040503050406030204" pitchFamily="18" charset="0"/>
                                <a:ea typeface="Cambria Math" panose="02040503050406030204" pitchFamily="18" charset="0"/>
                              </a:rPr>
                              <m:t>0.9</m:t>
                            </m:r>
                          </m:e>
                        </m:d>
                        <m:r>
                          <a:rPr lang="en-GB" smtClean="0">
                            <a:latin typeface="Cambria Math" panose="02040503050406030204" pitchFamily="18" charset="0"/>
                            <a:ea typeface="Cambria Math" panose="02040503050406030204" pitchFamily="18" charset="0"/>
                          </a:rPr>
                          <m:t>+0.05(0.95)</m:t>
                        </m:r>
                      </m:num>
                      <m:den>
                        <m:sSup>
                          <m:sSupPr>
                            <m:ctrlPr>
                              <a:rPr lang="en-GB" i="1" smtClean="0">
                                <a:latin typeface="Cambria Math" panose="02040503050406030204" pitchFamily="18" charset="0"/>
                                <a:ea typeface="Cambria Math" panose="02040503050406030204" pitchFamily="18" charset="0"/>
                              </a:rPr>
                            </m:ctrlPr>
                          </m:sSupPr>
                          <m:e>
                            <m:d>
                              <m:dPr>
                                <m:ctrlPr>
                                  <a:rPr lang="en-GB" i="1" smtClean="0">
                                    <a:latin typeface="Cambria Math" panose="02040503050406030204" pitchFamily="18" charset="0"/>
                                    <a:ea typeface="Cambria Math" panose="02040503050406030204" pitchFamily="18" charset="0"/>
                                  </a:rPr>
                                </m:ctrlPr>
                              </m:dPr>
                              <m:e>
                                <m:r>
                                  <a:rPr lang="en-GB" smtClean="0">
                                    <a:latin typeface="Cambria Math" panose="02040503050406030204" pitchFamily="18" charset="0"/>
                                    <a:ea typeface="Cambria Math" panose="02040503050406030204" pitchFamily="18" charset="0"/>
                                  </a:rPr>
                                  <m:t>0.1−0.05</m:t>
                                </m:r>
                              </m:e>
                            </m:d>
                          </m:e>
                          <m:sup>
                            <m:r>
                              <a:rPr lang="en-GB" smtClean="0">
                                <a:latin typeface="Cambria Math" panose="02040503050406030204" pitchFamily="18" charset="0"/>
                                <a:ea typeface="Cambria Math" panose="02040503050406030204" pitchFamily="18" charset="0"/>
                              </a:rPr>
                              <m:t>2</m:t>
                            </m:r>
                          </m:sup>
                        </m:sSup>
                      </m:den>
                    </m:f>
                  </m:oMath>
                </a14:m>
                <a:r>
                  <a:rPr lang="en-US" dirty="0">
                    <a:ea typeface="Cambria Math" panose="02040503050406030204" pitchFamily="18" charset="0"/>
                  </a:rPr>
                  <a:t>= 10.5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GB" smtClean="0">
                            <a:latin typeface="Cambria Math" panose="02040503050406030204" pitchFamily="18" charset="0"/>
                            <a:ea typeface="Cambria Math" panose="02040503050406030204" pitchFamily="18" charset="0"/>
                          </a:rPr>
                          <m:t>.09+ .04</m:t>
                        </m:r>
                        <m:r>
                          <a:rPr lang="en-GB" b="0" i="1" smtClean="0">
                            <a:latin typeface="Cambria Math" panose="02040503050406030204" pitchFamily="18" charset="0"/>
                            <a:ea typeface="Cambria Math" panose="02040503050406030204" pitchFamily="18" charset="0"/>
                          </a:rPr>
                          <m:t>8</m:t>
                        </m:r>
                      </m:num>
                      <m:den>
                        <m:r>
                          <a:rPr lang="en-GB" smtClean="0">
                            <a:latin typeface="Cambria Math" panose="02040503050406030204" pitchFamily="18" charset="0"/>
                            <a:ea typeface="Cambria Math" panose="02040503050406030204" pitchFamily="18" charset="0"/>
                          </a:rPr>
                          <m:t>.0025</m:t>
                        </m:r>
                      </m:den>
                    </m:f>
                  </m:oMath>
                </a14:m>
                <a:r>
                  <a:rPr lang="en-US" dirty="0">
                    <a:ea typeface="Cambria Math" panose="02040503050406030204" pitchFamily="18" charset="0"/>
                  </a:rPr>
                  <a:t>= 579.6= 580 </a:t>
                </a:r>
              </a:p>
              <a:p>
                <a:pPr algn="ctr"/>
                <a:r>
                  <a:rPr lang="en-GB" dirty="0"/>
                  <a:t>580 patients would be needed in each group to be 90% sure of being able to detect a reduction in mortality of 5% as significant at the 5% level.</a:t>
                </a:r>
                <a:endParaRPr lang="en-US" dirty="0"/>
              </a:p>
            </p:txBody>
          </p:sp>
        </mc:Choice>
        <mc:Fallback>
          <p:sp>
            <p:nvSpPr>
              <p:cNvPr id="3" name="Content Placeholder 2">
                <a:extLst>
                  <a:ext uri="{FF2B5EF4-FFF2-40B4-BE49-F238E27FC236}">
                    <a16:creationId xmlns:a16="http://schemas.microsoft.com/office/drawing/2014/main" id="{1A07D1F9-3771-A94A-875A-88F7BC96C578}"/>
                  </a:ext>
                </a:extLst>
              </p:cNvPr>
              <p:cNvSpPr>
                <a:spLocks noGrp="1" noRot="1" noChangeAspect="1" noMove="1" noResize="1" noEditPoints="1" noAdjustHandles="1" noChangeArrowheads="1" noChangeShapeType="1" noTextEdit="1"/>
              </p:cNvSpPr>
              <p:nvPr>
                <p:ph idx="1"/>
              </p:nvPr>
            </p:nvSpPr>
            <p:spPr>
              <a:xfrm>
                <a:off x="628650" y="2226469"/>
                <a:ext cx="7886700" cy="3633087"/>
              </a:xfrm>
              <a:blipFill>
                <a:blip r:embed="rId3"/>
                <a:stretch>
                  <a:fillRect l="-804" t="-1742"/>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F640F7A3-0E78-4440-A9EA-A1F3A59BF4F1}"/>
              </a:ext>
            </a:extLst>
          </p:cNvPr>
          <p:cNvGraphicFramePr>
            <a:graphicFrameLocks noGrp="1"/>
          </p:cNvGraphicFramePr>
          <p:nvPr>
            <p:extLst/>
          </p:nvPr>
        </p:nvGraphicFramePr>
        <p:xfrm>
          <a:off x="5846695" y="2226469"/>
          <a:ext cx="3038889" cy="892881"/>
        </p:xfrm>
        <a:graphic>
          <a:graphicData uri="http://schemas.openxmlformats.org/drawingml/2006/table">
            <a:tbl>
              <a:tblPr/>
              <a:tblGrid>
                <a:gridCol w="1012963">
                  <a:extLst>
                    <a:ext uri="{9D8B030D-6E8A-4147-A177-3AD203B41FA5}">
                      <a16:colId xmlns:a16="http://schemas.microsoft.com/office/drawing/2014/main" val="1249997952"/>
                    </a:ext>
                  </a:extLst>
                </a:gridCol>
                <a:gridCol w="1012963">
                  <a:extLst>
                    <a:ext uri="{9D8B030D-6E8A-4147-A177-3AD203B41FA5}">
                      <a16:colId xmlns:a16="http://schemas.microsoft.com/office/drawing/2014/main" val="388999800"/>
                    </a:ext>
                  </a:extLst>
                </a:gridCol>
                <a:gridCol w="1012963">
                  <a:extLst>
                    <a:ext uri="{9D8B030D-6E8A-4147-A177-3AD203B41FA5}">
                      <a16:colId xmlns:a16="http://schemas.microsoft.com/office/drawing/2014/main" val="1044235258"/>
                    </a:ext>
                  </a:extLst>
                </a:gridCol>
              </a:tblGrid>
              <a:tr h="297627">
                <a:tc>
                  <a:txBody>
                    <a:bodyPr/>
                    <a:lstStyle/>
                    <a:p>
                      <a:pPr algn="l" fontAlgn="t"/>
                      <a:r>
                        <a:rPr lang="el-GR" sz="1400" b="0" i="0" dirty="0">
                          <a:effectLst/>
                          <a:latin typeface="Candara Regular"/>
                        </a:rPr>
                        <a:t>α-</a:t>
                      </a:r>
                      <a:r>
                        <a:rPr lang="en-GB" sz="1400" b="0" i="0" dirty="0">
                          <a:effectLst/>
                          <a:latin typeface="Candara Regular"/>
                        </a:rPr>
                        <a:t>error</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5%</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a:t>
                      </a:r>
                    </a:p>
                  </a:txBody>
                  <a:tcPr marL="68580" marR="68580" marT="34290" marB="3429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2429643079"/>
                  </a:ext>
                </a:extLst>
              </a:tr>
              <a:tr h="297627">
                <a:tc>
                  <a:txBody>
                    <a:bodyPr/>
                    <a:lstStyle/>
                    <a:p>
                      <a:pPr algn="l" fontAlgn="t"/>
                      <a:r>
                        <a:rPr lang="en-GB" sz="1400" b="0" i="0" dirty="0">
                          <a:effectLst/>
                          <a:latin typeface="Candara Regular"/>
                        </a:rPr>
                        <a:t>2-sided</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1.96</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2.5758</a:t>
                      </a:r>
                    </a:p>
                  </a:txBody>
                  <a:tcPr marL="68580" marR="68580" marT="34290" marB="3429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2917344563"/>
                  </a:ext>
                </a:extLst>
              </a:tr>
              <a:tr h="297627">
                <a:tc>
                  <a:txBody>
                    <a:bodyPr/>
                    <a:lstStyle/>
                    <a:p>
                      <a:pPr algn="l" fontAlgn="t"/>
                      <a:r>
                        <a:rPr lang="en-GB" sz="1400" b="0" i="0" dirty="0">
                          <a:effectLst/>
                          <a:latin typeface="Candara Regular"/>
                        </a:rPr>
                        <a:t>1-sided</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1.65</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2.33</a:t>
                      </a:r>
                    </a:p>
                  </a:txBody>
                  <a:tcPr marL="68580" marR="68580" marT="34290" marB="3429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2624751666"/>
                  </a:ext>
                </a:extLst>
              </a:tr>
            </a:tbl>
          </a:graphicData>
        </a:graphic>
      </p:graphicFrame>
      <p:graphicFrame>
        <p:nvGraphicFramePr>
          <p:cNvPr id="5" name="Table 4">
            <a:extLst>
              <a:ext uri="{FF2B5EF4-FFF2-40B4-BE49-F238E27FC236}">
                <a16:creationId xmlns:a16="http://schemas.microsoft.com/office/drawing/2014/main" id="{15890C99-D988-5841-B821-E444717D4C0C}"/>
              </a:ext>
            </a:extLst>
          </p:cNvPr>
          <p:cNvGraphicFramePr>
            <a:graphicFrameLocks noGrp="1"/>
          </p:cNvGraphicFramePr>
          <p:nvPr>
            <p:extLst/>
          </p:nvPr>
        </p:nvGraphicFramePr>
        <p:xfrm>
          <a:off x="5623064" y="3275141"/>
          <a:ext cx="3486150" cy="583080"/>
        </p:xfrm>
        <a:graphic>
          <a:graphicData uri="http://schemas.openxmlformats.org/drawingml/2006/table">
            <a:tbl>
              <a:tblPr/>
              <a:tblGrid>
                <a:gridCol w="697230">
                  <a:extLst>
                    <a:ext uri="{9D8B030D-6E8A-4147-A177-3AD203B41FA5}">
                      <a16:colId xmlns:a16="http://schemas.microsoft.com/office/drawing/2014/main" val="46135893"/>
                    </a:ext>
                  </a:extLst>
                </a:gridCol>
                <a:gridCol w="697230">
                  <a:extLst>
                    <a:ext uri="{9D8B030D-6E8A-4147-A177-3AD203B41FA5}">
                      <a16:colId xmlns:a16="http://schemas.microsoft.com/office/drawing/2014/main" val="246555118"/>
                    </a:ext>
                  </a:extLst>
                </a:gridCol>
                <a:gridCol w="697230">
                  <a:extLst>
                    <a:ext uri="{9D8B030D-6E8A-4147-A177-3AD203B41FA5}">
                      <a16:colId xmlns:a16="http://schemas.microsoft.com/office/drawing/2014/main" val="2216967839"/>
                    </a:ext>
                  </a:extLst>
                </a:gridCol>
                <a:gridCol w="697230">
                  <a:extLst>
                    <a:ext uri="{9D8B030D-6E8A-4147-A177-3AD203B41FA5}">
                      <a16:colId xmlns:a16="http://schemas.microsoft.com/office/drawing/2014/main" val="2407559392"/>
                    </a:ext>
                  </a:extLst>
                </a:gridCol>
                <a:gridCol w="697230">
                  <a:extLst>
                    <a:ext uri="{9D8B030D-6E8A-4147-A177-3AD203B41FA5}">
                      <a16:colId xmlns:a16="http://schemas.microsoft.com/office/drawing/2014/main" val="980337132"/>
                    </a:ext>
                  </a:extLst>
                </a:gridCol>
              </a:tblGrid>
              <a:tr h="291540">
                <a:tc>
                  <a:txBody>
                    <a:bodyPr/>
                    <a:lstStyle/>
                    <a:p>
                      <a:pPr algn="l" fontAlgn="t"/>
                      <a:r>
                        <a:rPr lang="en-GB" sz="1400" b="0" i="0" dirty="0">
                          <a:effectLst/>
                          <a:latin typeface="Candara Regular"/>
                        </a:rPr>
                        <a:t>Power</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80%</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85%</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90%</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95%</a:t>
                      </a:r>
                    </a:p>
                  </a:txBody>
                  <a:tcPr marL="68580" marR="68580" marT="34290" marB="3429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1431524862"/>
                  </a:ext>
                </a:extLst>
              </a:tr>
              <a:tr h="291540">
                <a:tc>
                  <a:txBody>
                    <a:bodyPr/>
                    <a:lstStyle/>
                    <a:p>
                      <a:pPr algn="l" fontAlgn="t"/>
                      <a:r>
                        <a:rPr lang="en-GB" sz="1400" b="0" i="0" dirty="0">
                          <a:effectLst/>
                          <a:latin typeface="Candara Regular"/>
                        </a:rPr>
                        <a:t>Value</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0.8416</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1.0364</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1.2816</a:t>
                      </a:r>
                    </a:p>
                  </a:txBody>
                  <a:tcPr marL="68580" marR="68580" marT="34290" marB="34290">
                    <a:lnL>
                      <a:noFill/>
                    </a:lnL>
                    <a:lnR>
                      <a:noFill/>
                    </a:lnR>
                    <a:lnT>
                      <a:noFill/>
                    </a:lnT>
                    <a:lnB>
                      <a:noFill/>
                    </a:lnB>
                    <a:solidFill>
                      <a:schemeClr val="accent3">
                        <a:lumMod val="20000"/>
                        <a:lumOff val="80000"/>
                      </a:schemeClr>
                    </a:solidFill>
                  </a:tcPr>
                </a:tc>
                <a:tc>
                  <a:txBody>
                    <a:bodyPr/>
                    <a:lstStyle/>
                    <a:p>
                      <a:pPr algn="l" fontAlgn="t"/>
                      <a:r>
                        <a:rPr lang="en-GB" sz="1400" b="0" i="0" dirty="0">
                          <a:effectLst/>
                          <a:latin typeface="Candara Regular"/>
                        </a:rPr>
                        <a:t>1.6449</a:t>
                      </a:r>
                    </a:p>
                  </a:txBody>
                  <a:tcPr marL="68580" marR="68580" marT="34290" marB="34290">
                    <a:lnL>
                      <a:noFill/>
                    </a:lnL>
                    <a:lnR>
                      <a:noFill/>
                    </a:lnR>
                    <a:lnT>
                      <a:noFill/>
                    </a:lnT>
                    <a:lnB>
                      <a:noFill/>
                    </a:lnB>
                    <a:solidFill>
                      <a:schemeClr val="accent3">
                        <a:lumMod val="20000"/>
                        <a:lumOff val="80000"/>
                      </a:schemeClr>
                    </a:solidFill>
                  </a:tcPr>
                </a:tc>
                <a:extLst>
                  <a:ext uri="{0D108BD9-81ED-4DB2-BD59-A6C34878D82A}">
                    <a16:rowId xmlns:a16="http://schemas.microsoft.com/office/drawing/2014/main" val="4178038630"/>
                  </a:ext>
                </a:extLst>
              </a:tr>
            </a:tbl>
          </a:graphicData>
        </a:graphic>
      </p:graphicFrame>
      <p:sp>
        <p:nvSpPr>
          <p:cNvPr id="6" name="Slide Number Placeholder 5">
            <a:extLst>
              <a:ext uri="{FF2B5EF4-FFF2-40B4-BE49-F238E27FC236}">
                <a16:creationId xmlns:a16="http://schemas.microsoft.com/office/drawing/2014/main" id="{5C6EE155-FB9F-9340-B5FD-0E6E12C8DE50}"/>
              </a:ext>
            </a:extLst>
          </p:cNvPr>
          <p:cNvSpPr>
            <a:spLocks noGrp="1"/>
          </p:cNvSpPr>
          <p:nvPr>
            <p:ph type="sldNum" sz="quarter" idx="12"/>
          </p:nvPr>
        </p:nvSpPr>
        <p:spPr/>
        <p:txBody>
          <a:bodyPr/>
          <a:lstStyle/>
          <a:p>
            <a:fld id="{803C33BC-767D-8845-BB2C-A473FB4A7552}" type="slidenum">
              <a:rPr lang="en-US" smtClean="0"/>
              <a:pPr/>
              <a:t>482</a:t>
            </a:fld>
            <a:endParaRPr lang="en-US"/>
          </a:p>
        </p:txBody>
      </p:sp>
    </p:spTree>
    <p:extLst>
      <p:ext uri="{BB962C8B-B14F-4D97-AF65-F5344CB8AC3E}">
        <p14:creationId xmlns:p14="http://schemas.microsoft.com/office/powerpoint/2010/main" val="2441627274"/>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027D0-A78D-4D31-B262-15A51BF10B44}"/>
              </a:ext>
            </a:extLst>
          </p:cNvPr>
          <p:cNvSpPr>
            <a:spLocks noGrp="1"/>
          </p:cNvSpPr>
          <p:nvPr>
            <p:ph type="title"/>
          </p:nvPr>
        </p:nvSpPr>
        <p:spPr/>
        <p:txBody>
          <a:bodyPr/>
          <a:lstStyle/>
          <a:p>
            <a:r>
              <a:rPr lang="en-GB" dirty="0"/>
              <a:t>Solving in R</a:t>
            </a:r>
          </a:p>
        </p:txBody>
      </p:sp>
      <p:sp>
        <p:nvSpPr>
          <p:cNvPr id="9" name="Rectangle 8">
            <a:extLst>
              <a:ext uri="{FF2B5EF4-FFF2-40B4-BE49-F238E27FC236}">
                <a16:creationId xmlns:a16="http://schemas.microsoft.com/office/drawing/2014/main" id="{5503A611-C7DD-41D6-BE9A-38A4B62C682A}"/>
              </a:ext>
            </a:extLst>
          </p:cNvPr>
          <p:cNvSpPr/>
          <p:nvPr/>
        </p:nvSpPr>
        <p:spPr>
          <a:xfrm>
            <a:off x="0" y="5068285"/>
            <a:ext cx="9144000" cy="551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pic>
        <p:nvPicPr>
          <p:cNvPr id="3" name="Picture 2">
            <a:extLst>
              <a:ext uri="{FF2B5EF4-FFF2-40B4-BE49-F238E27FC236}">
                <a16:creationId xmlns:a16="http://schemas.microsoft.com/office/drawing/2014/main" id="{37537EED-0D5C-4B08-92C4-4BE270916C94}"/>
              </a:ext>
            </a:extLst>
          </p:cNvPr>
          <p:cNvPicPr>
            <a:picLocks noChangeAspect="1"/>
          </p:cNvPicPr>
          <p:nvPr/>
        </p:nvPicPr>
        <p:blipFill rotWithShape="1">
          <a:blip r:embed="rId3"/>
          <a:srcRect l="17187" t="62778" r="41493" b="14604"/>
          <a:stretch/>
        </p:blipFill>
        <p:spPr>
          <a:xfrm>
            <a:off x="633413" y="2144316"/>
            <a:ext cx="7680738" cy="2620483"/>
          </a:xfrm>
          <a:prstGeom prst="rect">
            <a:avLst/>
          </a:prstGeom>
        </p:spPr>
      </p:pic>
      <p:sp>
        <p:nvSpPr>
          <p:cNvPr id="6" name="TextBox 5">
            <a:extLst>
              <a:ext uri="{FF2B5EF4-FFF2-40B4-BE49-F238E27FC236}">
                <a16:creationId xmlns:a16="http://schemas.microsoft.com/office/drawing/2014/main" id="{2F39128A-34EC-4A8A-96E9-807B13028051}"/>
              </a:ext>
            </a:extLst>
          </p:cNvPr>
          <p:cNvSpPr txBox="1"/>
          <p:nvPr/>
        </p:nvSpPr>
        <p:spPr>
          <a:xfrm>
            <a:off x="8609296" y="4997701"/>
            <a:ext cx="446762" cy="715581"/>
          </a:xfrm>
          <a:prstGeom prst="rect">
            <a:avLst/>
          </a:prstGeom>
          <a:noFill/>
        </p:spPr>
        <p:txBody>
          <a:bodyPr wrap="square" rtlCol="0">
            <a:spAutoFit/>
          </a:bodyPr>
          <a:lstStyle/>
          <a:p>
            <a:r>
              <a:rPr lang="en-GB" sz="4050" dirty="0"/>
              <a:t>R</a:t>
            </a:r>
          </a:p>
        </p:txBody>
      </p:sp>
      <p:sp>
        <p:nvSpPr>
          <p:cNvPr id="4" name="Slide Number Placeholder 3">
            <a:extLst>
              <a:ext uri="{FF2B5EF4-FFF2-40B4-BE49-F238E27FC236}">
                <a16:creationId xmlns:a16="http://schemas.microsoft.com/office/drawing/2014/main" id="{5794A412-D884-484F-9D61-CD62CBE02D2A}"/>
              </a:ext>
            </a:extLst>
          </p:cNvPr>
          <p:cNvSpPr>
            <a:spLocks noGrp="1"/>
          </p:cNvSpPr>
          <p:nvPr>
            <p:ph type="sldNum" sz="quarter" idx="12"/>
          </p:nvPr>
        </p:nvSpPr>
        <p:spPr/>
        <p:txBody>
          <a:bodyPr/>
          <a:lstStyle/>
          <a:p>
            <a:fld id="{803C33BC-767D-8845-BB2C-A473FB4A7552}" type="slidenum">
              <a:rPr lang="en-US" smtClean="0"/>
              <a:pPr/>
              <a:t>483</a:t>
            </a:fld>
            <a:endParaRPr lang="en-US"/>
          </a:p>
        </p:txBody>
      </p:sp>
    </p:spTree>
    <p:extLst>
      <p:ext uri="{BB962C8B-B14F-4D97-AF65-F5344CB8AC3E}">
        <p14:creationId xmlns:p14="http://schemas.microsoft.com/office/powerpoint/2010/main" val="2426677552"/>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1E6B-0DB0-5A45-8174-F1C3AFC0339A}"/>
              </a:ext>
            </a:extLst>
          </p:cNvPr>
          <p:cNvSpPr>
            <a:spLocks noGrp="1"/>
          </p:cNvSpPr>
          <p:nvPr>
            <p:ph type="title"/>
          </p:nvPr>
        </p:nvSpPr>
        <p:spPr/>
        <p:txBody>
          <a:bodyPr/>
          <a:lstStyle/>
          <a:p>
            <a:r>
              <a:rPr lang="en-GB" dirty="0"/>
              <a:t> </a:t>
            </a:r>
            <a:r>
              <a:rPr lang="en-GB" b="1" dirty="0"/>
              <a:t>O</a:t>
            </a:r>
            <a:r>
              <a:rPr lang="en-GB" dirty="0"/>
              <a:t>ther </a:t>
            </a:r>
            <a:r>
              <a:rPr lang="en-GB" b="1" dirty="0"/>
              <a:t>O</a:t>
            </a:r>
            <a:r>
              <a:rPr lang="en-GB" dirty="0"/>
              <a:t>utcome </a:t>
            </a:r>
            <a:r>
              <a:rPr lang="en-GB" b="1" dirty="0"/>
              <a:t>T</a:t>
            </a:r>
            <a:r>
              <a:rPr lang="en-GB" dirty="0"/>
              <a:t>ypes</a:t>
            </a:r>
            <a:endParaRPr lang="en-US" dirty="0"/>
          </a:p>
        </p:txBody>
      </p:sp>
      <p:sp>
        <p:nvSpPr>
          <p:cNvPr id="3" name="Content Placeholder 2">
            <a:extLst>
              <a:ext uri="{FF2B5EF4-FFF2-40B4-BE49-F238E27FC236}">
                <a16:creationId xmlns:a16="http://schemas.microsoft.com/office/drawing/2014/main" id="{493EF68F-15C2-A848-93E0-F67BD15D5BA7}"/>
              </a:ext>
            </a:extLst>
          </p:cNvPr>
          <p:cNvSpPr>
            <a:spLocks noGrp="1"/>
          </p:cNvSpPr>
          <p:nvPr>
            <p:ph idx="1"/>
          </p:nvPr>
        </p:nvSpPr>
        <p:spPr/>
        <p:txBody>
          <a:bodyPr/>
          <a:lstStyle/>
          <a:p>
            <a:pPr algn="ctr"/>
            <a:endParaRPr lang="en-GB" dirty="0"/>
          </a:p>
          <a:p>
            <a:pPr algn="ctr"/>
            <a:endParaRPr lang="en-GB" dirty="0"/>
          </a:p>
          <a:p>
            <a:pPr algn="ctr"/>
            <a:r>
              <a:rPr lang="en-GB" dirty="0"/>
              <a:t>In many studies, the outcomes may not be continuous or categorical. In these cases, the details of calculation differ, but using the four aforementioned components, persist through calculations with other types of outcomes. </a:t>
            </a:r>
            <a:endParaRPr lang="en-US" dirty="0"/>
          </a:p>
        </p:txBody>
      </p:sp>
      <p:sp>
        <p:nvSpPr>
          <p:cNvPr id="4" name="Slide Number Placeholder 3">
            <a:extLst>
              <a:ext uri="{FF2B5EF4-FFF2-40B4-BE49-F238E27FC236}">
                <a16:creationId xmlns:a16="http://schemas.microsoft.com/office/drawing/2014/main" id="{6CD0505F-91F4-8449-BCE8-FD73132D5888}"/>
              </a:ext>
            </a:extLst>
          </p:cNvPr>
          <p:cNvSpPr>
            <a:spLocks noGrp="1"/>
          </p:cNvSpPr>
          <p:nvPr>
            <p:ph type="sldNum" sz="quarter" idx="12"/>
          </p:nvPr>
        </p:nvSpPr>
        <p:spPr/>
        <p:txBody>
          <a:bodyPr/>
          <a:lstStyle/>
          <a:p>
            <a:fld id="{803C33BC-767D-8845-BB2C-A473FB4A7552}" type="slidenum">
              <a:rPr lang="en-US" smtClean="0"/>
              <a:pPr/>
              <a:t>484</a:t>
            </a:fld>
            <a:endParaRPr lang="en-US"/>
          </a:p>
        </p:txBody>
      </p:sp>
    </p:spTree>
    <p:extLst>
      <p:ext uri="{BB962C8B-B14F-4D97-AF65-F5344CB8AC3E}">
        <p14:creationId xmlns:p14="http://schemas.microsoft.com/office/powerpoint/2010/main" val="358369890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4C25-1317-4880-820C-B5E1AA2FC191}"/>
              </a:ext>
            </a:extLst>
          </p:cNvPr>
          <p:cNvSpPr>
            <a:spLocks noGrp="1"/>
          </p:cNvSpPr>
          <p:nvPr>
            <p:ph type="title"/>
          </p:nvPr>
        </p:nvSpPr>
        <p:spPr>
          <a:xfrm>
            <a:off x="6551195" y="4741351"/>
            <a:ext cx="2809374" cy="994172"/>
          </a:xfrm>
        </p:spPr>
        <p:txBody>
          <a:bodyPr/>
          <a:lstStyle/>
          <a:p>
            <a:r>
              <a:rPr lang="en-GB" sz="4050" dirty="0"/>
              <a:t>Summary</a:t>
            </a:r>
            <a:endParaRPr lang="en-GB" dirty="0"/>
          </a:p>
        </p:txBody>
      </p:sp>
      <p:sp>
        <p:nvSpPr>
          <p:cNvPr id="4" name="Rectangle 3">
            <a:extLst>
              <a:ext uri="{FF2B5EF4-FFF2-40B4-BE49-F238E27FC236}">
                <a16:creationId xmlns:a16="http://schemas.microsoft.com/office/drawing/2014/main" id="{F7D0F77A-EA55-4775-8AAE-42AC19072748}"/>
              </a:ext>
            </a:extLst>
          </p:cNvPr>
          <p:cNvSpPr/>
          <p:nvPr/>
        </p:nvSpPr>
        <p:spPr>
          <a:xfrm>
            <a:off x="0" y="4360236"/>
            <a:ext cx="9144000" cy="551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3" name="Slide Number Placeholder 2">
            <a:extLst>
              <a:ext uri="{FF2B5EF4-FFF2-40B4-BE49-F238E27FC236}">
                <a16:creationId xmlns:a16="http://schemas.microsoft.com/office/drawing/2014/main" id="{6EC59102-9DEF-2B40-AF21-7C9982857631}"/>
              </a:ext>
            </a:extLst>
          </p:cNvPr>
          <p:cNvSpPr>
            <a:spLocks noGrp="1"/>
          </p:cNvSpPr>
          <p:nvPr>
            <p:ph type="sldNum" sz="quarter" idx="12"/>
          </p:nvPr>
        </p:nvSpPr>
        <p:spPr/>
        <p:txBody>
          <a:bodyPr/>
          <a:lstStyle/>
          <a:p>
            <a:fld id="{803C33BC-767D-8845-BB2C-A473FB4A7552}" type="slidenum">
              <a:rPr lang="en-US" smtClean="0"/>
              <a:pPr/>
              <a:t>485</a:t>
            </a:fld>
            <a:endParaRPr lang="en-US"/>
          </a:p>
        </p:txBody>
      </p:sp>
    </p:spTree>
    <p:extLst>
      <p:ext uri="{BB962C8B-B14F-4D97-AF65-F5344CB8AC3E}">
        <p14:creationId xmlns:p14="http://schemas.microsoft.com/office/powerpoint/2010/main" val="1478288111"/>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0FF5-9EAE-DB42-9A09-38FBA34E880A}"/>
              </a:ext>
            </a:extLst>
          </p:cNvPr>
          <p:cNvSpPr>
            <a:spLocks noGrp="1"/>
          </p:cNvSpPr>
          <p:nvPr>
            <p:ph type="title"/>
          </p:nvPr>
        </p:nvSpPr>
        <p:spPr/>
        <p:txBody>
          <a:bodyPr/>
          <a:lstStyle/>
          <a:p>
            <a:pPr defTabSz="685800" eaLnBrk="1" hangingPunct="1">
              <a:lnSpc>
                <a:spcPct val="90000"/>
              </a:lnSpc>
            </a:pPr>
            <a:r>
              <a:rPr lang="en-US" b="1" dirty="0"/>
              <a:t>D</a:t>
            </a:r>
            <a:r>
              <a:rPr lang="en-US" dirty="0"/>
              <a:t>efinitions </a:t>
            </a:r>
          </a:p>
        </p:txBody>
      </p:sp>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C43BABA8-345A-2949-B786-D4A88713F605}"/>
                  </a:ext>
                </a:extLst>
              </p:cNvPr>
              <p:cNvGraphicFramePr>
                <a:graphicFrameLocks noGrp="1"/>
              </p:cNvGraphicFramePr>
              <p:nvPr>
                <p:ph idx="1"/>
                <p:extLst/>
              </p:nvPr>
            </p:nvGraphicFramePr>
            <p:xfrm>
              <a:off x="356347" y="2367767"/>
              <a:ext cx="8431307" cy="3328921"/>
            </p:xfrm>
            <a:graphic>
              <a:graphicData uri="http://schemas.openxmlformats.org/drawingml/2006/table">
                <a:tbl>
                  <a:tblPr firstRow="1" bandRow="1">
                    <a:tableStyleId>{5940675A-B579-460E-94D1-54222C63F5DA}</a:tableStyleId>
                  </a:tblPr>
                  <a:tblGrid>
                    <a:gridCol w="1523908">
                      <a:extLst>
                        <a:ext uri="{9D8B030D-6E8A-4147-A177-3AD203B41FA5}">
                          <a16:colId xmlns:a16="http://schemas.microsoft.com/office/drawing/2014/main" val="828658816"/>
                        </a:ext>
                      </a:extLst>
                    </a:gridCol>
                    <a:gridCol w="6907399">
                      <a:extLst>
                        <a:ext uri="{9D8B030D-6E8A-4147-A177-3AD203B41FA5}">
                          <a16:colId xmlns:a16="http://schemas.microsoft.com/office/drawing/2014/main" val="1567491859"/>
                        </a:ext>
                      </a:extLst>
                    </a:gridCol>
                  </a:tblGrid>
                  <a:tr h="685800">
                    <a:tc>
                      <a:txBody>
                        <a:bodyPr/>
                        <a:lstStyle/>
                        <a:p>
                          <a:pPr algn="ctr"/>
                          <a14:m>
                            <m:oMathPara xmlns:m="http://schemas.openxmlformats.org/officeDocument/2006/math">
                              <m:oMathParaPr>
                                <m:jc m:val="center"/>
                              </m:oMathParaPr>
                              <m:oMath xmlns:m="http://schemas.openxmlformats.org/officeDocument/2006/math">
                                <m:r>
                                  <a:rPr lang="en-US" sz="1400" b="0" i="0" smtClean="0">
                                    <a:latin typeface="Cambria Math" panose="02040503050406030204" pitchFamily="18" charset="0"/>
                                    <a:ea typeface="Cambria Math" panose="02040503050406030204" pitchFamily="18" charset="0"/>
                                  </a:rPr>
                                  <m:t>𝛼</m:t>
                                </m:r>
                              </m:oMath>
                            </m:oMathPara>
                          </a14:m>
                          <a:endParaRPr lang="en-US" sz="1400" b="0" i="0" dirty="0">
                            <a:latin typeface="Candara Regular"/>
                          </a:endParaRPr>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l"/>
                          <a:r>
                            <a:rPr lang="en-US" sz="1400" b="0" i="0" dirty="0">
                              <a:latin typeface="Candara Regular"/>
                            </a:rPr>
                            <a:t>Type I error</a:t>
                          </a:r>
                          <a:r>
                            <a:rPr lang="ar-SA" sz="1400" b="0" i="0" dirty="0">
                              <a:latin typeface="Candara Regular"/>
                            </a:rPr>
                            <a:t>: </a:t>
                          </a:r>
                          <a:r>
                            <a:rPr lang="en-GB" sz="1400" kern="1200" dirty="0">
                              <a:effectLst/>
                            </a:rPr>
                            <a:t>The risk of a false positive result.</a:t>
                          </a:r>
                        </a:p>
                        <a:p>
                          <a:pPr algn="l"/>
                          <a:r>
                            <a:rPr lang="en-GB" sz="1400" kern="1200" dirty="0">
                              <a:effectLst/>
                            </a:rPr>
                            <a:t>i.e. the chance of detecting a statistically significant difference when there is no real difference between treatments.</a:t>
                          </a:r>
                          <a:endParaRPr lang="en-GB" sz="1400" b="0" i="0" kern="1200" dirty="0">
                            <a:solidFill>
                              <a:schemeClr val="dk1"/>
                            </a:solidFill>
                            <a:effectLst/>
                            <a:latin typeface="Candara Regular"/>
                            <a:ea typeface="+mn-ea"/>
                            <a:cs typeface="+mn-cs"/>
                          </a:endParaRPr>
                        </a:p>
                      </a:txBody>
                      <a:tcPr marL="68580" marR="68580" marT="34290" marB="34290">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20629118"/>
                      </a:ext>
                    </a:extLst>
                  </a:tr>
                  <a:tr h="581746">
                    <a:tc>
                      <a:txBody>
                        <a:bodyPr/>
                        <a:lstStyle/>
                        <a:p>
                          <a:pPr algn="ctr"/>
                          <a14:m>
                            <m:oMathPara xmlns:m="http://schemas.openxmlformats.org/officeDocument/2006/math">
                              <m:oMathParaPr>
                                <m:jc m:val="center"/>
                              </m:oMathParaPr>
                              <m:oMath xmlns:m="http://schemas.openxmlformats.org/officeDocument/2006/math">
                                <m:r>
                                  <a:rPr lang="en-US" sz="1400" b="0" i="0" smtClean="0">
                                    <a:latin typeface="Cambria Math" panose="02040503050406030204" pitchFamily="18" charset="0"/>
                                    <a:ea typeface="Cambria Math" panose="02040503050406030204" pitchFamily="18" charset="0"/>
                                  </a:rPr>
                                  <m:t>𝛽</m:t>
                                </m:r>
                              </m:oMath>
                            </m:oMathPara>
                          </a14:m>
                          <a:endParaRPr lang="en-US" sz="1400" b="0" i="0" dirty="0">
                            <a:latin typeface="Candara Regular"/>
                          </a:endParaRPr>
                        </a:p>
                      </a:txBody>
                      <a:tcPr marL="68580" marR="68580" marT="34290" marB="34290">
                        <a:lnL w="12700" cap="flat" cmpd="sng" algn="ctr">
                          <a:noFill/>
                          <a:prstDash val="solid"/>
                          <a:round/>
                          <a:headEnd type="none" w="med" len="med"/>
                          <a:tailEnd type="none" w="med" len="med"/>
                        </a:lnL>
                      </a:tcPr>
                    </a:tc>
                    <a:tc>
                      <a:txBody>
                        <a:bodyPr/>
                        <a:lstStyle/>
                        <a:p>
                          <a:pPr algn="l"/>
                          <a:r>
                            <a:rPr lang="en-US" sz="1400" b="0" i="0" dirty="0">
                              <a:latin typeface="Candara Regular"/>
                            </a:rPr>
                            <a:t>Type II error</a:t>
                          </a:r>
                          <a:r>
                            <a:rPr lang="ar-SA" sz="1400" b="0" i="0" dirty="0">
                              <a:latin typeface="Candara Regular"/>
                            </a:rPr>
                            <a:t>: </a:t>
                          </a:r>
                          <a:r>
                            <a:rPr lang="en-GB" sz="1400" kern="1200" dirty="0">
                              <a:effectLst/>
                            </a:rPr>
                            <a:t>The risk of a false negative result</a:t>
                          </a:r>
                        </a:p>
                        <a:p>
                          <a:pPr algn="l"/>
                          <a:r>
                            <a:rPr lang="en-GB" sz="1400" kern="1200" dirty="0">
                              <a:effectLst/>
                            </a:rPr>
                            <a:t>i.e. the chance of not detecting a significant difference when there really is a difference.</a:t>
                          </a:r>
                          <a:endParaRPr lang="en-GB" sz="1400" b="0" i="0" kern="1200" dirty="0">
                            <a:solidFill>
                              <a:schemeClr val="dk1"/>
                            </a:solidFill>
                            <a:effectLst/>
                            <a:latin typeface="Candara Regular"/>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4117226972"/>
                      </a:ext>
                    </a:extLst>
                  </a:tr>
                  <a:tr h="685800">
                    <a:tc>
                      <a:txBody>
                        <a:bodyPr/>
                        <a:lstStyle/>
                        <a:p>
                          <a:pPr algn="ctr"/>
                          <a:r>
                            <a:rPr lang="en-US" sz="1400" b="0" i="0" dirty="0">
                              <a:latin typeface="Candara Regular"/>
                            </a:rPr>
                            <a:t>Power (1-</a:t>
                          </a:r>
                          <a14:m>
                            <m:oMath xmlns:m="http://schemas.openxmlformats.org/officeDocument/2006/math">
                              <m:r>
                                <a:rPr lang="en-US" sz="1400" b="0" i="0" smtClean="0">
                                  <a:latin typeface="Cambria Math" panose="02040503050406030204" pitchFamily="18" charset="0"/>
                                  <a:ea typeface="Cambria Math" panose="02040503050406030204" pitchFamily="18" charset="0"/>
                                </a:rPr>
                                <m:t>𝛽</m:t>
                              </m:r>
                            </m:oMath>
                          </a14:m>
                          <a:r>
                            <a:rPr lang="en-US" sz="1400" b="0" i="0" dirty="0">
                              <a:latin typeface="Candara Regular"/>
                            </a:rPr>
                            <a:t>)</a:t>
                          </a:r>
                        </a:p>
                      </a:txBody>
                      <a:tcPr marL="68580" marR="68580" marT="34290" marB="34290">
                        <a:lnL w="12700" cap="flat" cmpd="sng" algn="ctr">
                          <a:noFill/>
                          <a:prstDash val="solid"/>
                          <a:round/>
                          <a:headEnd type="none" w="med" len="med"/>
                          <a:tailEnd type="none" w="med" len="med"/>
                        </a:lnL>
                      </a:tcPr>
                    </a:tc>
                    <a:tc>
                      <a:txBody>
                        <a:bodyPr/>
                        <a:lstStyle/>
                        <a:p>
                          <a:pPr algn="l"/>
                          <a:r>
                            <a:rPr lang="en-US" sz="1400" b="0" i="0" dirty="0">
                              <a:latin typeface="Candara Regular"/>
                            </a:rPr>
                            <a:t>Power </a:t>
                          </a:r>
                          <a:r>
                            <a:rPr lang="en-GB" sz="1400" b="0" i="0" kern="1200" dirty="0">
                              <a:effectLst/>
                              <a:latin typeface="Candara Regular"/>
                            </a:rPr>
                            <a:t>The chance of not getting a false negative result.</a:t>
                          </a:r>
                          <a:br>
                            <a:rPr lang="en-GB" sz="1400" dirty="0"/>
                          </a:br>
                          <a:r>
                            <a:rPr lang="en-GB" sz="1400" kern="1200" dirty="0">
                              <a:effectLst/>
                            </a:rPr>
                            <a:t>i.e. the chance of spotting a difference as being statistically significant if there really is a difference.</a:t>
                          </a:r>
                          <a:endParaRPr lang="en-US" sz="1400" dirty="0"/>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1524603695"/>
                      </a:ext>
                    </a:extLst>
                  </a:tr>
                  <a:tr h="685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The smallest effect of interest </a:t>
                          </a:r>
                          <a:r>
                            <a:rPr lang="en-GB" sz="1400" dirty="0">
                              <a:effectLst/>
                              <a:latin typeface="inherit"/>
                            </a:rPr>
                            <a:t> </a:t>
                          </a:r>
                        </a:p>
                        <a:p>
                          <a:pPr algn="ctr"/>
                          <a:endParaRPr lang="en-US" sz="1400" b="0" i="0" dirty="0">
                            <a:latin typeface="Candara Regular"/>
                          </a:endParaRPr>
                        </a:p>
                      </a:txBody>
                      <a:tcPr marL="68580" marR="68580" marT="34290" marB="34290">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effectLst/>
                              <a:latin typeface="inherit"/>
                            </a:rPr>
                            <a:t>The minimal difference between the groups that the investigator considers scientifically plausible and clinically relevant. </a:t>
                          </a: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839261092"/>
                      </a:ext>
                    </a:extLst>
                  </a:tr>
                  <a:tr h="494281">
                    <a:tc>
                      <a:txBody>
                        <a:bodyPr/>
                        <a:lstStyle/>
                        <a:p>
                          <a:pPr algn="ctr"/>
                          <a:r>
                            <a:rPr lang="en-GB" sz="1400" dirty="0">
                              <a:effectLst/>
                              <a:latin typeface="inherit"/>
                            </a:rPr>
                            <a:t>Variance</a:t>
                          </a:r>
                          <a:endParaRPr lang="en-US" sz="1400" b="0" i="0" dirty="0">
                            <a:latin typeface="Candara Regular"/>
                          </a:endParaRPr>
                        </a:p>
                      </a:txBody>
                      <a:tcPr marL="68580" marR="68580" marT="34290" marB="34290">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effectLst/>
                              <a:latin typeface="inherit"/>
                            </a:rPr>
                            <a:t>The variability of the outcome measure, expressed as the standard deviation.</a:t>
                          </a:r>
                        </a:p>
                      </a:txBody>
                      <a:tcPr marL="68580" marR="68580" marT="34290" marB="34290">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215776249"/>
                      </a:ext>
                    </a:extLst>
                  </a:tr>
                </a:tbl>
              </a:graphicData>
            </a:graphic>
          </p:graphicFrame>
        </mc:Choice>
        <mc:Fallback>
          <p:graphicFrame>
            <p:nvGraphicFramePr>
              <p:cNvPr id="4" name="Content Placeholder 3">
                <a:extLst>
                  <a:ext uri="{FF2B5EF4-FFF2-40B4-BE49-F238E27FC236}">
                    <a16:creationId xmlns:a16="http://schemas.microsoft.com/office/drawing/2014/main" id="{C43BABA8-345A-2949-B786-D4A88713F605}"/>
                  </a:ext>
                </a:extLst>
              </p:cNvPr>
              <p:cNvGraphicFramePr>
                <a:graphicFrameLocks noGrp="1"/>
              </p:cNvGraphicFramePr>
              <p:nvPr>
                <p:ph idx="1"/>
                <p:extLst/>
              </p:nvPr>
            </p:nvGraphicFramePr>
            <p:xfrm>
              <a:off x="356347" y="2367767"/>
              <a:ext cx="8431307" cy="3328921"/>
            </p:xfrm>
            <a:graphic>
              <a:graphicData uri="http://schemas.openxmlformats.org/drawingml/2006/table">
                <a:tbl>
                  <a:tblPr firstRow="1" bandRow="1">
                    <a:tableStyleId>{5940675A-B579-460E-94D1-54222C63F5DA}</a:tableStyleId>
                  </a:tblPr>
                  <a:tblGrid>
                    <a:gridCol w="1523908">
                      <a:extLst>
                        <a:ext uri="{9D8B030D-6E8A-4147-A177-3AD203B41FA5}">
                          <a16:colId xmlns:a16="http://schemas.microsoft.com/office/drawing/2014/main" val="828658816"/>
                        </a:ext>
                      </a:extLst>
                    </a:gridCol>
                    <a:gridCol w="6907399">
                      <a:extLst>
                        <a:ext uri="{9D8B030D-6E8A-4147-A177-3AD203B41FA5}">
                          <a16:colId xmlns:a16="http://schemas.microsoft.com/office/drawing/2014/main" val="1567491859"/>
                        </a:ext>
                      </a:extLst>
                    </a:gridCol>
                  </a:tblGrid>
                  <a:tr h="708660">
                    <a:tc>
                      <a:txBody>
                        <a:bodyPr/>
                        <a:lstStyle/>
                        <a:p>
                          <a:endParaRPr lang="en-US"/>
                        </a:p>
                      </a:txBody>
                      <a:tcPr marL="68580" marR="68580" marT="34290" marB="34290">
                        <a:lnL w="12700" cap="flat" cmpd="sng" algn="ctr">
                          <a:noFill/>
                          <a:prstDash val="solid"/>
                          <a:round/>
                          <a:headEnd type="none" w="med" len="med"/>
                          <a:tailEnd type="none" w="med" len="med"/>
                        </a:lnL>
                        <a:lnT w="12700" cap="flat" cmpd="sng" algn="ctr">
                          <a:noFill/>
                          <a:prstDash val="solid"/>
                          <a:round/>
                          <a:headEnd type="none" w="med" len="med"/>
                          <a:tailEnd type="none" w="med" len="med"/>
                        </a:lnT>
                        <a:blipFill>
                          <a:blip r:embed="rId2"/>
                          <a:stretch>
                            <a:fillRect l="-833" t="-5357" r="-453333" b="-369643"/>
                          </a:stretch>
                        </a:blipFill>
                      </a:tcPr>
                    </a:tc>
                    <a:tc>
                      <a:txBody>
                        <a:bodyPr/>
                        <a:lstStyle/>
                        <a:p>
                          <a:pPr algn="l"/>
                          <a:r>
                            <a:rPr lang="en-US" sz="1400" b="0" i="0" dirty="0">
                              <a:latin typeface="Candara Regular"/>
                            </a:rPr>
                            <a:t>Type I error</a:t>
                          </a:r>
                          <a:r>
                            <a:rPr lang="ar-SA" sz="1400" b="0" i="0" dirty="0">
                              <a:latin typeface="Candara Regular"/>
                            </a:rPr>
                            <a:t>: </a:t>
                          </a:r>
                          <a:r>
                            <a:rPr lang="en-GB" sz="1400" kern="1200" dirty="0">
                              <a:effectLst/>
                            </a:rPr>
                            <a:t>The risk of a false positive result.</a:t>
                          </a:r>
                        </a:p>
                        <a:p>
                          <a:pPr algn="l"/>
                          <a:r>
                            <a:rPr lang="en-GB" sz="1400" kern="1200" dirty="0">
                              <a:effectLst/>
                            </a:rPr>
                            <a:t>i.e. the chance of detecting a statistically significant difference when there is no real difference between treatments.</a:t>
                          </a:r>
                          <a:endParaRPr lang="en-GB" sz="1400" b="0" i="0" kern="1200" dirty="0">
                            <a:solidFill>
                              <a:schemeClr val="dk1"/>
                            </a:solidFill>
                            <a:effectLst/>
                            <a:latin typeface="Candara Regular"/>
                            <a:ea typeface="+mn-ea"/>
                            <a:cs typeface="+mn-cs"/>
                          </a:endParaRPr>
                        </a:p>
                      </a:txBody>
                      <a:tcPr marL="68580" marR="68580" marT="34290" marB="34290">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20629118"/>
                      </a:ext>
                    </a:extLst>
                  </a:tr>
                  <a:tr h="708660">
                    <a:tc>
                      <a:txBody>
                        <a:bodyPr/>
                        <a:lstStyle/>
                        <a:p>
                          <a:endParaRPr lang="en-US"/>
                        </a:p>
                      </a:txBody>
                      <a:tcPr marL="68580" marR="68580" marT="34290" marB="34290">
                        <a:lnL w="12700" cap="flat" cmpd="sng" algn="ctr">
                          <a:noFill/>
                          <a:prstDash val="solid"/>
                          <a:round/>
                          <a:headEnd type="none" w="med" len="med"/>
                          <a:tailEnd type="none" w="med" len="med"/>
                        </a:lnL>
                        <a:blipFill>
                          <a:blip r:embed="rId2"/>
                          <a:stretch>
                            <a:fillRect l="-833" t="-105357" r="-453333" b="-269643"/>
                          </a:stretch>
                        </a:blipFill>
                      </a:tcPr>
                    </a:tc>
                    <a:tc>
                      <a:txBody>
                        <a:bodyPr/>
                        <a:lstStyle/>
                        <a:p>
                          <a:pPr algn="l"/>
                          <a:r>
                            <a:rPr lang="en-US" sz="1400" b="0" i="0" dirty="0">
                              <a:latin typeface="Candara Regular"/>
                            </a:rPr>
                            <a:t>Type II error</a:t>
                          </a:r>
                          <a:r>
                            <a:rPr lang="ar-SA" sz="1400" b="0" i="0" dirty="0">
                              <a:latin typeface="Candara Regular"/>
                            </a:rPr>
                            <a:t>: </a:t>
                          </a:r>
                          <a:r>
                            <a:rPr lang="en-GB" sz="1400" kern="1200" dirty="0">
                              <a:effectLst/>
                            </a:rPr>
                            <a:t>The risk of a false negative result</a:t>
                          </a:r>
                        </a:p>
                        <a:p>
                          <a:pPr algn="l"/>
                          <a:r>
                            <a:rPr lang="en-GB" sz="1400" kern="1200" dirty="0">
                              <a:effectLst/>
                            </a:rPr>
                            <a:t>i.e. the chance of not detecting a significant difference when there really is a difference.</a:t>
                          </a:r>
                          <a:endParaRPr lang="en-GB" sz="1400" b="0" i="0" kern="1200" dirty="0">
                            <a:solidFill>
                              <a:schemeClr val="dk1"/>
                            </a:solidFill>
                            <a:effectLst/>
                            <a:latin typeface="Candara Regular"/>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4117226972"/>
                      </a:ext>
                    </a:extLst>
                  </a:tr>
                  <a:tr h="708660">
                    <a:tc>
                      <a:txBody>
                        <a:bodyPr/>
                        <a:lstStyle/>
                        <a:p>
                          <a:endParaRPr lang="en-US"/>
                        </a:p>
                      </a:txBody>
                      <a:tcPr marL="68580" marR="68580" marT="34290" marB="34290">
                        <a:lnL w="12700" cap="flat" cmpd="sng" algn="ctr">
                          <a:noFill/>
                          <a:prstDash val="solid"/>
                          <a:round/>
                          <a:headEnd type="none" w="med" len="med"/>
                          <a:tailEnd type="none" w="med" len="med"/>
                        </a:lnL>
                        <a:blipFill>
                          <a:blip r:embed="rId2"/>
                          <a:stretch>
                            <a:fillRect l="-833" t="-205357" r="-453333" b="-169643"/>
                          </a:stretch>
                        </a:blipFill>
                      </a:tcPr>
                    </a:tc>
                    <a:tc>
                      <a:txBody>
                        <a:bodyPr/>
                        <a:lstStyle/>
                        <a:p>
                          <a:pPr algn="l"/>
                          <a:r>
                            <a:rPr lang="en-US" sz="1400" b="0" i="0" dirty="0">
                              <a:latin typeface="Candara Regular"/>
                            </a:rPr>
                            <a:t>Power </a:t>
                          </a:r>
                          <a:r>
                            <a:rPr lang="en-GB" sz="1400" b="0" i="0" kern="1200" dirty="0">
                              <a:effectLst/>
                              <a:latin typeface="Candara Regular"/>
                            </a:rPr>
                            <a:t>The chance of not getting a false negative result.</a:t>
                          </a:r>
                          <a:br>
                            <a:rPr lang="en-GB" sz="1400" dirty="0"/>
                          </a:br>
                          <a:r>
                            <a:rPr lang="en-GB" sz="1400" kern="1200" dirty="0">
                              <a:effectLst/>
                            </a:rPr>
                            <a:t>i.e. the chance of spotting a difference as being statistically significant if there really is a difference.</a:t>
                          </a:r>
                          <a:endParaRPr lang="en-US" sz="1400" dirty="0"/>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1524603695"/>
                      </a:ext>
                    </a:extLst>
                  </a:tr>
                  <a:tr h="7086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The smallest effect of interest </a:t>
                          </a:r>
                          <a:r>
                            <a:rPr lang="en-GB" sz="1400" dirty="0">
                              <a:effectLst/>
                              <a:latin typeface="inherit"/>
                            </a:rPr>
                            <a:t> </a:t>
                          </a:r>
                        </a:p>
                        <a:p>
                          <a:pPr algn="ctr"/>
                          <a:endParaRPr lang="en-US" sz="1400" b="0" i="0" dirty="0">
                            <a:latin typeface="Candara Regular"/>
                          </a:endParaRPr>
                        </a:p>
                      </a:txBody>
                      <a:tcPr marL="68580" marR="68580" marT="34290" marB="34290">
                        <a:lnL w="12700" cap="flat" cmpd="sng" algn="ctr">
                          <a:no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effectLst/>
                              <a:latin typeface="inherit"/>
                            </a:rPr>
                            <a:t>The minimal difference between the groups that the investigator considers scientifically plausible and clinically relevant. </a:t>
                          </a: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839261092"/>
                      </a:ext>
                    </a:extLst>
                  </a:tr>
                  <a:tr h="494281">
                    <a:tc>
                      <a:txBody>
                        <a:bodyPr/>
                        <a:lstStyle/>
                        <a:p>
                          <a:pPr algn="ctr"/>
                          <a:r>
                            <a:rPr lang="en-GB" sz="1400" dirty="0">
                              <a:effectLst/>
                              <a:latin typeface="inherit"/>
                            </a:rPr>
                            <a:t>Variance</a:t>
                          </a:r>
                          <a:endParaRPr lang="en-US" sz="1400" b="0" i="0" dirty="0">
                            <a:latin typeface="Candara Regular"/>
                          </a:endParaRPr>
                        </a:p>
                      </a:txBody>
                      <a:tcPr marL="68580" marR="68580" marT="34290" marB="34290">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effectLst/>
                              <a:latin typeface="inherit"/>
                            </a:rPr>
                            <a:t>The variability of the outcome measure, expressed as the standard deviation.</a:t>
                          </a:r>
                        </a:p>
                      </a:txBody>
                      <a:tcPr marL="68580" marR="68580" marT="34290" marB="34290">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215776249"/>
                      </a:ext>
                    </a:extLst>
                  </a:tr>
                </a:tbl>
              </a:graphicData>
            </a:graphic>
          </p:graphicFrame>
        </mc:Fallback>
      </mc:AlternateContent>
      <p:sp>
        <p:nvSpPr>
          <p:cNvPr id="3" name="Slide Number Placeholder 2">
            <a:extLst>
              <a:ext uri="{FF2B5EF4-FFF2-40B4-BE49-F238E27FC236}">
                <a16:creationId xmlns:a16="http://schemas.microsoft.com/office/drawing/2014/main" id="{DC956467-B151-8046-988B-21D0D08A63BB}"/>
              </a:ext>
            </a:extLst>
          </p:cNvPr>
          <p:cNvSpPr>
            <a:spLocks noGrp="1"/>
          </p:cNvSpPr>
          <p:nvPr>
            <p:ph type="sldNum" sz="quarter" idx="12"/>
          </p:nvPr>
        </p:nvSpPr>
        <p:spPr/>
        <p:txBody>
          <a:bodyPr/>
          <a:lstStyle/>
          <a:p>
            <a:fld id="{803C33BC-767D-8845-BB2C-A473FB4A7552}" type="slidenum">
              <a:rPr lang="en-US" smtClean="0"/>
              <a:pPr/>
              <a:t>486</a:t>
            </a:fld>
            <a:endParaRPr lang="en-US"/>
          </a:p>
        </p:txBody>
      </p:sp>
    </p:spTree>
    <p:extLst>
      <p:ext uri="{BB962C8B-B14F-4D97-AF65-F5344CB8AC3E}">
        <p14:creationId xmlns:p14="http://schemas.microsoft.com/office/powerpoint/2010/main" val="125788077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5B2C-8CAC-3A4B-8544-C6ED10869372}"/>
              </a:ext>
            </a:extLst>
          </p:cNvPr>
          <p:cNvSpPr>
            <a:spLocks noGrp="1"/>
          </p:cNvSpPr>
          <p:nvPr>
            <p:ph type="title"/>
          </p:nvPr>
        </p:nvSpPr>
        <p:spPr>
          <a:xfrm>
            <a:off x="373156" y="2709757"/>
            <a:ext cx="2934821" cy="994172"/>
          </a:xfrm>
        </p:spPr>
        <p:txBody>
          <a:bodyPr>
            <a:normAutofit fontScale="90000"/>
          </a:bodyPr>
          <a:lstStyle/>
          <a:p>
            <a:r>
              <a:rPr lang="en-US" sz="4500" dirty="0"/>
              <a:t>Take Away </a:t>
            </a:r>
          </a:p>
        </p:txBody>
      </p:sp>
      <p:sp>
        <p:nvSpPr>
          <p:cNvPr id="3" name="Content Placeholder 2">
            <a:extLst>
              <a:ext uri="{FF2B5EF4-FFF2-40B4-BE49-F238E27FC236}">
                <a16:creationId xmlns:a16="http://schemas.microsoft.com/office/drawing/2014/main" id="{8EF50E78-401E-E441-9AF0-9CBC1DB63038}"/>
              </a:ext>
            </a:extLst>
          </p:cNvPr>
          <p:cNvSpPr>
            <a:spLocks noGrp="1"/>
          </p:cNvSpPr>
          <p:nvPr>
            <p:ph idx="1"/>
          </p:nvPr>
        </p:nvSpPr>
        <p:spPr>
          <a:xfrm>
            <a:off x="3469341" y="2072177"/>
            <a:ext cx="5368739" cy="3263504"/>
          </a:xfrm>
        </p:spPr>
        <p:txBody>
          <a:bodyPr>
            <a:normAutofit fontScale="92500"/>
          </a:bodyPr>
          <a:lstStyle/>
          <a:p>
            <a:pPr marL="385763" indent="-385763">
              <a:buFont typeface="+mj-lt"/>
              <a:buAutoNum type="arabicPeriod"/>
            </a:pPr>
            <a:r>
              <a:rPr lang="en-GB" dirty="0"/>
              <a:t>Explain the components of sample size calculations and how they affect the sample size</a:t>
            </a:r>
          </a:p>
          <a:p>
            <a:pPr marL="385763" indent="-385763">
              <a:buFont typeface="+mj-lt"/>
              <a:buAutoNum type="arabicPeriod"/>
            </a:pPr>
            <a:r>
              <a:rPr lang="en-GB" dirty="0"/>
              <a:t>Explain the difference between Type I error, Type II error and power.</a:t>
            </a:r>
          </a:p>
          <a:p>
            <a:pPr marL="385763" indent="-385763">
              <a:buFont typeface="+mj-lt"/>
              <a:buAutoNum type="arabicPeriod"/>
            </a:pPr>
            <a:r>
              <a:rPr lang="en-GB" dirty="0"/>
              <a:t>Explain effect size.</a:t>
            </a:r>
          </a:p>
          <a:p>
            <a:pPr marL="385763" indent="-385763">
              <a:buFont typeface="+mj-lt"/>
              <a:buAutoNum type="arabicPeriod"/>
            </a:pPr>
            <a:r>
              <a:rPr lang="en-GB" dirty="0"/>
              <a:t>Calculate sample size for continuous and categorical data. </a:t>
            </a:r>
          </a:p>
        </p:txBody>
      </p:sp>
      <p:sp>
        <p:nvSpPr>
          <p:cNvPr id="4" name="Rectangle 3">
            <a:extLst>
              <a:ext uri="{FF2B5EF4-FFF2-40B4-BE49-F238E27FC236}">
                <a16:creationId xmlns:a16="http://schemas.microsoft.com/office/drawing/2014/main" id="{87010394-233B-2041-B12C-BC46A25E2548}"/>
              </a:ext>
            </a:extLst>
          </p:cNvPr>
          <p:cNvSpPr/>
          <p:nvPr/>
        </p:nvSpPr>
        <p:spPr>
          <a:xfrm>
            <a:off x="0" y="4784351"/>
            <a:ext cx="9144000" cy="55133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ndara Regular"/>
            </a:endParaRPr>
          </a:p>
        </p:txBody>
      </p:sp>
      <p:sp>
        <p:nvSpPr>
          <p:cNvPr id="5" name="Slide Number Placeholder 4">
            <a:extLst>
              <a:ext uri="{FF2B5EF4-FFF2-40B4-BE49-F238E27FC236}">
                <a16:creationId xmlns:a16="http://schemas.microsoft.com/office/drawing/2014/main" id="{642405BA-6DAE-2B4D-8A19-9C4D051DB965}"/>
              </a:ext>
            </a:extLst>
          </p:cNvPr>
          <p:cNvSpPr>
            <a:spLocks noGrp="1"/>
          </p:cNvSpPr>
          <p:nvPr>
            <p:ph type="sldNum" sz="quarter" idx="12"/>
          </p:nvPr>
        </p:nvSpPr>
        <p:spPr/>
        <p:txBody>
          <a:bodyPr/>
          <a:lstStyle/>
          <a:p>
            <a:fld id="{803C33BC-767D-8845-BB2C-A473FB4A7552}" type="slidenum">
              <a:rPr lang="en-US" smtClean="0"/>
              <a:pPr/>
              <a:t>487</a:t>
            </a:fld>
            <a:endParaRPr lang="en-US"/>
          </a:p>
        </p:txBody>
      </p:sp>
    </p:spTree>
    <p:extLst>
      <p:ext uri="{BB962C8B-B14F-4D97-AF65-F5344CB8AC3E}">
        <p14:creationId xmlns:p14="http://schemas.microsoft.com/office/powerpoint/2010/main" val="144469118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bg>
      <p:bgPr>
        <a:solidFill>
          <a:srgbClr val="99CC00"/>
        </a:solidFill>
        <a:effectLst/>
      </p:bgPr>
    </p:bg>
    <p:spTree>
      <p:nvGrpSpPr>
        <p:cNvPr id="1" name=""/>
        <p:cNvGrpSpPr/>
        <p:nvPr/>
      </p:nvGrpSpPr>
      <p:grpSpPr>
        <a:xfrm>
          <a:off x="0" y="0"/>
          <a:ext cx="0" cy="0"/>
          <a:chOff x="0" y="0"/>
          <a:chExt cx="0" cy="0"/>
        </a:xfrm>
      </p:grpSpPr>
      <p:sp>
        <p:nvSpPr>
          <p:cNvPr id="6146" name="Title 3"/>
          <p:cNvSpPr txBox="1">
            <a:spLocks/>
          </p:cNvSpPr>
          <p:nvPr/>
        </p:nvSpPr>
        <p:spPr bwMode="auto">
          <a:xfrm>
            <a:off x="-1828800" y="1219736"/>
            <a:ext cx="9144000" cy="6247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0" dirty="0">
                <a:solidFill>
                  <a:srgbClr val="FFFFFF"/>
                </a:solidFill>
              </a:rPr>
              <a:t>9</a:t>
            </a:r>
            <a:endParaRPr kumimoji="0" lang="en-US" sz="40000" b="1" i="0" u="none" strike="noStrike" kern="120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3" name="Rectangle 2"/>
          <p:cNvSpPr/>
          <p:nvPr/>
        </p:nvSpPr>
        <p:spPr>
          <a:xfrm>
            <a:off x="4572000" y="5181600"/>
            <a:ext cx="5169408" cy="86177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0" b="1" i="0" u="none" strike="noStrike" kern="1200" cap="none" spc="0" normalizeH="0" baseline="0" noProof="0" dirty="0" err="1">
                <a:ln>
                  <a:noFill/>
                </a:ln>
                <a:solidFill>
                  <a:srgbClr val="FFFFFF"/>
                </a:solidFill>
                <a:effectLst/>
                <a:uLnTx/>
                <a:uFillTx/>
                <a:latin typeface="Arial" charset="0"/>
                <a:ea typeface="ＭＳ Ｐゴシック" charset="0"/>
                <a:cs typeface="Arial" charset="0"/>
              </a:rPr>
              <a:t>P_hacking</a:t>
            </a:r>
            <a:endPar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509563411"/>
      </p:ext>
    </p:extLst>
  </p:cSld>
  <p:clrMapOvr>
    <a:masterClrMapping/>
  </p:clrMapOv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5029200"/>
            <a:ext cx="8839200" cy="685800"/>
          </a:xfrm>
        </p:spPr>
        <p:txBody>
          <a:bodyPr/>
          <a:lstStyle/>
          <a:p>
            <a:pPr algn="r" eaLnBrk="1" hangingPunct="1"/>
            <a:r>
              <a:rPr lang="en-US" sz="8600" dirty="0">
                <a:solidFill>
                  <a:srgbClr val="A6A6A6"/>
                </a:solidFill>
                <a:latin typeface="Arial" charset="0"/>
                <a:cs typeface="Arial" charset="0"/>
              </a:rPr>
              <a:t>ego depletion</a:t>
            </a:r>
            <a:br>
              <a:rPr lang="en-US" sz="8600" dirty="0">
                <a:solidFill>
                  <a:srgbClr val="A6A6A6"/>
                </a:solidFill>
                <a:latin typeface="Arial" charset="0"/>
                <a:cs typeface="Arial" charset="0"/>
              </a:rPr>
            </a:br>
            <a:r>
              <a:rPr lang="en-US" sz="8600" dirty="0">
                <a:solidFill>
                  <a:srgbClr val="A6A6A6"/>
                </a:solidFill>
                <a:latin typeface="Arial" charset="0"/>
                <a:cs typeface="Arial" charset="0"/>
              </a:rPr>
              <a:t>story</a:t>
            </a:r>
          </a:p>
        </p:txBody>
      </p:sp>
      <p:sp>
        <p:nvSpPr>
          <p:cNvPr id="2" name="Slide Number Placeholder 1">
            <a:extLst>
              <a:ext uri="{FF2B5EF4-FFF2-40B4-BE49-F238E27FC236}">
                <a16:creationId xmlns:a16="http://schemas.microsoft.com/office/drawing/2014/main" id="{491912BD-9F9A-DC44-8667-1BA208351720}"/>
              </a:ext>
            </a:extLst>
          </p:cNvPr>
          <p:cNvSpPr>
            <a:spLocks noGrp="1"/>
          </p:cNvSpPr>
          <p:nvPr>
            <p:ph type="sldNum" sz="quarter" idx="12"/>
          </p:nvPr>
        </p:nvSpPr>
        <p:spPr/>
        <p:txBody>
          <a:bodyPr/>
          <a:lstStyle/>
          <a:p>
            <a:fld id="{8C734804-006E-DC44-93A2-A63A0AD6AB16}" type="slidenum">
              <a:rPr lang="en-US" smtClean="0"/>
              <a:pPr/>
              <a:t>489</a:t>
            </a:fld>
            <a:endParaRPr lang="en-US"/>
          </a:p>
        </p:txBody>
      </p:sp>
    </p:spTree>
    <p:extLst>
      <p:ext uri="{BB962C8B-B14F-4D97-AF65-F5344CB8AC3E}">
        <p14:creationId xmlns:p14="http://schemas.microsoft.com/office/powerpoint/2010/main" val="350854100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1447800" y="1447800"/>
            <a:ext cx="6525986" cy="2308324"/>
          </a:xfrm>
          <a:prstGeom prst="rect">
            <a:avLst/>
          </a:prstGeom>
        </p:spPr>
        <p:txBody>
          <a:bodyPr wrap="square">
            <a:spAutoFit/>
          </a:bodyPr>
          <a:lstStyle/>
          <a:p>
            <a:pPr marL="457200" lvl="0" indent="-457200">
              <a:buAutoNum type="arabicPeriod"/>
            </a:pPr>
            <a:r>
              <a:rPr lang="en-US" sz="2400" b="0" dirty="0"/>
              <a:t>Explain what is a linear regression</a:t>
            </a:r>
          </a:p>
          <a:p>
            <a:pPr marL="457200" lvl="0" indent="-457200">
              <a:buAutoNum type="arabicPeriod"/>
            </a:pPr>
            <a:r>
              <a:rPr lang="en-US" sz="2400" b="0" dirty="0"/>
              <a:t>Give the terminology of a regression line</a:t>
            </a:r>
          </a:p>
          <a:p>
            <a:pPr marL="457200" lvl="0" indent="-457200">
              <a:buAutoNum type="arabicPeriod"/>
            </a:pPr>
            <a:r>
              <a:rPr lang="en-US" sz="2400" b="0" dirty="0"/>
              <a:t>Give the two formulas of goodness of fit</a:t>
            </a:r>
          </a:p>
          <a:p>
            <a:pPr marL="457200" lvl="0" indent="-457200">
              <a:buAutoNum type="arabicPeriod"/>
            </a:pPr>
            <a:r>
              <a:rPr lang="en-US" sz="2400" b="0" dirty="0"/>
              <a:t>Be able to compute the two formulas given a few observations </a:t>
            </a:r>
          </a:p>
          <a:p>
            <a:pPr marL="457200" lvl="0" indent="-457200">
              <a:buAutoNum type="arabicPeriod"/>
            </a:pPr>
            <a:endParaRPr lang="en-US" sz="2400" b="0" dirty="0"/>
          </a:p>
        </p:txBody>
      </p:sp>
      <p:sp>
        <p:nvSpPr>
          <p:cNvPr id="5" name="Title 7">
            <a:extLst>
              <a:ext uri="{FF2B5EF4-FFF2-40B4-BE49-F238E27FC236}">
                <a16:creationId xmlns:a16="http://schemas.microsoft.com/office/drawing/2014/main" id="{FDCA8A4D-195B-B644-99BC-E4A5D2AE4C9C}"/>
              </a:ext>
            </a:extLst>
          </p:cNvPr>
          <p:cNvSpPr>
            <a:spLocks noGrp="1"/>
          </p:cNvSpPr>
          <p:nvPr>
            <p:ph type="title"/>
          </p:nvPr>
        </p:nvSpPr>
        <p:spPr>
          <a:xfrm>
            <a:off x="2209800" y="5791200"/>
            <a:ext cx="6754586" cy="685800"/>
          </a:xfrm>
        </p:spPr>
        <p:txBody>
          <a:bodyPr/>
          <a:lstStyle/>
          <a:p>
            <a:pPr algn="r" eaLnBrk="1" hangingPunct="1"/>
            <a:r>
              <a:rPr lang="en-US" sz="8600" dirty="0">
                <a:solidFill>
                  <a:srgbClr val="A6A6A6"/>
                </a:solidFill>
                <a:latin typeface="Arial" charset="0"/>
                <a:cs typeface="Arial" charset="0"/>
              </a:rPr>
              <a:t>take away</a:t>
            </a:r>
          </a:p>
        </p:txBody>
      </p:sp>
      <p:sp>
        <p:nvSpPr>
          <p:cNvPr id="2" name="Slide Number Placeholder 1">
            <a:extLst>
              <a:ext uri="{FF2B5EF4-FFF2-40B4-BE49-F238E27FC236}">
                <a16:creationId xmlns:a16="http://schemas.microsoft.com/office/drawing/2014/main" id="{5EA64E3F-3758-DE4C-9CAD-94406FAB686D}"/>
              </a:ext>
            </a:extLst>
          </p:cNvPr>
          <p:cNvSpPr>
            <a:spLocks noGrp="1"/>
          </p:cNvSpPr>
          <p:nvPr>
            <p:ph type="sldNum" sz="quarter" idx="12"/>
          </p:nvPr>
        </p:nvSpPr>
        <p:spPr/>
        <p:txBody>
          <a:bodyPr/>
          <a:lstStyle/>
          <a:p>
            <a:fld id="{803C33BC-767D-8845-BB2C-A473FB4A7552}" type="slidenum">
              <a:rPr lang="en-US" smtClean="0"/>
              <a:pPr/>
              <a:t>49</a:t>
            </a:fld>
            <a:endParaRPr lang="en-US"/>
          </a:p>
        </p:txBody>
      </p:sp>
    </p:spTree>
    <p:extLst>
      <p:ext uri="{BB962C8B-B14F-4D97-AF65-F5344CB8AC3E}">
        <p14:creationId xmlns:p14="http://schemas.microsoft.com/office/powerpoint/2010/main" val="350349281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762000" y="2286000"/>
            <a:ext cx="4114800" cy="1692771"/>
          </a:xfrm>
          <a:prstGeom prst="rect">
            <a:avLst/>
          </a:prstGeom>
        </p:spPr>
        <p:txBody>
          <a:bodyPr wrap="square">
            <a:spAutoFit/>
          </a:bodyPr>
          <a:lstStyle/>
          <a:p>
            <a:pPr lvl="0"/>
            <a:r>
              <a:rPr lang="en-US" sz="2600" b="0" dirty="0"/>
              <a:t>ROY Baumeister </a:t>
            </a:r>
          </a:p>
          <a:p>
            <a:pPr lvl="0"/>
            <a:endParaRPr lang="en-US" sz="2600" b="0" dirty="0"/>
          </a:p>
          <a:p>
            <a:pPr lvl="0"/>
            <a:r>
              <a:rPr lang="en-US" sz="2600" b="0" dirty="0"/>
              <a:t>do people have a </a:t>
            </a:r>
            <a:r>
              <a:rPr lang="en-US" sz="2600" dirty="0">
                <a:solidFill>
                  <a:srgbClr val="FF9900"/>
                </a:solidFill>
              </a:rPr>
              <a:t>limited </a:t>
            </a:r>
          </a:p>
          <a:p>
            <a:pPr lvl="0"/>
            <a:r>
              <a:rPr lang="en-US" sz="2600" dirty="0">
                <a:solidFill>
                  <a:srgbClr val="FF9900"/>
                </a:solidFill>
              </a:rPr>
              <a:t>amount </a:t>
            </a:r>
            <a:r>
              <a:rPr lang="en-US" sz="2600" b="0" dirty="0"/>
              <a:t>of </a:t>
            </a:r>
            <a:r>
              <a:rPr lang="en-US" sz="2600" dirty="0">
                <a:solidFill>
                  <a:srgbClr val="99CC00"/>
                </a:solidFill>
              </a:rPr>
              <a:t>will power</a:t>
            </a:r>
            <a:r>
              <a:rPr lang="en-US" sz="2600" b="0" dirty="0"/>
              <a:t>?</a:t>
            </a:r>
          </a:p>
        </p:txBody>
      </p:sp>
      <p:grpSp>
        <p:nvGrpSpPr>
          <p:cNvPr id="7" name="Group 6">
            <a:extLst>
              <a:ext uri="{FF2B5EF4-FFF2-40B4-BE49-F238E27FC236}">
                <a16:creationId xmlns:a16="http://schemas.microsoft.com/office/drawing/2014/main" id="{55326586-D9B7-F448-A8F9-43D5DAF91A52}"/>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8" name="Rectangle 7">
              <a:extLst>
                <a:ext uri="{FF2B5EF4-FFF2-40B4-BE49-F238E27FC236}">
                  <a16:creationId xmlns:a16="http://schemas.microsoft.com/office/drawing/2014/main" id="{A555F854-8CE5-D24E-9D2D-70A02D53A6F9}"/>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1998</a:t>
              </a:r>
            </a:p>
          </p:txBody>
        </p:sp>
        <p:sp>
          <p:nvSpPr>
            <p:cNvPr id="9" name="Triangle 8">
              <a:extLst>
                <a:ext uri="{FF2B5EF4-FFF2-40B4-BE49-F238E27FC236}">
                  <a16:creationId xmlns:a16="http://schemas.microsoft.com/office/drawing/2014/main" id="{B3917CEA-4341-154E-8E5E-24903A3D5039}"/>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2" name="Picture 1">
            <a:extLst>
              <a:ext uri="{FF2B5EF4-FFF2-40B4-BE49-F238E27FC236}">
                <a16:creationId xmlns:a16="http://schemas.microsoft.com/office/drawing/2014/main" id="{786520B3-BCBF-0D41-B187-115F0AD3DD08}"/>
              </a:ext>
            </a:extLst>
          </p:cNvPr>
          <p:cNvPicPr>
            <a:picLocks noChangeAspect="1"/>
          </p:cNvPicPr>
          <p:nvPr/>
        </p:nvPicPr>
        <p:blipFill rotWithShape="1">
          <a:blip r:embed="rId2"/>
          <a:srcRect l="18333" r="16668" b="6250"/>
          <a:stretch/>
        </p:blipFill>
        <p:spPr>
          <a:xfrm>
            <a:off x="5577840" y="0"/>
            <a:ext cx="3566160" cy="6858000"/>
          </a:xfrm>
          <a:prstGeom prst="rect">
            <a:avLst/>
          </a:prstGeom>
        </p:spPr>
      </p:pic>
      <p:sp>
        <p:nvSpPr>
          <p:cNvPr id="3" name="Slide Number Placeholder 2">
            <a:extLst>
              <a:ext uri="{FF2B5EF4-FFF2-40B4-BE49-F238E27FC236}">
                <a16:creationId xmlns:a16="http://schemas.microsoft.com/office/drawing/2014/main" id="{13B9C1F2-BE46-E848-9AEE-BB15BCEBAE6B}"/>
              </a:ext>
            </a:extLst>
          </p:cNvPr>
          <p:cNvSpPr>
            <a:spLocks noGrp="1"/>
          </p:cNvSpPr>
          <p:nvPr>
            <p:ph type="sldNum" sz="quarter" idx="12"/>
          </p:nvPr>
        </p:nvSpPr>
        <p:spPr/>
        <p:txBody>
          <a:bodyPr/>
          <a:lstStyle/>
          <a:p>
            <a:fld id="{803C33BC-767D-8845-BB2C-A473FB4A7552}" type="slidenum">
              <a:rPr lang="en-US" smtClean="0"/>
              <a:pPr/>
              <a:t>490</a:t>
            </a:fld>
            <a:endParaRPr lang="en-US"/>
          </a:p>
        </p:txBody>
      </p:sp>
    </p:spTree>
    <p:extLst>
      <p:ext uri="{BB962C8B-B14F-4D97-AF65-F5344CB8AC3E}">
        <p14:creationId xmlns:p14="http://schemas.microsoft.com/office/powerpoint/2010/main" val="313672470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762000" y="1905000"/>
            <a:ext cx="7772400" cy="3293209"/>
          </a:xfrm>
          <a:prstGeom prst="rect">
            <a:avLst/>
          </a:prstGeom>
        </p:spPr>
        <p:txBody>
          <a:bodyPr wrap="square">
            <a:spAutoFit/>
          </a:bodyPr>
          <a:lstStyle/>
          <a:p>
            <a:pPr lvl="0"/>
            <a:r>
              <a:rPr lang="en-US" sz="2600" b="0" dirty="0"/>
              <a:t>so he conducted a study …</a:t>
            </a:r>
          </a:p>
          <a:p>
            <a:pPr lvl="0"/>
            <a:endParaRPr lang="en-US" sz="2600" b="0" dirty="0"/>
          </a:p>
          <a:p>
            <a:pPr lvl="0"/>
            <a:endParaRPr lang="en-US" sz="2600" b="0" dirty="0"/>
          </a:p>
          <a:p>
            <a:pPr lvl="0"/>
            <a:r>
              <a:rPr lang="en-US" sz="2600" b="0" dirty="0"/>
              <a:t>the results show that humans </a:t>
            </a:r>
            <a:r>
              <a:rPr lang="en-US" sz="2600" dirty="0">
                <a:solidFill>
                  <a:srgbClr val="99CC00"/>
                </a:solidFill>
              </a:rPr>
              <a:t>do have a limited pool of self-control </a:t>
            </a:r>
          </a:p>
          <a:p>
            <a:pPr lvl="0"/>
            <a:endParaRPr lang="en-US" sz="2600" b="0" dirty="0"/>
          </a:p>
          <a:p>
            <a:pPr lvl="0"/>
            <a:r>
              <a:rPr lang="en-US" sz="2600" b="0" dirty="0"/>
              <a:t>once we have had to </a:t>
            </a:r>
            <a:r>
              <a:rPr lang="en-US" sz="2600" dirty="0">
                <a:solidFill>
                  <a:srgbClr val="FF9900"/>
                </a:solidFill>
              </a:rPr>
              <a:t>resist temptation </a:t>
            </a:r>
            <a:r>
              <a:rPr lang="en-US" sz="2600" b="0" dirty="0"/>
              <a:t>it is a lot </a:t>
            </a:r>
            <a:r>
              <a:rPr lang="en-US" sz="2600" dirty="0">
                <a:solidFill>
                  <a:srgbClr val="FF9900"/>
                </a:solidFill>
              </a:rPr>
              <a:t>harder to di it again</a:t>
            </a:r>
          </a:p>
        </p:txBody>
      </p:sp>
      <p:grpSp>
        <p:nvGrpSpPr>
          <p:cNvPr id="5" name="Group 4">
            <a:extLst>
              <a:ext uri="{FF2B5EF4-FFF2-40B4-BE49-F238E27FC236}">
                <a16:creationId xmlns:a16="http://schemas.microsoft.com/office/drawing/2014/main" id="{21A050DF-94A6-8F47-89B6-8C58A8D48F3E}"/>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0CF1A490-79C1-EB43-9C0B-FDBEB80D8CE9}"/>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1998</a:t>
              </a:r>
            </a:p>
          </p:txBody>
        </p:sp>
        <p:sp>
          <p:nvSpPr>
            <p:cNvPr id="8" name="Triangle 7">
              <a:extLst>
                <a:ext uri="{FF2B5EF4-FFF2-40B4-BE49-F238E27FC236}">
                  <a16:creationId xmlns:a16="http://schemas.microsoft.com/office/drawing/2014/main" id="{DCDB7216-9703-DE46-B074-B291EAFAD55B}"/>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Slide Number Placeholder 1">
            <a:extLst>
              <a:ext uri="{FF2B5EF4-FFF2-40B4-BE49-F238E27FC236}">
                <a16:creationId xmlns:a16="http://schemas.microsoft.com/office/drawing/2014/main" id="{4D0C923F-C9D7-3B4E-9A87-585D0EEC405B}"/>
              </a:ext>
            </a:extLst>
          </p:cNvPr>
          <p:cNvSpPr>
            <a:spLocks noGrp="1"/>
          </p:cNvSpPr>
          <p:nvPr>
            <p:ph type="sldNum" sz="quarter" idx="12"/>
          </p:nvPr>
        </p:nvSpPr>
        <p:spPr/>
        <p:txBody>
          <a:bodyPr/>
          <a:lstStyle/>
          <a:p>
            <a:fld id="{803C33BC-767D-8845-BB2C-A473FB4A7552}" type="slidenum">
              <a:rPr lang="en-US" smtClean="0"/>
              <a:pPr/>
              <a:t>491</a:t>
            </a:fld>
            <a:endParaRPr lang="en-US"/>
          </a:p>
        </p:txBody>
      </p:sp>
    </p:spTree>
    <p:extLst>
      <p:ext uri="{BB962C8B-B14F-4D97-AF65-F5344CB8AC3E}">
        <p14:creationId xmlns:p14="http://schemas.microsoft.com/office/powerpoint/2010/main" val="86376132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762000" y="1371600"/>
            <a:ext cx="7772400" cy="5262979"/>
          </a:xfrm>
          <a:prstGeom prst="rect">
            <a:avLst/>
          </a:prstGeom>
        </p:spPr>
        <p:txBody>
          <a:bodyPr wrap="square">
            <a:spAutoFit/>
          </a:bodyPr>
          <a:lstStyle/>
          <a:p>
            <a:pPr lvl="0"/>
            <a:r>
              <a:rPr lang="en-US" sz="2600" b="0" dirty="0"/>
              <a:t>they called this</a:t>
            </a:r>
          </a:p>
          <a:p>
            <a:pPr lvl="0"/>
            <a:r>
              <a:rPr lang="en-US" sz="5000" dirty="0"/>
              <a:t>Ego Depletion:: </a:t>
            </a:r>
          </a:p>
          <a:p>
            <a:pPr lvl="0"/>
            <a:r>
              <a:rPr lang="en-US" sz="2600" b="0" dirty="0"/>
              <a:t>has had huge influence on psychological research, been incorporated into dieting tactics, training techniques, and even adverting used today</a:t>
            </a:r>
          </a:p>
          <a:p>
            <a:pPr lvl="0"/>
            <a:endParaRPr lang="en-US" sz="2600" b="0" dirty="0">
              <a:solidFill>
                <a:srgbClr val="FF9900"/>
              </a:solidFill>
            </a:endParaRPr>
          </a:p>
          <a:p>
            <a:pPr algn="r"/>
            <a:r>
              <a:rPr lang="en-US" sz="2600" b="0" dirty="0"/>
              <a:t>ads telling how we deserve a product, causing mental fatigue and frustration, leading us to buy</a:t>
            </a:r>
          </a:p>
          <a:p>
            <a:pPr algn="r"/>
            <a:endParaRPr lang="en-US" sz="2600" b="0" dirty="0"/>
          </a:p>
          <a:p>
            <a:pPr algn="r"/>
            <a:r>
              <a:rPr lang="en-US" sz="2600" b="0" dirty="0"/>
              <a:t>but today it seems that </a:t>
            </a:r>
            <a:r>
              <a:rPr lang="en-US" sz="2600" dirty="0">
                <a:solidFill>
                  <a:srgbClr val="FF9900"/>
                </a:solidFill>
              </a:rPr>
              <a:t>this phenomenon does not exist at all</a:t>
            </a:r>
          </a:p>
          <a:p>
            <a:pPr algn="r"/>
            <a:endParaRPr lang="en-US" sz="2600" b="0" dirty="0"/>
          </a:p>
        </p:txBody>
      </p:sp>
      <p:grpSp>
        <p:nvGrpSpPr>
          <p:cNvPr id="3" name="Group 2">
            <a:extLst>
              <a:ext uri="{FF2B5EF4-FFF2-40B4-BE49-F238E27FC236}">
                <a16:creationId xmlns:a16="http://schemas.microsoft.com/office/drawing/2014/main" id="{8C0B3837-4B62-4448-A447-F17AE3DA5567}"/>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BB50ED2C-8E18-774C-923E-03C9A89C8A32}"/>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1998</a:t>
              </a:r>
            </a:p>
          </p:txBody>
        </p:sp>
        <p:sp>
          <p:nvSpPr>
            <p:cNvPr id="6" name="Triangle 5">
              <a:extLst>
                <a:ext uri="{FF2B5EF4-FFF2-40B4-BE49-F238E27FC236}">
                  <a16:creationId xmlns:a16="http://schemas.microsoft.com/office/drawing/2014/main" id="{EDCB85FA-DF1E-4142-B078-A2C60D5C8164}"/>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Slide Number Placeholder 1">
            <a:extLst>
              <a:ext uri="{FF2B5EF4-FFF2-40B4-BE49-F238E27FC236}">
                <a16:creationId xmlns:a16="http://schemas.microsoft.com/office/drawing/2014/main" id="{6535094C-4B83-AD40-8FEA-A60552473B87}"/>
              </a:ext>
            </a:extLst>
          </p:cNvPr>
          <p:cNvSpPr>
            <a:spLocks noGrp="1"/>
          </p:cNvSpPr>
          <p:nvPr>
            <p:ph type="sldNum" sz="quarter" idx="12"/>
          </p:nvPr>
        </p:nvSpPr>
        <p:spPr/>
        <p:txBody>
          <a:bodyPr/>
          <a:lstStyle/>
          <a:p>
            <a:fld id="{803C33BC-767D-8845-BB2C-A473FB4A7552}" type="slidenum">
              <a:rPr lang="en-US" smtClean="0"/>
              <a:pPr/>
              <a:t>492</a:t>
            </a:fld>
            <a:endParaRPr lang="en-US"/>
          </a:p>
        </p:txBody>
      </p:sp>
    </p:spTree>
    <p:extLst>
      <p:ext uri="{BB962C8B-B14F-4D97-AF65-F5344CB8AC3E}">
        <p14:creationId xmlns:p14="http://schemas.microsoft.com/office/powerpoint/2010/main" val="306392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762000" y="1752600"/>
            <a:ext cx="8077200" cy="2893100"/>
          </a:xfrm>
          <a:prstGeom prst="rect">
            <a:avLst/>
          </a:prstGeom>
        </p:spPr>
        <p:txBody>
          <a:bodyPr wrap="square">
            <a:spAutoFit/>
          </a:bodyPr>
          <a:lstStyle/>
          <a:p>
            <a:pPr lvl="0"/>
            <a:r>
              <a:rPr lang="en-US" sz="2600" b="0" dirty="0"/>
              <a:t>ROY Baumeister’s hypothesis: </a:t>
            </a:r>
          </a:p>
          <a:p>
            <a:pPr lvl="0"/>
            <a:endParaRPr lang="en-US" sz="2600" b="0" dirty="0"/>
          </a:p>
          <a:p>
            <a:pPr lvl="0"/>
            <a:r>
              <a:rPr lang="en-US" sz="2600" b="0" dirty="0"/>
              <a:t>self-control is </a:t>
            </a:r>
            <a:r>
              <a:rPr lang="en-US" sz="2600" dirty="0">
                <a:solidFill>
                  <a:srgbClr val="FF9900"/>
                </a:solidFill>
              </a:rPr>
              <a:t>a limited resource</a:t>
            </a:r>
            <a:r>
              <a:rPr lang="en-US" sz="2600" b="0" dirty="0"/>
              <a:t>, and it takes </a:t>
            </a:r>
            <a:r>
              <a:rPr lang="en-US" sz="2600" dirty="0">
                <a:solidFill>
                  <a:srgbClr val="99CC00"/>
                </a:solidFill>
              </a:rPr>
              <a:t>energy and motivation to maintain restraint</a:t>
            </a:r>
          </a:p>
          <a:p>
            <a:pPr lvl="0"/>
            <a:endParaRPr lang="en-US" sz="2600" dirty="0">
              <a:solidFill>
                <a:srgbClr val="99CC00"/>
              </a:solidFill>
            </a:endParaRPr>
          </a:p>
          <a:p>
            <a:pPr lvl="0"/>
            <a:r>
              <a:rPr lang="en-US" sz="2600" b="0" dirty="0"/>
              <a:t>every time use your self-control, your draw on that strength and it takes some time for you to recover it </a:t>
            </a:r>
            <a:endParaRPr lang="en-US" sz="2600" dirty="0">
              <a:solidFill>
                <a:srgbClr val="99CC00"/>
              </a:solidFill>
            </a:endParaRPr>
          </a:p>
        </p:txBody>
      </p:sp>
      <p:grpSp>
        <p:nvGrpSpPr>
          <p:cNvPr id="5" name="Group 4">
            <a:extLst>
              <a:ext uri="{FF2B5EF4-FFF2-40B4-BE49-F238E27FC236}">
                <a16:creationId xmlns:a16="http://schemas.microsoft.com/office/drawing/2014/main" id="{D0A29F3D-BF83-9C45-BE8F-6FFA6B530023}"/>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4D9116C1-0DD3-A243-B728-D481199E2943}"/>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1998</a:t>
              </a:r>
            </a:p>
          </p:txBody>
        </p:sp>
        <p:sp>
          <p:nvSpPr>
            <p:cNvPr id="8" name="Triangle 7">
              <a:extLst>
                <a:ext uri="{FF2B5EF4-FFF2-40B4-BE49-F238E27FC236}">
                  <a16:creationId xmlns:a16="http://schemas.microsoft.com/office/drawing/2014/main" id="{12891CFD-1E09-7D4B-9C6B-C8493D1AAEBB}"/>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3" name="Picture 2">
            <a:extLst>
              <a:ext uri="{FF2B5EF4-FFF2-40B4-BE49-F238E27FC236}">
                <a16:creationId xmlns:a16="http://schemas.microsoft.com/office/drawing/2014/main" id="{511B332D-8241-F643-AD9B-47CD7DC5A578}"/>
              </a:ext>
            </a:extLst>
          </p:cNvPr>
          <p:cNvPicPr>
            <a:picLocks noChangeAspect="1"/>
          </p:cNvPicPr>
          <p:nvPr/>
        </p:nvPicPr>
        <p:blipFill>
          <a:blip r:embed="rId2"/>
          <a:stretch>
            <a:fillRect/>
          </a:stretch>
        </p:blipFill>
        <p:spPr>
          <a:xfrm>
            <a:off x="3048000" y="4907869"/>
            <a:ext cx="3429000" cy="1678459"/>
          </a:xfrm>
          <a:prstGeom prst="rect">
            <a:avLst/>
          </a:prstGeom>
        </p:spPr>
      </p:pic>
      <p:sp>
        <p:nvSpPr>
          <p:cNvPr id="2" name="Slide Number Placeholder 1">
            <a:extLst>
              <a:ext uri="{FF2B5EF4-FFF2-40B4-BE49-F238E27FC236}">
                <a16:creationId xmlns:a16="http://schemas.microsoft.com/office/drawing/2014/main" id="{DE43B721-236D-F449-88B9-CC0BD860CFD7}"/>
              </a:ext>
            </a:extLst>
          </p:cNvPr>
          <p:cNvSpPr>
            <a:spLocks noGrp="1"/>
          </p:cNvSpPr>
          <p:nvPr>
            <p:ph type="sldNum" sz="quarter" idx="12"/>
          </p:nvPr>
        </p:nvSpPr>
        <p:spPr/>
        <p:txBody>
          <a:bodyPr/>
          <a:lstStyle/>
          <a:p>
            <a:fld id="{803C33BC-767D-8845-BB2C-A473FB4A7552}" type="slidenum">
              <a:rPr lang="en-US" smtClean="0"/>
              <a:pPr/>
              <a:t>493</a:t>
            </a:fld>
            <a:endParaRPr lang="en-US"/>
          </a:p>
        </p:txBody>
      </p:sp>
    </p:spTree>
    <p:extLst>
      <p:ext uri="{BB962C8B-B14F-4D97-AF65-F5344CB8AC3E}">
        <p14:creationId xmlns:p14="http://schemas.microsoft.com/office/powerpoint/2010/main" val="399902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762000" y="1752600"/>
            <a:ext cx="8077200" cy="1292662"/>
          </a:xfrm>
          <a:prstGeom prst="rect">
            <a:avLst/>
          </a:prstGeom>
        </p:spPr>
        <p:txBody>
          <a:bodyPr wrap="square">
            <a:spAutoFit/>
          </a:bodyPr>
          <a:lstStyle/>
          <a:p>
            <a:pPr lvl="0"/>
            <a:r>
              <a:rPr lang="en-US" sz="2600" b="0" dirty="0"/>
              <a:t>ROY Baumeister’s task: </a:t>
            </a:r>
          </a:p>
          <a:p>
            <a:pPr lvl="0"/>
            <a:endParaRPr lang="en-US" sz="2600" b="0" dirty="0"/>
          </a:p>
          <a:p>
            <a:pPr lvl="0"/>
            <a:r>
              <a:rPr lang="en-US" sz="2600" b="0" dirty="0"/>
              <a:t>two act of self-control back-to-back</a:t>
            </a:r>
            <a:endParaRPr lang="en-US" sz="2600" dirty="0">
              <a:solidFill>
                <a:srgbClr val="99CC00"/>
              </a:solidFill>
            </a:endParaRPr>
          </a:p>
        </p:txBody>
      </p:sp>
      <p:grpSp>
        <p:nvGrpSpPr>
          <p:cNvPr id="5" name="Group 4">
            <a:extLst>
              <a:ext uri="{FF2B5EF4-FFF2-40B4-BE49-F238E27FC236}">
                <a16:creationId xmlns:a16="http://schemas.microsoft.com/office/drawing/2014/main" id="{D0A29F3D-BF83-9C45-BE8F-6FFA6B530023}"/>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4D9116C1-0DD3-A243-B728-D481199E2943}"/>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1998</a:t>
              </a:r>
            </a:p>
          </p:txBody>
        </p:sp>
        <p:sp>
          <p:nvSpPr>
            <p:cNvPr id="8" name="Triangle 7">
              <a:extLst>
                <a:ext uri="{FF2B5EF4-FFF2-40B4-BE49-F238E27FC236}">
                  <a16:creationId xmlns:a16="http://schemas.microsoft.com/office/drawing/2014/main" id="{12891CFD-1E09-7D4B-9C6B-C8493D1AAEBB}"/>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Slide Number Placeholder 1">
            <a:extLst>
              <a:ext uri="{FF2B5EF4-FFF2-40B4-BE49-F238E27FC236}">
                <a16:creationId xmlns:a16="http://schemas.microsoft.com/office/drawing/2014/main" id="{BC46C696-231E-A148-AA67-B226E789D29D}"/>
              </a:ext>
            </a:extLst>
          </p:cNvPr>
          <p:cNvSpPr>
            <a:spLocks noGrp="1"/>
          </p:cNvSpPr>
          <p:nvPr>
            <p:ph type="sldNum" sz="quarter" idx="12"/>
          </p:nvPr>
        </p:nvSpPr>
        <p:spPr/>
        <p:txBody>
          <a:bodyPr/>
          <a:lstStyle/>
          <a:p>
            <a:fld id="{803C33BC-767D-8845-BB2C-A473FB4A7552}" type="slidenum">
              <a:rPr lang="en-US" smtClean="0"/>
              <a:pPr/>
              <a:t>494</a:t>
            </a:fld>
            <a:endParaRPr lang="en-US"/>
          </a:p>
        </p:txBody>
      </p:sp>
    </p:spTree>
    <p:extLst>
      <p:ext uri="{BB962C8B-B14F-4D97-AF65-F5344CB8AC3E}">
        <p14:creationId xmlns:p14="http://schemas.microsoft.com/office/powerpoint/2010/main" val="2357373868"/>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98C31-2E21-C94D-829B-190ECD53B55F}"/>
              </a:ext>
            </a:extLst>
          </p:cNvPr>
          <p:cNvPicPr>
            <a:picLocks noChangeAspect="1"/>
          </p:cNvPicPr>
          <p:nvPr/>
        </p:nvPicPr>
        <p:blipFill rotWithShape="1">
          <a:blip r:embed="rId2"/>
          <a:srcRect r="10038" b="32532"/>
          <a:stretch/>
        </p:blipFill>
        <p:spPr>
          <a:xfrm>
            <a:off x="3832" y="3256"/>
            <a:ext cx="9140168" cy="6854744"/>
          </a:xfrm>
          <a:prstGeom prst="rect">
            <a:avLst/>
          </a:prstGeom>
        </p:spPr>
      </p:pic>
      <p:sp>
        <p:nvSpPr>
          <p:cNvPr id="5" name="TextBox 9">
            <a:extLst>
              <a:ext uri="{FF2B5EF4-FFF2-40B4-BE49-F238E27FC236}">
                <a16:creationId xmlns:a16="http://schemas.microsoft.com/office/drawing/2014/main" id="{0D021A90-5BAC-6D42-ADE7-60A751707C6E}"/>
              </a:ext>
            </a:extLst>
          </p:cNvPr>
          <p:cNvSpPr txBox="1">
            <a:spLocks noChangeArrowheads="1"/>
          </p:cNvSpPr>
          <p:nvPr/>
        </p:nvSpPr>
        <p:spPr bwMode="auto">
          <a:xfrm>
            <a:off x="0" y="4572000"/>
            <a:ext cx="9144000" cy="1754326"/>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cooked delicious cookies and invited 67 students with empty stomach to sit in the baking room</a:t>
            </a:r>
            <a:endParaRPr lang="en-US" sz="3600" dirty="0">
              <a:solidFill>
                <a:srgbClr val="99CC00"/>
              </a:solidFill>
            </a:endParaRPr>
          </a:p>
        </p:txBody>
      </p:sp>
      <p:grpSp>
        <p:nvGrpSpPr>
          <p:cNvPr id="6" name="Group 5">
            <a:extLst>
              <a:ext uri="{FF2B5EF4-FFF2-40B4-BE49-F238E27FC236}">
                <a16:creationId xmlns:a16="http://schemas.microsoft.com/office/drawing/2014/main" id="{D05087BA-7A3B-5345-AD02-001B33A1F4B0}"/>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B9C13F23-1BEC-1A49-AFC0-DE784831E0AD}"/>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1998</a:t>
              </a:r>
            </a:p>
          </p:txBody>
        </p:sp>
        <p:sp>
          <p:nvSpPr>
            <p:cNvPr id="8" name="Triangle 7">
              <a:extLst>
                <a:ext uri="{FF2B5EF4-FFF2-40B4-BE49-F238E27FC236}">
                  <a16:creationId xmlns:a16="http://schemas.microsoft.com/office/drawing/2014/main" id="{F6F6BC1B-7E01-2A40-A768-E8D7DC5C7975}"/>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Slide Number Placeholder 1">
            <a:extLst>
              <a:ext uri="{FF2B5EF4-FFF2-40B4-BE49-F238E27FC236}">
                <a16:creationId xmlns:a16="http://schemas.microsoft.com/office/drawing/2014/main" id="{4051FFCE-DC35-FD4D-B9A0-62255A2BEFB6}"/>
              </a:ext>
            </a:extLst>
          </p:cNvPr>
          <p:cNvSpPr>
            <a:spLocks noGrp="1"/>
          </p:cNvSpPr>
          <p:nvPr>
            <p:ph type="sldNum" sz="quarter" idx="12"/>
          </p:nvPr>
        </p:nvSpPr>
        <p:spPr/>
        <p:txBody>
          <a:bodyPr/>
          <a:lstStyle/>
          <a:p>
            <a:fld id="{803C33BC-767D-8845-BB2C-A473FB4A7552}" type="slidenum">
              <a:rPr lang="en-US" smtClean="0"/>
              <a:pPr/>
              <a:t>495</a:t>
            </a:fld>
            <a:endParaRPr lang="en-US"/>
          </a:p>
        </p:txBody>
      </p:sp>
    </p:spTree>
    <p:extLst>
      <p:ext uri="{BB962C8B-B14F-4D97-AF65-F5344CB8AC3E}">
        <p14:creationId xmlns:p14="http://schemas.microsoft.com/office/powerpoint/2010/main" val="169496829"/>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E87757-7AAB-614B-BE10-455A8F6B7D1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77" b="89815" l="6527" r="92890">
                        <a14:foregroundMark x1="6643" y1="64198" x2="10839" y2="55556"/>
                        <a14:foregroundMark x1="92890" y1="65432" x2="86364" y2="46914"/>
                      </a14:backgroundRemoval>
                    </a14:imgEffect>
                  </a14:imgLayer>
                </a14:imgProps>
              </a:ext>
            </a:extLst>
          </a:blip>
          <a:stretch>
            <a:fillRect/>
          </a:stretch>
        </p:blipFill>
        <p:spPr>
          <a:xfrm>
            <a:off x="1292930" y="152400"/>
            <a:ext cx="6558139" cy="4953000"/>
          </a:xfrm>
          <a:prstGeom prst="rect">
            <a:avLst/>
          </a:prstGeom>
        </p:spPr>
      </p:pic>
      <p:sp>
        <p:nvSpPr>
          <p:cNvPr id="6" name="TextBox 9">
            <a:extLst>
              <a:ext uri="{FF2B5EF4-FFF2-40B4-BE49-F238E27FC236}">
                <a16:creationId xmlns:a16="http://schemas.microsoft.com/office/drawing/2014/main" id="{D659B2BC-31F5-374F-899F-8D44DDB1944A}"/>
              </a:ext>
            </a:extLst>
          </p:cNvPr>
          <p:cNvSpPr txBox="1">
            <a:spLocks noChangeArrowheads="1"/>
          </p:cNvSpPr>
          <p:nvPr/>
        </p:nvSpPr>
        <p:spPr bwMode="auto">
          <a:xfrm>
            <a:off x="0" y="4572000"/>
            <a:ext cx="9144000" cy="1200329"/>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half the students told to </a:t>
            </a:r>
            <a:r>
              <a:rPr lang="en-US" sz="3600" dirty="0">
                <a:solidFill>
                  <a:srgbClr val="99CC00"/>
                </a:solidFill>
              </a:rPr>
              <a:t>eat the cookies</a:t>
            </a:r>
          </a:p>
          <a:p>
            <a:pPr eaLnBrk="1" hangingPunct="1"/>
            <a:r>
              <a:rPr lang="en-US" sz="3600" b="0" dirty="0">
                <a:solidFill>
                  <a:schemeClr val="bg1"/>
                </a:solidFill>
              </a:rPr>
              <a:t>half the students </a:t>
            </a:r>
            <a:r>
              <a:rPr lang="en-US" sz="3600" dirty="0">
                <a:solidFill>
                  <a:srgbClr val="FF9900"/>
                </a:solidFill>
              </a:rPr>
              <a:t>the radishes</a:t>
            </a:r>
          </a:p>
        </p:txBody>
      </p:sp>
      <p:sp>
        <p:nvSpPr>
          <p:cNvPr id="7" name="Rectangle 6">
            <a:extLst>
              <a:ext uri="{FF2B5EF4-FFF2-40B4-BE49-F238E27FC236}">
                <a16:creationId xmlns:a16="http://schemas.microsoft.com/office/drawing/2014/main" id="{4DA685B9-AB93-4945-85FD-548C9634BACE}"/>
              </a:ext>
            </a:extLst>
          </p:cNvPr>
          <p:cNvSpPr/>
          <p:nvPr/>
        </p:nvSpPr>
        <p:spPr>
          <a:xfrm rot="1561485">
            <a:off x="7156006" y="742406"/>
            <a:ext cx="1390124" cy="1200329"/>
          </a:xfrm>
          <a:prstGeom prst="rect">
            <a:avLst/>
          </a:prstGeom>
        </p:spPr>
        <p:txBody>
          <a:bodyPr wrap="none">
            <a:spAutoFit/>
          </a:bodyPr>
          <a:lstStyle/>
          <a:p>
            <a:pPr algn="ctr"/>
            <a:r>
              <a:rPr lang="en-US" sz="3600" dirty="0">
                <a:solidFill>
                  <a:srgbClr val="99CC00"/>
                </a:solidFill>
              </a:rPr>
              <a:t>5 min</a:t>
            </a:r>
          </a:p>
          <a:p>
            <a:pPr algn="ctr"/>
            <a:r>
              <a:rPr lang="en-US" sz="3600" dirty="0">
                <a:solidFill>
                  <a:srgbClr val="99CC00"/>
                </a:solidFill>
              </a:rPr>
              <a:t>alone</a:t>
            </a:r>
            <a:endParaRPr lang="en-US" dirty="0"/>
          </a:p>
        </p:txBody>
      </p:sp>
      <p:grpSp>
        <p:nvGrpSpPr>
          <p:cNvPr id="8" name="Group 7">
            <a:extLst>
              <a:ext uri="{FF2B5EF4-FFF2-40B4-BE49-F238E27FC236}">
                <a16:creationId xmlns:a16="http://schemas.microsoft.com/office/drawing/2014/main" id="{3890BAFE-95DB-A648-B6BA-B5DD2CF9B9B9}"/>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AA09E3FD-4847-3C4F-80C2-F1EA30A4FDD9}"/>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1998</a:t>
              </a:r>
            </a:p>
          </p:txBody>
        </p:sp>
        <p:sp>
          <p:nvSpPr>
            <p:cNvPr id="10" name="Triangle 9">
              <a:extLst>
                <a:ext uri="{FF2B5EF4-FFF2-40B4-BE49-F238E27FC236}">
                  <a16:creationId xmlns:a16="http://schemas.microsoft.com/office/drawing/2014/main" id="{814CBA6F-904C-F947-BE78-14D9484AB3C5}"/>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Slide Number Placeholder 1">
            <a:extLst>
              <a:ext uri="{FF2B5EF4-FFF2-40B4-BE49-F238E27FC236}">
                <a16:creationId xmlns:a16="http://schemas.microsoft.com/office/drawing/2014/main" id="{58B89A80-A2A2-3546-B7C2-8756751AF5F0}"/>
              </a:ext>
            </a:extLst>
          </p:cNvPr>
          <p:cNvSpPr>
            <a:spLocks noGrp="1"/>
          </p:cNvSpPr>
          <p:nvPr>
            <p:ph type="sldNum" sz="quarter" idx="12"/>
          </p:nvPr>
        </p:nvSpPr>
        <p:spPr/>
        <p:txBody>
          <a:bodyPr/>
          <a:lstStyle/>
          <a:p>
            <a:fld id="{803C33BC-767D-8845-BB2C-A473FB4A7552}" type="slidenum">
              <a:rPr lang="en-US" smtClean="0"/>
              <a:pPr/>
              <a:t>496</a:t>
            </a:fld>
            <a:endParaRPr lang="en-US"/>
          </a:p>
        </p:txBody>
      </p:sp>
    </p:spTree>
    <p:extLst>
      <p:ext uri="{BB962C8B-B14F-4D97-AF65-F5344CB8AC3E}">
        <p14:creationId xmlns:p14="http://schemas.microsoft.com/office/powerpoint/2010/main" val="300410629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mpossible equation enigma">
            <a:extLst>
              <a:ext uri="{FF2B5EF4-FFF2-40B4-BE49-F238E27FC236}">
                <a16:creationId xmlns:a16="http://schemas.microsoft.com/office/drawing/2014/main" id="{22CB8833-CB21-BE4E-A19B-57BB91EA7E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27"/>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9">
            <a:extLst>
              <a:ext uri="{FF2B5EF4-FFF2-40B4-BE49-F238E27FC236}">
                <a16:creationId xmlns:a16="http://schemas.microsoft.com/office/drawing/2014/main" id="{3AE6038D-FCA2-5849-BD40-4DD24EEF0FC5}"/>
              </a:ext>
            </a:extLst>
          </p:cNvPr>
          <p:cNvSpPr txBox="1">
            <a:spLocks noChangeArrowheads="1"/>
          </p:cNvSpPr>
          <p:nvPr/>
        </p:nvSpPr>
        <p:spPr bwMode="auto">
          <a:xfrm>
            <a:off x="0" y="4572000"/>
            <a:ext cx="9144000" cy="1200329"/>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then asked to solve a difficult (in fact impossible) puzzle </a:t>
            </a:r>
            <a:endParaRPr lang="en-US" sz="3600" dirty="0">
              <a:solidFill>
                <a:srgbClr val="FF9900"/>
              </a:solidFill>
            </a:endParaRPr>
          </a:p>
        </p:txBody>
      </p:sp>
      <p:sp>
        <p:nvSpPr>
          <p:cNvPr id="6" name="Rectangle 5">
            <a:extLst>
              <a:ext uri="{FF2B5EF4-FFF2-40B4-BE49-F238E27FC236}">
                <a16:creationId xmlns:a16="http://schemas.microsoft.com/office/drawing/2014/main" id="{9A1FA92D-0B09-7F4E-91B6-3576C12DD00F}"/>
              </a:ext>
            </a:extLst>
          </p:cNvPr>
          <p:cNvSpPr/>
          <p:nvPr/>
        </p:nvSpPr>
        <p:spPr>
          <a:xfrm rot="20700000">
            <a:off x="296549" y="2853110"/>
            <a:ext cx="5129144" cy="1200329"/>
          </a:xfrm>
          <a:prstGeom prst="rect">
            <a:avLst/>
          </a:prstGeom>
          <a:solidFill>
            <a:schemeClr val="bg1"/>
          </a:solidFill>
        </p:spPr>
        <p:txBody>
          <a:bodyPr wrap="square">
            <a:spAutoFit/>
          </a:bodyPr>
          <a:lstStyle/>
          <a:p>
            <a:pPr algn="ctr"/>
            <a:r>
              <a:rPr lang="en-US" sz="3600" dirty="0">
                <a:solidFill>
                  <a:srgbClr val="99CC00"/>
                </a:solidFill>
              </a:rPr>
              <a:t>checked how long it tool to give up</a:t>
            </a:r>
            <a:endParaRPr lang="en-US" dirty="0"/>
          </a:p>
        </p:txBody>
      </p:sp>
      <p:grpSp>
        <p:nvGrpSpPr>
          <p:cNvPr id="7" name="Group 6">
            <a:extLst>
              <a:ext uri="{FF2B5EF4-FFF2-40B4-BE49-F238E27FC236}">
                <a16:creationId xmlns:a16="http://schemas.microsoft.com/office/drawing/2014/main" id="{D67C1A55-532F-C243-80DE-13A285669529}"/>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8" name="Rectangle 7">
              <a:extLst>
                <a:ext uri="{FF2B5EF4-FFF2-40B4-BE49-F238E27FC236}">
                  <a16:creationId xmlns:a16="http://schemas.microsoft.com/office/drawing/2014/main" id="{108DAFF1-3A9D-634F-9CE1-0920BA21F43E}"/>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1998</a:t>
              </a:r>
            </a:p>
          </p:txBody>
        </p:sp>
        <p:sp>
          <p:nvSpPr>
            <p:cNvPr id="9" name="Triangle 8">
              <a:extLst>
                <a:ext uri="{FF2B5EF4-FFF2-40B4-BE49-F238E27FC236}">
                  <a16:creationId xmlns:a16="http://schemas.microsoft.com/office/drawing/2014/main" id="{4D0F7F1D-B387-2D42-BC25-B0AB8882CCAE}"/>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Slide Number Placeholder 1">
            <a:extLst>
              <a:ext uri="{FF2B5EF4-FFF2-40B4-BE49-F238E27FC236}">
                <a16:creationId xmlns:a16="http://schemas.microsoft.com/office/drawing/2014/main" id="{9F19D0C6-5159-1F4C-BBF0-D92E01C74677}"/>
              </a:ext>
            </a:extLst>
          </p:cNvPr>
          <p:cNvSpPr>
            <a:spLocks noGrp="1"/>
          </p:cNvSpPr>
          <p:nvPr>
            <p:ph type="sldNum" sz="quarter" idx="12"/>
          </p:nvPr>
        </p:nvSpPr>
        <p:spPr/>
        <p:txBody>
          <a:bodyPr/>
          <a:lstStyle/>
          <a:p>
            <a:fld id="{803C33BC-767D-8845-BB2C-A473FB4A7552}" type="slidenum">
              <a:rPr lang="en-US" smtClean="0"/>
              <a:pPr/>
              <a:t>497</a:t>
            </a:fld>
            <a:endParaRPr lang="en-US"/>
          </a:p>
        </p:txBody>
      </p:sp>
    </p:spTree>
    <p:extLst>
      <p:ext uri="{BB962C8B-B14F-4D97-AF65-F5344CB8AC3E}">
        <p14:creationId xmlns:p14="http://schemas.microsoft.com/office/powerpoint/2010/main" val="90947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762000" y="1981200"/>
            <a:ext cx="7620000" cy="3293209"/>
          </a:xfrm>
          <a:prstGeom prst="rect">
            <a:avLst/>
          </a:prstGeom>
        </p:spPr>
        <p:txBody>
          <a:bodyPr wrap="square">
            <a:spAutoFit/>
          </a:bodyPr>
          <a:lstStyle/>
          <a:p>
            <a:pPr lvl="0"/>
            <a:r>
              <a:rPr lang="en-US" sz="2600" b="0" dirty="0"/>
              <a:t>would resisting the cookies make it harder for participants to keep trying?</a:t>
            </a:r>
          </a:p>
          <a:p>
            <a:pPr lvl="0"/>
            <a:endParaRPr lang="en-US" sz="2600" b="0" dirty="0">
              <a:solidFill>
                <a:srgbClr val="99CC00"/>
              </a:solidFill>
            </a:endParaRPr>
          </a:p>
          <a:p>
            <a:pPr lvl="0"/>
            <a:r>
              <a:rPr lang="en-US" sz="2600" b="0" dirty="0"/>
              <a:t>those who ate </a:t>
            </a:r>
            <a:r>
              <a:rPr lang="en-US" sz="2600" dirty="0">
                <a:solidFill>
                  <a:srgbClr val="FF9900"/>
                </a:solidFill>
              </a:rPr>
              <a:t>radishes</a:t>
            </a:r>
            <a:r>
              <a:rPr lang="en-US" sz="2600" b="0" dirty="0"/>
              <a:t> = </a:t>
            </a:r>
            <a:r>
              <a:rPr lang="en-US" sz="2600" dirty="0">
                <a:solidFill>
                  <a:srgbClr val="FF9900"/>
                </a:solidFill>
              </a:rPr>
              <a:t>8 minutes </a:t>
            </a:r>
            <a:r>
              <a:rPr lang="en-US" sz="2600" b="0" dirty="0"/>
              <a:t>of trying</a:t>
            </a:r>
          </a:p>
          <a:p>
            <a:r>
              <a:rPr lang="en-US" sz="2600" b="0" dirty="0"/>
              <a:t>those who ate </a:t>
            </a:r>
            <a:r>
              <a:rPr lang="en-US" sz="2600" dirty="0">
                <a:solidFill>
                  <a:srgbClr val="99CC00"/>
                </a:solidFill>
              </a:rPr>
              <a:t>cookies</a:t>
            </a:r>
            <a:r>
              <a:rPr lang="en-US" sz="2600" b="0" dirty="0"/>
              <a:t> = </a:t>
            </a:r>
            <a:r>
              <a:rPr lang="en-US" sz="2600" dirty="0">
                <a:solidFill>
                  <a:srgbClr val="99CC00"/>
                </a:solidFill>
              </a:rPr>
              <a:t>19 minutes </a:t>
            </a:r>
            <a:r>
              <a:rPr lang="en-US" sz="2600" b="0" dirty="0"/>
              <a:t>of trying</a:t>
            </a:r>
          </a:p>
          <a:p>
            <a:endParaRPr lang="en-US" sz="2600" b="0" dirty="0"/>
          </a:p>
          <a:p>
            <a:pPr algn="ctr"/>
            <a:r>
              <a:rPr lang="en-US" sz="2600" dirty="0">
                <a:solidFill>
                  <a:srgbClr val="99CC00"/>
                </a:solidFill>
              </a:rPr>
              <a:t>&lt;brainstorming: could you already see something wrong with their studies?&gt;</a:t>
            </a:r>
          </a:p>
        </p:txBody>
      </p:sp>
      <p:grpSp>
        <p:nvGrpSpPr>
          <p:cNvPr id="5" name="Group 4">
            <a:extLst>
              <a:ext uri="{FF2B5EF4-FFF2-40B4-BE49-F238E27FC236}">
                <a16:creationId xmlns:a16="http://schemas.microsoft.com/office/drawing/2014/main" id="{D0A29F3D-BF83-9C45-BE8F-6FFA6B530023}"/>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4D9116C1-0DD3-A243-B728-D481199E2943}"/>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1998</a:t>
              </a:r>
            </a:p>
          </p:txBody>
        </p:sp>
        <p:sp>
          <p:nvSpPr>
            <p:cNvPr id="8" name="Triangle 7">
              <a:extLst>
                <a:ext uri="{FF2B5EF4-FFF2-40B4-BE49-F238E27FC236}">
                  <a16:creationId xmlns:a16="http://schemas.microsoft.com/office/drawing/2014/main" id="{12891CFD-1E09-7D4B-9C6B-C8493D1AAEBB}"/>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Slide Number Placeholder 1">
            <a:extLst>
              <a:ext uri="{FF2B5EF4-FFF2-40B4-BE49-F238E27FC236}">
                <a16:creationId xmlns:a16="http://schemas.microsoft.com/office/drawing/2014/main" id="{C507BB40-E718-AC48-B20F-A50AE2DDE169}"/>
              </a:ext>
            </a:extLst>
          </p:cNvPr>
          <p:cNvSpPr>
            <a:spLocks noGrp="1"/>
          </p:cNvSpPr>
          <p:nvPr>
            <p:ph type="sldNum" sz="quarter" idx="12"/>
          </p:nvPr>
        </p:nvSpPr>
        <p:spPr/>
        <p:txBody>
          <a:bodyPr/>
          <a:lstStyle/>
          <a:p>
            <a:fld id="{803C33BC-767D-8845-BB2C-A473FB4A7552}" type="slidenum">
              <a:rPr lang="en-US" smtClean="0"/>
              <a:pPr/>
              <a:t>498</a:t>
            </a:fld>
            <a:endParaRPr lang="en-US"/>
          </a:p>
        </p:txBody>
      </p:sp>
    </p:spTree>
    <p:extLst>
      <p:ext uri="{BB962C8B-B14F-4D97-AF65-F5344CB8AC3E}">
        <p14:creationId xmlns:p14="http://schemas.microsoft.com/office/powerpoint/2010/main" val="371056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762000" y="2590800"/>
            <a:ext cx="7772400" cy="1661993"/>
          </a:xfrm>
          <a:prstGeom prst="rect">
            <a:avLst/>
          </a:prstGeom>
        </p:spPr>
        <p:txBody>
          <a:bodyPr wrap="square">
            <a:spAutoFit/>
          </a:bodyPr>
          <a:lstStyle/>
          <a:p>
            <a:pPr lvl="0"/>
            <a:r>
              <a:rPr lang="en-US" sz="5000" dirty="0"/>
              <a:t>confounding variable:: </a:t>
            </a:r>
          </a:p>
          <a:p>
            <a:pPr lvl="0"/>
            <a:r>
              <a:rPr lang="en-US" sz="2600" b="0" dirty="0"/>
              <a:t>eating cookies (high in sugar) could be the reason of the longer effort provided</a:t>
            </a:r>
          </a:p>
        </p:txBody>
      </p:sp>
      <p:grpSp>
        <p:nvGrpSpPr>
          <p:cNvPr id="3" name="Group 2">
            <a:extLst>
              <a:ext uri="{FF2B5EF4-FFF2-40B4-BE49-F238E27FC236}">
                <a16:creationId xmlns:a16="http://schemas.microsoft.com/office/drawing/2014/main" id="{8C0B3837-4B62-4448-A447-F17AE3DA5567}"/>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BB50ED2C-8E18-774C-923E-03C9A89C8A32}"/>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1998</a:t>
              </a:r>
            </a:p>
          </p:txBody>
        </p:sp>
        <p:sp>
          <p:nvSpPr>
            <p:cNvPr id="6" name="Triangle 5">
              <a:extLst>
                <a:ext uri="{FF2B5EF4-FFF2-40B4-BE49-F238E27FC236}">
                  <a16:creationId xmlns:a16="http://schemas.microsoft.com/office/drawing/2014/main" id="{EDCB85FA-DF1E-4142-B078-A2C60D5C8164}"/>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Slide Number Placeholder 1">
            <a:extLst>
              <a:ext uri="{FF2B5EF4-FFF2-40B4-BE49-F238E27FC236}">
                <a16:creationId xmlns:a16="http://schemas.microsoft.com/office/drawing/2014/main" id="{A04A3408-3B0B-0D4E-B5AE-3FBDBD5A7391}"/>
              </a:ext>
            </a:extLst>
          </p:cNvPr>
          <p:cNvSpPr>
            <a:spLocks noGrp="1"/>
          </p:cNvSpPr>
          <p:nvPr>
            <p:ph type="sldNum" sz="quarter" idx="12"/>
          </p:nvPr>
        </p:nvSpPr>
        <p:spPr/>
        <p:txBody>
          <a:bodyPr/>
          <a:lstStyle/>
          <a:p>
            <a:fld id="{803C33BC-767D-8845-BB2C-A473FB4A7552}" type="slidenum">
              <a:rPr lang="en-US" smtClean="0"/>
              <a:pPr/>
              <a:t>499</a:t>
            </a:fld>
            <a:endParaRPr lang="en-US"/>
          </a:p>
        </p:txBody>
      </p:sp>
    </p:spTree>
    <p:extLst>
      <p:ext uri="{BB962C8B-B14F-4D97-AF65-F5344CB8AC3E}">
        <p14:creationId xmlns:p14="http://schemas.microsoft.com/office/powerpoint/2010/main" val="960461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E17FAC-870A-854A-BD5D-F031B545C7E1}"/>
              </a:ext>
            </a:extLst>
          </p:cNvPr>
          <p:cNvPicPr>
            <a:picLocks noChangeAspect="1"/>
          </p:cNvPicPr>
          <p:nvPr/>
        </p:nvPicPr>
        <p:blipFill rotWithShape="1">
          <a:blip r:embed="rId2"/>
          <a:srcRect l="19318" t="12222"/>
          <a:stretch/>
        </p:blipFill>
        <p:spPr>
          <a:xfrm>
            <a:off x="2514600" y="152400"/>
            <a:ext cx="6245720" cy="6019800"/>
          </a:xfrm>
          <a:prstGeom prst="rect">
            <a:avLst/>
          </a:prstGeom>
          <a:effectLst>
            <a:outerShdw blurRad="50800" dist="38100" dir="2700000" algn="tl" rotWithShape="0">
              <a:prstClr val="black">
                <a:alpha val="40000"/>
              </a:prstClr>
            </a:outerShdw>
          </a:effectLst>
        </p:spPr>
      </p:pic>
      <p:sp>
        <p:nvSpPr>
          <p:cNvPr id="5" name="TextBox 9">
            <a:extLst>
              <a:ext uri="{FF2B5EF4-FFF2-40B4-BE49-F238E27FC236}">
                <a16:creationId xmlns:a16="http://schemas.microsoft.com/office/drawing/2014/main" id="{53ACA996-06D5-4944-A5AE-4293D03FD78A}"/>
              </a:ext>
            </a:extLst>
          </p:cNvPr>
          <p:cNvSpPr txBox="1">
            <a:spLocks noChangeArrowheads="1"/>
          </p:cNvSpPr>
          <p:nvPr/>
        </p:nvSpPr>
        <p:spPr bwMode="auto">
          <a:xfrm>
            <a:off x="0" y="6047601"/>
            <a:ext cx="9144000" cy="553998"/>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000" b="0" dirty="0">
                <a:solidFill>
                  <a:schemeClr val="bg1"/>
                </a:solidFill>
              </a:rPr>
              <a:t>https://</a:t>
            </a:r>
            <a:r>
              <a:rPr lang="en-US" sz="3000" b="0" dirty="0" err="1">
                <a:solidFill>
                  <a:schemeClr val="bg1"/>
                </a:solidFill>
              </a:rPr>
              <a:t>stats.idre.ucla.edu</a:t>
            </a:r>
            <a:r>
              <a:rPr lang="en-US" sz="3000" b="0" dirty="0">
                <a:solidFill>
                  <a:schemeClr val="bg1"/>
                </a:solidFill>
              </a:rPr>
              <a:t>/other/</a:t>
            </a:r>
            <a:r>
              <a:rPr lang="en-US" sz="3000" b="0" dirty="0" err="1">
                <a:solidFill>
                  <a:schemeClr val="bg1"/>
                </a:solidFill>
              </a:rPr>
              <a:t>mult-pkg</a:t>
            </a:r>
            <a:r>
              <a:rPr lang="en-US" sz="3000" b="0" dirty="0">
                <a:solidFill>
                  <a:schemeClr val="bg1"/>
                </a:solidFill>
              </a:rPr>
              <a:t>/</a:t>
            </a:r>
            <a:r>
              <a:rPr lang="en-US" sz="3000" b="0" dirty="0" err="1">
                <a:solidFill>
                  <a:schemeClr val="bg1"/>
                </a:solidFill>
              </a:rPr>
              <a:t>whatstat</a:t>
            </a:r>
            <a:r>
              <a:rPr lang="en-US" sz="3000" b="0" dirty="0">
                <a:solidFill>
                  <a:schemeClr val="bg1"/>
                </a:solidFill>
              </a:rPr>
              <a:t>/</a:t>
            </a:r>
          </a:p>
        </p:txBody>
      </p:sp>
      <p:pic>
        <p:nvPicPr>
          <p:cNvPr id="4" name="Picture 3">
            <a:extLst>
              <a:ext uri="{FF2B5EF4-FFF2-40B4-BE49-F238E27FC236}">
                <a16:creationId xmlns:a16="http://schemas.microsoft.com/office/drawing/2014/main" id="{FA511A07-0CC0-6C47-8CA3-71A7FB15AF5E}"/>
              </a:ext>
            </a:extLst>
          </p:cNvPr>
          <p:cNvPicPr>
            <a:picLocks noChangeAspect="1"/>
          </p:cNvPicPr>
          <p:nvPr/>
        </p:nvPicPr>
        <p:blipFill>
          <a:blip r:embed="rId3"/>
          <a:stretch>
            <a:fillRect/>
          </a:stretch>
        </p:blipFill>
        <p:spPr>
          <a:xfrm>
            <a:off x="606920" y="1905000"/>
            <a:ext cx="3048000" cy="2279487"/>
          </a:xfrm>
          <a:prstGeom prst="rect">
            <a:avLst/>
          </a:prstGeom>
          <a:ln>
            <a:solidFill>
              <a:schemeClr val="accent1"/>
            </a:solidFill>
          </a:ln>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72047BDA-547D-0B4C-B41C-4C8A8A32929A}"/>
              </a:ext>
            </a:extLst>
          </p:cNvPr>
          <p:cNvSpPr>
            <a:spLocks noGrp="1"/>
          </p:cNvSpPr>
          <p:nvPr>
            <p:ph type="sldNum" sz="quarter" idx="12"/>
          </p:nvPr>
        </p:nvSpPr>
        <p:spPr/>
        <p:txBody>
          <a:bodyPr/>
          <a:lstStyle/>
          <a:p>
            <a:fld id="{803C33BC-767D-8845-BB2C-A473FB4A7552}" type="slidenum">
              <a:rPr lang="en-US" smtClean="0"/>
              <a:pPr/>
              <a:t>5</a:t>
            </a:fld>
            <a:endParaRPr lang="en-US"/>
          </a:p>
        </p:txBody>
      </p:sp>
    </p:spTree>
    <p:extLst>
      <p:ext uri="{BB962C8B-B14F-4D97-AF65-F5344CB8AC3E}">
        <p14:creationId xmlns:p14="http://schemas.microsoft.com/office/powerpoint/2010/main" val="2982487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9CC00"/>
        </a:solidFill>
        <a:effectLst/>
      </p:bgPr>
    </p:bg>
    <p:spTree>
      <p:nvGrpSpPr>
        <p:cNvPr id="1" name=""/>
        <p:cNvGrpSpPr/>
        <p:nvPr/>
      </p:nvGrpSpPr>
      <p:grpSpPr>
        <a:xfrm>
          <a:off x="0" y="0"/>
          <a:ext cx="0" cy="0"/>
          <a:chOff x="0" y="0"/>
          <a:chExt cx="0" cy="0"/>
        </a:xfrm>
      </p:grpSpPr>
      <p:sp>
        <p:nvSpPr>
          <p:cNvPr id="6146" name="Title 3"/>
          <p:cNvSpPr txBox="1">
            <a:spLocks/>
          </p:cNvSpPr>
          <p:nvPr/>
        </p:nvSpPr>
        <p:spPr bwMode="auto">
          <a:xfrm>
            <a:off x="-1828800" y="1219736"/>
            <a:ext cx="9144000" cy="6247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0" dirty="0">
                <a:solidFill>
                  <a:srgbClr val="FFFFFF"/>
                </a:solidFill>
              </a:rPr>
              <a:t>2</a:t>
            </a:r>
            <a:endParaRPr kumimoji="0" lang="en-US" sz="40000" b="1" i="0" u="none" strike="noStrike" kern="120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3" name="Rectangle 2"/>
          <p:cNvSpPr/>
          <p:nvPr/>
        </p:nvSpPr>
        <p:spPr>
          <a:xfrm>
            <a:off x="4267200" y="4724400"/>
            <a:ext cx="4071969" cy="163121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5000" dirty="0">
                <a:solidFill>
                  <a:srgbClr val="FFFFFF"/>
                </a:solidFill>
              </a:rPr>
              <a:t>h</a:t>
            </a:r>
            <a:r>
              <a:rPr kumimoji="0" lang="en-US" sz="5000" b="1" i="0" u="none" strike="noStrike" kern="1200" cap="none" spc="0" normalizeH="0" baseline="0" noProof="0" dirty="0" err="1">
                <a:ln>
                  <a:noFill/>
                </a:ln>
                <a:solidFill>
                  <a:srgbClr val="FFFFFF"/>
                </a:solidFill>
                <a:effectLst/>
                <a:uLnTx/>
                <a:uFillTx/>
                <a:latin typeface="Arial" charset="0"/>
                <a:ea typeface="ＭＳ Ｐゴシック" charset="0"/>
                <a:cs typeface="Arial" charset="0"/>
              </a:rPr>
              <a:t>ypothesis</a:t>
            </a:r>
            <a:r>
              <a:rPr kumimoji="0" lang="en-US" sz="5000" b="1" i="0" u="none" strike="noStrike" kern="1200" cap="none" spc="0" normalizeH="0" baseline="0" noProof="0" dirty="0">
                <a:ln>
                  <a:noFill/>
                </a:ln>
                <a:solidFill>
                  <a:srgbClr val="FFFFFF"/>
                </a:solidFill>
                <a:effectLst/>
                <a:uLnTx/>
                <a:uFillTx/>
                <a:latin typeface="Arial" charset="0"/>
                <a:ea typeface="ＭＳ Ｐゴシック" charset="0"/>
                <a:cs typeface="Arial" charset="0"/>
              </a:rPr>
              <a:t> testing</a:t>
            </a:r>
          </a:p>
        </p:txBody>
      </p:sp>
    </p:spTree>
    <p:extLst>
      <p:ext uri="{BB962C8B-B14F-4D97-AF65-F5344CB8AC3E}">
        <p14:creationId xmlns:p14="http://schemas.microsoft.com/office/powerpoint/2010/main" val="2073242299"/>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762000" y="1828800"/>
            <a:ext cx="7620000" cy="4493538"/>
          </a:xfrm>
          <a:prstGeom prst="rect">
            <a:avLst/>
          </a:prstGeom>
        </p:spPr>
        <p:txBody>
          <a:bodyPr wrap="square">
            <a:spAutoFit/>
          </a:bodyPr>
          <a:lstStyle/>
          <a:p>
            <a:pPr lvl="0"/>
            <a:r>
              <a:rPr lang="en-US" sz="2600" b="0" dirty="0"/>
              <a:t>would resisting the cookies make it harder for participants to keep trying?</a:t>
            </a:r>
          </a:p>
          <a:p>
            <a:pPr lvl="0"/>
            <a:endParaRPr lang="en-US" sz="2600" b="0" dirty="0">
              <a:solidFill>
                <a:srgbClr val="99CC00"/>
              </a:solidFill>
            </a:endParaRPr>
          </a:p>
          <a:p>
            <a:pPr lvl="0"/>
            <a:r>
              <a:rPr lang="en-US" sz="2600" b="0" dirty="0"/>
              <a:t>those who ate </a:t>
            </a:r>
            <a:r>
              <a:rPr lang="en-US" sz="2600" dirty="0">
                <a:solidFill>
                  <a:srgbClr val="FF9900"/>
                </a:solidFill>
              </a:rPr>
              <a:t>radishes</a:t>
            </a:r>
            <a:r>
              <a:rPr lang="en-US" sz="2600" b="0" dirty="0"/>
              <a:t> = </a:t>
            </a:r>
            <a:r>
              <a:rPr lang="en-US" sz="2600" dirty="0">
                <a:solidFill>
                  <a:srgbClr val="FF9900"/>
                </a:solidFill>
              </a:rPr>
              <a:t>8 minutes </a:t>
            </a:r>
            <a:r>
              <a:rPr lang="en-US" sz="2600" b="0" dirty="0"/>
              <a:t>of trying</a:t>
            </a:r>
          </a:p>
          <a:p>
            <a:r>
              <a:rPr lang="en-US" sz="2600" b="0" dirty="0"/>
              <a:t>those who ate </a:t>
            </a:r>
            <a:r>
              <a:rPr lang="en-US" sz="2600" dirty="0">
                <a:solidFill>
                  <a:srgbClr val="99CC00"/>
                </a:solidFill>
              </a:rPr>
              <a:t>cookies</a:t>
            </a:r>
            <a:r>
              <a:rPr lang="en-US" sz="2600" b="0" dirty="0"/>
              <a:t> = </a:t>
            </a:r>
            <a:r>
              <a:rPr lang="en-US" sz="2600" dirty="0">
                <a:solidFill>
                  <a:srgbClr val="99CC00"/>
                </a:solidFill>
              </a:rPr>
              <a:t>19 minutes </a:t>
            </a:r>
            <a:r>
              <a:rPr lang="en-US" sz="2600" b="0" dirty="0"/>
              <a:t>of trying</a:t>
            </a:r>
          </a:p>
          <a:p>
            <a:r>
              <a:rPr lang="en-US" sz="2600" b="0" dirty="0"/>
              <a:t>3</a:t>
            </a:r>
            <a:r>
              <a:rPr lang="en-US" sz="2600" b="0" baseline="30000" dirty="0"/>
              <a:t>rd</a:t>
            </a:r>
            <a:r>
              <a:rPr lang="en-US" sz="2600" b="0" dirty="0"/>
              <a:t> group with no cookies encounter = 21 minutes</a:t>
            </a:r>
          </a:p>
          <a:p>
            <a:endParaRPr lang="en-US" sz="2600" b="0" dirty="0"/>
          </a:p>
          <a:p>
            <a:r>
              <a:rPr lang="en-US" sz="2600" b="0" dirty="0"/>
              <a:t>and of course all these comparison with p&lt;0.05 = strong evidences for ego depletion (who later became a subfield of psychology with many more studies done to confirm it)</a:t>
            </a:r>
          </a:p>
        </p:txBody>
      </p:sp>
      <p:grpSp>
        <p:nvGrpSpPr>
          <p:cNvPr id="5" name="Group 4">
            <a:extLst>
              <a:ext uri="{FF2B5EF4-FFF2-40B4-BE49-F238E27FC236}">
                <a16:creationId xmlns:a16="http://schemas.microsoft.com/office/drawing/2014/main" id="{D0A29F3D-BF83-9C45-BE8F-6FFA6B530023}"/>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4D9116C1-0DD3-A243-B728-D481199E2943}"/>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1998</a:t>
              </a:r>
            </a:p>
          </p:txBody>
        </p:sp>
        <p:sp>
          <p:nvSpPr>
            <p:cNvPr id="8" name="Triangle 7">
              <a:extLst>
                <a:ext uri="{FF2B5EF4-FFF2-40B4-BE49-F238E27FC236}">
                  <a16:creationId xmlns:a16="http://schemas.microsoft.com/office/drawing/2014/main" id="{12891CFD-1E09-7D4B-9C6B-C8493D1AAEBB}"/>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Slide Number Placeholder 1">
            <a:extLst>
              <a:ext uri="{FF2B5EF4-FFF2-40B4-BE49-F238E27FC236}">
                <a16:creationId xmlns:a16="http://schemas.microsoft.com/office/drawing/2014/main" id="{4445E241-35F6-7345-843A-4F427A746863}"/>
              </a:ext>
            </a:extLst>
          </p:cNvPr>
          <p:cNvSpPr>
            <a:spLocks noGrp="1"/>
          </p:cNvSpPr>
          <p:nvPr>
            <p:ph type="sldNum" sz="quarter" idx="12"/>
          </p:nvPr>
        </p:nvSpPr>
        <p:spPr/>
        <p:txBody>
          <a:bodyPr/>
          <a:lstStyle/>
          <a:p>
            <a:fld id="{803C33BC-767D-8845-BB2C-A473FB4A7552}" type="slidenum">
              <a:rPr lang="en-US" smtClean="0"/>
              <a:pPr/>
              <a:t>500</a:t>
            </a:fld>
            <a:endParaRPr lang="en-US"/>
          </a:p>
        </p:txBody>
      </p:sp>
    </p:spTree>
    <p:extLst>
      <p:ext uri="{BB962C8B-B14F-4D97-AF65-F5344CB8AC3E}">
        <p14:creationId xmlns:p14="http://schemas.microsoft.com/office/powerpoint/2010/main" val="183872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EFABD78-0950-634B-9625-01E43DF7F7AE}"/>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D0E1A8CA-B670-0F47-AB8F-61ED06AFC1C8}"/>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2007</a:t>
              </a:r>
            </a:p>
          </p:txBody>
        </p:sp>
        <p:sp>
          <p:nvSpPr>
            <p:cNvPr id="6" name="Triangle 5">
              <a:extLst>
                <a:ext uri="{FF2B5EF4-FFF2-40B4-BE49-F238E27FC236}">
                  <a16:creationId xmlns:a16="http://schemas.microsoft.com/office/drawing/2014/main" id="{B21013DC-D76C-1248-BC08-6192BF76C8EB}"/>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7" name="Rectangle 6">
            <a:extLst>
              <a:ext uri="{FF2B5EF4-FFF2-40B4-BE49-F238E27FC236}">
                <a16:creationId xmlns:a16="http://schemas.microsoft.com/office/drawing/2014/main" id="{21062D4D-ECF5-B64E-BB43-4F3D23DFFF6E}"/>
              </a:ext>
            </a:extLst>
          </p:cNvPr>
          <p:cNvSpPr/>
          <p:nvPr/>
        </p:nvSpPr>
        <p:spPr>
          <a:xfrm>
            <a:off x="762000" y="2133600"/>
            <a:ext cx="7696200" cy="3693319"/>
          </a:xfrm>
          <a:prstGeom prst="rect">
            <a:avLst/>
          </a:prstGeom>
        </p:spPr>
        <p:txBody>
          <a:bodyPr wrap="square">
            <a:spAutoFit/>
          </a:bodyPr>
          <a:lstStyle/>
          <a:p>
            <a:pPr lvl="0"/>
            <a:r>
              <a:rPr lang="en-US" sz="2600" b="0" dirty="0"/>
              <a:t>in 2007, researchers figured out what </a:t>
            </a:r>
            <a:r>
              <a:rPr lang="en-US" sz="2600" b="0" i="1" dirty="0"/>
              <a:t>seemed</a:t>
            </a:r>
            <a:r>
              <a:rPr lang="en-US" sz="2600" b="0" dirty="0"/>
              <a:t> to be happening biologically:</a:t>
            </a:r>
          </a:p>
          <a:p>
            <a:pPr lvl="0"/>
            <a:endParaRPr lang="en-US" sz="2600" b="0" dirty="0"/>
          </a:p>
          <a:p>
            <a:pPr lvl="0"/>
            <a:r>
              <a:rPr lang="en-US" sz="2600" b="0" dirty="0"/>
              <a:t>as people used up their self-control, their blood sugar levels were dropping</a:t>
            </a:r>
          </a:p>
          <a:p>
            <a:pPr lvl="0"/>
            <a:endParaRPr lang="en-US" sz="2600" b="0" dirty="0"/>
          </a:p>
          <a:p>
            <a:pPr lvl="0"/>
            <a:r>
              <a:rPr lang="en-US" sz="2600" b="0" dirty="0"/>
              <a:t>they made subjects watching emotional videos without showing emotions / while others did not have to hold back</a:t>
            </a:r>
          </a:p>
        </p:txBody>
      </p:sp>
      <p:sp>
        <p:nvSpPr>
          <p:cNvPr id="2" name="Slide Number Placeholder 1">
            <a:extLst>
              <a:ext uri="{FF2B5EF4-FFF2-40B4-BE49-F238E27FC236}">
                <a16:creationId xmlns:a16="http://schemas.microsoft.com/office/drawing/2014/main" id="{AF32A65D-039D-CA4E-B4C4-D9F4E50EBC64}"/>
              </a:ext>
            </a:extLst>
          </p:cNvPr>
          <p:cNvSpPr>
            <a:spLocks noGrp="1"/>
          </p:cNvSpPr>
          <p:nvPr>
            <p:ph type="sldNum" sz="quarter" idx="12"/>
          </p:nvPr>
        </p:nvSpPr>
        <p:spPr/>
        <p:txBody>
          <a:bodyPr/>
          <a:lstStyle/>
          <a:p>
            <a:fld id="{803C33BC-767D-8845-BB2C-A473FB4A7552}" type="slidenum">
              <a:rPr lang="en-US" smtClean="0"/>
              <a:pPr/>
              <a:t>501</a:t>
            </a:fld>
            <a:endParaRPr lang="en-US"/>
          </a:p>
        </p:txBody>
      </p:sp>
    </p:spTree>
    <p:extLst>
      <p:ext uri="{BB962C8B-B14F-4D97-AF65-F5344CB8AC3E}">
        <p14:creationId xmlns:p14="http://schemas.microsoft.com/office/powerpoint/2010/main" val="418901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0E7B9B-39B8-8349-8C24-650925AE73F8}"/>
              </a:ext>
            </a:extLst>
          </p:cNvPr>
          <p:cNvPicPr>
            <a:picLocks noChangeAspect="1"/>
          </p:cNvPicPr>
          <p:nvPr/>
        </p:nvPicPr>
        <p:blipFill rotWithShape="1">
          <a:blip r:embed="rId2"/>
          <a:srcRect r="11785"/>
          <a:stretch/>
        </p:blipFill>
        <p:spPr>
          <a:xfrm>
            <a:off x="-1" y="-25400"/>
            <a:ext cx="9144001" cy="6883400"/>
          </a:xfrm>
          <a:prstGeom prst="rect">
            <a:avLst/>
          </a:prstGeom>
        </p:spPr>
      </p:pic>
      <p:sp>
        <p:nvSpPr>
          <p:cNvPr id="6" name="TextBox 9">
            <a:extLst>
              <a:ext uri="{FF2B5EF4-FFF2-40B4-BE49-F238E27FC236}">
                <a16:creationId xmlns:a16="http://schemas.microsoft.com/office/drawing/2014/main" id="{2B2E5664-34EE-E841-9DA1-158B4B131F21}"/>
              </a:ext>
            </a:extLst>
          </p:cNvPr>
          <p:cNvSpPr txBox="1">
            <a:spLocks noChangeArrowheads="1"/>
          </p:cNvSpPr>
          <p:nvPr/>
        </p:nvSpPr>
        <p:spPr bwMode="auto">
          <a:xfrm>
            <a:off x="-1" y="4495800"/>
            <a:ext cx="9169401" cy="1754326"/>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subjects who used willpower = lower blood glucose, and when they replenished that glucose it restored their self-control</a:t>
            </a:r>
            <a:endParaRPr lang="en-US" sz="3600" dirty="0">
              <a:solidFill>
                <a:srgbClr val="99CC00"/>
              </a:solidFill>
            </a:endParaRPr>
          </a:p>
        </p:txBody>
      </p:sp>
      <p:grpSp>
        <p:nvGrpSpPr>
          <p:cNvPr id="7" name="Group 6">
            <a:extLst>
              <a:ext uri="{FF2B5EF4-FFF2-40B4-BE49-F238E27FC236}">
                <a16:creationId xmlns:a16="http://schemas.microsoft.com/office/drawing/2014/main" id="{DE874497-C44D-214C-9450-139DB7D213EE}"/>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8" name="Rectangle 7">
              <a:extLst>
                <a:ext uri="{FF2B5EF4-FFF2-40B4-BE49-F238E27FC236}">
                  <a16:creationId xmlns:a16="http://schemas.microsoft.com/office/drawing/2014/main" id="{667325F1-B100-C440-A84A-FEC5D426C53C}"/>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2007</a:t>
              </a:r>
            </a:p>
          </p:txBody>
        </p:sp>
        <p:sp>
          <p:nvSpPr>
            <p:cNvPr id="9" name="Triangle 8">
              <a:extLst>
                <a:ext uri="{FF2B5EF4-FFF2-40B4-BE49-F238E27FC236}">
                  <a16:creationId xmlns:a16="http://schemas.microsoft.com/office/drawing/2014/main" id="{C7A5AAED-7B90-104A-8511-E2B1B4F886CD}"/>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Slide Number Placeholder 1">
            <a:extLst>
              <a:ext uri="{FF2B5EF4-FFF2-40B4-BE49-F238E27FC236}">
                <a16:creationId xmlns:a16="http://schemas.microsoft.com/office/drawing/2014/main" id="{79C34171-A760-D54A-AD89-A2333CAC711C}"/>
              </a:ext>
            </a:extLst>
          </p:cNvPr>
          <p:cNvSpPr>
            <a:spLocks noGrp="1"/>
          </p:cNvSpPr>
          <p:nvPr>
            <p:ph type="sldNum" sz="quarter" idx="12"/>
          </p:nvPr>
        </p:nvSpPr>
        <p:spPr/>
        <p:txBody>
          <a:bodyPr/>
          <a:lstStyle/>
          <a:p>
            <a:fld id="{803C33BC-767D-8845-BB2C-A473FB4A7552}" type="slidenum">
              <a:rPr lang="en-US" smtClean="0"/>
              <a:pPr/>
              <a:t>502</a:t>
            </a:fld>
            <a:endParaRPr lang="en-US"/>
          </a:p>
        </p:txBody>
      </p:sp>
    </p:spTree>
    <p:extLst>
      <p:ext uri="{BB962C8B-B14F-4D97-AF65-F5344CB8AC3E}">
        <p14:creationId xmlns:p14="http://schemas.microsoft.com/office/powerpoint/2010/main" val="112533867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C84D587-13C1-3245-9CF4-D62AD4E5017D}"/>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65BC91DD-7CAE-B44F-A846-6376C5F9EE63}"/>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2010</a:t>
              </a:r>
            </a:p>
          </p:txBody>
        </p:sp>
        <p:sp>
          <p:nvSpPr>
            <p:cNvPr id="6" name="Triangle 5">
              <a:extLst>
                <a:ext uri="{FF2B5EF4-FFF2-40B4-BE49-F238E27FC236}">
                  <a16:creationId xmlns:a16="http://schemas.microsoft.com/office/drawing/2014/main" id="{BB5334E2-B6F0-834F-9B51-B27DDBD507C4}"/>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7" name="Rectangle 6">
            <a:extLst>
              <a:ext uri="{FF2B5EF4-FFF2-40B4-BE49-F238E27FC236}">
                <a16:creationId xmlns:a16="http://schemas.microsoft.com/office/drawing/2014/main" id="{78FA71AE-9E72-AB4F-ABCB-C4F0A380D095}"/>
              </a:ext>
            </a:extLst>
          </p:cNvPr>
          <p:cNvSpPr/>
          <p:nvPr/>
        </p:nvSpPr>
        <p:spPr>
          <a:xfrm>
            <a:off x="762000" y="2286000"/>
            <a:ext cx="7391400" cy="1692771"/>
          </a:xfrm>
          <a:prstGeom prst="rect">
            <a:avLst/>
          </a:prstGeom>
        </p:spPr>
        <p:txBody>
          <a:bodyPr wrap="square">
            <a:spAutoFit/>
          </a:bodyPr>
          <a:lstStyle/>
          <a:p>
            <a:pPr lvl="0"/>
            <a:r>
              <a:rPr lang="en-US" sz="2600" b="0" dirty="0"/>
              <a:t>evidences even more in 2010 when group of researchers led by Martin Hagger, examined </a:t>
            </a:r>
            <a:r>
              <a:rPr lang="en-US" sz="2600" dirty="0">
                <a:solidFill>
                  <a:srgbClr val="99CC00"/>
                </a:solidFill>
              </a:rPr>
              <a:t>83 published studies </a:t>
            </a:r>
            <a:r>
              <a:rPr lang="en-US" sz="2600" b="0" dirty="0"/>
              <a:t>on ego depletion to conclude that </a:t>
            </a:r>
            <a:r>
              <a:rPr lang="en-US" sz="2600" dirty="0">
                <a:solidFill>
                  <a:srgbClr val="99CC00"/>
                </a:solidFill>
              </a:rPr>
              <a:t>effect was real</a:t>
            </a:r>
          </a:p>
        </p:txBody>
      </p:sp>
      <p:sp>
        <p:nvSpPr>
          <p:cNvPr id="2" name="Slide Number Placeholder 1">
            <a:extLst>
              <a:ext uri="{FF2B5EF4-FFF2-40B4-BE49-F238E27FC236}">
                <a16:creationId xmlns:a16="http://schemas.microsoft.com/office/drawing/2014/main" id="{63C762DF-C9B7-8046-B4C4-093721CB39D2}"/>
              </a:ext>
            </a:extLst>
          </p:cNvPr>
          <p:cNvSpPr>
            <a:spLocks noGrp="1"/>
          </p:cNvSpPr>
          <p:nvPr>
            <p:ph type="sldNum" sz="quarter" idx="12"/>
          </p:nvPr>
        </p:nvSpPr>
        <p:spPr/>
        <p:txBody>
          <a:bodyPr/>
          <a:lstStyle/>
          <a:p>
            <a:fld id="{803C33BC-767D-8845-BB2C-A473FB4A7552}" type="slidenum">
              <a:rPr lang="en-US" smtClean="0"/>
              <a:pPr/>
              <a:t>503</a:t>
            </a:fld>
            <a:endParaRPr lang="en-US"/>
          </a:p>
        </p:txBody>
      </p:sp>
    </p:spTree>
    <p:extLst>
      <p:ext uri="{BB962C8B-B14F-4D97-AF65-F5344CB8AC3E}">
        <p14:creationId xmlns:p14="http://schemas.microsoft.com/office/powerpoint/2010/main" val="68819061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C84D587-13C1-3245-9CF4-D62AD4E5017D}"/>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65BC91DD-7CAE-B44F-A846-6376C5F9EE63}"/>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2012</a:t>
              </a:r>
            </a:p>
          </p:txBody>
        </p:sp>
        <p:sp>
          <p:nvSpPr>
            <p:cNvPr id="6" name="Triangle 5">
              <a:extLst>
                <a:ext uri="{FF2B5EF4-FFF2-40B4-BE49-F238E27FC236}">
                  <a16:creationId xmlns:a16="http://schemas.microsoft.com/office/drawing/2014/main" id="{BB5334E2-B6F0-834F-9B51-B27DDBD507C4}"/>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7" name="Rectangle 6">
            <a:extLst>
              <a:ext uri="{FF2B5EF4-FFF2-40B4-BE49-F238E27FC236}">
                <a16:creationId xmlns:a16="http://schemas.microsoft.com/office/drawing/2014/main" id="{78FA71AE-9E72-AB4F-ABCB-C4F0A380D095}"/>
              </a:ext>
            </a:extLst>
          </p:cNvPr>
          <p:cNvSpPr/>
          <p:nvPr/>
        </p:nvSpPr>
        <p:spPr>
          <a:xfrm>
            <a:off x="762000" y="2286000"/>
            <a:ext cx="7391400" cy="3693319"/>
          </a:xfrm>
          <a:prstGeom prst="rect">
            <a:avLst/>
          </a:prstGeom>
        </p:spPr>
        <p:txBody>
          <a:bodyPr wrap="square">
            <a:spAutoFit/>
          </a:bodyPr>
          <a:lstStyle/>
          <a:p>
            <a:pPr lvl="0"/>
            <a:r>
              <a:rPr lang="en-US" sz="2600" b="0" dirty="0"/>
              <a:t>but in 2012 researchers </a:t>
            </a:r>
            <a:r>
              <a:rPr lang="en-US" sz="2600" dirty="0">
                <a:solidFill>
                  <a:srgbClr val="FF9900"/>
                </a:solidFill>
              </a:rPr>
              <a:t>casted some doubts</a:t>
            </a:r>
          </a:p>
          <a:p>
            <a:pPr lvl="0"/>
            <a:endParaRPr lang="en-US" sz="2600" b="0" dirty="0"/>
          </a:p>
          <a:p>
            <a:pPr lvl="0"/>
            <a:r>
              <a:rPr lang="en-US" sz="2600" b="0" dirty="0"/>
              <a:t>e.g. subjects did not have to drink lemonade to replenish their will power, </a:t>
            </a:r>
            <a:r>
              <a:rPr lang="en-US" sz="2600" dirty="0">
                <a:solidFill>
                  <a:srgbClr val="99CC00"/>
                </a:solidFill>
              </a:rPr>
              <a:t>tasting it </a:t>
            </a:r>
            <a:r>
              <a:rPr lang="en-US" sz="2600" b="0" dirty="0"/>
              <a:t>was enough</a:t>
            </a:r>
          </a:p>
          <a:p>
            <a:pPr lvl="0"/>
            <a:endParaRPr lang="en-US" sz="2600" b="0" dirty="0"/>
          </a:p>
          <a:p>
            <a:pPr lvl="0"/>
            <a:r>
              <a:rPr lang="en-US" sz="2600" b="0" dirty="0"/>
              <a:t>e.g. subjects who </a:t>
            </a:r>
            <a:r>
              <a:rPr lang="en-US" sz="2600" dirty="0">
                <a:solidFill>
                  <a:srgbClr val="99CC00"/>
                </a:solidFill>
              </a:rPr>
              <a:t>believe in willpower </a:t>
            </a:r>
            <a:r>
              <a:rPr lang="en-US" sz="2600" b="0" dirty="0"/>
              <a:t>could affect their performance</a:t>
            </a:r>
          </a:p>
          <a:p>
            <a:pPr lvl="0"/>
            <a:endParaRPr lang="en-US" sz="2600" b="0" dirty="0"/>
          </a:p>
          <a:p>
            <a:pPr lvl="0"/>
            <a:endParaRPr lang="en-US" sz="2600" b="0" dirty="0"/>
          </a:p>
        </p:txBody>
      </p:sp>
      <p:sp>
        <p:nvSpPr>
          <p:cNvPr id="2" name="Slide Number Placeholder 1">
            <a:extLst>
              <a:ext uri="{FF2B5EF4-FFF2-40B4-BE49-F238E27FC236}">
                <a16:creationId xmlns:a16="http://schemas.microsoft.com/office/drawing/2014/main" id="{8DF0711B-406A-E94D-B89C-6DE68984C320}"/>
              </a:ext>
            </a:extLst>
          </p:cNvPr>
          <p:cNvSpPr>
            <a:spLocks noGrp="1"/>
          </p:cNvSpPr>
          <p:nvPr>
            <p:ph type="sldNum" sz="quarter" idx="12"/>
          </p:nvPr>
        </p:nvSpPr>
        <p:spPr/>
        <p:txBody>
          <a:bodyPr/>
          <a:lstStyle/>
          <a:p>
            <a:fld id="{803C33BC-767D-8845-BB2C-A473FB4A7552}" type="slidenum">
              <a:rPr lang="en-US" smtClean="0"/>
              <a:pPr/>
              <a:t>504</a:t>
            </a:fld>
            <a:endParaRPr lang="en-US"/>
          </a:p>
        </p:txBody>
      </p:sp>
    </p:spTree>
    <p:extLst>
      <p:ext uri="{BB962C8B-B14F-4D97-AF65-F5344CB8AC3E}">
        <p14:creationId xmlns:p14="http://schemas.microsoft.com/office/powerpoint/2010/main" val="144770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C84D587-13C1-3245-9CF4-D62AD4E5017D}"/>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65BC91DD-7CAE-B44F-A846-6376C5F9EE63}"/>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2014</a:t>
              </a:r>
            </a:p>
          </p:txBody>
        </p:sp>
        <p:sp>
          <p:nvSpPr>
            <p:cNvPr id="6" name="Triangle 5">
              <a:extLst>
                <a:ext uri="{FF2B5EF4-FFF2-40B4-BE49-F238E27FC236}">
                  <a16:creationId xmlns:a16="http://schemas.microsoft.com/office/drawing/2014/main" id="{BB5334E2-B6F0-834F-9B51-B27DDBD507C4}"/>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7" name="Rectangle 6">
            <a:extLst>
              <a:ext uri="{FF2B5EF4-FFF2-40B4-BE49-F238E27FC236}">
                <a16:creationId xmlns:a16="http://schemas.microsoft.com/office/drawing/2014/main" id="{78FA71AE-9E72-AB4F-ABCB-C4F0A380D095}"/>
              </a:ext>
            </a:extLst>
          </p:cNvPr>
          <p:cNvSpPr/>
          <p:nvPr/>
        </p:nvSpPr>
        <p:spPr>
          <a:xfrm>
            <a:off x="762000" y="1905000"/>
            <a:ext cx="7391400" cy="5293757"/>
          </a:xfrm>
          <a:prstGeom prst="rect">
            <a:avLst/>
          </a:prstGeom>
        </p:spPr>
        <p:txBody>
          <a:bodyPr wrap="square">
            <a:spAutoFit/>
          </a:bodyPr>
          <a:lstStyle/>
          <a:p>
            <a:pPr lvl="0"/>
            <a:r>
              <a:rPr lang="en-US" sz="2600" b="0" dirty="0"/>
              <a:t>in 2014, researchers tried to replicate the original studies and </a:t>
            </a:r>
            <a:r>
              <a:rPr lang="en-US" sz="2600" dirty="0">
                <a:solidFill>
                  <a:srgbClr val="FF9900"/>
                </a:solidFill>
              </a:rPr>
              <a:t>could not find the effect</a:t>
            </a:r>
          </a:p>
          <a:p>
            <a:pPr lvl="0"/>
            <a:endParaRPr lang="en-US" sz="2600" dirty="0">
              <a:solidFill>
                <a:srgbClr val="FF9900"/>
              </a:solidFill>
            </a:endParaRPr>
          </a:p>
          <a:p>
            <a:pPr lvl="0"/>
            <a:r>
              <a:rPr lang="en-US" sz="2600" b="0" dirty="0"/>
              <a:t>they also looked at the meta analysis of 2010 (the 83 papers) and found a lot of issues, e.g. they re run the analysis with newer methods … and the </a:t>
            </a:r>
            <a:r>
              <a:rPr lang="en-US" sz="2600" dirty="0">
                <a:solidFill>
                  <a:srgbClr val="FF9900"/>
                </a:solidFill>
              </a:rPr>
              <a:t>ego depletion effect disappeared</a:t>
            </a:r>
          </a:p>
          <a:p>
            <a:pPr lvl="0"/>
            <a:endParaRPr lang="en-US" sz="2600" dirty="0">
              <a:solidFill>
                <a:srgbClr val="FF9900"/>
              </a:solidFill>
            </a:endParaRPr>
          </a:p>
          <a:p>
            <a:pPr lvl="0"/>
            <a:r>
              <a:rPr lang="en-US" sz="2600" b="0" dirty="0"/>
              <a:t>this started a wave a concern about </a:t>
            </a:r>
            <a:r>
              <a:rPr lang="en-US" sz="2600" dirty="0">
                <a:solidFill>
                  <a:srgbClr val="99CC00"/>
                </a:solidFill>
              </a:rPr>
              <a:t>replicability </a:t>
            </a:r>
            <a:r>
              <a:rPr lang="en-US" sz="2600" b="0" dirty="0"/>
              <a:t>hitting the field of psychology</a:t>
            </a:r>
            <a:endParaRPr lang="en-US" sz="2600" dirty="0">
              <a:solidFill>
                <a:srgbClr val="99CC00"/>
              </a:solidFill>
            </a:endParaRPr>
          </a:p>
          <a:p>
            <a:pPr lvl="0"/>
            <a:endParaRPr lang="en-US" sz="2600" b="0" dirty="0"/>
          </a:p>
          <a:p>
            <a:pPr lvl="0"/>
            <a:endParaRPr lang="en-US" sz="2600" b="0" dirty="0"/>
          </a:p>
          <a:p>
            <a:pPr lvl="0"/>
            <a:endParaRPr lang="en-US" sz="2600" b="0" dirty="0"/>
          </a:p>
        </p:txBody>
      </p:sp>
      <p:sp>
        <p:nvSpPr>
          <p:cNvPr id="2" name="Slide Number Placeholder 1">
            <a:extLst>
              <a:ext uri="{FF2B5EF4-FFF2-40B4-BE49-F238E27FC236}">
                <a16:creationId xmlns:a16="http://schemas.microsoft.com/office/drawing/2014/main" id="{B9F720DE-0A0E-DF4B-B5AE-75FD5B751805}"/>
              </a:ext>
            </a:extLst>
          </p:cNvPr>
          <p:cNvSpPr>
            <a:spLocks noGrp="1"/>
          </p:cNvSpPr>
          <p:nvPr>
            <p:ph type="sldNum" sz="quarter" idx="12"/>
          </p:nvPr>
        </p:nvSpPr>
        <p:spPr/>
        <p:txBody>
          <a:bodyPr/>
          <a:lstStyle/>
          <a:p>
            <a:fld id="{803C33BC-767D-8845-BB2C-A473FB4A7552}" type="slidenum">
              <a:rPr lang="en-US" smtClean="0"/>
              <a:pPr/>
              <a:t>505</a:t>
            </a:fld>
            <a:endParaRPr lang="en-US"/>
          </a:p>
        </p:txBody>
      </p:sp>
    </p:spTree>
    <p:extLst>
      <p:ext uri="{BB962C8B-B14F-4D97-AF65-F5344CB8AC3E}">
        <p14:creationId xmlns:p14="http://schemas.microsoft.com/office/powerpoint/2010/main" val="298625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FC695DC-F6BB-1B4E-89F2-7EF0979F1F9A}"/>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70051D81-DC74-C448-BE33-D25A7103AAD6}"/>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2016</a:t>
              </a:r>
            </a:p>
          </p:txBody>
        </p:sp>
        <p:sp>
          <p:nvSpPr>
            <p:cNvPr id="6" name="Triangle 5">
              <a:extLst>
                <a:ext uri="{FF2B5EF4-FFF2-40B4-BE49-F238E27FC236}">
                  <a16:creationId xmlns:a16="http://schemas.microsoft.com/office/drawing/2014/main" id="{84FEE3FD-7639-5C45-9AB3-E75A61B01F45}"/>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7" name="Rectangle 6">
            <a:extLst>
              <a:ext uri="{FF2B5EF4-FFF2-40B4-BE49-F238E27FC236}">
                <a16:creationId xmlns:a16="http://schemas.microsoft.com/office/drawing/2014/main" id="{84C028D4-D216-9E4A-8E0F-5B459A70FFAE}"/>
              </a:ext>
            </a:extLst>
          </p:cNvPr>
          <p:cNvSpPr/>
          <p:nvPr/>
        </p:nvSpPr>
        <p:spPr>
          <a:xfrm>
            <a:off x="762000" y="1905000"/>
            <a:ext cx="7391400" cy="4093428"/>
          </a:xfrm>
          <a:prstGeom prst="rect">
            <a:avLst/>
          </a:prstGeom>
        </p:spPr>
        <p:txBody>
          <a:bodyPr wrap="square">
            <a:spAutoFit/>
          </a:bodyPr>
          <a:lstStyle/>
          <a:p>
            <a:pPr lvl="0"/>
            <a:r>
              <a:rPr lang="en-US" sz="2600" b="0" dirty="0"/>
              <a:t>in 2016, the Association for Psychological Science opened a Registered Replication Report on ego depletion:</a:t>
            </a:r>
          </a:p>
          <a:p>
            <a:pPr lvl="0"/>
            <a:endParaRPr lang="en-US" sz="2600" b="0" dirty="0"/>
          </a:p>
          <a:p>
            <a:pPr lvl="0"/>
            <a:r>
              <a:rPr lang="en-US" sz="2600" b="0" dirty="0"/>
              <a:t>one official experiment would be conducted by researchers in many different labs</a:t>
            </a:r>
          </a:p>
          <a:p>
            <a:pPr lvl="0"/>
            <a:endParaRPr lang="en-US" sz="2600" b="0" dirty="0"/>
          </a:p>
          <a:p>
            <a:pPr lvl="0"/>
            <a:r>
              <a:rPr lang="en-US" sz="2600" b="0" dirty="0"/>
              <a:t>Baumeister (original study) even helped design the experiment and Martin Hagger (led of the meta analysis) lead the project</a:t>
            </a:r>
          </a:p>
        </p:txBody>
      </p:sp>
      <p:sp>
        <p:nvSpPr>
          <p:cNvPr id="8" name="Rectangle 7">
            <a:extLst>
              <a:ext uri="{FF2B5EF4-FFF2-40B4-BE49-F238E27FC236}">
                <a16:creationId xmlns:a16="http://schemas.microsoft.com/office/drawing/2014/main" id="{999681C9-4655-834F-B04C-AC3CC7D44798}"/>
              </a:ext>
            </a:extLst>
          </p:cNvPr>
          <p:cNvSpPr/>
          <p:nvPr/>
        </p:nvSpPr>
        <p:spPr>
          <a:xfrm>
            <a:off x="1600200" y="6172200"/>
            <a:ext cx="7269292" cy="338554"/>
          </a:xfrm>
          <a:prstGeom prst="rect">
            <a:avLst/>
          </a:prstGeom>
        </p:spPr>
        <p:txBody>
          <a:bodyPr wrap="square">
            <a:spAutoFit/>
          </a:bodyPr>
          <a:lstStyle/>
          <a:p>
            <a:pPr algn="r"/>
            <a:r>
              <a:rPr lang="en-GB" sz="1600" b="0" dirty="0">
                <a:solidFill>
                  <a:srgbClr val="555555"/>
                </a:solidFill>
                <a:latin typeface="arial" panose="020B0604020202020204" pitchFamily="34" charset="0"/>
              </a:rPr>
              <a:t>A </a:t>
            </a:r>
            <a:r>
              <a:rPr lang="en-GB" sz="1600" b="0" dirty="0" err="1">
                <a:solidFill>
                  <a:srgbClr val="555555"/>
                </a:solidFill>
                <a:latin typeface="arial" panose="020B0604020202020204" pitchFamily="34" charset="0"/>
              </a:rPr>
              <a:t>Multilab</a:t>
            </a:r>
            <a:r>
              <a:rPr lang="en-GB" sz="1600" b="0" dirty="0">
                <a:solidFill>
                  <a:srgbClr val="555555"/>
                </a:solidFill>
                <a:latin typeface="arial" panose="020B0604020202020204" pitchFamily="34" charset="0"/>
              </a:rPr>
              <a:t> Preregistered Replication of the Ego-Depletion Effect</a:t>
            </a:r>
          </a:p>
        </p:txBody>
      </p:sp>
      <p:sp>
        <p:nvSpPr>
          <p:cNvPr id="2" name="Slide Number Placeholder 1">
            <a:extLst>
              <a:ext uri="{FF2B5EF4-FFF2-40B4-BE49-F238E27FC236}">
                <a16:creationId xmlns:a16="http://schemas.microsoft.com/office/drawing/2014/main" id="{53D85669-6A51-E549-B57C-D013194CF01E}"/>
              </a:ext>
            </a:extLst>
          </p:cNvPr>
          <p:cNvSpPr>
            <a:spLocks noGrp="1"/>
          </p:cNvSpPr>
          <p:nvPr>
            <p:ph type="sldNum" sz="quarter" idx="12"/>
          </p:nvPr>
        </p:nvSpPr>
        <p:spPr/>
        <p:txBody>
          <a:bodyPr/>
          <a:lstStyle/>
          <a:p>
            <a:fld id="{803C33BC-767D-8845-BB2C-A473FB4A7552}" type="slidenum">
              <a:rPr lang="en-US" smtClean="0"/>
              <a:pPr/>
              <a:t>506</a:t>
            </a:fld>
            <a:endParaRPr lang="en-US"/>
          </a:p>
        </p:txBody>
      </p:sp>
    </p:spTree>
    <p:extLst>
      <p:ext uri="{BB962C8B-B14F-4D97-AF65-F5344CB8AC3E}">
        <p14:creationId xmlns:p14="http://schemas.microsoft.com/office/powerpoint/2010/main" val="19920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E874497-C44D-214C-9450-139DB7D213EE}"/>
              </a:ext>
            </a:extLst>
          </p:cNvPr>
          <p:cNvGrpSpPr/>
          <p:nvPr/>
        </p:nvGrpSpPr>
        <p:grpSpPr>
          <a:xfrm>
            <a:off x="7807" y="260648"/>
            <a:ext cx="1752600" cy="644628"/>
            <a:chOff x="0" y="1210836"/>
            <a:chExt cx="2336800" cy="859504"/>
          </a:xfrm>
          <a:solidFill>
            <a:srgbClr val="99CC00"/>
          </a:solidFill>
          <a:effectLst>
            <a:outerShdw blurRad="50800" dist="38100" dir="2700000" algn="tl" rotWithShape="0">
              <a:prstClr val="black">
                <a:alpha val="40000"/>
              </a:prstClr>
            </a:outerShdw>
          </a:effectLst>
        </p:grpSpPr>
        <p:sp>
          <p:nvSpPr>
            <p:cNvPr id="8" name="Rectangle 7">
              <a:extLst>
                <a:ext uri="{FF2B5EF4-FFF2-40B4-BE49-F238E27FC236}">
                  <a16:creationId xmlns:a16="http://schemas.microsoft.com/office/drawing/2014/main" id="{667325F1-B100-C440-A84A-FEC5D426C53C}"/>
                </a:ext>
              </a:extLst>
            </p:cNvPr>
            <p:cNvSpPr>
              <a:spLocks/>
            </p:cNvSpPr>
            <p:nvPr/>
          </p:nvSpPr>
          <p:spPr bwMode="auto">
            <a:xfrm>
              <a:off x="0" y="1210836"/>
              <a:ext cx="2104845" cy="85950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54000" rIns="0" bIns="0" anchor="ctr"/>
            <a:lstStyle/>
            <a:p>
              <a:pPr marL="36636" algn="ctr"/>
              <a:r>
                <a:rPr lang="en-US" sz="3825" dirty="0">
                  <a:solidFill>
                    <a:schemeClr val="tx1"/>
                  </a:solidFill>
                  <a:latin typeface="Orator Std" panose="020D0509020203030204" pitchFamily="49" charset="77"/>
                  <a:ea typeface="ＭＳ Ｐゴシック" charset="0"/>
                  <a:cs typeface="ＭＳ Ｐゴシック" charset="0"/>
                  <a:sym typeface="Helvetica Neue Light" charset="0"/>
                </a:rPr>
                <a:t>2016</a:t>
              </a:r>
            </a:p>
          </p:txBody>
        </p:sp>
        <p:sp>
          <p:nvSpPr>
            <p:cNvPr id="9" name="Triangle 8">
              <a:extLst>
                <a:ext uri="{FF2B5EF4-FFF2-40B4-BE49-F238E27FC236}">
                  <a16:creationId xmlns:a16="http://schemas.microsoft.com/office/drawing/2014/main" id="{C7A5AAED-7B90-104A-8511-E2B1B4F886CD}"/>
                </a:ext>
              </a:extLst>
            </p:cNvPr>
            <p:cNvSpPr/>
            <p:nvPr/>
          </p:nvSpPr>
          <p:spPr>
            <a:xfrm rot="5400000">
              <a:off x="1791072" y="1524611"/>
              <a:ext cx="859502" cy="231955"/>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0" name="Rectangle 9">
            <a:extLst>
              <a:ext uri="{FF2B5EF4-FFF2-40B4-BE49-F238E27FC236}">
                <a16:creationId xmlns:a16="http://schemas.microsoft.com/office/drawing/2014/main" id="{E13DB4FB-06F3-1740-9047-4B6675012CE4}"/>
              </a:ext>
            </a:extLst>
          </p:cNvPr>
          <p:cNvSpPr/>
          <p:nvPr/>
        </p:nvSpPr>
        <p:spPr>
          <a:xfrm>
            <a:off x="762000" y="2362200"/>
            <a:ext cx="8077200" cy="2092881"/>
          </a:xfrm>
          <a:prstGeom prst="rect">
            <a:avLst/>
          </a:prstGeom>
        </p:spPr>
        <p:txBody>
          <a:bodyPr wrap="square">
            <a:spAutoFit/>
          </a:bodyPr>
          <a:lstStyle/>
          <a:p>
            <a:pPr lvl="0"/>
            <a:r>
              <a:rPr lang="en-US" sz="2600" b="0" dirty="0"/>
              <a:t>on 24 labs (different language and culture)</a:t>
            </a:r>
          </a:p>
          <a:p>
            <a:pPr lvl="0"/>
            <a:endParaRPr lang="en-US" sz="2600" b="0" dirty="0"/>
          </a:p>
          <a:p>
            <a:r>
              <a:rPr lang="en-US" sz="2600" b="0" dirty="0"/>
              <a:t>only </a:t>
            </a:r>
            <a:r>
              <a:rPr lang="en-US" sz="2600" dirty="0">
                <a:solidFill>
                  <a:srgbClr val="99CC00"/>
                </a:solidFill>
              </a:rPr>
              <a:t>2 found the effect</a:t>
            </a:r>
          </a:p>
          <a:p>
            <a:pPr lvl="0"/>
            <a:endParaRPr lang="en-US" sz="2600" b="0" dirty="0"/>
          </a:p>
          <a:p>
            <a:pPr lvl="0"/>
            <a:r>
              <a:rPr lang="en-US" sz="2600" b="0" dirty="0"/>
              <a:t>and </a:t>
            </a:r>
            <a:r>
              <a:rPr lang="en-US" sz="2600" dirty="0">
                <a:solidFill>
                  <a:srgbClr val="FF9900"/>
                </a:solidFill>
              </a:rPr>
              <a:t>1 group found the opposite effect</a:t>
            </a:r>
          </a:p>
        </p:txBody>
      </p:sp>
      <p:sp>
        <p:nvSpPr>
          <p:cNvPr id="2" name="Slide Number Placeholder 1">
            <a:extLst>
              <a:ext uri="{FF2B5EF4-FFF2-40B4-BE49-F238E27FC236}">
                <a16:creationId xmlns:a16="http://schemas.microsoft.com/office/drawing/2014/main" id="{B6AC0A04-ED4F-B24A-95E0-85AFA270B979}"/>
              </a:ext>
            </a:extLst>
          </p:cNvPr>
          <p:cNvSpPr>
            <a:spLocks noGrp="1"/>
          </p:cNvSpPr>
          <p:nvPr>
            <p:ph type="sldNum" sz="quarter" idx="12"/>
          </p:nvPr>
        </p:nvSpPr>
        <p:spPr/>
        <p:txBody>
          <a:bodyPr/>
          <a:lstStyle/>
          <a:p>
            <a:fld id="{803C33BC-767D-8845-BB2C-A473FB4A7552}" type="slidenum">
              <a:rPr lang="en-US" smtClean="0"/>
              <a:pPr/>
              <a:t>507</a:t>
            </a:fld>
            <a:endParaRPr lang="en-US"/>
          </a:p>
        </p:txBody>
      </p:sp>
    </p:spTree>
    <p:extLst>
      <p:ext uri="{BB962C8B-B14F-4D97-AF65-F5344CB8AC3E}">
        <p14:creationId xmlns:p14="http://schemas.microsoft.com/office/powerpoint/2010/main" val="247931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8567E9-713F-1A43-A69F-51C002463893}"/>
              </a:ext>
            </a:extLst>
          </p:cNvPr>
          <p:cNvSpPr/>
          <p:nvPr/>
        </p:nvSpPr>
        <p:spPr>
          <a:xfrm>
            <a:off x="762000" y="1981200"/>
            <a:ext cx="8077200" cy="3293209"/>
          </a:xfrm>
          <a:prstGeom prst="rect">
            <a:avLst/>
          </a:prstGeom>
        </p:spPr>
        <p:txBody>
          <a:bodyPr wrap="square">
            <a:spAutoFit/>
          </a:bodyPr>
          <a:lstStyle/>
          <a:p>
            <a:pPr lvl="0"/>
            <a:r>
              <a:rPr lang="en-US" sz="2600" b="0" dirty="0"/>
              <a:t>what does it mean?</a:t>
            </a:r>
          </a:p>
          <a:p>
            <a:pPr lvl="0"/>
            <a:endParaRPr lang="en-US" sz="2600" b="0" dirty="0">
              <a:solidFill>
                <a:srgbClr val="FF9900"/>
              </a:solidFill>
            </a:endParaRPr>
          </a:p>
          <a:p>
            <a:pPr lvl="0"/>
            <a:r>
              <a:rPr lang="en-US" sz="2600" b="0" dirty="0"/>
              <a:t>could argue that it is just this particular task where ego depletion does not show up but that willpower is still a limited resource</a:t>
            </a:r>
          </a:p>
          <a:p>
            <a:pPr lvl="0"/>
            <a:endParaRPr lang="en-US" sz="2600" b="0" dirty="0"/>
          </a:p>
          <a:p>
            <a:pPr lvl="0"/>
            <a:r>
              <a:rPr lang="en-US" sz="2600" b="0" dirty="0"/>
              <a:t>or may be ego depletion only happens under very specific circumstances … if at all</a:t>
            </a:r>
            <a:endParaRPr lang="en-US" sz="2600" dirty="0"/>
          </a:p>
        </p:txBody>
      </p:sp>
      <p:sp>
        <p:nvSpPr>
          <p:cNvPr id="2" name="Slide Number Placeholder 1">
            <a:extLst>
              <a:ext uri="{FF2B5EF4-FFF2-40B4-BE49-F238E27FC236}">
                <a16:creationId xmlns:a16="http://schemas.microsoft.com/office/drawing/2014/main" id="{BF87E36D-B124-DC40-94DB-CF0F67F8A255}"/>
              </a:ext>
            </a:extLst>
          </p:cNvPr>
          <p:cNvSpPr>
            <a:spLocks noGrp="1"/>
          </p:cNvSpPr>
          <p:nvPr>
            <p:ph type="sldNum" sz="quarter" idx="12"/>
          </p:nvPr>
        </p:nvSpPr>
        <p:spPr/>
        <p:txBody>
          <a:bodyPr/>
          <a:lstStyle/>
          <a:p>
            <a:fld id="{803C33BC-767D-8845-BB2C-A473FB4A7552}" type="slidenum">
              <a:rPr lang="en-US" smtClean="0"/>
              <a:pPr/>
              <a:t>508</a:t>
            </a:fld>
            <a:endParaRPr lang="en-US"/>
          </a:p>
        </p:txBody>
      </p:sp>
    </p:spTree>
    <p:extLst>
      <p:ext uri="{BB962C8B-B14F-4D97-AF65-F5344CB8AC3E}">
        <p14:creationId xmlns:p14="http://schemas.microsoft.com/office/powerpoint/2010/main" val="407012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8567E9-713F-1A43-A69F-51C002463893}"/>
              </a:ext>
            </a:extLst>
          </p:cNvPr>
          <p:cNvSpPr/>
          <p:nvPr/>
        </p:nvSpPr>
        <p:spPr>
          <a:xfrm>
            <a:off x="762000" y="2667000"/>
            <a:ext cx="7467600" cy="2092881"/>
          </a:xfrm>
          <a:prstGeom prst="rect">
            <a:avLst/>
          </a:prstGeom>
        </p:spPr>
        <p:txBody>
          <a:bodyPr wrap="square">
            <a:spAutoFit/>
          </a:bodyPr>
          <a:lstStyle/>
          <a:p>
            <a:pPr lvl="0"/>
            <a:r>
              <a:rPr lang="en-US" sz="2600" b="0" dirty="0"/>
              <a:t>this has created a lot of </a:t>
            </a:r>
            <a:r>
              <a:rPr lang="en-US" sz="2600" dirty="0">
                <a:solidFill>
                  <a:srgbClr val="99CC00"/>
                </a:solidFill>
              </a:rPr>
              <a:t>movements in the scientific community </a:t>
            </a:r>
            <a:r>
              <a:rPr lang="en-US" sz="2600" b="0" dirty="0"/>
              <a:t>and a lot of researches is working on it to find ways to better analyze and report studies</a:t>
            </a:r>
          </a:p>
          <a:p>
            <a:pPr lvl="0"/>
            <a:endParaRPr lang="en-US" sz="2600" b="0" dirty="0"/>
          </a:p>
        </p:txBody>
      </p:sp>
      <p:sp>
        <p:nvSpPr>
          <p:cNvPr id="2" name="Slide Number Placeholder 1">
            <a:extLst>
              <a:ext uri="{FF2B5EF4-FFF2-40B4-BE49-F238E27FC236}">
                <a16:creationId xmlns:a16="http://schemas.microsoft.com/office/drawing/2014/main" id="{0CD0579A-68C2-0D46-A884-7573C0D03444}"/>
              </a:ext>
            </a:extLst>
          </p:cNvPr>
          <p:cNvSpPr>
            <a:spLocks noGrp="1"/>
          </p:cNvSpPr>
          <p:nvPr>
            <p:ph type="sldNum" sz="quarter" idx="12"/>
          </p:nvPr>
        </p:nvSpPr>
        <p:spPr/>
        <p:txBody>
          <a:bodyPr/>
          <a:lstStyle/>
          <a:p>
            <a:fld id="{803C33BC-767D-8845-BB2C-A473FB4A7552}" type="slidenum">
              <a:rPr lang="en-US" smtClean="0"/>
              <a:pPr/>
              <a:t>509</a:t>
            </a:fld>
            <a:endParaRPr lang="en-US"/>
          </a:p>
        </p:txBody>
      </p:sp>
    </p:spTree>
    <p:extLst>
      <p:ext uri="{BB962C8B-B14F-4D97-AF65-F5344CB8AC3E}">
        <p14:creationId xmlns:p14="http://schemas.microsoft.com/office/powerpoint/2010/main" val="33579979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a:extLst>
              <a:ext uri="{FF2B5EF4-FFF2-40B4-BE49-F238E27FC236}">
                <a16:creationId xmlns:a16="http://schemas.microsoft.com/office/drawing/2014/main" id="{03CB6837-12A9-8343-8CD9-D202B314FFFF}"/>
              </a:ext>
            </a:extLst>
          </p:cNvPr>
          <p:cNvSpPr/>
          <p:nvPr/>
        </p:nvSpPr>
        <p:spPr bwMode="auto">
          <a:xfrm>
            <a:off x="3622764" y="353839"/>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0" name="Rounded Rectangle 79">
            <a:extLst>
              <a:ext uri="{FF2B5EF4-FFF2-40B4-BE49-F238E27FC236}">
                <a16:creationId xmlns:a16="http://schemas.microsoft.com/office/drawing/2014/main" id="{42DA4080-D02B-204D-A266-0045FF8AF1B0}"/>
              </a:ext>
            </a:extLst>
          </p:cNvPr>
          <p:cNvSpPr/>
          <p:nvPr/>
        </p:nvSpPr>
        <p:spPr bwMode="auto">
          <a:xfrm>
            <a:off x="727164" y="382727"/>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1" name="Rounded Rectangle 80">
            <a:extLst>
              <a:ext uri="{FF2B5EF4-FFF2-40B4-BE49-F238E27FC236}">
                <a16:creationId xmlns:a16="http://schemas.microsoft.com/office/drawing/2014/main" id="{1CAE4124-8AA3-224D-9E2A-7C6A9264C263}"/>
              </a:ext>
            </a:extLst>
          </p:cNvPr>
          <p:cNvSpPr/>
          <p:nvPr/>
        </p:nvSpPr>
        <p:spPr bwMode="auto">
          <a:xfrm>
            <a:off x="252034" y="1231612"/>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3" name="Rounded Rectangle 82">
            <a:extLst>
              <a:ext uri="{FF2B5EF4-FFF2-40B4-BE49-F238E27FC236}">
                <a16:creationId xmlns:a16="http://schemas.microsoft.com/office/drawing/2014/main" id="{81CF759C-9024-4641-B223-BD11ED869F6D}"/>
              </a:ext>
            </a:extLst>
          </p:cNvPr>
          <p:cNvSpPr/>
          <p:nvPr/>
        </p:nvSpPr>
        <p:spPr bwMode="auto">
          <a:xfrm>
            <a:off x="6529889" y="353839"/>
            <a:ext cx="2033980" cy="56863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4" name="Rounded Rectangle 83">
            <a:extLst>
              <a:ext uri="{FF2B5EF4-FFF2-40B4-BE49-F238E27FC236}">
                <a16:creationId xmlns:a16="http://schemas.microsoft.com/office/drawing/2014/main" id="{8AD751A1-96BE-CE43-BBA7-66EFADDD52BD}"/>
              </a:ext>
            </a:extLst>
          </p:cNvPr>
          <p:cNvSpPr/>
          <p:nvPr/>
        </p:nvSpPr>
        <p:spPr bwMode="auto">
          <a:xfrm>
            <a:off x="1771678" y="1248473"/>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5" name="Rounded Rectangle 84">
            <a:extLst>
              <a:ext uri="{FF2B5EF4-FFF2-40B4-BE49-F238E27FC236}">
                <a16:creationId xmlns:a16="http://schemas.microsoft.com/office/drawing/2014/main" id="{45E48AB1-AF65-9245-8FC2-25F08C9EDBA7}"/>
              </a:ext>
            </a:extLst>
          </p:cNvPr>
          <p:cNvSpPr/>
          <p:nvPr/>
        </p:nvSpPr>
        <p:spPr bwMode="auto">
          <a:xfrm>
            <a:off x="252035" y="2209335"/>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7" name="Rounded Rectangle 86">
            <a:extLst>
              <a:ext uri="{FF2B5EF4-FFF2-40B4-BE49-F238E27FC236}">
                <a16:creationId xmlns:a16="http://schemas.microsoft.com/office/drawing/2014/main" id="{1A5A0A97-CEF8-B542-9FF9-BB93A44BCA01}"/>
              </a:ext>
            </a:extLst>
          </p:cNvPr>
          <p:cNvSpPr/>
          <p:nvPr/>
        </p:nvSpPr>
        <p:spPr bwMode="auto">
          <a:xfrm>
            <a:off x="1793964" y="2163247"/>
            <a:ext cx="1080955" cy="50374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8" name="Rounded Rectangle 87">
            <a:extLst>
              <a:ext uri="{FF2B5EF4-FFF2-40B4-BE49-F238E27FC236}">
                <a16:creationId xmlns:a16="http://schemas.microsoft.com/office/drawing/2014/main" id="{B35E4A72-8263-F944-9538-B2FBB2BCAB58}"/>
              </a:ext>
            </a:extLst>
          </p:cNvPr>
          <p:cNvSpPr/>
          <p:nvPr/>
        </p:nvSpPr>
        <p:spPr bwMode="auto">
          <a:xfrm>
            <a:off x="4001800" y="2171560"/>
            <a:ext cx="1004756" cy="46531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normally distributed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0" name="Rounded Rectangle 89">
            <a:extLst>
              <a:ext uri="{FF2B5EF4-FFF2-40B4-BE49-F238E27FC236}">
                <a16:creationId xmlns:a16="http://schemas.microsoft.com/office/drawing/2014/main" id="{61212872-C640-E64C-BD4D-05977FED9FE6}"/>
              </a:ext>
            </a:extLst>
          </p:cNvPr>
          <p:cNvSpPr/>
          <p:nvPr/>
        </p:nvSpPr>
        <p:spPr bwMode="auto">
          <a:xfrm>
            <a:off x="5157342" y="2174746"/>
            <a:ext cx="769227" cy="44192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skewed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1" name="Rounded Rectangle 90">
            <a:extLst>
              <a:ext uri="{FF2B5EF4-FFF2-40B4-BE49-F238E27FC236}">
                <a16:creationId xmlns:a16="http://schemas.microsoft.com/office/drawing/2014/main" id="{A3A7BDD3-9441-5C4A-87D0-859673EBC30E}"/>
              </a:ext>
            </a:extLst>
          </p:cNvPr>
          <p:cNvSpPr/>
          <p:nvPr/>
        </p:nvSpPr>
        <p:spPr bwMode="auto">
          <a:xfrm>
            <a:off x="2784564"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3" name="Rounded Rectangle 92">
            <a:extLst>
              <a:ext uri="{FF2B5EF4-FFF2-40B4-BE49-F238E27FC236}">
                <a16:creationId xmlns:a16="http://schemas.microsoft.com/office/drawing/2014/main" id="{4E75A8A9-E727-8A45-866D-1A873DF78736}"/>
              </a:ext>
            </a:extLst>
          </p:cNvPr>
          <p:cNvSpPr/>
          <p:nvPr/>
        </p:nvSpPr>
        <p:spPr bwMode="auto">
          <a:xfrm>
            <a:off x="45371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4" name="Rounded Rectangle 93">
            <a:extLst>
              <a:ext uri="{FF2B5EF4-FFF2-40B4-BE49-F238E27FC236}">
                <a16:creationId xmlns:a16="http://schemas.microsoft.com/office/drawing/2014/main" id="{6BA13E10-8888-6945-B6F8-7399A5AC0081}"/>
              </a:ext>
            </a:extLst>
          </p:cNvPr>
          <p:cNvSpPr/>
          <p:nvPr/>
        </p:nvSpPr>
        <p:spPr bwMode="auto">
          <a:xfrm>
            <a:off x="120425" y="3658115"/>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5" name="Rounded Rectangle 94">
            <a:extLst>
              <a:ext uri="{FF2B5EF4-FFF2-40B4-BE49-F238E27FC236}">
                <a16:creationId xmlns:a16="http://schemas.microsoft.com/office/drawing/2014/main" id="{0534A7E7-35B7-5F4A-86CD-1EBA1985D61A}"/>
              </a:ext>
            </a:extLst>
          </p:cNvPr>
          <p:cNvSpPr/>
          <p:nvPr/>
        </p:nvSpPr>
        <p:spPr bwMode="auto">
          <a:xfrm>
            <a:off x="1031964" y="3664706"/>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6" name="Rounded Rectangle 95">
            <a:extLst>
              <a:ext uri="{FF2B5EF4-FFF2-40B4-BE49-F238E27FC236}">
                <a16:creationId xmlns:a16="http://schemas.microsoft.com/office/drawing/2014/main" id="{32F6286A-EFF7-C447-BBC3-2D85C2C5259C}"/>
              </a:ext>
            </a:extLst>
          </p:cNvPr>
          <p:cNvSpPr/>
          <p:nvPr/>
        </p:nvSpPr>
        <p:spPr bwMode="auto">
          <a:xfrm rot="16200000">
            <a:off x="126026" y="5101240"/>
            <a:ext cx="880945" cy="28227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7" name="Rounded Rectangle 96">
            <a:extLst>
              <a:ext uri="{FF2B5EF4-FFF2-40B4-BE49-F238E27FC236}">
                <a16:creationId xmlns:a16="http://schemas.microsoft.com/office/drawing/2014/main" id="{6E7E2795-9B69-564C-8E07-FF561077167D}"/>
              </a:ext>
            </a:extLst>
          </p:cNvPr>
          <p:cNvSpPr/>
          <p:nvPr/>
        </p:nvSpPr>
        <p:spPr bwMode="auto">
          <a:xfrm rot="16200000">
            <a:off x="826638" y="5180065"/>
            <a:ext cx="1049082" cy="292764"/>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Paired-t-test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9" name="Rounded Rectangle 98">
            <a:extLst>
              <a:ext uri="{FF2B5EF4-FFF2-40B4-BE49-F238E27FC236}">
                <a16:creationId xmlns:a16="http://schemas.microsoft.com/office/drawing/2014/main" id="{E72C6E99-880B-A94B-98E0-6A66DD2DA615}"/>
              </a:ext>
            </a:extLst>
          </p:cNvPr>
          <p:cNvSpPr/>
          <p:nvPr/>
        </p:nvSpPr>
        <p:spPr bwMode="auto">
          <a:xfrm rot="16200000">
            <a:off x="1623952" y="5038658"/>
            <a:ext cx="819785" cy="3273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ANOVA</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0" name="Rounded Rectangle 99">
            <a:extLst>
              <a:ext uri="{FF2B5EF4-FFF2-40B4-BE49-F238E27FC236}">
                <a16:creationId xmlns:a16="http://schemas.microsoft.com/office/drawing/2014/main" id="{7C05E936-7BE1-E04B-BA84-E0064C3BA998}"/>
              </a:ext>
            </a:extLst>
          </p:cNvPr>
          <p:cNvSpPr/>
          <p:nvPr/>
        </p:nvSpPr>
        <p:spPr bwMode="auto">
          <a:xfrm rot="16200000">
            <a:off x="1991479" y="5283542"/>
            <a:ext cx="1420692" cy="457415"/>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Mann-Whitney </a:t>
            </a:r>
            <a:r>
              <a:rPr lang="en-US" sz="1200" b="0" dirty="0" err="1">
                <a:latin typeface="Arial" pitchFamily="-112" charset="0"/>
                <a:ea typeface="Arial" pitchFamily="-112" charset="0"/>
                <a:cs typeface="Arial" pitchFamily="-112" charset="0"/>
              </a:rPr>
              <a:t>Utest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1" name="Rounded Rectangle 100">
            <a:extLst>
              <a:ext uri="{FF2B5EF4-FFF2-40B4-BE49-F238E27FC236}">
                <a16:creationId xmlns:a16="http://schemas.microsoft.com/office/drawing/2014/main" id="{19D02F85-502C-4A4E-86F8-8F68F90CF29C}"/>
              </a:ext>
            </a:extLst>
          </p:cNvPr>
          <p:cNvSpPr/>
          <p:nvPr/>
        </p:nvSpPr>
        <p:spPr bwMode="auto">
          <a:xfrm rot="16200000">
            <a:off x="2801817" y="5260379"/>
            <a:ext cx="1379858" cy="463979"/>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Wilcoxon signed rank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3" name="Rounded Rectangle 102">
            <a:extLst>
              <a:ext uri="{FF2B5EF4-FFF2-40B4-BE49-F238E27FC236}">
                <a16:creationId xmlns:a16="http://schemas.microsoft.com/office/drawing/2014/main" id="{A08D7EDE-D19B-D14B-8CE4-7079CD7A6986}"/>
              </a:ext>
            </a:extLst>
          </p:cNvPr>
          <p:cNvSpPr/>
          <p:nvPr/>
        </p:nvSpPr>
        <p:spPr bwMode="auto">
          <a:xfrm rot="16200000">
            <a:off x="3802733" y="5231619"/>
            <a:ext cx="1343362" cy="561261"/>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Krus</a:t>
            </a:r>
            <a:r>
              <a:rPr lang="en-US" sz="1200" b="0" dirty="0" err="1">
                <a:latin typeface="Arial" pitchFamily="-112" charset="0"/>
                <a:ea typeface="Arial" pitchFamily="-112" charset="0"/>
                <a:cs typeface="Arial" pitchFamily="-112" charset="0"/>
              </a:rPr>
              <a:t>kall</a:t>
            </a:r>
            <a:r>
              <a:rPr lang="en-US" sz="1200" b="0" dirty="0">
                <a:latin typeface="Arial" pitchFamily="-112" charset="0"/>
                <a:ea typeface="Arial" pitchFamily="-112" charset="0"/>
                <a:cs typeface="Arial" pitchFamily="-112" charset="0"/>
              </a:rPr>
              <a:t>-Wallis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4" name="Rounded Rectangle 103">
            <a:extLst>
              <a:ext uri="{FF2B5EF4-FFF2-40B4-BE49-F238E27FC236}">
                <a16:creationId xmlns:a16="http://schemas.microsoft.com/office/drawing/2014/main" id="{AC4ADA45-53A0-B348-A615-49835DE74FEF}"/>
              </a:ext>
            </a:extLst>
          </p:cNvPr>
          <p:cNvSpPr/>
          <p:nvPr/>
        </p:nvSpPr>
        <p:spPr bwMode="auto">
          <a:xfrm>
            <a:off x="5791200" y="1207930"/>
            <a:ext cx="1549403"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6" name="Rounded Rectangle 105">
            <a:extLst>
              <a:ext uri="{FF2B5EF4-FFF2-40B4-BE49-F238E27FC236}">
                <a16:creationId xmlns:a16="http://schemas.microsoft.com/office/drawing/2014/main" id="{2B09BA56-FD2F-404A-9B0E-C41700938119}"/>
              </a:ext>
            </a:extLst>
          </p:cNvPr>
          <p:cNvSpPr/>
          <p:nvPr/>
        </p:nvSpPr>
        <p:spPr bwMode="auto">
          <a:xfrm>
            <a:off x="7437992" y="1202122"/>
            <a:ext cx="1553607"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Discrete/categorical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7" name="Rounded Rectangle 106">
            <a:extLst>
              <a:ext uri="{FF2B5EF4-FFF2-40B4-BE49-F238E27FC236}">
                <a16:creationId xmlns:a16="http://schemas.microsoft.com/office/drawing/2014/main" id="{D8C0A7F4-BB52-4243-BF74-714FAD369817}"/>
              </a:ext>
            </a:extLst>
          </p:cNvPr>
          <p:cNvSpPr/>
          <p:nvPr/>
        </p:nvSpPr>
        <p:spPr bwMode="auto">
          <a:xfrm>
            <a:off x="739552" y="3094282"/>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09" name="Rounded Rectangle 108">
            <a:extLst>
              <a:ext uri="{FF2B5EF4-FFF2-40B4-BE49-F238E27FC236}">
                <a16:creationId xmlns:a16="http://schemas.microsoft.com/office/drawing/2014/main" id="{24CD26B4-21E9-AE4A-A016-E2575F453BB6}"/>
              </a:ext>
            </a:extLst>
          </p:cNvPr>
          <p:cNvSpPr/>
          <p:nvPr/>
        </p:nvSpPr>
        <p:spPr bwMode="auto">
          <a:xfrm>
            <a:off x="1641564" y="3088615"/>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0" name="Rounded Rectangle 109">
            <a:extLst>
              <a:ext uri="{FF2B5EF4-FFF2-40B4-BE49-F238E27FC236}">
                <a16:creationId xmlns:a16="http://schemas.microsoft.com/office/drawing/2014/main" id="{29B9B031-1AF8-704A-BEC4-6CA87AB8F3E9}"/>
              </a:ext>
            </a:extLst>
          </p:cNvPr>
          <p:cNvSpPr/>
          <p:nvPr/>
        </p:nvSpPr>
        <p:spPr bwMode="auto">
          <a:xfrm>
            <a:off x="2251164" y="3654891"/>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2" name="Rounded Rectangle 111">
            <a:extLst>
              <a:ext uri="{FF2B5EF4-FFF2-40B4-BE49-F238E27FC236}">
                <a16:creationId xmlns:a16="http://schemas.microsoft.com/office/drawing/2014/main" id="{23BD3D27-53E9-C44E-8586-F962BA4807B4}"/>
              </a:ext>
            </a:extLst>
          </p:cNvPr>
          <p:cNvSpPr/>
          <p:nvPr/>
        </p:nvSpPr>
        <p:spPr bwMode="auto">
          <a:xfrm>
            <a:off x="3165564" y="3661482"/>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3" name="Rounded Rectangle 112">
            <a:extLst>
              <a:ext uri="{FF2B5EF4-FFF2-40B4-BE49-F238E27FC236}">
                <a16:creationId xmlns:a16="http://schemas.microsoft.com/office/drawing/2014/main" id="{50D3B979-0E6E-D245-B130-E3E9B565B3D8}"/>
              </a:ext>
            </a:extLst>
          </p:cNvPr>
          <p:cNvSpPr/>
          <p:nvPr/>
        </p:nvSpPr>
        <p:spPr bwMode="auto">
          <a:xfrm>
            <a:off x="7437992" y="2199505"/>
            <a:ext cx="673412" cy="37058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5" name="Rounded Rectangle 114">
            <a:extLst>
              <a:ext uri="{FF2B5EF4-FFF2-40B4-BE49-F238E27FC236}">
                <a16:creationId xmlns:a16="http://schemas.microsoft.com/office/drawing/2014/main" id="{734FA1F8-C189-5D40-9B7B-5046E24DE7BC}"/>
              </a:ext>
            </a:extLst>
          </p:cNvPr>
          <p:cNvSpPr/>
          <p:nvPr/>
        </p:nvSpPr>
        <p:spPr bwMode="auto">
          <a:xfrm>
            <a:off x="8234796" y="2187782"/>
            <a:ext cx="756804" cy="37625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&gt;2 grp</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6" name="Rounded Rectangle 115">
            <a:extLst>
              <a:ext uri="{FF2B5EF4-FFF2-40B4-BE49-F238E27FC236}">
                <a16:creationId xmlns:a16="http://schemas.microsoft.com/office/drawing/2014/main" id="{72BCA403-4C5D-5146-BAE0-9434412A47CC}"/>
              </a:ext>
            </a:extLst>
          </p:cNvPr>
          <p:cNvSpPr/>
          <p:nvPr/>
        </p:nvSpPr>
        <p:spPr bwMode="auto">
          <a:xfrm>
            <a:off x="6347838" y="2983497"/>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8" name="Rounded Rectangle 117">
            <a:extLst>
              <a:ext uri="{FF2B5EF4-FFF2-40B4-BE49-F238E27FC236}">
                <a16:creationId xmlns:a16="http://schemas.microsoft.com/office/drawing/2014/main" id="{A210756A-6F1C-D749-B685-A044325D065C}"/>
              </a:ext>
            </a:extLst>
          </p:cNvPr>
          <p:cNvSpPr/>
          <p:nvPr/>
        </p:nvSpPr>
        <p:spPr bwMode="auto">
          <a:xfrm>
            <a:off x="7707953" y="2990088"/>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19" name="Rounded Rectangle 118">
            <a:extLst>
              <a:ext uri="{FF2B5EF4-FFF2-40B4-BE49-F238E27FC236}">
                <a16:creationId xmlns:a16="http://schemas.microsoft.com/office/drawing/2014/main" id="{2FE3F337-A982-B741-A12C-6056092EDD3C}"/>
              </a:ext>
            </a:extLst>
          </p:cNvPr>
          <p:cNvSpPr/>
          <p:nvPr/>
        </p:nvSpPr>
        <p:spPr bwMode="auto">
          <a:xfrm>
            <a:off x="5886340" y="3669297"/>
            <a:ext cx="794992" cy="80517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&gt;=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0" name="Rounded Rectangle 119">
            <a:extLst>
              <a:ext uri="{FF2B5EF4-FFF2-40B4-BE49-F238E27FC236}">
                <a16:creationId xmlns:a16="http://schemas.microsoft.com/office/drawing/2014/main" id="{CA5F7A95-3CE0-6644-A2EC-4822665FD27D}"/>
              </a:ext>
            </a:extLst>
          </p:cNvPr>
          <p:cNvSpPr/>
          <p:nvPr/>
        </p:nvSpPr>
        <p:spPr bwMode="auto">
          <a:xfrm>
            <a:off x="6746964" y="3669297"/>
            <a:ext cx="783668" cy="894097"/>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Counts &gt;= 5 in &lt; 75% cells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2" name="Rounded Rectangle 121">
            <a:extLst>
              <a:ext uri="{FF2B5EF4-FFF2-40B4-BE49-F238E27FC236}">
                <a16:creationId xmlns:a16="http://schemas.microsoft.com/office/drawing/2014/main" id="{83F965FD-97DE-044E-8294-3F317AE99AC7}"/>
              </a:ext>
            </a:extLst>
          </p:cNvPr>
          <p:cNvSpPr/>
          <p:nvPr/>
        </p:nvSpPr>
        <p:spPr bwMode="auto">
          <a:xfrm rot="16200000">
            <a:off x="5606260" y="5317000"/>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3" name="Rounded Rectangle 122">
            <a:extLst>
              <a:ext uri="{FF2B5EF4-FFF2-40B4-BE49-F238E27FC236}">
                <a16:creationId xmlns:a16="http://schemas.microsoft.com/office/drawing/2014/main" id="{501A5EA3-C1BC-EA4F-B55B-43D61B3C8E84}"/>
              </a:ext>
            </a:extLst>
          </p:cNvPr>
          <p:cNvSpPr/>
          <p:nvPr/>
        </p:nvSpPr>
        <p:spPr bwMode="auto">
          <a:xfrm rot="16200000">
            <a:off x="6467117" y="5257358"/>
            <a:ext cx="1343362" cy="555067"/>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Fisher’s exact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4" name="Rounded Rectangle 123">
            <a:extLst>
              <a:ext uri="{FF2B5EF4-FFF2-40B4-BE49-F238E27FC236}">
                <a16:creationId xmlns:a16="http://schemas.microsoft.com/office/drawing/2014/main" id="{FEA9BA02-572C-BD43-B5DF-1C439A18718C}"/>
              </a:ext>
            </a:extLst>
          </p:cNvPr>
          <p:cNvSpPr/>
          <p:nvPr/>
        </p:nvSpPr>
        <p:spPr bwMode="auto">
          <a:xfrm rot="16200000">
            <a:off x="7372481" y="5385352"/>
            <a:ext cx="1343362" cy="29355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err="1">
                <a:latin typeface="Arial" pitchFamily="-112" charset="0"/>
                <a:ea typeface="Arial" pitchFamily="-112" charset="0"/>
                <a:cs typeface="Arial" pitchFamily="-112" charset="0"/>
              </a:rPr>
              <a:t>McNemar’s</a:t>
            </a:r>
            <a:r>
              <a:rPr lang="en-US" sz="1200" b="0" dirty="0">
                <a:latin typeface="Arial" pitchFamily="-112" charset="0"/>
                <a:ea typeface="Arial" pitchFamily="-112" charset="0"/>
                <a:cs typeface="Arial" pitchFamily="-112" charset="0"/>
              </a:rPr>
              <a:t>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6" name="Rounded Rectangle 125">
            <a:extLst>
              <a:ext uri="{FF2B5EF4-FFF2-40B4-BE49-F238E27FC236}">
                <a16:creationId xmlns:a16="http://schemas.microsoft.com/office/drawing/2014/main" id="{987BE687-AC69-F540-AFAC-DA3B5C8B2E73}"/>
              </a:ext>
            </a:extLst>
          </p:cNvPr>
          <p:cNvSpPr/>
          <p:nvPr/>
        </p:nvSpPr>
        <p:spPr bwMode="auto">
          <a:xfrm rot="16200000">
            <a:off x="7941517" y="5358746"/>
            <a:ext cx="1343362" cy="390498"/>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Chi-square test</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27" name="Straight Connector 126">
            <a:extLst>
              <a:ext uri="{FF2B5EF4-FFF2-40B4-BE49-F238E27FC236}">
                <a16:creationId xmlns:a16="http://schemas.microsoft.com/office/drawing/2014/main" id="{E4C52A06-4A7D-A54C-A3C7-18DFC5807DBA}"/>
              </a:ext>
            </a:extLst>
          </p:cNvPr>
          <p:cNvCxnSpPr>
            <a:stCxn id="79" idx="1"/>
            <a:endCxn id="80" idx="3"/>
          </p:cNvCxnSpPr>
          <p:nvPr/>
        </p:nvCxnSpPr>
        <p:spPr bwMode="auto">
          <a:xfrm flipH="1">
            <a:off x="2736073" y="544339"/>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4891C468-60BF-C84D-827A-2B3175CC03E2}"/>
              </a:ext>
            </a:extLst>
          </p:cNvPr>
          <p:cNvCxnSpPr>
            <a:stCxn id="79" idx="3"/>
            <a:endCxn id="83" idx="1"/>
          </p:cNvCxnSpPr>
          <p:nvPr/>
        </p:nvCxnSpPr>
        <p:spPr bwMode="auto">
          <a:xfrm>
            <a:off x="5908764" y="544339"/>
            <a:ext cx="621125" cy="9381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C72B2153-31F0-BE44-92C8-96405375DE40}"/>
              </a:ext>
            </a:extLst>
          </p:cNvPr>
          <p:cNvCxnSpPr>
            <a:cxnSpLocks/>
            <a:endCxn id="81" idx="0"/>
          </p:cNvCxnSpPr>
          <p:nvPr/>
        </p:nvCxnSpPr>
        <p:spPr bwMode="auto">
          <a:xfrm flipH="1">
            <a:off x="853654" y="1028745"/>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8B8E7889-B6CC-F64F-9353-99A47E565B25}"/>
              </a:ext>
            </a:extLst>
          </p:cNvPr>
          <p:cNvCxnSpPr>
            <a:cxnSpLocks/>
            <a:stCxn id="80" idx="2"/>
            <a:endCxn id="84" idx="0"/>
          </p:cNvCxnSpPr>
          <p:nvPr/>
        </p:nvCxnSpPr>
        <p:spPr bwMode="auto">
          <a:xfrm>
            <a:off x="1731619" y="1028745"/>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3CB44E5F-E467-6843-9942-74B54E9E78A4}"/>
              </a:ext>
            </a:extLst>
          </p:cNvPr>
          <p:cNvCxnSpPr>
            <a:cxnSpLocks/>
            <a:stCxn id="85" idx="0"/>
            <a:endCxn id="81" idx="2"/>
          </p:cNvCxnSpPr>
          <p:nvPr/>
        </p:nvCxnSpPr>
        <p:spPr bwMode="auto">
          <a:xfrm flipV="1">
            <a:off x="853654" y="1976037"/>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C9520B73-6A19-144B-8386-191447218CED}"/>
              </a:ext>
            </a:extLst>
          </p:cNvPr>
          <p:cNvCxnSpPr>
            <a:cxnSpLocks/>
            <a:stCxn id="87" idx="0"/>
            <a:endCxn id="84" idx="2"/>
          </p:cNvCxnSpPr>
          <p:nvPr/>
        </p:nvCxnSpPr>
        <p:spPr bwMode="auto">
          <a:xfrm flipH="1" flipV="1">
            <a:off x="2332940" y="1976037"/>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2CB583E3-C23B-B944-986A-56A89C676EC3}"/>
              </a:ext>
            </a:extLst>
          </p:cNvPr>
          <p:cNvCxnSpPr>
            <a:cxnSpLocks/>
            <a:stCxn id="83" idx="2"/>
            <a:endCxn id="104" idx="0"/>
          </p:cNvCxnSpPr>
          <p:nvPr/>
        </p:nvCxnSpPr>
        <p:spPr bwMode="auto">
          <a:xfrm flipH="1">
            <a:off x="6565902" y="922474"/>
            <a:ext cx="980977" cy="2854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6C244FE1-D8F6-9047-A9C7-9FA6EFCA08C8}"/>
              </a:ext>
            </a:extLst>
          </p:cNvPr>
          <p:cNvCxnSpPr>
            <a:cxnSpLocks/>
            <a:stCxn id="83" idx="2"/>
            <a:endCxn id="106" idx="0"/>
          </p:cNvCxnSpPr>
          <p:nvPr/>
        </p:nvCxnSpPr>
        <p:spPr bwMode="auto">
          <a:xfrm>
            <a:off x="7546879" y="922474"/>
            <a:ext cx="667917" cy="27964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B1D34941-2B04-D648-919A-7D13D739AEC8}"/>
              </a:ext>
            </a:extLst>
          </p:cNvPr>
          <p:cNvCxnSpPr>
            <a:cxnSpLocks/>
            <a:stCxn id="104" idx="2"/>
            <a:endCxn id="88" idx="0"/>
          </p:cNvCxnSpPr>
          <p:nvPr/>
        </p:nvCxnSpPr>
        <p:spPr bwMode="auto">
          <a:xfrm flipH="1">
            <a:off x="4504178" y="1952355"/>
            <a:ext cx="2061724" cy="219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39AA1131-A03E-094D-AE65-58C9E859784C}"/>
              </a:ext>
            </a:extLst>
          </p:cNvPr>
          <p:cNvCxnSpPr>
            <a:cxnSpLocks/>
            <a:stCxn id="104" idx="2"/>
            <a:endCxn id="90" idx="0"/>
          </p:cNvCxnSpPr>
          <p:nvPr/>
        </p:nvCxnSpPr>
        <p:spPr bwMode="auto">
          <a:xfrm flipH="1">
            <a:off x="5541956" y="1952355"/>
            <a:ext cx="1023946" cy="2223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590D3CB8-CEE8-5749-B2F2-973481C65655}"/>
              </a:ext>
            </a:extLst>
          </p:cNvPr>
          <p:cNvCxnSpPr>
            <a:cxnSpLocks/>
            <a:stCxn id="106" idx="2"/>
            <a:endCxn id="113" idx="0"/>
          </p:cNvCxnSpPr>
          <p:nvPr/>
        </p:nvCxnSpPr>
        <p:spPr bwMode="auto">
          <a:xfrm flipH="1">
            <a:off x="7774698" y="1929686"/>
            <a:ext cx="440098" cy="2698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FD3EA2ED-5285-884D-B22A-22674D89A138}"/>
              </a:ext>
            </a:extLst>
          </p:cNvPr>
          <p:cNvCxnSpPr>
            <a:cxnSpLocks/>
            <a:stCxn id="106" idx="2"/>
            <a:endCxn id="115" idx="0"/>
          </p:cNvCxnSpPr>
          <p:nvPr/>
        </p:nvCxnSpPr>
        <p:spPr bwMode="auto">
          <a:xfrm>
            <a:off x="8214796" y="1929686"/>
            <a:ext cx="398402" cy="2580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0C1D4AB6-DA35-2243-8627-095665715338}"/>
              </a:ext>
            </a:extLst>
          </p:cNvPr>
          <p:cNvCxnSpPr>
            <a:cxnSpLocks/>
            <a:stCxn id="88" idx="2"/>
            <a:endCxn id="107" idx="0"/>
          </p:cNvCxnSpPr>
          <p:nvPr/>
        </p:nvCxnSpPr>
        <p:spPr bwMode="auto">
          <a:xfrm flipH="1">
            <a:off x="1076258" y="2636877"/>
            <a:ext cx="3427920" cy="457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995F1C85-373A-8D45-982E-FF8DE4481123}"/>
              </a:ext>
            </a:extLst>
          </p:cNvPr>
          <p:cNvCxnSpPr>
            <a:cxnSpLocks/>
            <a:stCxn id="88" idx="2"/>
            <a:endCxn id="109" idx="0"/>
          </p:cNvCxnSpPr>
          <p:nvPr/>
        </p:nvCxnSpPr>
        <p:spPr bwMode="auto">
          <a:xfrm flipH="1">
            <a:off x="2019966" y="2636877"/>
            <a:ext cx="2484212" cy="4517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F88C2DD6-9951-F84A-98B6-C9E80D5EF918}"/>
              </a:ext>
            </a:extLst>
          </p:cNvPr>
          <p:cNvCxnSpPr>
            <a:cxnSpLocks/>
            <a:stCxn id="90" idx="2"/>
            <a:endCxn id="91" idx="0"/>
          </p:cNvCxnSpPr>
          <p:nvPr/>
        </p:nvCxnSpPr>
        <p:spPr bwMode="auto">
          <a:xfrm flipH="1">
            <a:off x="3121270" y="2616674"/>
            <a:ext cx="2420686" cy="47760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1A150493-CC8A-B648-A867-95080959EE1A}"/>
              </a:ext>
            </a:extLst>
          </p:cNvPr>
          <p:cNvCxnSpPr>
            <a:cxnSpLocks/>
            <a:stCxn id="90" idx="2"/>
            <a:endCxn id="93" idx="0"/>
          </p:cNvCxnSpPr>
          <p:nvPr/>
        </p:nvCxnSpPr>
        <p:spPr bwMode="auto">
          <a:xfrm flipH="1">
            <a:off x="4915566" y="2616674"/>
            <a:ext cx="626390" cy="4719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B8AE0C1E-0265-E445-AE3C-4CC909750152}"/>
              </a:ext>
            </a:extLst>
          </p:cNvPr>
          <p:cNvCxnSpPr>
            <a:cxnSpLocks/>
            <a:stCxn id="107" idx="2"/>
            <a:endCxn id="94" idx="0"/>
          </p:cNvCxnSpPr>
          <p:nvPr/>
        </p:nvCxnSpPr>
        <p:spPr bwMode="auto">
          <a:xfrm flipH="1">
            <a:off x="560323" y="3464869"/>
            <a:ext cx="515935" cy="1932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4362C013-AF00-584B-9DB4-4CB0D9F50BA4}"/>
              </a:ext>
            </a:extLst>
          </p:cNvPr>
          <p:cNvCxnSpPr>
            <a:cxnSpLocks/>
            <a:stCxn id="107" idx="2"/>
            <a:endCxn id="95" idx="0"/>
          </p:cNvCxnSpPr>
          <p:nvPr/>
        </p:nvCxnSpPr>
        <p:spPr bwMode="auto">
          <a:xfrm>
            <a:off x="1076258" y="3464869"/>
            <a:ext cx="281888" cy="1998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3C9DEE13-D7B8-4E4C-B085-AF98327199A3}"/>
              </a:ext>
            </a:extLst>
          </p:cNvPr>
          <p:cNvCxnSpPr>
            <a:cxnSpLocks/>
            <a:stCxn id="94" idx="2"/>
            <a:endCxn id="96" idx="3"/>
          </p:cNvCxnSpPr>
          <p:nvPr/>
        </p:nvCxnSpPr>
        <p:spPr bwMode="auto">
          <a:xfrm>
            <a:off x="560323" y="4102305"/>
            <a:ext cx="6176"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34E0EB94-3518-6146-8B3F-6AFD729E9E6F}"/>
              </a:ext>
            </a:extLst>
          </p:cNvPr>
          <p:cNvCxnSpPr>
            <a:cxnSpLocks/>
            <a:stCxn id="95" idx="2"/>
            <a:endCxn id="97" idx="3"/>
          </p:cNvCxnSpPr>
          <p:nvPr/>
        </p:nvCxnSpPr>
        <p:spPr bwMode="auto">
          <a:xfrm flipH="1">
            <a:off x="1351179" y="4102305"/>
            <a:ext cx="6967" cy="69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5FDB9137-F940-8C48-A9F2-02139563DD4F}"/>
              </a:ext>
            </a:extLst>
          </p:cNvPr>
          <p:cNvCxnSpPr>
            <a:cxnSpLocks/>
            <a:stCxn id="109" idx="2"/>
            <a:endCxn id="99" idx="3"/>
          </p:cNvCxnSpPr>
          <p:nvPr/>
        </p:nvCxnSpPr>
        <p:spPr bwMode="auto">
          <a:xfrm>
            <a:off x="2019966" y="3464869"/>
            <a:ext cx="13879" cy="1327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F1DDE823-8966-F845-AE3E-32ECA00C173C}"/>
              </a:ext>
            </a:extLst>
          </p:cNvPr>
          <p:cNvCxnSpPr>
            <a:cxnSpLocks/>
            <a:stCxn id="91" idx="2"/>
            <a:endCxn id="110" idx="0"/>
          </p:cNvCxnSpPr>
          <p:nvPr/>
        </p:nvCxnSpPr>
        <p:spPr bwMode="auto">
          <a:xfrm flipH="1">
            <a:off x="2691062" y="3464869"/>
            <a:ext cx="430208" cy="1900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914971DA-03A9-164C-A6CF-513ABE74AABC}"/>
              </a:ext>
            </a:extLst>
          </p:cNvPr>
          <p:cNvCxnSpPr>
            <a:cxnSpLocks/>
            <a:stCxn id="91" idx="2"/>
            <a:endCxn id="112" idx="0"/>
          </p:cNvCxnSpPr>
          <p:nvPr/>
        </p:nvCxnSpPr>
        <p:spPr bwMode="auto">
          <a:xfrm>
            <a:off x="3121270" y="3464869"/>
            <a:ext cx="370476" cy="1966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182EB666-90F8-044C-9B61-E2BA422C095E}"/>
              </a:ext>
            </a:extLst>
          </p:cNvPr>
          <p:cNvCxnSpPr>
            <a:cxnSpLocks/>
            <a:stCxn id="110" idx="2"/>
            <a:endCxn id="100" idx="3"/>
          </p:cNvCxnSpPr>
          <p:nvPr/>
        </p:nvCxnSpPr>
        <p:spPr bwMode="auto">
          <a:xfrm>
            <a:off x="2691062" y="4099081"/>
            <a:ext cx="10763" cy="7028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0E32304E-223E-344F-938A-B02331C008C9}"/>
              </a:ext>
            </a:extLst>
          </p:cNvPr>
          <p:cNvCxnSpPr>
            <a:cxnSpLocks/>
            <a:stCxn id="112" idx="2"/>
            <a:endCxn id="101" idx="3"/>
          </p:cNvCxnSpPr>
          <p:nvPr/>
        </p:nvCxnSpPr>
        <p:spPr bwMode="auto">
          <a:xfrm>
            <a:off x="3491746" y="4099081"/>
            <a:ext cx="0" cy="70335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81D76688-A00F-D84B-B01A-21EAAEE7B5AF}"/>
              </a:ext>
            </a:extLst>
          </p:cNvPr>
          <p:cNvCxnSpPr>
            <a:cxnSpLocks/>
            <a:stCxn id="113" idx="2"/>
            <a:endCxn id="116" idx="0"/>
          </p:cNvCxnSpPr>
          <p:nvPr/>
        </p:nvCxnSpPr>
        <p:spPr bwMode="auto">
          <a:xfrm flipH="1">
            <a:off x="6787736" y="2570092"/>
            <a:ext cx="986962" cy="4134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DBAA4B8-447B-3C40-86B7-A57C400CBFE3}"/>
              </a:ext>
            </a:extLst>
          </p:cNvPr>
          <p:cNvCxnSpPr>
            <a:cxnSpLocks/>
            <a:stCxn id="113" idx="2"/>
            <a:endCxn id="118" idx="0"/>
          </p:cNvCxnSpPr>
          <p:nvPr/>
        </p:nvCxnSpPr>
        <p:spPr bwMode="auto">
          <a:xfrm>
            <a:off x="7774698" y="2570092"/>
            <a:ext cx="259437" cy="4199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E593F909-132A-844D-9A30-03F6A1875CF3}"/>
              </a:ext>
            </a:extLst>
          </p:cNvPr>
          <p:cNvCxnSpPr>
            <a:cxnSpLocks/>
            <a:stCxn id="116" idx="2"/>
            <a:endCxn id="119" idx="0"/>
          </p:cNvCxnSpPr>
          <p:nvPr/>
        </p:nvCxnSpPr>
        <p:spPr bwMode="auto">
          <a:xfrm flipH="1">
            <a:off x="6283836" y="3427687"/>
            <a:ext cx="503900"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7CFF1E60-9450-B44B-A6A1-6C064C9EDFA5}"/>
              </a:ext>
            </a:extLst>
          </p:cNvPr>
          <p:cNvCxnSpPr>
            <a:cxnSpLocks/>
            <a:stCxn id="116" idx="2"/>
            <a:endCxn id="120" idx="0"/>
          </p:cNvCxnSpPr>
          <p:nvPr/>
        </p:nvCxnSpPr>
        <p:spPr bwMode="auto">
          <a:xfrm>
            <a:off x="6787736" y="3427687"/>
            <a:ext cx="351062" cy="2416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1321961C-2A24-DA41-A44F-DCCAD246FEBC}"/>
              </a:ext>
            </a:extLst>
          </p:cNvPr>
          <p:cNvCxnSpPr>
            <a:cxnSpLocks/>
            <a:stCxn id="119" idx="2"/>
            <a:endCxn id="122" idx="3"/>
          </p:cNvCxnSpPr>
          <p:nvPr/>
        </p:nvCxnSpPr>
        <p:spPr bwMode="auto">
          <a:xfrm flipH="1">
            <a:off x="6277941" y="4474467"/>
            <a:ext cx="5895" cy="366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95798AAA-1C5C-9C47-9A27-8F15C832CDBF}"/>
              </a:ext>
            </a:extLst>
          </p:cNvPr>
          <p:cNvCxnSpPr>
            <a:cxnSpLocks/>
            <a:stCxn id="120" idx="2"/>
            <a:endCxn id="123" idx="3"/>
          </p:cNvCxnSpPr>
          <p:nvPr/>
        </p:nvCxnSpPr>
        <p:spPr bwMode="auto">
          <a:xfrm>
            <a:off x="7138798" y="4563394"/>
            <a:ext cx="1" cy="2998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1FA11428-BE0B-DC42-AE0C-5908B5E24BA5}"/>
              </a:ext>
            </a:extLst>
          </p:cNvPr>
          <p:cNvCxnSpPr>
            <a:cxnSpLocks/>
            <a:stCxn id="118" idx="2"/>
            <a:endCxn id="124" idx="3"/>
          </p:cNvCxnSpPr>
          <p:nvPr/>
        </p:nvCxnSpPr>
        <p:spPr bwMode="auto">
          <a:xfrm>
            <a:off x="8034135" y="3427687"/>
            <a:ext cx="10027" cy="14327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15A322A9-A037-D240-B30B-DD75FF6DFC79}"/>
              </a:ext>
            </a:extLst>
          </p:cNvPr>
          <p:cNvCxnSpPr>
            <a:cxnSpLocks/>
            <a:stCxn id="115" idx="2"/>
            <a:endCxn id="126" idx="3"/>
          </p:cNvCxnSpPr>
          <p:nvPr/>
        </p:nvCxnSpPr>
        <p:spPr bwMode="auto">
          <a:xfrm>
            <a:off x="8613198" y="2564036"/>
            <a:ext cx="0" cy="231827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0" name="Rounded Rectangle 169">
            <a:extLst>
              <a:ext uri="{FF2B5EF4-FFF2-40B4-BE49-F238E27FC236}">
                <a16:creationId xmlns:a16="http://schemas.microsoft.com/office/drawing/2014/main" id="{57134805-1AE6-9740-A2BD-39E717013C8F}"/>
              </a:ext>
            </a:extLst>
          </p:cNvPr>
          <p:cNvSpPr/>
          <p:nvPr/>
        </p:nvSpPr>
        <p:spPr bwMode="auto">
          <a:xfrm>
            <a:off x="4035578" y="3668996"/>
            <a:ext cx="879795" cy="44419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Non 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72" name="Rounded Rectangle 171">
            <a:extLst>
              <a:ext uri="{FF2B5EF4-FFF2-40B4-BE49-F238E27FC236}">
                <a16:creationId xmlns:a16="http://schemas.microsoft.com/office/drawing/2014/main" id="{60C5700D-DBE5-CF44-8F67-16EF6513BE0E}"/>
              </a:ext>
            </a:extLst>
          </p:cNvPr>
          <p:cNvSpPr/>
          <p:nvPr/>
        </p:nvSpPr>
        <p:spPr bwMode="auto">
          <a:xfrm>
            <a:off x="4994364" y="3675587"/>
            <a:ext cx="652363" cy="437599"/>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paired</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173" name="Straight Connector 172">
            <a:extLst>
              <a:ext uri="{FF2B5EF4-FFF2-40B4-BE49-F238E27FC236}">
                <a16:creationId xmlns:a16="http://schemas.microsoft.com/office/drawing/2014/main" id="{C5F32051-A05C-F14F-B6CA-5E042E4850D0}"/>
              </a:ext>
            </a:extLst>
          </p:cNvPr>
          <p:cNvCxnSpPr>
            <a:cxnSpLocks/>
            <a:stCxn id="93" idx="2"/>
            <a:endCxn id="170" idx="0"/>
          </p:cNvCxnSpPr>
          <p:nvPr/>
        </p:nvCxnSpPr>
        <p:spPr bwMode="auto">
          <a:xfrm flipH="1">
            <a:off x="4475476" y="3464869"/>
            <a:ext cx="440090" cy="2041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AEDF2DF5-AFEE-AE43-9C66-083D6D3B7665}"/>
              </a:ext>
            </a:extLst>
          </p:cNvPr>
          <p:cNvCxnSpPr>
            <a:cxnSpLocks/>
            <a:stCxn id="93" idx="2"/>
            <a:endCxn id="172" idx="0"/>
          </p:cNvCxnSpPr>
          <p:nvPr/>
        </p:nvCxnSpPr>
        <p:spPr bwMode="auto">
          <a:xfrm>
            <a:off x="4915566" y="3464869"/>
            <a:ext cx="404980" cy="21071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6" name="Rounded Rectangle 175">
            <a:extLst>
              <a:ext uri="{FF2B5EF4-FFF2-40B4-BE49-F238E27FC236}">
                <a16:creationId xmlns:a16="http://schemas.microsoft.com/office/drawing/2014/main" id="{A13683CC-9AE9-9C4F-B344-AAE8CE7D2BF8}"/>
              </a:ext>
            </a:extLst>
          </p:cNvPr>
          <p:cNvSpPr/>
          <p:nvPr/>
        </p:nvSpPr>
        <p:spPr bwMode="auto">
          <a:xfrm rot="16200000">
            <a:off x="4641910" y="5423223"/>
            <a:ext cx="1343362" cy="246960"/>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Arial" pitchFamily="-112" charset="0"/>
                <a:ea typeface="Arial" pitchFamily="-112" charset="0"/>
                <a:cs typeface="Arial" pitchFamily="-112" charset="0"/>
              </a:rPr>
              <a:t>Friiedman</a:t>
            </a:r>
            <a:r>
              <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rPr>
              <a:t> test</a:t>
            </a:r>
          </a:p>
        </p:txBody>
      </p:sp>
      <p:cxnSp>
        <p:nvCxnSpPr>
          <p:cNvPr id="177" name="Straight Connector 176">
            <a:extLst>
              <a:ext uri="{FF2B5EF4-FFF2-40B4-BE49-F238E27FC236}">
                <a16:creationId xmlns:a16="http://schemas.microsoft.com/office/drawing/2014/main" id="{64059220-A7CC-B44F-919A-2C251E6B4C1E}"/>
              </a:ext>
            </a:extLst>
          </p:cNvPr>
          <p:cNvCxnSpPr>
            <a:cxnSpLocks/>
            <a:stCxn id="170" idx="2"/>
            <a:endCxn id="103" idx="3"/>
          </p:cNvCxnSpPr>
          <p:nvPr/>
        </p:nvCxnSpPr>
        <p:spPr bwMode="auto">
          <a:xfrm flipH="1">
            <a:off x="4474415" y="4113186"/>
            <a:ext cx="1061" cy="72738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056B65C7-9708-1140-B594-6DBB267C6AFE}"/>
              </a:ext>
            </a:extLst>
          </p:cNvPr>
          <p:cNvCxnSpPr>
            <a:cxnSpLocks/>
            <a:stCxn id="172" idx="2"/>
            <a:endCxn id="176" idx="3"/>
          </p:cNvCxnSpPr>
          <p:nvPr/>
        </p:nvCxnSpPr>
        <p:spPr bwMode="auto">
          <a:xfrm flipH="1">
            <a:off x="5313591" y="4113186"/>
            <a:ext cx="6955" cy="7618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9" name="Freeform 178">
            <a:extLst>
              <a:ext uri="{FF2B5EF4-FFF2-40B4-BE49-F238E27FC236}">
                <a16:creationId xmlns:a16="http://schemas.microsoft.com/office/drawing/2014/main" id="{DAB3E8F8-1CA0-584D-9F50-E0FF640AEFFB}"/>
              </a:ext>
            </a:extLst>
          </p:cNvPr>
          <p:cNvSpPr/>
          <p:nvPr/>
        </p:nvSpPr>
        <p:spPr bwMode="auto">
          <a:xfrm>
            <a:off x="-304800" y="-457200"/>
            <a:ext cx="9897979" cy="7347284"/>
          </a:xfrm>
          <a:custGeom>
            <a:avLst/>
            <a:gdLst>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16253 w 9897979"/>
              <a:gd name="connsiteY13" fmla="*/ 2534652 h 7347284"/>
              <a:gd name="connsiteX14" fmla="*/ 6801853 w 9897979"/>
              <a:gd name="connsiteY14" fmla="*/ 2695074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3416968 w 9897979"/>
              <a:gd name="connsiteY19" fmla="*/ 33528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16253 w 9897979"/>
              <a:gd name="connsiteY13" fmla="*/ 2534652 h 7347284"/>
              <a:gd name="connsiteX14" fmla="*/ 6801853 w 9897979"/>
              <a:gd name="connsiteY14" fmla="*/ 2695074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16253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60632 w 9897979"/>
              <a:gd name="connsiteY12" fmla="*/ 1620252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529137 w 9897979"/>
              <a:gd name="connsiteY8" fmla="*/ 1331495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6779509 w 9897979"/>
              <a:gd name="connsiteY8" fmla="*/ 1298838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6112042 w 9897979"/>
              <a:gd name="connsiteY7" fmla="*/ 2165684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523874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451111 w 9897979"/>
              <a:gd name="connsiteY19" fmla="*/ 3200400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678905 w 9897979"/>
              <a:gd name="connsiteY15" fmla="*/ 2630905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149642 w 9897979"/>
              <a:gd name="connsiteY20" fmla="*/ 3529263 h 7347284"/>
              <a:gd name="connsiteX21" fmla="*/ 1796716 w 9897979"/>
              <a:gd name="connsiteY21" fmla="*/ 3609474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149642 w 9897979"/>
              <a:gd name="connsiteY20" fmla="*/ 3529263 h 7347284"/>
              <a:gd name="connsiteX21" fmla="*/ 2879928 w 9897979"/>
              <a:gd name="connsiteY21" fmla="*/ 4017437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1796716 w 9897979"/>
              <a:gd name="connsiteY22" fmla="*/ 3978442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101516 w 9897979"/>
              <a:gd name="connsiteY23" fmla="*/ 4203031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467276 w 9897979"/>
              <a:gd name="connsiteY23" fmla="*/ 4723536 h 7347284"/>
              <a:gd name="connsiteX24" fmla="*/ 2101516 w 9897979"/>
              <a:gd name="connsiteY24" fmla="*/ 4684295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467276 w 9897979"/>
              <a:gd name="connsiteY23" fmla="*/ 4723536 h 7347284"/>
              <a:gd name="connsiteX24" fmla="*/ 2622020 w 9897979"/>
              <a:gd name="connsiteY24" fmla="*/ 6766313 h 7347284"/>
              <a:gd name="connsiteX25" fmla="*/ 1973179 w 9897979"/>
              <a:gd name="connsiteY25" fmla="*/ 5133474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467276 w 9897979"/>
              <a:gd name="connsiteY23" fmla="*/ 4723536 h 7347284"/>
              <a:gd name="connsiteX24" fmla="*/ 2622020 w 9897979"/>
              <a:gd name="connsiteY24" fmla="*/ 6766313 h 7347284"/>
              <a:gd name="connsiteX25" fmla="*/ 2226398 w 9897979"/>
              <a:gd name="connsiteY25" fmla="*/ 7215492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849746 w 9897979"/>
              <a:gd name="connsiteY12" fmla="*/ 1435195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607953 w 9897979"/>
              <a:gd name="connsiteY23" fmla="*/ 5215906 h 7347284"/>
              <a:gd name="connsiteX24" fmla="*/ 2622020 w 9897979"/>
              <a:gd name="connsiteY24" fmla="*/ 6766313 h 7347284"/>
              <a:gd name="connsiteX25" fmla="*/ 2226398 w 9897979"/>
              <a:gd name="connsiteY25" fmla="*/ 7215492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 name="connsiteX0" fmla="*/ 0 w 9897979"/>
              <a:gd name="connsiteY0" fmla="*/ 240631 h 7347284"/>
              <a:gd name="connsiteX1" fmla="*/ 0 w 9897979"/>
              <a:gd name="connsiteY1" fmla="*/ 3673642 h 7347284"/>
              <a:gd name="connsiteX2" fmla="*/ 737937 w 9897979"/>
              <a:gd name="connsiteY2" fmla="*/ 3721768 h 7347284"/>
              <a:gd name="connsiteX3" fmla="*/ 994611 w 9897979"/>
              <a:gd name="connsiteY3" fmla="*/ 3577389 h 7347284"/>
              <a:gd name="connsiteX4" fmla="*/ 1379621 w 9897979"/>
              <a:gd name="connsiteY4" fmla="*/ 3497179 h 7347284"/>
              <a:gd name="connsiteX5" fmla="*/ 3641558 w 9897979"/>
              <a:gd name="connsiteY5" fmla="*/ 3176337 h 7347284"/>
              <a:gd name="connsiteX6" fmla="*/ 4229959 w 9897979"/>
              <a:gd name="connsiteY6" fmla="*/ 2294021 h 7347284"/>
              <a:gd name="connsiteX7" fmla="*/ 3869585 w 9897979"/>
              <a:gd name="connsiteY7" fmla="*/ 1371027 h 7347284"/>
              <a:gd name="connsiteX8" fmla="*/ 3927452 w 9897979"/>
              <a:gd name="connsiteY8" fmla="*/ 700123 h 7347284"/>
              <a:gd name="connsiteX9" fmla="*/ 6737684 w 9897979"/>
              <a:gd name="connsiteY9" fmla="*/ 673768 h 7347284"/>
              <a:gd name="connsiteX10" fmla="*/ 9256295 w 9897979"/>
              <a:gd name="connsiteY10" fmla="*/ 705852 h 7347284"/>
              <a:gd name="connsiteX11" fmla="*/ 9192126 w 9897979"/>
              <a:gd name="connsiteY11" fmla="*/ 1491916 h 7347284"/>
              <a:gd name="connsiteX12" fmla="*/ 7744814 w 9897979"/>
              <a:gd name="connsiteY12" fmla="*/ 1600086 h 7347284"/>
              <a:gd name="connsiteX13" fmla="*/ 7705367 w 9897979"/>
              <a:gd name="connsiteY13" fmla="*/ 2534652 h 7347284"/>
              <a:gd name="connsiteX14" fmla="*/ 7117539 w 9897979"/>
              <a:gd name="connsiteY14" fmla="*/ 2444703 h 7347284"/>
              <a:gd name="connsiteX15" fmla="*/ 5428534 w 9897979"/>
              <a:gd name="connsiteY15" fmla="*/ 2652676 h 7347284"/>
              <a:gd name="connsiteX16" fmla="*/ 5390147 w 9897979"/>
              <a:gd name="connsiteY16" fmla="*/ 2711116 h 7347284"/>
              <a:gd name="connsiteX17" fmla="*/ 5374105 w 9897979"/>
              <a:gd name="connsiteY17" fmla="*/ 3080084 h 7347284"/>
              <a:gd name="connsiteX18" fmla="*/ 5261811 w 9897979"/>
              <a:gd name="connsiteY18" fmla="*/ 3192379 h 7347284"/>
              <a:gd name="connsiteX19" fmla="*/ 4549083 w 9897979"/>
              <a:gd name="connsiteY19" fmla="*/ 3178629 h 7347284"/>
              <a:gd name="connsiteX20" fmla="*/ 2810823 w 9897979"/>
              <a:gd name="connsiteY20" fmla="*/ 3515195 h 7347284"/>
              <a:gd name="connsiteX21" fmla="*/ 2879928 w 9897979"/>
              <a:gd name="connsiteY21" fmla="*/ 4017437 h 7347284"/>
              <a:gd name="connsiteX22" fmla="*/ 2471966 w 9897979"/>
              <a:gd name="connsiteY22" fmla="*/ 4076916 h 7347284"/>
              <a:gd name="connsiteX23" fmla="*/ 2607953 w 9897979"/>
              <a:gd name="connsiteY23" fmla="*/ 5215906 h 7347284"/>
              <a:gd name="connsiteX24" fmla="*/ 2622020 w 9897979"/>
              <a:gd name="connsiteY24" fmla="*/ 6766313 h 7347284"/>
              <a:gd name="connsiteX25" fmla="*/ 2226398 w 9897979"/>
              <a:gd name="connsiteY25" fmla="*/ 7215492 h 7347284"/>
              <a:gd name="connsiteX26" fmla="*/ 1941095 w 9897979"/>
              <a:gd name="connsiteY26" fmla="*/ 7347284 h 7347284"/>
              <a:gd name="connsiteX27" fmla="*/ 9897979 w 9897979"/>
              <a:gd name="connsiteY27" fmla="*/ 7331242 h 7347284"/>
              <a:gd name="connsiteX28" fmla="*/ 9593179 w 9897979"/>
              <a:gd name="connsiteY28" fmla="*/ 0 h 7347284"/>
              <a:gd name="connsiteX29" fmla="*/ 0 w 9897979"/>
              <a:gd name="connsiteY29" fmla="*/ 240631 h 734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897979" h="7347284">
                <a:moveTo>
                  <a:pt x="0" y="240631"/>
                </a:moveTo>
                <a:lnTo>
                  <a:pt x="0" y="3673642"/>
                </a:lnTo>
                <a:lnTo>
                  <a:pt x="737937" y="3721768"/>
                </a:lnTo>
                <a:lnTo>
                  <a:pt x="994611" y="3577389"/>
                </a:lnTo>
                <a:lnTo>
                  <a:pt x="1379621" y="3497179"/>
                </a:lnTo>
                <a:lnTo>
                  <a:pt x="3641558" y="3176337"/>
                </a:lnTo>
                <a:lnTo>
                  <a:pt x="4229959" y="2294021"/>
                </a:lnTo>
                <a:lnTo>
                  <a:pt x="3869585" y="1371027"/>
                </a:lnTo>
                <a:lnTo>
                  <a:pt x="3927452" y="700123"/>
                </a:lnTo>
                <a:lnTo>
                  <a:pt x="6737684" y="673768"/>
                </a:lnTo>
                <a:lnTo>
                  <a:pt x="9256295" y="705852"/>
                </a:lnTo>
                <a:lnTo>
                  <a:pt x="9192126" y="1491916"/>
                </a:lnTo>
                <a:lnTo>
                  <a:pt x="7744814" y="1600086"/>
                </a:lnTo>
                <a:cubicBezTo>
                  <a:pt x="7696688" y="1966572"/>
                  <a:pt x="7753493" y="2168166"/>
                  <a:pt x="7705367" y="2534652"/>
                </a:cubicBezTo>
                <a:cubicBezTo>
                  <a:pt x="7509424" y="2504669"/>
                  <a:pt x="7497011" y="2425032"/>
                  <a:pt x="7117539" y="2444703"/>
                </a:cubicBezTo>
                <a:cubicBezTo>
                  <a:pt x="6738067" y="2464374"/>
                  <a:pt x="5908079" y="2590609"/>
                  <a:pt x="5428534" y="2652676"/>
                </a:cubicBezTo>
                <a:lnTo>
                  <a:pt x="5390147" y="2711116"/>
                </a:lnTo>
                <a:lnTo>
                  <a:pt x="5374105" y="3080084"/>
                </a:lnTo>
                <a:lnTo>
                  <a:pt x="5261811" y="3192379"/>
                </a:lnTo>
                <a:lnTo>
                  <a:pt x="4549083" y="3178629"/>
                </a:lnTo>
                <a:lnTo>
                  <a:pt x="2810823" y="3515195"/>
                </a:lnTo>
                <a:lnTo>
                  <a:pt x="2879928" y="4017437"/>
                </a:lnTo>
                <a:lnTo>
                  <a:pt x="2471966" y="4076916"/>
                </a:lnTo>
                <a:cubicBezTo>
                  <a:pt x="2470403" y="4292456"/>
                  <a:pt x="2609516" y="5000366"/>
                  <a:pt x="2607953" y="5215906"/>
                </a:cubicBezTo>
                <a:lnTo>
                  <a:pt x="2622020" y="6766313"/>
                </a:lnTo>
                <a:lnTo>
                  <a:pt x="2226398" y="7215492"/>
                </a:lnTo>
                <a:lnTo>
                  <a:pt x="1941095" y="7347284"/>
                </a:lnTo>
                <a:lnTo>
                  <a:pt x="9897979" y="7331242"/>
                </a:lnTo>
                <a:lnTo>
                  <a:pt x="9593179" y="0"/>
                </a:lnTo>
                <a:lnTo>
                  <a:pt x="0" y="240631"/>
                </a:lnTo>
                <a:close/>
              </a:path>
            </a:pathLst>
          </a:custGeom>
          <a:solidFill>
            <a:schemeClr val="bg1">
              <a:alpha val="8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78" name="TextBox 9">
            <a:extLst>
              <a:ext uri="{FF2B5EF4-FFF2-40B4-BE49-F238E27FC236}">
                <a16:creationId xmlns:a16="http://schemas.microsoft.com/office/drawing/2014/main" id="{E9074D45-D559-3D47-8CB5-320853C94DB2}"/>
              </a:ext>
            </a:extLst>
          </p:cNvPr>
          <p:cNvSpPr txBox="1">
            <a:spLocks noChangeArrowheads="1"/>
          </p:cNvSpPr>
          <p:nvPr/>
        </p:nvSpPr>
        <p:spPr bwMode="auto">
          <a:xfrm>
            <a:off x="0" y="6047601"/>
            <a:ext cx="9144000" cy="553998"/>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000" b="0" dirty="0">
                <a:solidFill>
                  <a:schemeClr val="bg1"/>
                </a:solidFill>
              </a:rPr>
              <a:t>we are looking at this part of the graph</a:t>
            </a:r>
          </a:p>
        </p:txBody>
      </p:sp>
      <p:sp>
        <p:nvSpPr>
          <p:cNvPr id="3" name="Slide Number Placeholder 2">
            <a:extLst>
              <a:ext uri="{FF2B5EF4-FFF2-40B4-BE49-F238E27FC236}">
                <a16:creationId xmlns:a16="http://schemas.microsoft.com/office/drawing/2014/main" id="{CF94B912-27C9-6041-9FCA-BB6422774A62}"/>
              </a:ext>
            </a:extLst>
          </p:cNvPr>
          <p:cNvSpPr>
            <a:spLocks noGrp="1"/>
          </p:cNvSpPr>
          <p:nvPr>
            <p:ph type="sldNum" sz="quarter" idx="12"/>
          </p:nvPr>
        </p:nvSpPr>
        <p:spPr/>
        <p:txBody>
          <a:bodyPr/>
          <a:lstStyle/>
          <a:p>
            <a:fld id="{803C33BC-767D-8845-BB2C-A473FB4A7552}" type="slidenum">
              <a:rPr lang="en-US" smtClean="0"/>
              <a:pPr/>
              <a:t>51</a:t>
            </a:fld>
            <a:endParaRPr lang="en-US"/>
          </a:p>
        </p:txBody>
      </p:sp>
    </p:spTree>
    <p:extLst>
      <p:ext uri="{BB962C8B-B14F-4D97-AF65-F5344CB8AC3E}">
        <p14:creationId xmlns:p14="http://schemas.microsoft.com/office/powerpoint/2010/main" val="3569220771"/>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5029200"/>
            <a:ext cx="8839200" cy="685800"/>
          </a:xfrm>
        </p:spPr>
        <p:txBody>
          <a:bodyPr/>
          <a:lstStyle/>
          <a:p>
            <a:pPr algn="r" eaLnBrk="1" hangingPunct="1"/>
            <a:r>
              <a:rPr lang="en-US" sz="8600" dirty="0">
                <a:solidFill>
                  <a:srgbClr val="A6A6A6"/>
                </a:solidFill>
                <a:latin typeface="Arial" charset="0"/>
                <a:cs typeface="Arial" charset="0"/>
              </a:rPr>
              <a:t>replication crisis</a:t>
            </a:r>
          </a:p>
        </p:txBody>
      </p:sp>
      <p:sp>
        <p:nvSpPr>
          <p:cNvPr id="2" name="Rectangle 1">
            <a:extLst>
              <a:ext uri="{FF2B5EF4-FFF2-40B4-BE49-F238E27FC236}">
                <a16:creationId xmlns:a16="http://schemas.microsoft.com/office/drawing/2014/main" id="{8870DF82-ECC8-ED4F-9EE9-3A36B6B60D9A}"/>
              </a:ext>
            </a:extLst>
          </p:cNvPr>
          <p:cNvSpPr/>
          <p:nvPr/>
        </p:nvSpPr>
        <p:spPr>
          <a:xfrm>
            <a:off x="1295400" y="3200400"/>
            <a:ext cx="6934200" cy="861774"/>
          </a:xfrm>
          <a:prstGeom prst="rect">
            <a:avLst/>
          </a:prstGeom>
        </p:spPr>
        <p:txBody>
          <a:bodyPr wrap="square">
            <a:spAutoFit/>
          </a:bodyPr>
          <a:lstStyle/>
          <a:p>
            <a:pPr lvl="0"/>
            <a:r>
              <a:rPr lang="en-US" sz="5000" dirty="0">
                <a:solidFill>
                  <a:srgbClr val="99CC00"/>
                </a:solidFill>
              </a:rPr>
              <a:t>p crisis  	</a:t>
            </a:r>
          </a:p>
        </p:txBody>
      </p:sp>
      <p:sp>
        <p:nvSpPr>
          <p:cNvPr id="4" name="Rectangle 3">
            <a:extLst>
              <a:ext uri="{FF2B5EF4-FFF2-40B4-BE49-F238E27FC236}">
                <a16:creationId xmlns:a16="http://schemas.microsoft.com/office/drawing/2014/main" id="{2CA10B4D-5526-CA4C-87C4-CB1ACD34E668}"/>
              </a:ext>
            </a:extLst>
          </p:cNvPr>
          <p:cNvSpPr/>
          <p:nvPr/>
        </p:nvSpPr>
        <p:spPr>
          <a:xfrm>
            <a:off x="2971800" y="1776174"/>
            <a:ext cx="6934200" cy="861774"/>
          </a:xfrm>
          <a:prstGeom prst="rect">
            <a:avLst/>
          </a:prstGeom>
        </p:spPr>
        <p:txBody>
          <a:bodyPr wrap="square">
            <a:spAutoFit/>
          </a:bodyPr>
          <a:lstStyle/>
          <a:p>
            <a:pPr lvl="0"/>
            <a:r>
              <a:rPr lang="en-US" sz="5000" dirty="0">
                <a:solidFill>
                  <a:srgbClr val="99CC00"/>
                </a:solidFill>
              </a:rPr>
              <a:t>p hacking</a:t>
            </a:r>
          </a:p>
        </p:txBody>
      </p:sp>
      <p:sp>
        <p:nvSpPr>
          <p:cNvPr id="3" name="Slide Number Placeholder 2">
            <a:extLst>
              <a:ext uri="{FF2B5EF4-FFF2-40B4-BE49-F238E27FC236}">
                <a16:creationId xmlns:a16="http://schemas.microsoft.com/office/drawing/2014/main" id="{2CF97D92-C147-BA4E-92B7-44054CE21A63}"/>
              </a:ext>
            </a:extLst>
          </p:cNvPr>
          <p:cNvSpPr>
            <a:spLocks noGrp="1"/>
          </p:cNvSpPr>
          <p:nvPr>
            <p:ph type="sldNum" sz="quarter" idx="12"/>
          </p:nvPr>
        </p:nvSpPr>
        <p:spPr/>
        <p:txBody>
          <a:bodyPr/>
          <a:lstStyle/>
          <a:p>
            <a:fld id="{8C734804-006E-DC44-93A2-A63A0AD6AB16}" type="slidenum">
              <a:rPr lang="en-US" smtClean="0"/>
              <a:pPr/>
              <a:t>510</a:t>
            </a:fld>
            <a:endParaRPr lang="en-US"/>
          </a:p>
        </p:txBody>
      </p:sp>
    </p:spTree>
    <p:extLst>
      <p:ext uri="{BB962C8B-B14F-4D97-AF65-F5344CB8AC3E}">
        <p14:creationId xmlns:p14="http://schemas.microsoft.com/office/powerpoint/2010/main" val="31027504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26379-9088-4540-9E6A-F2D99BDD7DDC}"/>
              </a:ext>
            </a:extLst>
          </p:cNvPr>
          <p:cNvPicPr>
            <a:picLocks noChangeAspect="1"/>
          </p:cNvPicPr>
          <p:nvPr/>
        </p:nvPicPr>
        <p:blipFill>
          <a:blip r:embed="rId2"/>
          <a:stretch>
            <a:fillRect/>
          </a:stretch>
        </p:blipFill>
        <p:spPr>
          <a:xfrm>
            <a:off x="-1" y="0"/>
            <a:ext cx="9144001" cy="5105400"/>
          </a:xfrm>
          <a:prstGeom prst="rect">
            <a:avLst/>
          </a:prstGeom>
        </p:spPr>
      </p:pic>
      <p:sp>
        <p:nvSpPr>
          <p:cNvPr id="5" name="Rectangle 4">
            <a:extLst>
              <a:ext uri="{FF2B5EF4-FFF2-40B4-BE49-F238E27FC236}">
                <a16:creationId xmlns:a16="http://schemas.microsoft.com/office/drawing/2014/main" id="{3B55954B-0A51-0F46-9AD9-6C19593C8818}"/>
              </a:ext>
            </a:extLst>
          </p:cNvPr>
          <p:cNvSpPr/>
          <p:nvPr/>
        </p:nvSpPr>
        <p:spPr>
          <a:xfrm>
            <a:off x="1524000" y="5486400"/>
            <a:ext cx="6553200" cy="923330"/>
          </a:xfrm>
          <a:prstGeom prst="rect">
            <a:avLst/>
          </a:prstGeom>
        </p:spPr>
        <p:txBody>
          <a:bodyPr wrap="square">
            <a:spAutoFit/>
          </a:bodyPr>
          <a:lstStyle/>
          <a:p>
            <a:r>
              <a:rPr lang="en-US" b="0" dirty="0"/>
              <a:t>watch this</a:t>
            </a:r>
          </a:p>
          <a:p>
            <a:r>
              <a:rPr lang="en-US" b="0" dirty="0">
                <a:hlinkClick r:id="rId3"/>
              </a:rPr>
              <a:t>https://www.youtube.com/watch?v=42QuXLucH3Q&amp;t=420s</a:t>
            </a:r>
            <a:endParaRPr lang="en-US" b="0" dirty="0"/>
          </a:p>
          <a:p>
            <a:endParaRPr lang="en-US" b="0" dirty="0"/>
          </a:p>
        </p:txBody>
      </p:sp>
      <p:sp>
        <p:nvSpPr>
          <p:cNvPr id="6" name="Slide Number Placeholder 5">
            <a:extLst>
              <a:ext uri="{FF2B5EF4-FFF2-40B4-BE49-F238E27FC236}">
                <a16:creationId xmlns:a16="http://schemas.microsoft.com/office/drawing/2014/main" id="{AC305AD1-CB1A-2846-9F5E-E6E0ACDB4612}"/>
              </a:ext>
            </a:extLst>
          </p:cNvPr>
          <p:cNvSpPr>
            <a:spLocks noGrp="1"/>
          </p:cNvSpPr>
          <p:nvPr>
            <p:ph type="sldNum" sz="quarter" idx="12"/>
          </p:nvPr>
        </p:nvSpPr>
        <p:spPr/>
        <p:txBody>
          <a:bodyPr/>
          <a:lstStyle/>
          <a:p>
            <a:fld id="{8C734804-006E-DC44-93A2-A63A0AD6AB16}" type="slidenum">
              <a:rPr lang="en-US" smtClean="0"/>
              <a:pPr/>
              <a:t>511</a:t>
            </a:fld>
            <a:endParaRPr lang="en-US"/>
          </a:p>
        </p:txBody>
      </p:sp>
    </p:spTree>
    <p:extLst>
      <p:ext uri="{BB962C8B-B14F-4D97-AF65-F5344CB8AC3E}">
        <p14:creationId xmlns:p14="http://schemas.microsoft.com/office/powerpoint/2010/main" val="64934021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8567E9-713F-1A43-A69F-51C002463893}"/>
              </a:ext>
            </a:extLst>
          </p:cNvPr>
          <p:cNvSpPr/>
          <p:nvPr/>
        </p:nvSpPr>
        <p:spPr>
          <a:xfrm>
            <a:off x="762000" y="2667000"/>
            <a:ext cx="7467600" cy="2893100"/>
          </a:xfrm>
          <a:prstGeom prst="rect">
            <a:avLst/>
          </a:prstGeom>
        </p:spPr>
        <p:txBody>
          <a:bodyPr wrap="square">
            <a:spAutoFit/>
          </a:bodyPr>
          <a:lstStyle/>
          <a:p>
            <a:r>
              <a:rPr lang="en-US" sz="2600" b="0" dirty="0"/>
              <a:t>mmm does it mean that all I have learned in this lecture is wrong?</a:t>
            </a:r>
          </a:p>
          <a:p>
            <a:endParaRPr lang="en-US" sz="2600" b="0" dirty="0"/>
          </a:p>
          <a:p>
            <a:r>
              <a:rPr lang="en-GB" sz="2600" kern="0" dirty="0">
                <a:solidFill>
                  <a:srgbClr val="99CC00"/>
                </a:solidFill>
                <a:latin typeface="arial" panose="020B0604020202020204" pitchFamily="34" charset="0"/>
                <a:ea typeface="Arial"/>
                <a:cs typeface="Arial"/>
              </a:rPr>
              <a:t>no fortunately </a:t>
            </a:r>
            <a:r>
              <a:rPr lang="en-GB" sz="2600" b="0" kern="0" dirty="0">
                <a:solidFill>
                  <a:srgbClr val="222222"/>
                </a:solidFill>
                <a:latin typeface="arial" panose="020B0604020202020204" pitchFamily="34" charset="0"/>
                <a:ea typeface="Arial"/>
                <a:cs typeface="Arial"/>
              </a:rPr>
              <a:t>there are a many things you can do to analyse stats and report data correctly as well as minimise these problems …</a:t>
            </a:r>
          </a:p>
          <a:p>
            <a:pPr lvl="0"/>
            <a:endParaRPr lang="en-US" sz="2600" b="0" dirty="0"/>
          </a:p>
        </p:txBody>
      </p:sp>
      <p:sp>
        <p:nvSpPr>
          <p:cNvPr id="2" name="Slide Number Placeholder 1">
            <a:extLst>
              <a:ext uri="{FF2B5EF4-FFF2-40B4-BE49-F238E27FC236}">
                <a16:creationId xmlns:a16="http://schemas.microsoft.com/office/drawing/2014/main" id="{D7F19F38-5196-474B-89E1-35CE670A9794}"/>
              </a:ext>
            </a:extLst>
          </p:cNvPr>
          <p:cNvSpPr>
            <a:spLocks noGrp="1"/>
          </p:cNvSpPr>
          <p:nvPr>
            <p:ph type="sldNum" sz="quarter" idx="12"/>
          </p:nvPr>
        </p:nvSpPr>
        <p:spPr/>
        <p:txBody>
          <a:bodyPr/>
          <a:lstStyle/>
          <a:p>
            <a:fld id="{803C33BC-767D-8845-BB2C-A473FB4A7552}" type="slidenum">
              <a:rPr lang="en-US" smtClean="0"/>
              <a:pPr/>
              <a:t>512</a:t>
            </a:fld>
            <a:endParaRPr lang="en-US"/>
          </a:p>
        </p:txBody>
      </p:sp>
    </p:spTree>
    <p:extLst>
      <p:ext uri="{BB962C8B-B14F-4D97-AF65-F5344CB8AC3E}">
        <p14:creationId xmlns:p14="http://schemas.microsoft.com/office/powerpoint/2010/main" val="303133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5181600"/>
            <a:ext cx="8839200" cy="685800"/>
          </a:xfrm>
        </p:spPr>
        <p:txBody>
          <a:bodyPr/>
          <a:lstStyle/>
          <a:p>
            <a:pPr algn="r" eaLnBrk="1" hangingPunct="1"/>
            <a:r>
              <a:rPr lang="en-US" sz="8600" dirty="0">
                <a:solidFill>
                  <a:srgbClr val="A6A6A6"/>
                </a:solidFill>
                <a:latin typeface="Arial" charset="0"/>
                <a:cs typeface="Arial" charset="0"/>
              </a:rPr>
              <a:t>good </a:t>
            </a:r>
            <a:br>
              <a:rPr lang="en-US" sz="8600" dirty="0">
                <a:solidFill>
                  <a:srgbClr val="A6A6A6"/>
                </a:solidFill>
                <a:latin typeface="Arial" charset="0"/>
                <a:cs typeface="Arial" charset="0"/>
              </a:rPr>
            </a:br>
            <a:r>
              <a:rPr lang="en-US" sz="8600" dirty="0">
                <a:solidFill>
                  <a:srgbClr val="A6A6A6"/>
                </a:solidFill>
                <a:latin typeface="Arial" charset="0"/>
                <a:cs typeface="Arial" charset="0"/>
              </a:rPr>
              <a:t>statistics</a:t>
            </a:r>
          </a:p>
        </p:txBody>
      </p:sp>
      <p:sp>
        <p:nvSpPr>
          <p:cNvPr id="2" name="Slide Number Placeholder 1">
            <a:extLst>
              <a:ext uri="{FF2B5EF4-FFF2-40B4-BE49-F238E27FC236}">
                <a16:creationId xmlns:a16="http://schemas.microsoft.com/office/drawing/2014/main" id="{E4B8C8AA-D690-0F42-97C7-DDD5E355682B}"/>
              </a:ext>
            </a:extLst>
          </p:cNvPr>
          <p:cNvSpPr>
            <a:spLocks noGrp="1"/>
          </p:cNvSpPr>
          <p:nvPr>
            <p:ph type="sldNum" sz="quarter" idx="12"/>
          </p:nvPr>
        </p:nvSpPr>
        <p:spPr/>
        <p:txBody>
          <a:bodyPr/>
          <a:lstStyle/>
          <a:p>
            <a:fld id="{8C734804-006E-DC44-93A2-A63A0AD6AB16}" type="slidenum">
              <a:rPr lang="en-US" smtClean="0"/>
              <a:pPr/>
              <a:t>513</a:t>
            </a:fld>
            <a:endParaRPr lang="en-US"/>
          </a:p>
        </p:txBody>
      </p:sp>
    </p:spTree>
    <p:extLst>
      <p:ext uri="{BB962C8B-B14F-4D97-AF65-F5344CB8AC3E}">
        <p14:creationId xmlns:p14="http://schemas.microsoft.com/office/powerpoint/2010/main" val="2592537362"/>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5B0FC6-4236-D34C-A5BE-043879111FE3}"/>
              </a:ext>
            </a:extLst>
          </p:cNvPr>
          <p:cNvPicPr>
            <a:picLocks noChangeAspect="1"/>
          </p:cNvPicPr>
          <p:nvPr/>
        </p:nvPicPr>
        <p:blipFill rotWithShape="1">
          <a:blip r:embed="rId2"/>
          <a:srcRect l="6075" r="9530" b="5146"/>
          <a:stretch/>
        </p:blipFill>
        <p:spPr>
          <a:xfrm>
            <a:off x="1440" y="3568"/>
            <a:ext cx="9142560" cy="6854432"/>
          </a:xfrm>
          <a:prstGeom prst="rect">
            <a:avLst/>
          </a:prstGeom>
        </p:spPr>
      </p:pic>
      <p:grpSp>
        <p:nvGrpSpPr>
          <p:cNvPr id="4" name="Group 8">
            <a:extLst>
              <a:ext uri="{FF2B5EF4-FFF2-40B4-BE49-F238E27FC236}">
                <a16:creationId xmlns:a16="http://schemas.microsoft.com/office/drawing/2014/main" id="{2C281291-B1FD-A144-B919-85E3C6EF10B4}"/>
              </a:ext>
            </a:extLst>
          </p:cNvPr>
          <p:cNvGrpSpPr>
            <a:grpSpLocks/>
          </p:cNvGrpSpPr>
          <p:nvPr/>
        </p:nvGrpSpPr>
        <p:grpSpPr bwMode="auto">
          <a:xfrm>
            <a:off x="-1219200" y="0"/>
            <a:ext cx="3089787" cy="1865532"/>
            <a:chOff x="5029200" y="990600"/>
            <a:chExt cx="4038600" cy="2438400"/>
          </a:xfrm>
        </p:grpSpPr>
        <p:sp>
          <p:nvSpPr>
            <p:cNvPr id="5" name="Oval 9">
              <a:extLst>
                <a:ext uri="{FF2B5EF4-FFF2-40B4-BE49-F238E27FC236}">
                  <a16:creationId xmlns:a16="http://schemas.microsoft.com/office/drawing/2014/main" id="{8743EE21-14E7-1A43-8D73-6C48D002FBE2}"/>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6" name="Oval 10">
              <a:extLst>
                <a:ext uri="{FF2B5EF4-FFF2-40B4-BE49-F238E27FC236}">
                  <a16:creationId xmlns:a16="http://schemas.microsoft.com/office/drawing/2014/main" id="{CF3BA9C2-4CDA-D946-9102-511939FFCAC1}"/>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1</a:t>
              </a:r>
            </a:p>
          </p:txBody>
        </p:sp>
      </p:grpSp>
      <p:sp>
        <p:nvSpPr>
          <p:cNvPr id="7" name="Text Placeholder 3">
            <a:extLst>
              <a:ext uri="{FF2B5EF4-FFF2-40B4-BE49-F238E27FC236}">
                <a16:creationId xmlns:a16="http://schemas.microsoft.com/office/drawing/2014/main" id="{EA1845D4-5D03-584A-BC52-B25F5C19A7A5}"/>
              </a:ext>
            </a:extLst>
          </p:cNvPr>
          <p:cNvSpPr txBox="1">
            <a:spLocks/>
          </p:cNvSpPr>
          <p:nvPr/>
        </p:nvSpPr>
        <p:spPr bwMode="auto">
          <a:xfrm>
            <a:off x="1866972" y="457200"/>
            <a:ext cx="6968613" cy="551766"/>
          </a:xfrm>
          <a:prstGeom prst="rect">
            <a:avLst/>
          </a:prstGeom>
          <a:solidFill>
            <a:schemeClr val="bg1"/>
          </a:solidFill>
          <a:ln w="9525">
            <a:noFill/>
            <a:miter lim="800000"/>
            <a:headEnd/>
            <a:tailEnd/>
          </a:ln>
        </p:spPr>
        <p:txBody>
          <a:bodyPr/>
          <a:lstStyle/>
          <a:p>
            <a:pPr lvl="0">
              <a:spcBef>
                <a:spcPct val="20000"/>
              </a:spcBef>
              <a:defRPr/>
            </a:pPr>
            <a:r>
              <a:rPr lang="en-GB" sz="2400" kern="0" dirty="0">
                <a:solidFill>
                  <a:srgbClr val="222222"/>
                </a:solidFill>
                <a:latin typeface="arial" panose="020B0604020202020204" pitchFamily="34" charset="0"/>
                <a:ea typeface="Arial"/>
                <a:cs typeface="Arial"/>
              </a:rPr>
              <a:t>design a study properly and don’t go fishing!</a:t>
            </a:r>
          </a:p>
          <a:p>
            <a:pPr lvl="0">
              <a:spcBef>
                <a:spcPct val="20000"/>
              </a:spcBef>
              <a:defRPr/>
            </a:pPr>
            <a:endParaRPr lang="en-GB" sz="2400" kern="0" dirty="0">
              <a:solidFill>
                <a:srgbClr val="222222"/>
              </a:solidFill>
              <a:latin typeface="arial" panose="020B0604020202020204" pitchFamily="34" charset="0"/>
              <a:ea typeface="Arial"/>
              <a:cs typeface="Arial"/>
            </a:endParaRPr>
          </a:p>
        </p:txBody>
      </p:sp>
      <p:sp>
        <p:nvSpPr>
          <p:cNvPr id="3" name="Slide Number Placeholder 2">
            <a:extLst>
              <a:ext uri="{FF2B5EF4-FFF2-40B4-BE49-F238E27FC236}">
                <a16:creationId xmlns:a16="http://schemas.microsoft.com/office/drawing/2014/main" id="{2A32E744-4438-1E48-B655-BD6AD4D39EE9}"/>
              </a:ext>
            </a:extLst>
          </p:cNvPr>
          <p:cNvSpPr>
            <a:spLocks noGrp="1"/>
          </p:cNvSpPr>
          <p:nvPr>
            <p:ph type="sldNum" sz="quarter" idx="12"/>
          </p:nvPr>
        </p:nvSpPr>
        <p:spPr/>
        <p:txBody>
          <a:bodyPr/>
          <a:lstStyle/>
          <a:p>
            <a:fld id="{8C734804-006E-DC44-93A2-A63A0AD6AB16}" type="slidenum">
              <a:rPr lang="en-US" smtClean="0"/>
              <a:pPr/>
              <a:t>514</a:t>
            </a:fld>
            <a:endParaRPr lang="en-US"/>
          </a:p>
        </p:txBody>
      </p:sp>
    </p:spTree>
    <p:extLst>
      <p:ext uri="{BB962C8B-B14F-4D97-AF65-F5344CB8AC3E}">
        <p14:creationId xmlns:p14="http://schemas.microsoft.com/office/powerpoint/2010/main" val="2429151084"/>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3E64A0D1-9044-834A-88C3-AF51BB2AB4FC}"/>
              </a:ext>
            </a:extLst>
          </p:cNvPr>
          <p:cNvSpPr txBox="1">
            <a:spLocks/>
          </p:cNvSpPr>
          <p:nvPr/>
        </p:nvSpPr>
        <p:spPr bwMode="auto">
          <a:xfrm>
            <a:off x="609600" y="1938866"/>
            <a:ext cx="8305800" cy="4140201"/>
          </a:xfrm>
          <a:prstGeom prst="rect">
            <a:avLst/>
          </a:prstGeom>
          <a:noFill/>
          <a:ln w="9525">
            <a:noFill/>
            <a:miter lim="800000"/>
            <a:headEnd/>
            <a:tailEnd/>
          </a:ln>
        </p:spPr>
        <p:txBody>
          <a:bodyPr/>
          <a:lstStyle/>
          <a:p>
            <a:pPr lvl="0">
              <a:spcBef>
                <a:spcPct val="20000"/>
              </a:spcBef>
              <a:defRPr/>
            </a:pPr>
            <a:r>
              <a:rPr lang="en-GB" sz="2400" b="0" kern="0" dirty="0">
                <a:solidFill>
                  <a:srgbClr val="222222"/>
                </a:solidFill>
                <a:latin typeface="arial" panose="020B0604020202020204" pitchFamily="34" charset="0"/>
                <a:ea typeface="Arial"/>
                <a:cs typeface="Arial"/>
              </a:rPr>
              <a:t>fishing = gathering as many data as you can, then try to find something statistically significant in it and report it = </a:t>
            </a:r>
            <a:r>
              <a:rPr lang="en-GB" sz="2400" kern="0" dirty="0">
                <a:solidFill>
                  <a:srgbClr val="FF9900"/>
                </a:solidFill>
                <a:latin typeface="arial" panose="020B0604020202020204" pitchFamily="34" charset="0"/>
                <a:ea typeface="Arial"/>
                <a:cs typeface="Arial"/>
              </a:rPr>
              <a:t>NO</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kern="0" dirty="0">
                <a:solidFill>
                  <a:srgbClr val="99CC00"/>
                </a:solidFill>
                <a:latin typeface="arial" panose="020B0604020202020204" pitchFamily="34" charset="0"/>
                <a:ea typeface="Arial"/>
                <a:cs typeface="Arial"/>
              </a:rPr>
              <a:t>rather have clear hypothesis </a:t>
            </a:r>
            <a:r>
              <a:rPr lang="en-GB" sz="2400" b="0" kern="0" dirty="0">
                <a:solidFill>
                  <a:srgbClr val="222222"/>
                </a:solidFill>
                <a:latin typeface="arial" panose="020B0604020202020204" pitchFamily="34" charset="0"/>
                <a:ea typeface="Arial"/>
                <a:cs typeface="Arial"/>
              </a:rPr>
              <a:t>to start with (remember one hypothesis = logical sentence that can be directly tested) and </a:t>
            </a:r>
            <a:r>
              <a:rPr lang="en-GB" sz="2400" kern="0" dirty="0">
                <a:solidFill>
                  <a:srgbClr val="99CC00"/>
                </a:solidFill>
                <a:latin typeface="arial" panose="020B0604020202020204" pitchFamily="34" charset="0"/>
                <a:ea typeface="Arial"/>
                <a:cs typeface="Arial"/>
              </a:rPr>
              <a:t>just test for your hypothesis</a:t>
            </a:r>
          </a:p>
          <a:p>
            <a:pPr lvl="0">
              <a:spcBef>
                <a:spcPct val="20000"/>
              </a:spcBef>
              <a:defRPr/>
            </a:pPr>
            <a:endParaRPr lang="en-GB" sz="2400" b="0" kern="0" dirty="0">
              <a:solidFill>
                <a:srgbClr val="222222"/>
              </a:solidFill>
              <a:latin typeface="arial" panose="020B0604020202020204" pitchFamily="34" charset="0"/>
              <a:ea typeface="Arial"/>
              <a:cs typeface="Arial"/>
            </a:endParaRPr>
          </a:p>
        </p:txBody>
      </p:sp>
      <p:sp>
        <p:nvSpPr>
          <p:cNvPr id="2" name="Slide Number Placeholder 1">
            <a:extLst>
              <a:ext uri="{FF2B5EF4-FFF2-40B4-BE49-F238E27FC236}">
                <a16:creationId xmlns:a16="http://schemas.microsoft.com/office/drawing/2014/main" id="{B47D659A-4391-BA41-A939-092AFF5DF4B6}"/>
              </a:ext>
            </a:extLst>
          </p:cNvPr>
          <p:cNvSpPr>
            <a:spLocks noGrp="1"/>
          </p:cNvSpPr>
          <p:nvPr>
            <p:ph type="sldNum" sz="quarter" idx="12"/>
          </p:nvPr>
        </p:nvSpPr>
        <p:spPr/>
        <p:txBody>
          <a:bodyPr/>
          <a:lstStyle/>
          <a:p>
            <a:fld id="{8C734804-006E-DC44-93A2-A63A0AD6AB16}" type="slidenum">
              <a:rPr lang="en-US" smtClean="0"/>
              <a:pPr/>
              <a:t>515</a:t>
            </a:fld>
            <a:endParaRPr lang="en-US"/>
          </a:p>
        </p:txBody>
      </p:sp>
    </p:spTree>
    <p:extLst>
      <p:ext uri="{BB962C8B-B14F-4D97-AF65-F5344CB8AC3E}">
        <p14:creationId xmlns:p14="http://schemas.microsoft.com/office/powerpoint/2010/main" val="158256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a:grpSpLocks/>
          </p:cNvGrpSpPr>
          <p:nvPr/>
        </p:nvGrpSpPr>
        <p:grpSpPr bwMode="auto">
          <a:xfrm>
            <a:off x="228600" y="533400"/>
            <a:ext cx="880533" cy="838200"/>
            <a:chOff x="6324600" y="990600"/>
            <a:chExt cx="2438400" cy="2438400"/>
          </a:xfrm>
        </p:grpSpPr>
        <p:sp>
          <p:nvSpPr>
            <p:cNvPr id="4"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5"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10000" dirty="0">
                  <a:solidFill>
                    <a:schemeClr val="bg1"/>
                  </a:solidFill>
                </a:rPr>
                <a:t>1</a:t>
              </a:r>
            </a:p>
          </p:txBody>
        </p:sp>
      </p:grpSp>
      <p:sp>
        <p:nvSpPr>
          <p:cNvPr id="6" name="Rectangle 5"/>
          <p:cNvSpPr/>
          <p:nvPr/>
        </p:nvSpPr>
        <p:spPr>
          <a:xfrm>
            <a:off x="1219200" y="685800"/>
            <a:ext cx="3806075" cy="400110"/>
          </a:xfrm>
          <a:prstGeom prst="rect">
            <a:avLst/>
          </a:prstGeom>
        </p:spPr>
        <p:txBody>
          <a:bodyPr wrap="none">
            <a:spAutoFit/>
          </a:bodyPr>
          <a:lstStyle/>
          <a:p>
            <a:r>
              <a:rPr lang="en-US" sz="2000" b="0" kern="0" dirty="0">
                <a:solidFill>
                  <a:srgbClr val="000000"/>
                </a:solidFill>
              </a:rPr>
              <a:t>research question / hypothesis?</a:t>
            </a:r>
            <a:endParaRPr lang="en-US" sz="2000" dirty="0"/>
          </a:p>
        </p:txBody>
      </p:sp>
      <p:grpSp>
        <p:nvGrpSpPr>
          <p:cNvPr id="7" name="Group 9"/>
          <p:cNvGrpSpPr>
            <a:grpSpLocks/>
          </p:cNvGrpSpPr>
          <p:nvPr/>
        </p:nvGrpSpPr>
        <p:grpSpPr bwMode="auto">
          <a:xfrm>
            <a:off x="228600" y="1752600"/>
            <a:ext cx="880533" cy="838200"/>
            <a:chOff x="6324600" y="990600"/>
            <a:chExt cx="2438400" cy="2438400"/>
          </a:xfrm>
        </p:grpSpPr>
        <p:sp>
          <p:nvSpPr>
            <p:cNvPr id="8"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9"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10000" dirty="0">
                  <a:solidFill>
                    <a:schemeClr val="bg1"/>
                  </a:solidFill>
                </a:rPr>
                <a:t>2</a:t>
              </a:r>
            </a:p>
          </p:txBody>
        </p:sp>
      </p:grpSp>
      <p:sp>
        <p:nvSpPr>
          <p:cNvPr id="10" name="Rectangle 9"/>
          <p:cNvSpPr/>
          <p:nvPr/>
        </p:nvSpPr>
        <p:spPr>
          <a:xfrm>
            <a:off x="1219200" y="1905000"/>
            <a:ext cx="3007830" cy="400110"/>
          </a:xfrm>
          <a:prstGeom prst="rect">
            <a:avLst/>
          </a:prstGeom>
        </p:spPr>
        <p:txBody>
          <a:bodyPr wrap="none">
            <a:spAutoFit/>
          </a:bodyPr>
          <a:lstStyle/>
          <a:p>
            <a:r>
              <a:rPr lang="en-US" sz="2000" b="0" kern="0" dirty="0">
                <a:solidFill>
                  <a:srgbClr val="000000"/>
                </a:solidFill>
              </a:rPr>
              <a:t>in(</a:t>
            </a:r>
            <a:r>
              <a:rPr lang="en-US" sz="2000" b="0" kern="0" dirty="0" err="1">
                <a:solidFill>
                  <a:srgbClr val="000000"/>
                </a:solidFill>
              </a:rPr>
              <a:t>dependant</a:t>
            </a:r>
            <a:r>
              <a:rPr lang="en-US" sz="2000" b="0" kern="0" dirty="0">
                <a:solidFill>
                  <a:srgbClr val="000000"/>
                </a:solidFill>
              </a:rPr>
              <a:t>) variables?</a:t>
            </a:r>
            <a:endParaRPr lang="en-US" sz="2000" dirty="0"/>
          </a:p>
        </p:txBody>
      </p:sp>
      <p:grpSp>
        <p:nvGrpSpPr>
          <p:cNvPr id="11" name="Group 9"/>
          <p:cNvGrpSpPr>
            <a:grpSpLocks/>
          </p:cNvGrpSpPr>
          <p:nvPr/>
        </p:nvGrpSpPr>
        <p:grpSpPr bwMode="auto">
          <a:xfrm>
            <a:off x="-152400" y="2971800"/>
            <a:ext cx="1447800" cy="838200"/>
            <a:chOff x="5240234" y="990600"/>
            <a:chExt cx="4009293" cy="2438400"/>
          </a:xfrm>
        </p:grpSpPr>
        <p:sp>
          <p:nvSpPr>
            <p:cNvPr id="12"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3"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8000" dirty="0">
                  <a:solidFill>
                    <a:schemeClr val="bg1"/>
                  </a:solidFill>
                </a:rPr>
                <a:t>3</a:t>
              </a:r>
              <a:r>
                <a:rPr lang="en-US" sz="2800" dirty="0">
                  <a:solidFill>
                    <a:schemeClr val="bg1"/>
                  </a:solidFill>
                </a:rPr>
                <a:t>a</a:t>
              </a:r>
              <a:endParaRPr lang="en-US" sz="10000" dirty="0">
                <a:solidFill>
                  <a:schemeClr val="bg1"/>
                </a:solidFill>
              </a:endParaRPr>
            </a:p>
          </p:txBody>
        </p:sp>
      </p:grpSp>
      <p:sp>
        <p:nvSpPr>
          <p:cNvPr id="14" name="Rectangle 13"/>
          <p:cNvSpPr/>
          <p:nvPr/>
        </p:nvSpPr>
        <p:spPr>
          <a:xfrm>
            <a:off x="1229776" y="3124200"/>
            <a:ext cx="3348267" cy="400110"/>
          </a:xfrm>
          <a:prstGeom prst="rect">
            <a:avLst/>
          </a:prstGeom>
        </p:spPr>
        <p:txBody>
          <a:bodyPr wrap="none">
            <a:spAutoFit/>
          </a:bodyPr>
          <a:lstStyle/>
          <a:p>
            <a:r>
              <a:rPr lang="en-US" sz="2000" b="0" kern="0" dirty="0">
                <a:solidFill>
                  <a:srgbClr val="000000"/>
                </a:solidFill>
              </a:rPr>
              <a:t>within or between subjects?</a:t>
            </a:r>
            <a:endParaRPr lang="en-US" sz="2000" dirty="0"/>
          </a:p>
        </p:txBody>
      </p:sp>
      <p:grpSp>
        <p:nvGrpSpPr>
          <p:cNvPr id="15" name="Group 9"/>
          <p:cNvGrpSpPr>
            <a:grpSpLocks/>
          </p:cNvGrpSpPr>
          <p:nvPr/>
        </p:nvGrpSpPr>
        <p:grpSpPr bwMode="auto">
          <a:xfrm>
            <a:off x="838200" y="4191000"/>
            <a:ext cx="1447800" cy="838200"/>
            <a:chOff x="5240234" y="990600"/>
            <a:chExt cx="4009293" cy="2438400"/>
          </a:xfrm>
        </p:grpSpPr>
        <p:sp>
          <p:nvSpPr>
            <p:cNvPr id="16"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17"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8000" dirty="0">
                  <a:solidFill>
                    <a:schemeClr val="bg1"/>
                  </a:solidFill>
                </a:rPr>
                <a:t>3</a:t>
              </a:r>
              <a:r>
                <a:rPr lang="en-US" sz="2800" dirty="0">
                  <a:solidFill>
                    <a:schemeClr val="bg1"/>
                  </a:solidFill>
                </a:rPr>
                <a:t>b</a:t>
              </a:r>
              <a:endParaRPr lang="en-US" sz="10000" dirty="0">
                <a:solidFill>
                  <a:schemeClr val="bg1"/>
                </a:solidFill>
              </a:endParaRPr>
            </a:p>
          </p:txBody>
        </p:sp>
      </p:grpSp>
      <p:sp>
        <p:nvSpPr>
          <p:cNvPr id="18" name="Rectangle 17"/>
          <p:cNvSpPr/>
          <p:nvPr/>
        </p:nvSpPr>
        <p:spPr>
          <a:xfrm>
            <a:off x="2220376" y="4343400"/>
            <a:ext cx="2280843" cy="400110"/>
          </a:xfrm>
          <a:prstGeom prst="rect">
            <a:avLst/>
          </a:prstGeom>
        </p:spPr>
        <p:txBody>
          <a:bodyPr wrap="none">
            <a:spAutoFit/>
          </a:bodyPr>
          <a:lstStyle/>
          <a:p>
            <a:r>
              <a:rPr lang="en-US" sz="2000" b="0" kern="0" dirty="0">
                <a:solidFill>
                  <a:srgbClr val="000000"/>
                </a:solidFill>
              </a:rPr>
              <a:t>counterbalancing?</a:t>
            </a:r>
            <a:endParaRPr lang="en-US" sz="2000" dirty="0"/>
          </a:p>
        </p:txBody>
      </p:sp>
      <p:cxnSp>
        <p:nvCxnSpPr>
          <p:cNvPr id="19" name="Straight Connector 18"/>
          <p:cNvCxnSpPr>
            <a:cxnSpLocks noChangeShapeType="1"/>
          </p:cNvCxnSpPr>
          <p:nvPr/>
        </p:nvCxnSpPr>
        <p:spPr bwMode="auto">
          <a:xfrm flipV="1">
            <a:off x="1676400" y="3657600"/>
            <a:ext cx="0" cy="381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nvGrpSpPr>
          <p:cNvPr id="21" name="Group 9"/>
          <p:cNvGrpSpPr>
            <a:grpSpLocks/>
          </p:cNvGrpSpPr>
          <p:nvPr/>
        </p:nvGrpSpPr>
        <p:grpSpPr bwMode="auto">
          <a:xfrm>
            <a:off x="304800" y="5410200"/>
            <a:ext cx="880533" cy="838200"/>
            <a:chOff x="6324600" y="990600"/>
            <a:chExt cx="2438400" cy="2438400"/>
          </a:xfrm>
        </p:grpSpPr>
        <p:sp>
          <p:nvSpPr>
            <p:cNvPr id="22"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23"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10000" dirty="0">
                  <a:solidFill>
                    <a:schemeClr val="bg1"/>
                  </a:solidFill>
                </a:rPr>
                <a:t>4</a:t>
              </a:r>
            </a:p>
          </p:txBody>
        </p:sp>
      </p:grpSp>
      <p:sp>
        <p:nvSpPr>
          <p:cNvPr id="24" name="Rectangle 23"/>
          <p:cNvSpPr/>
          <p:nvPr/>
        </p:nvSpPr>
        <p:spPr>
          <a:xfrm>
            <a:off x="1295400" y="5562600"/>
            <a:ext cx="3363621" cy="400110"/>
          </a:xfrm>
          <a:prstGeom prst="rect">
            <a:avLst/>
          </a:prstGeom>
        </p:spPr>
        <p:txBody>
          <a:bodyPr wrap="none">
            <a:spAutoFit/>
          </a:bodyPr>
          <a:lstStyle/>
          <a:p>
            <a:r>
              <a:rPr lang="en-US" sz="2000" b="0" kern="0" dirty="0">
                <a:solidFill>
                  <a:srgbClr val="000000"/>
                </a:solidFill>
              </a:rPr>
              <a:t>how many repetitions/trials?</a:t>
            </a:r>
            <a:endParaRPr lang="en-US" sz="2000" dirty="0"/>
          </a:p>
        </p:txBody>
      </p:sp>
      <p:grpSp>
        <p:nvGrpSpPr>
          <p:cNvPr id="25" name="Group 9"/>
          <p:cNvGrpSpPr>
            <a:grpSpLocks/>
          </p:cNvGrpSpPr>
          <p:nvPr/>
        </p:nvGrpSpPr>
        <p:grpSpPr bwMode="auto">
          <a:xfrm>
            <a:off x="5209332" y="609600"/>
            <a:ext cx="880533" cy="838200"/>
            <a:chOff x="6324600" y="990600"/>
            <a:chExt cx="2438400" cy="2438400"/>
          </a:xfrm>
        </p:grpSpPr>
        <p:sp>
          <p:nvSpPr>
            <p:cNvPr id="26"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27"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10000" dirty="0">
                  <a:solidFill>
                    <a:schemeClr val="bg1"/>
                  </a:solidFill>
                </a:rPr>
                <a:t>5</a:t>
              </a:r>
            </a:p>
          </p:txBody>
        </p:sp>
      </p:grpSp>
      <p:sp>
        <p:nvSpPr>
          <p:cNvPr id="28" name="Rectangle 27"/>
          <p:cNvSpPr/>
          <p:nvPr/>
        </p:nvSpPr>
        <p:spPr>
          <a:xfrm>
            <a:off x="6199932" y="762000"/>
            <a:ext cx="1995308" cy="400110"/>
          </a:xfrm>
          <a:prstGeom prst="rect">
            <a:avLst/>
          </a:prstGeom>
        </p:spPr>
        <p:txBody>
          <a:bodyPr wrap="none">
            <a:spAutoFit/>
          </a:bodyPr>
          <a:lstStyle/>
          <a:p>
            <a:r>
              <a:rPr lang="en-US" sz="2000" b="0" kern="0" dirty="0">
                <a:solidFill>
                  <a:srgbClr val="000000"/>
                </a:solidFill>
              </a:rPr>
              <a:t>look at raw data</a:t>
            </a:r>
            <a:endParaRPr lang="en-US" sz="2000" dirty="0"/>
          </a:p>
        </p:txBody>
      </p:sp>
      <p:grpSp>
        <p:nvGrpSpPr>
          <p:cNvPr id="29" name="Group 9"/>
          <p:cNvGrpSpPr>
            <a:grpSpLocks/>
          </p:cNvGrpSpPr>
          <p:nvPr/>
        </p:nvGrpSpPr>
        <p:grpSpPr bwMode="auto">
          <a:xfrm>
            <a:off x="5209332" y="1828800"/>
            <a:ext cx="880533" cy="838200"/>
            <a:chOff x="6324600" y="990600"/>
            <a:chExt cx="2438400" cy="2438400"/>
          </a:xfrm>
        </p:grpSpPr>
        <p:sp>
          <p:nvSpPr>
            <p:cNvPr id="30"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1"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10000" dirty="0">
                  <a:solidFill>
                    <a:schemeClr val="bg1"/>
                  </a:solidFill>
                </a:rPr>
                <a:t>6</a:t>
              </a:r>
            </a:p>
          </p:txBody>
        </p:sp>
      </p:grpSp>
      <p:sp>
        <p:nvSpPr>
          <p:cNvPr id="32" name="Rectangle 31"/>
          <p:cNvSpPr/>
          <p:nvPr/>
        </p:nvSpPr>
        <p:spPr>
          <a:xfrm>
            <a:off x="6199932" y="1981200"/>
            <a:ext cx="2380154" cy="400110"/>
          </a:xfrm>
          <a:prstGeom prst="rect">
            <a:avLst/>
          </a:prstGeom>
        </p:spPr>
        <p:txBody>
          <a:bodyPr wrap="none">
            <a:spAutoFit/>
          </a:bodyPr>
          <a:lstStyle/>
          <a:p>
            <a:r>
              <a:rPr lang="en-US" sz="2000" b="0" kern="0" dirty="0">
                <a:solidFill>
                  <a:srgbClr val="000000"/>
                </a:solidFill>
              </a:rPr>
              <a:t>look at distributions</a:t>
            </a:r>
            <a:endParaRPr lang="en-US" sz="2000" dirty="0"/>
          </a:p>
        </p:txBody>
      </p:sp>
      <p:grpSp>
        <p:nvGrpSpPr>
          <p:cNvPr id="33" name="Group 9"/>
          <p:cNvGrpSpPr>
            <a:grpSpLocks/>
          </p:cNvGrpSpPr>
          <p:nvPr/>
        </p:nvGrpSpPr>
        <p:grpSpPr bwMode="auto">
          <a:xfrm>
            <a:off x="4828332" y="3048000"/>
            <a:ext cx="1447800" cy="838200"/>
            <a:chOff x="5240234" y="990599"/>
            <a:chExt cx="4009293" cy="2438401"/>
          </a:xfrm>
        </p:grpSpPr>
        <p:sp>
          <p:nvSpPr>
            <p:cNvPr id="34" name="Oval 10"/>
            <p:cNvSpPr>
              <a:spLocks noChangeArrowheads="1"/>
            </p:cNvSpPr>
            <p:nvPr/>
          </p:nvSpPr>
          <p:spPr bwMode="auto">
            <a:xfrm>
              <a:off x="6324601" y="990599"/>
              <a:ext cx="2438399" cy="2438401"/>
            </a:xfrm>
            <a:prstGeom prst="ellipse">
              <a:avLst/>
            </a:prstGeom>
            <a:solidFill>
              <a:srgbClr val="99CC00">
                <a:alpha val="27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5" name="Oval 11"/>
            <p:cNvSpPr>
              <a:spLocks noChangeArrowheads="1"/>
            </p:cNvSpPr>
            <p:nvPr/>
          </p:nvSpPr>
          <p:spPr bwMode="auto">
            <a:xfrm>
              <a:off x="5240234" y="1163781"/>
              <a:ext cx="4009293" cy="1600201"/>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8000" dirty="0">
                  <a:solidFill>
                    <a:schemeClr val="bg1"/>
                  </a:solidFill>
                </a:rPr>
                <a:t>7</a:t>
              </a:r>
              <a:r>
                <a:rPr lang="en-US" sz="2800" dirty="0">
                  <a:solidFill>
                    <a:schemeClr val="bg1"/>
                  </a:solidFill>
                </a:rPr>
                <a:t>a</a:t>
              </a:r>
              <a:endParaRPr lang="en-US" sz="10000" dirty="0">
                <a:solidFill>
                  <a:schemeClr val="bg1"/>
                </a:solidFill>
              </a:endParaRPr>
            </a:p>
          </p:txBody>
        </p:sp>
      </p:grpSp>
      <p:sp>
        <p:nvSpPr>
          <p:cNvPr id="36" name="Rectangle 35"/>
          <p:cNvSpPr/>
          <p:nvPr/>
        </p:nvSpPr>
        <p:spPr>
          <a:xfrm>
            <a:off x="6210508" y="3200400"/>
            <a:ext cx="2339102" cy="400110"/>
          </a:xfrm>
          <a:prstGeom prst="rect">
            <a:avLst/>
          </a:prstGeom>
        </p:spPr>
        <p:txBody>
          <a:bodyPr wrap="none">
            <a:spAutoFit/>
          </a:bodyPr>
          <a:lstStyle/>
          <a:p>
            <a:r>
              <a:rPr lang="en-US" sz="2000" b="0" kern="0" dirty="0">
                <a:solidFill>
                  <a:schemeClr val="bg1">
                    <a:lumMod val="75000"/>
                  </a:schemeClr>
                </a:solidFill>
              </a:rPr>
              <a:t>check for normality</a:t>
            </a:r>
            <a:endParaRPr lang="en-US" sz="2000" dirty="0">
              <a:solidFill>
                <a:schemeClr val="bg1">
                  <a:lumMod val="75000"/>
                </a:schemeClr>
              </a:solidFill>
            </a:endParaRPr>
          </a:p>
        </p:txBody>
      </p:sp>
      <p:grpSp>
        <p:nvGrpSpPr>
          <p:cNvPr id="37" name="Group 9"/>
          <p:cNvGrpSpPr>
            <a:grpSpLocks/>
          </p:cNvGrpSpPr>
          <p:nvPr/>
        </p:nvGrpSpPr>
        <p:grpSpPr bwMode="auto">
          <a:xfrm>
            <a:off x="5742732" y="4267200"/>
            <a:ext cx="1447800" cy="838200"/>
            <a:chOff x="5240234" y="990600"/>
            <a:chExt cx="4009293" cy="2438400"/>
          </a:xfrm>
        </p:grpSpPr>
        <p:sp>
          <p:nvSpPr>
            <p:cNvPr id="38"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39" name="Oval 11"/>
            <p:cNvSpPr>
              <a:spLocks noChangeArrowheads="1"/>
            </p:cNvSpPr>
            <p:nvPr/>
          </p:nvSpPr>
          <p:spPr bwMode="auto">
            <a:xfrm>
              <a:off x="5240234" y="1212273"/>
              <a:ext cx="4009293" cy="1600201"/>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8000" dirty="0">
                  <a:solidFill>
                    <a:schemeClr val="bg1"/>
                  </a:solidFill>
                </a:rPr>
                <a:t>7</a:t>
              </a:r>
              <a:r>
                <a:rPr lang="en-US" sz="2800" dirty="0">
                  <a:solidFill>
                    <a:schemeClr val="bg1"/>
                  </a:solidFill>
                </a:rPr>
                <a:t>b</a:t>
              </a:r>
              <a:endParaRPr lang="en-US" sz="10000" dirty="0">
                <a:solidFill>
                  <a:schemeClr val="bg1"/>
                </a:solidFill>
              </a:endParaRPr>
            </a:p>
          </p:txBody>
        </p:sp>
      </p:grpSp>
      <p:sp>
        <p:nvSpPr>
          <p:cNvPr id="40" name="Rectangle 39"/>
          <p:cNvSpPr/>
          <p:nvPr/>
        </p:nvSpPr>
        <p:spPr>
          <a:xfrm>
            <a:off x="7124908" y="4419600"/>
            <a:ext cx="1866692" cy="400110"/>
          </a:xfrm>
          <a:prstGeom prst="rect">
            <a:avLst/>
          </a:prstGeom>
        </p:spPr>
        <p:txBody>
          <a:bodyPr wrap="none">
            <a:spAutoFit/>
          </a:bodyPr>
          <a:lstStyle/>
          <a:p>
            <a:r>
              <a:rPr lang="en-US" sz="2000" b="0" kern="0" dirty="0">
                <a:solidFill>
                  <a:srgbClr val="000000"/>
                </a:solidFill>
              </a:rPr>
              <a:t>run some stats</a:t>
            </a:r>
            <a:endParaRPr lang="en-US" sz="2000" dirty="0"/>
          </a:p>
        </p:txBody>
      </p:sp>
      <p:cxnSp>
        <p:nvCxnSpPr>
          <p:cNvPr id="41" name="Straight Connector 40"/>
          <p:cNvCxnSpPr>
            <a:cxnSpLocks noChangeShapeType="1"/>
          </p:cNvCxnSpPr>
          <p:nvPr/>
        </p:nvCxnSpPr>
        <p:spPr bwMode="auto">
          <a:xfrm flipV="1">
            <a:off x="6580932" y="3657600"/>
            <a:ext cx="0" cy="4572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nvGrpSpPr>
          <p:cNvPr id="42" name="Group 9"/>
          <p:cNvGrpSpPr>
            <a:grpSpLocks/>
          </p:cNvGrpSpPr>
          <p:nvPr/>
        </p:nvGrpSpPr>
        <p:grpSpPr bwMode="auto">
          <a:xfrm>
            <a:off x="5285532" y="5486400"/>
            <a:ext cx="880533" cy="838200"/>
            <a:chOff x="6324600" y="990600"/>
            <a:chExt cx="2438400" cy="2438400"/>
          </a:xfrm>
        </p:grpSpPr>
        <p:sp>
          <p:nvSpPr>
            <p:cNvPr id="43" name="Oval 10"/>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44" name="Oval 11"/>
            <p:cNvSpPr>
              <a:spLocks noChangeArrowheads="1"/>
            </p:cNvSpPr>
            <p:nvPr/>
          </p:nvSpPr>
          <p:spPr bwMode="auto">
            <a:xfrm>
              <a:off x="6324603" y="990600"/>
              <a:ext cx="2133602" cy="1600201"/>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10000" dirty="0">
                  <a:solidFill>
                    <a:schemeClr val="bg1"/>
                  </a:solidFill>
                </a:rPr>
                <a:t>8</a:t>
              </a:r>
            </a:p>
          </p:txBody>
        </p:sp>
      </p:grpSp>
      <p:sp>
        <p:nvSpPr>
          <p:cNvPr id="45" name="Rectangle 44"/>
          <p:cNvSpPr/>
          <p:nvPr/>
        </p:nvSpPr>
        <p:spPr>
          <a:xfrm>
            <a:off x="6276132" y="5638800"/>
            <a:ext cx="1211339" cy="400110"/>
          </a:xfrm>
          <a:prstGeom prst="rect">
            <a:avLst/>
          </a:prstGeom>
        </p:spPr>
        <p:txBody>
          <a:bodyPr wrap="none">
            <a:spAutoFit/>
          </a:bodyPr>
          <a:lstStyle/>
          <a:p>
            <a:r>
              <a:rPr lang="en-US" sz="2000" b="0" kern="0" dirty="0">
                <a:solidFill>
                  <a:srgbClr val="000000"/>
                </a:solidFill>
              </a:rPr>
              <a:t>conclude</a:t>
            </a:r>
            <a:endParaRPr lang="en-US" sz="2000" dirty="0"/>
          </a:p>
        </p:txBody>
      </p:sp>
      <p:sp>
        <p:nvSpPr>
          <p:cNvPr id="46" name="Rounded Rectangle 45"/>
          <p:cNvSpPr/>
          <p:nvPr/>
        </p:nvSpPr>
        <p:spPr bwMode="auto">
          <a:xfrm>
            <a:off x="86776" y="355600"/>
            <a:ext cx="4938500" cy="1108869"/>
          </a:xfrm>
          <a:prstGeom prst="roundRect">
            <a:avLst/>
          </a:prstGeom>
          <a:noFill/>
          <a:ln w="76200" cap="flat" cmpd="sng" algn="ctr">
            <a:solidFill>
              <a:srgbClr val="99CC00"/>
            </a:solid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2" name="Slide Number Placeholder 1">
            <a:extLst>
              <a:ext uri="{FF2B5EF4-FFF2-40B4-BE49-F238E27FC236}">
                <a16:creationId xmlns:a16="http://schemas.microsoft.com/office/drawing/2014/main" id="{EB3E7024-A296-C046-9DD1-5DB401E877F0}"/>
              </a:ext>
            </a:extLst>
          </p:cNvPr>
          <p:cNvSpPr>
            <a:spLocks noGrp="1"/>
          </p:cNvSpPr>
          <p:nvPr>
            <p:ph type="sldNum" sz="quarter" idx="12"/>
          </p:nvPr>
        </p:nvSpPr>
        <p:spPr/>
        <p:txBody>
          <a:bodyPr/>
          <a:lstStyle/>
          <a:p>
            <a:fld id="{8C734804-006E-DC44-93A2-A63A0AD6AB16}" type="slidenum">
              <a:rPr lang="en-US" smtClean="0"/>
              <a:pPr/>
              <a:t>516</a:t>
            </a:fld>
            <a:endParaRPr lang="en-US"/>
          </a:p>
        </p:txBody>
      </p:sp>
    </p:spTree>
    <p:extLst>
      <p:ext uri="{BB962C8B-B14F-4D97-AF65-F5344CB8AC3E}">
        <p14:creationId xmlns:p14="http://schemas.microsoft.com/office/powerpoint/2010/main" val="286895410"/>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eynmand">
            <a:hlinkClick r:id="" action="ppaction://media"/>
            <a:extLst>
              <a:ext uri="{FF2B5EF4-FFF2-40B4-BE49-F238E27FC236}">
                <a16:creationId xmlns:a16="http://schemas.microsoft.com/office/drawing/2014/main" id="{F98AC690-7445-6244-956A-2EE362F58E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174"/>
            <a:ext cx="9143999" cy="6996619"/>
          </a:xfrm>
          <a:prstGeom prst="rect">
            <a:avLst/>
          </a:prstGeom>
        </p:spPr>
      </p:pic>
      <p:sp>
        <p:nvSpPr>
          <p:cNvPr id="5" name="TextBox 9">
            <a:extLst>
              <a:ext uri="{FF2B5EF4-FFF2-40B4-BE49-F238E27FC236}">
                <a16:creationId xmlns:a16="http://schemas.microsoft.com/office/drawing/2014/main" id="{7C12B02C-DD8A-604A-8158-33FC7D106600}"/>
              </a:ext>
            </a:extLst>
          </p:cNvPr>
          <p:cNvSpPr txBox="1">
            <a:spLocks noChangeArrowheads="1"/>
          </p:cNvSpPr>
          <p:nvPr/>
        </p:nvSpPr>
        <p:spPr bwMode="auto">
          <a:xfrm>
            <a:off x="0" y="5754469"/>
            <a:ext cx="9144000" cy="87716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Richard Feynman (1964)</a:t>
            </a:r>
          </a:p>
          <a:p>
            <a:pPr eaLnBrk="1" hangingPunct="1"/>
            <a:r>
              <a:rPr lang="en-US" sz="1500" dirty="0">
                <a:solidFill>
                  <a:schemeClr val="bg1"/>
                </a:solidFill>
              </a:rPr>
              <a:t>https://</a:t>
            </a:r>
            <a:r>
              <a:rPr lang="en-US" sz="1500" dirty="0" err="1">
                <a:solidFill>
                  <a:schemeClr val="bg1"/>
                </a:solidFill>
              </a:rPr>
              <a:t>www.youtube.com</a:t>
            </a:r>
            <a:r>
              <a:rPr lang="en-US" sz="1500" dirty="0">
                <a:solidFill>
                  <a:schemeClr val="bg1"/>
                </a:solidFill>
              </a:rPr>
              <a:t>/</a:t>
            </a:r>
            <a:r>
              <a:rPr lang="en-US" sz="1500" dirty="0" err="1">
                <a:solidFill>
                  <a:schemeClr val="bg1"/>
                </a:solidFill>
              </a:rPr>
              <a:t>watch?v</a:t>
            </a:r>
            <a:r>
              <a:rPr lang="en-US" sz="1500" dirty="0">
                <a:solidFill>
                  <a:schemeClr val="bg1"/>
                </a:solidFill>
              </a:rPr>
              <a:t>=OL6-x0modwY</a:t>
            </a:r>
          </a:p>
        </p:txBody>
      </p:sp>
      <p:sp>
        <p:nvSpPr>
          <p:cNvPr id="2" name="Slide Number Placeholder 1">
            <a:extLst>
              <a:ext uri="{FF2B5EF4-FFF2-40B4-BE49-F238E27FC236}">
                <a16:creationId xmlns:a16="http://schemas.microsoft.com/office/drawing/2014/main" id="{DE4B3AA2-3B6C-DD4B-BE2A-04019E5B2F74}"/>
              </a:ext>
            </a:extLst>
          </p:cNvPr>
          <p:cNvSpPr>
            <a:spLocks noGrp="1"/>
          </p:cNvSpPr>
          <p:nvPr>
            <p:ph type="sldNum" sz="quarter" idx="12"/>
          </p:nvPr>
        </p:nvSpPr>
        <p:spPr/>
        <p:txBody>
          <a:bodyPr/>
          <a:lstStyle/>
          <a:p>
            <a:fld id="{8C734804-006E-DC44-93A2-A63A0AD6AB16}" type="slidenum">
              <a:rPr lang="en-US" smtClean="0"/>
              <a:pPr/>
              <a:t>517</a:t>
            </a:fld>
            <a:endParaRPr lang="en-US"/>
          </a:p>
        </p:txBody>
      </p:sp>
    </p:spTree>
    <p:extLst>
      <p:ext uri="{BB962C8B-B14F-4D97-AF65-F5344CB8AC3E}">
        <p14:creationId xmlns:p14="http://schemas.microsoft.com/office/powerpoint/2010/main" val="19102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9868E9-3B59-8A48-B56E-40543A401EE4}"/>
              </a:ext>
            </a:extLst>
          </p:cNvPr>
          <p:cNvSpPr/>
          <p:nvPr/>
        </p:nvSpPr>
        <p:spPr>
          <a:xfrm>
            <a:off x="609600" y="1955140"/>
            <a:ext cx="3048000" cy="2973122"/>
          </a:xfrm>
          <a:prstGeom prst="rect">
            <a:avLst/>
          </a:prstGeom>
        </p:spPr>
        <p:txBody>
          <a:bodyPr wrap="square">
            <a:spAutoFit/>
          </a:bodyPr>
          <a:lstStyle/>
          <a:p>
            <a:pPr lvl="0">
              <a:spcBef>
                <a:spcPct val="20000"/>
              </a:spcBef>
              <a:defRPr/>
            </a:pPr>
            <a:r>
              <a:rPr lang="en-GB" sz="2600" b="0" kern="0" dirty="0">
                <a:solidFill>
                  <a:srgbClr val="222222"/>
                </a:solidFill>
                <a:latin typeface="arial" panose="020B0604020202020204" pitchFamily="34" charset="0"/>
                <a:ea typeface="Arial"/>
                <a:cs typeface="Arial"/>
              </a:rPr>
              <a:t>you could also decide to </a:t>
            </a:r>
            <a:r>
              <a:rPr lang="en-GB" sz="2600" kern="0" dirty="0">
                <a:solidFill>
                  <a:srgbClr val="99CC00"/>
                </a:solidFill>
                <a:latin typeface="arial" panose="020B0604020202020204" pitchFamily="34" charset="0"/>
                <a:ea typeface="Arial"/>
                <a:cs typeface="Arial"/>
              </a:rPr>
              <a:t>pre-register your study </a:t>
            </a:r>
            <a:r>
              <a:rPr lang="en-GB" sz="2600" b="0" kern="0" dirty="0">
                <a:solidFill>
                  <a:srgbClr val="222222"/>
                </a:solidFill>
                <a:latin typeface="arial" panose="020B0604020202020204" pitchFamily="34" charset="0"/>
                <a:ea typeface="Arial"/>
                <a:cs typeface="Arial"/>
              </a:rPr>
              <a:t>(more and more frequent in scientific venues)</a:t>
            </a:r>
          </a:p>
          <a:p>
            <a:pPr lvl="0">
              <a:spcBef>
                <a:spcPct val="20000"/>
              </a:spcBef>
              <a:defRPr/>
            </a:pPr>
            <a:endParaRPr lang="en-GB" sz="2600" b="0" kern="0" dirty="0">
              <a:solidFill>
                <a:srgbClr val="222222"/>
              </a:solidFill>
              <a:latin typeface="arial" panose="020B0604020202020204" pitchFamily="34" charset="0"/>
              <a:ea typeface="Arial"/>
              <a:cs typeface="Arial"/>
            </a:endParaRPr>
          </a:p>
        </p:txBody>
      </p:sp>
      <p:pic>
        <p:nvPicPr>
          <p:cNvPr id="4" name="Picture 3">
            <a:extLst>
              <a:ext uri="{FF2B5EF4-FFF2-40B4-BE49-F238E27FC236}">
                <a16:creationId xmlns:a16="http://schemas.microsoft.com/office/drawing/2014/main" id="{0C9BBC15-44BD-314F-B770-5CE7CF5215FF}"/>
              </a:ext>
            </a:extLst>
          </p:cNvPr>
          <p:cNvPicPr>
            <a:picLocks noChangeAspect="1"/>
          </p:cNvPicPr>
          <p:nvPr/>
        </p:nvPicPr>
        <p:blipFill rotWithShape="1">
          <a:blip r:embed="rId2"/>
          <a:srcRect l="321" r="30500" b="2867"/>
          <a:stretch/>
        </p:blipFill>
        <p:spPr>
          <a:xfrm>
            <a:off x="3657600" y="1"/>
            <a:ext cx="5486400" cy="6883400"/>
          </a:xfrm>
          <a:prstGeom prst="rect">
            <a:avLst/>
          </a:prstGeom>
        </p:spPr>
      </p:pic>
      <p:sp>
        <p:nvSpPr>
          <p:cNvPr id="2" name="Slide Number Placeholder 1">
            <a:extLst>
              <a:ext uri="{FF2B5EF4-FFF2-40B4-BE49-F238E27FC236}">
                <a16:creationId xmlns:a16="http://schemas.microsoft.com/office/drawing/2014/main" id="{808B78EB-514B-9246-9E40-CAC04AA1BEB2}"/>
              </a:ext>
            </a:extLst>
          </p:cNvPr>
          <p:cNvSpPr>
            <a:spLocks noGrp="1"/>
          </p:cNvSpPr>
          <p:nvPr>
            <p:ph type="sldNum" sz="quarter" idx="12"/>
          </p:nvPr>
        </p:nvSpPr>
        <p:spPr/>
        <p:txBody>
          <a:bodyPr/>
          <a:lstStyle/>
          <a:p>
            <a:fld id="{8C734804-006E-DC44-93A2-A63A0AD6AB16}" type="slidenum">
              <a:rPr lang="en-US" smtClean="0"/>
              <a:pPr/>
              <a:t>518</a:t>
            </a:fld>
            <a:endParaRPr lang="en-US"/>
          </a:p>
        </p:txBody>
      </p:sp>
    </p:spTree>
    <p:extLst>
      <p:ext uri="{BB962C8B-B14F-4D97-AF65-F5344CB8AC3E}">
        <p14:creationId xmlns:p14="http://schemas.microsoft.com/office/powerpoint/2010/main" val="369216777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FBC9A4-C4D1-B247-927D-015B39120AF7}"/>
              </a:ext>
            </a:extLst>
          </p:cNvPr>
          <p:cNvSpPr/>
          <p:nvPr/>
        </p:nvSpPr>
        <p:spPr>
          <a:xfrm>
            <a:off x="990600" y="2895600"/>
            <a:ext cx="7239000" cy="1852815"/>
          </a:xfrm>
          <a:prstGeom prst="rect">
            <a:avLst/>
          </a:prstGeom>
        </p:spPr>
        <p:txBody>
          <a:bodyPr wrap="square">
            <a:spAutoFit/>
          </a:bodyPr>
          <a:lstStyle/>
          <a:p>
            <a:pPr lvl="0">
              <a:spcBef>
                <a:spcPct val="20000"/>
              </a:spcBef>
              <a:defRPr/>
            </a:pPr>
            <a:r>
              <a:rPr lang="en-GB" sz="2600" b="0" kern="0" dirty="0">
                <a:solidFill>
                  <a:srgbClr val="222222"/>
                </a:solidFill>
                <a:latin typeface="arial" panose="020B0604020202020204" pitchFamily="34" charset="0"/>
                <a:ea typeface="Arial"/>
                <a:cs typeface="Arial"/>
              </a:rPr>
              <a:t>and of course design your experiment to remove as much noise as possible</a:t>
            </a:r>
          </a:p>
          <a:p>
            <a:pPr lvl="0">
              <a:spcBef>
                <a:spcPct val="20000"/>
              </a:spcBef>
              <a:defRPr/>
            </a:pPr>
            <a:endParaRPr lang="en-GB" sz="2600" b="0" kern="0" dirty="0">
              <a:solidFill>
                <a:srgbClr val="222222"/>
              </a:solidFill>
              <a:latin typeface="arial" panose="020B0604020202020204" pitchFamily="34" charset="0"/>
              <a:ea typeface="Arial"/>
              <a:cs typeface="Arial"/>
            </a:endParaRPr>
          </a:p>
          <a:p>
            <a:pPr lvl="0" algn="r">
              <a:spcBef>
                <a:spcPct val="20000"/>
              </a:spcBef>
              <a:defRPr/>
            </a:pPr>
            <a:r>
              <a:rPr lang="en-GB" sz="2600" kern="0" dirty="0">
                <a:solidFill>
                  <a:srgbClr val="99CC00"/>
                </a:solidFill>
                <a:latin typeface="arial" panose="020B0604020202020204" pitchFamily="34" charset="0"/>
                <a:ea typeface="Arial"/>
                <a:cs typeface="Arial"/>
              </a:rPr>
              <a:t>i.e. pilot it!</a:t>
            </a:r>
          </a:p>
        </p:txBody>
      </p:sp>
      <p:sp>
        <p:nvSpPr>
          <p:cNvPr id="2" name="Slide Number Placeholder 1">
            <a:extLst>
              <a:ext uri="{FF2B5EF4-FFF2-40B4-BE49-F238E27FC236}">
                <a16:creationId xmlns:a16="http://schemas.microsoft.com/office/drawing/2014/main" id="{3565A1F6-A522-A34C-9D01-3F62216E9106}"/>
              </a:ext>
            </a:extLst>
          </p:cNvPr>
          <p:cNvSpPr>
            <a:spLocks noGrp="1"/>
          </p:cNvSpPr>
          <p:nvPr>
            <p:ph type="sldNum" sz="quarter" idx="12"/>
          </p:nvPr>
        </p:nvSpPr>
        <p:spPr/>
        <p:txBody>
          <a:bodyPr/>
          <a:lstStyle/>
          <a:p>
            <a:fld id="{8C734804-006E-DC44-93A2-A63A0AD6AB16}" type="slidenum">
              <a:rPr lang="en-US" smtClean="0"/>
              <a:pPr/>
              <a:t>519</a:t>
            </a:fld>
            <a:endParaRPr lang="en-US"/>
          </a:p>
        </p:txBody>
      </p:sp>
    </p:spTree>
    <p:extLst>
      <p:ext uri="{BB962C8B-B14F-4D97-AF65-F5344CB8AC3E}">
        <p14:creationId xmlns:p14="http://schemas.microsoft.com/office/powerpoint/2010/main" val="1369369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E9D704-E34F-2147-A22B-B49E5EC3881C}"/>
              </a:ext>
            </a:extLst>
          </p:cNvPr>
          <p:cNvPicPr>
            <a:picLocks noChangeAspect="1"/>
          </p:cNvPicPr>
          <p:nvPr/>
        </p:nvPicPr>
        <p:blipFill>
          <a:blip r:embed="rId2"/>
          <a:stretch>
            <a:fillRect/>
          </a:stretch>
        </p:blipFill>
        <p:spPr>
          <a:xfrm>
            <a:off x="-1" y="0"/>
            <a:ext cx="9135165" cy="6858000"/>
          </a:xfrm>
          <a:prstGeom prst="rect">
            <a:avLst/>
          </a:prstGeom>
        </p:spPr>
      </p:pic>
      <p:sp>
        <p:nvSpPr>
          <p:cNvPr id="8195" name="TextBox 5">
            <a:hlinkClick r:id="rId3"/>
          </p:cNvPr>
          <p:cNvSpPr txBox="1">
            <a:spLocks noChangeArrowheads="1"/>
          </p:cNvSpPr>
          <p:nvPr/>
        </p:nvSpPr>
        <p:spPr bwMode="auto">
          <a:xfrm>
            <a:off x="0" y="4267200"/>
            <a:ext cx="9144000" cy="646113"/>
          </a:xfrm>
          <a:prstGeom prst="rect">
            <a:avLst/>
          </a:prstGeom>
          <a:solidFill>
            <a:schemeClr val="tx1">
              <a:alpha val="6901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a:solidFill>
                  <a:srgbClr val="FFFFFF"/>
                </a:solidFill>
              </a:rPr>
              <a:t>let</a:t>
            </a:r>
            <a:r>
              <a:rPr lang="ja-JP" altLang="en-US" sz="3600" b="0">
                <a:solidFill>
                  <a:srgbClr val="FFFFFF"/>
                </a:solidFill>
              </a:rPr>
              <a:t>’</a:t>
            </a:r>
            <a:r>
              <a:rPr lang="en-US" sz="3600" b="0">
                <a:solidFill>
                  <a:srgbClr val="FFFFFF"/>
                </a:solidFill>
              </a:rPr>
              <a:t>s start with a contrived example…</a:t>
            </a:r>
          </a:p>
        </p:txBody>
      </p:sp>
      <p:sp>
        <p:nvSpPr>
          <p:cNvPr id="2" name="Slide Number Placeholder 1">
            <a:extLst>
              <a:ext uri="{FF2B5EF4-FFF2-40B4-BE49-F238E27FC236}">
                <a16:creationId xmlns:a16="http://schemas.microsoft.com/office/drawing/2014/main" id="{9FA4609F-8A69-EF4F-BCD3-0F321C920F78}"/>
              </a:ext>
            </a:extLst>
          </p:cNvPr>
          <p:cNvSpPr>
            <a:spLocks noGrp="1"/>
          </p:cNvSpPr>
          <p:nvPr>
            <p:ph type="sldNum" sz="quarter" idx="12"/>
          </p:nvPr>
        </p:nvSpPr>
        <p:spPr/>
        <p:txBody>
          <a:bodyPr/>
          <a:lstStyle/>
          <a:p>
            <a:fld id="{803C33BC-767D-8845-BB2C-A473FB4A7552}" type="slidenum">
              <a:rPr lang="en-US" smtClean="0"/>
              <a:pPr/>
              <a:t>52</a:t>
            </a:fld>
            <a:endParaRPr lang="en-US"/>
          </a:p>
        </p:txBody>
      </p:sp>
    </p:spTree>
    <p:extLst>
      <p:ext uri="{BB962C8B-B14F-4D97-AF65-F5344CB8AC3E}">
        <p14:creationId xmlns:p14="http://schemas.microsoft.com/office/powerpoint/2010/main" val="4206464308"/>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8724F59E-DF87-3043-9442-6E6249F84067}"/>
              </a:ext>
            </a:extLst>
          </p:cNvPr>
          <p:cNvGrpSpPr>
            <a:grpSpLocks/>
          </p:cNvGrpSpPr>
          <p:nvPr/>
        </p:nvGrpSpPr>
        <p:grpSpPr bwMode="auto">
          <a:xfrm>
            <a:off x="-1219200" y="0"/>
            <a:ext cx="3089787" cy="1865532"/>
            <a:chOff x="5029200" y="990600"/>
            <a:chExt cx="4038600" cy="2438400"/>
          </a:xfrm>
        </p:grpSpPr>
        <p:sp>
          <p:nvSpPr>
            <p:cNvPr id="5" name="Oval 9">
              <a:extLst>
                <a:ext uri="{FF2B5EF4-FFF2-40B4-BE49-F238E27FC236}">
                  <a16:creationId xmlns:a16="http://schemas.microsoft.com/office/drawing/2014/main" id="{17145E7B-3EF2-154E-A7E5-7E6BD30B0E55}"/>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6" name="Oval 10">
              <a:extLst>
                <a:ext uri="{FF2B5EF4-FFF2-40B4-BE49-F238E27FC236}">
                  <a16:creationId xmlns:a16="http://schemas.microsoft.com/office/drawing/2014/main" id="{410CF617-BE36-AA40-9A9C-8C2FBE56A77F}"/>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2</a:t>
              </a:r>
            </a:p>
          </p:txBody>
        </p:sp>
      </p:grpSp>
      <p:sp>
        <p:nvSpPr>
          <p:cNvPr id="7" name="Text Placeholder 3">
            <a:extLst>
              <a:ext uri="{FF2B5EF4-FFF2-40B4-BE49-F238E27FC236}">
                <a16:creationId xmlns:a16="http://schemas.microsoft.com/office/drawing/2014/main" id="{512B8FA1-109F-7B4B-BEA2-2E73FE30FBCD}"/>
              </a:ext>
            </a:extLst>
          </p:cNvPr>
          <p:cNvSpPr txBox="1">
            <a:spLocks/>
          </p:cNvSpPr>
          <p:nvPr/>
        </p:nvSpPr>
        <p:spPr bwMode="auto">
          <a:xfrm>
            <a:off x="1866972" y="457200"/>
            <a:ext cx="6968613" cy="914400"/>
          </a:xfrm>
          <a:prstGeom prst="rect">
            <a:avLst/>
          </a:prstGeom>
          <a:solidFill>
            <a:schemeClr val="bg1"/>
          </a:solidFill>
          <a:ln w="9525">
            <a:noFill/>
            <a:miter lim="800000"/>
            <a:headEnd/>
            <a:tailEnd/>
          </a:ln>
        </p:spPr>
        <p:txBody>
          <a:bodyPr/>
          <a:lstStyle/>
          <a:p>
            <a:pPr lvl="0">
              <a:spcBef>
                <a:spcPct val="20000"/>
              </a:spcBef>
              <a:defRPr/>
            </a:pPr>
            <a:r>
              <a:rPr lang="en-GB" sz="2400" kern="0" dirty="0">
                <a:solidFill>
                  <a:srgbClr val="222222"/>
                </a:solidFill>
                <a:latin typeface="arial" panose="020B0604020202020204" pitchFamily="34" charset="0"/>
                <a:ea typeface="Arial"/>
                <a:cs typeface="Arial"/>
              </a:rPr>
              <a:t>increase sample size or better compute the required sample size</a:t>
            </a:r>
          </a:p>
        </p:txBody>
      </p:sp>
      <p:cxnSp>
        <p:nvCxnSpPr>
          <p:cNvPr id="9" name="Straight Arrow Connector 8">
            <a:extLst>
              <a:ext uri="{FF2B5EF4-FFF2-40B4-BE49-F238E27FC236}">
                <a16:creationId xmlns:a16="http://schemas.microsoft.com/office/drawing/2014/main" id="{6DBE4FBC-07EA-A340-BE21-5DE9E8C551AE}"/>
              </a:ext>
            </a:extLst>
          </p:cNvPr>
          <p:cNvCxnSpPr/>
          <p:nvPr/>
        </p:nvCxnSpPr>
        <p:spPr bwMode="auto">
          <a:xfrm flipV="1">
            <a:off x="1219200" y="2667000"/>
            <a:ext cx="0" cy="2971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ED2625CB-B937-7046-889B-655717FFA6FD}"/>
              </a:ext>
            </a:extLst>
          </p:cNvPr>
          <p:cNvCxnSpPr>
            <a:cxnSpLocks/>
          </p:cNvCxnSpPr>
          <p:nvPr/>
        </p:nvCxnSpPr>
        <p:spPr bwMode="auto">
          <a:xfrm>
            <a:off x="1219200" y="5638800"/>
            <a:ext cx="6477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Rectangle 12">
            <a:extLst>
              <a:ext uri="{FF2B5EF4-FFF2-40B4-BE49-F238E27FC236}">
                <a16:creationId xmlns:a16="http://schemas.microsoft.com/office/drawing/2014/main" id="{3BE6F2B9-A38B-694F-A92C-E889D6A40A8B}"/>
              </a:ext>
            </a:extLst>
          </p:cNvPr>
          <p:cNvSpPr/>
          <p:nvPr/>
        </p:nvSpPr>
        <p:spPr>
          <a:xfrm>
            <a:off x="300293" y="2133600"/>
            <a:ext cx="1093569" cy="461665"/>
          </a:xfrm>
          <a:prstGeom prst="rect">
            <a:avLst/>
          </a:prstGeom>
        </p:spPr>
        <p:txBody>
          <a:bodyPr wrap="none">
            <a:spAutoFit/>
          </a:bodyPr>
          <a:lstStyle/>
          <a:p>
            <a:r>
              <a:rPr lang="en-GB" sz="2400" b="0" kern="0" dirty="0" err="1">
                <a:solidFill>
                  <a:srgbClr val="222222"/>
                </a:solidFill>
                <a:latin typeface="arial" panose="020B0604020202020204" pitchFamily="34" charset="0"/>
                <a:ea typeface="Arial"/>
                <a:cs typeface="Arial"/>
              </a:rPr>
              <a:t>pvalue</a:t>
            </a:r>
            <a:endParaRPr lang="en-US" sz="2400" b="0" dirty="0"/>
          </a:p>
        </p:txBody>
      </p:sp>
      <p:sp>
        <p:nvSpPr>
          <p:cNvPr id="14" name="Rectangle 13">
            <a:extLst>
              <a:ext uri="{FF2B5EF4-FFF2-40B4-BE49-F238E27FC236}">
                <a16:creationId xmlns:a16="http://schemas.microsoft.com/office/drawing/2014/main" id="{D021BE0A-CBB6-2F4C-A64C-79148728ADF4}"/>
              </a:ext>
            </a:extLst>
          </p:cNvPr>
          <p:cNvSpPr/>
          <p:nvPr/>
        </p:nvSpPr>
        <p:spPr>
          <a:xfrm>
            <a:off x="7049271" y="5638800"/>
            <a:ext cx="1811714" cy="461665"/>
          </a:xfrm>
          <a:prstGeom prst="rect">
            <a:avLst/>
          </a:prstGeom>
        </p:spPr>
        <p:txBody>
          <a:bodyPr wrap="none">
            <a:spAutoFit/>
          </a:bodyPr>
          <a:lstStyle/>
          <a:p>
            <a:r>
              <a:rPr lang="en-GB" sz="2400" b="0" kern="0" dirty="0">
                <a:solidFill>
                  <a:srgbClr val="222222"/>
                </a:solidFill>
                <a:latin typeface="arial" panose="020B0604020202020204" pitchFamily="34" charset="0"/>
                <a:ea typeface="Arial"/>
                <a:cs typeface="Arial"/>
              </a:rPr>
              <a:t>sample size</a:t>
            </a:r>
            <a:endParaRPr lang="en-US" sz="2400" b="0" dirty="0"/>
          </a:p>
        </p:txBody>
      </p:sp>
      <p:sp>
        <p:nvSpPr>
          <p:cNvPr id="15" name="Rectangle 14">
            <a:extLst>
              <a:ext uri="{FF2B5EF4-FFF2-40B4-BE49-F238E27FC236}">
                <a16:creationId xmlns:a16="http://schemas.microsoft.com/office/drawing/2014/main" id="{52AC5104-F4BF-5E42-9938-16B2FFA07EA0}"/>
              </a:ext>
            </a:extLst>
          </p:cNvPr>
          <p:cNvSpPr/>
          <p:nvPr/>
        </p:nvSpPr>
        <p:spPr>
          <a:xfrm>
            <a:off x="300293" y="4419600"/>
            <a:ext cx="784189" cy="461665"/>
          </a:xfrm>
          <a:prstGeom prst="rect">
            <a:avLst/>
          </a:prstGeom>
        </p:spPr>
        <p:txBody>
          <a:bodyPr wrap="none">
            <a:spAutoFit/>
          </a:bodyPr>
          <a:lstStyle/>
          <a:p>
            <a:r>
              <a:rPr lang="en-GB" sz="2400" b="0" kern="0" dirty="0">
                <a:solidFill>
                  <a:srgbClr val="222222"/>
                </a:solidFill>
                <a:latin typeface="arial" panose="020B0604020202020204" pitchFamily="34" charset="0"/>
                <a:ea typeface="Arial"/>
                <a:cs typeface="Arial"/>
              </a:rPr>
              <a:t>0.05</a:t>
            </a:r>
            <a:endParaRPr lang="en-US" sz="2400" b="0" dirty="0"/>
          </a:p>
        </p:txBody>
      </p:sp>
      <p:cxnSp>
        <p:nvCxnSpPr>
          <p:cNvPr id="16" name="Straight Arrow Connector 15">
            <a:extLst>
              <a:ext uri="{FF2B5EF4-FFF2-40B4-BE49-F238E27FC236}">
                <a16:creationId xmlns:a16="http://schemas.microsoft.com/office/drawing/2014/main" id="{DA73E111-FFDF-D043-82D6-582BC0D212FE}"/>
              </a:ext>
            </a:extLst>
          </p:cNvPr>
          <p:cNvCxnSpPr>
            <a:cxnSpLocks/>
          </p:cNvCxnSpPr>
          <p:nvPr/>
        </p:nvCxnSpPr>
        <p:spPr bwMode="auto">
          <a:xfrm>
            <a:off x="1219200" y="4650432"/>
            <a:ext cx="6477000" cy="0"/>
          </a:xfrm>
          <a:prstGeom prst="straightConnector1">
            <a:avLst/>
          </a:prstGeom>
          <a:solidFill>
            <a:schemeClr val="accent1"/>
          </a:solidFill>
          <a:ln w="9525" cap="flat" cmpd="sng" algn="ctr">
            <a:solidFill>
              <a:schemeClr val="tx1"/>
            </a:solidFill>
            <a:prstDash val="dash"/>
            <a:round/>
            <a:headEnd type="none" w="med" len="med"/>
            <a:tailEnd type="none"/>
          </a:ln>
          <a:effectLst/>
        </p:spPr>
      </p:cxnSp>
      <p:sp>
        <p:nvSpPr>
          <p:cNvPr id="17" name="Freeform 16">
            <a:extLst>
              <a:ext uri="{FF2B5EF4-FFF2-40B4-BE49-F238E27FC236}">
                <a16:creationId xmlns:a16="http://schemas.microsoft.com/office/drawing/2014/main" id="{563C6DD7-C9C3-C84B-8985-CB3B9AD700D9}"/>
              </a:ext>
            </a:extLst>
          </p:cNvPr>
          <p:cNvSpPr/>
          <p:nvPr/>
        </p:nvSpPr>
        <p:spPr bwMode="auto">
          <a:xfrm>
            <a:off x="1422400" y="2870200"/>
            <a:ext cx="1600200" cy="2209800"/>
          </a:xfrm>
          <a:custGeom>
            <a:avLst/>
            <a:gdLst>
              <a:gd name="connsiteX0" fmla="*/ 0 w 1600200"/>
              <a:gd name="connsiteY0" fmla="*/ 0 h 2209800"/>
              <a:gd name="connsiteX1" fmla="*/ 406400 w 1600200"/>
              <a:gd name="connsiteY1" fmla="*/ 914400 h 2209800"/>
              <a:gd name="connsiteX2" fmla="*/ 482600 w 1600200"/>
              <a:gd name="connsiteY2" fmla="*/ 812800 h 2209800"/>
              <a:gd name="connsiteX3" fmla="*/ 736600 w 1600200"/>
              <a:gd name="connsiteY3" fmla="*/ 1270000 h 2209800"/>
              <a:gd name="connsiteX4" fmla="*/ 838200 w 1600200"/>
              <a:gd name="connsiteY4" fmla="*/ 1168400 h 2209800"/>
              <a:gd name="connsiteX5" fmla="*/ 1092200 w 1600200"/>
              <a:gd name="connsiteY5" fmla="*/ 1727200 h 2209800"/>
              <a:gd name="connsiteX6" fmla="*/ 1193800 w 1600200"/>
              <a:gd name="connsiteY6" fmla="*/ 1625600 h 2209800"/>
              <a:gd name="connsiteX7" fmla="*/ 1600200 w 1600200"/>
              <a:gd name="connsiteY7" fmla="*/ 220980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0" h="2209800">
                <a:moveTo>
                  <a:pt x="0" y="0"/>
                </a:moveTo>
                <a:lnTo>
                  <a:pt x="406400" y="914400"/>
                </a:lnTo>
                <a:lnTo>
                  <a:pt x="482600" y="812800"/>
                </a:lnTo>
                <a:lnTo>
                  <a:pt x="736600" y="1270000"/>
                </a:lnTo>
                <a:lnTo>
                  <a:pt x="838200" y="1168400"/>
                </a:lnTo>
                <a:lnTo>
                  <a:pt x="1092200" y="1727200"/>
                </a:lnTo>
                <a:lnTo>
                  <a:pt x="1193800" y="1625600"/>
                </a:lnTo>
                <a:lnTo>
                  <a:pt x="1600200" y="2209800"/>
                </a:lnTo>
              </a:path>
            </a:pathLst>
          </a:custGeom>
          <a:noFill/>
          <a:ln w="4445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8" name="Freeform 17">
            <a:extLst>
              <a:ext uri="{FF2B5EF4-FFF2-40B4-BE49-F238E27FC236}">
                <a16:creationId xmlns:a16="http://schemas.microsoft.com/office/drawing/2014/main" id="{6C6131B9-02B4-3947-B60D-50C3B731EE7F}"/>
              </a:ext>
            </a:extLst>
          </p:cNvPr>
          <p:cNvSpPr/>
          <p:nvPr/>
        </p:nvSpPr>
        <p:spPr bwMode="auto">
          <a:xfrm>
            <a:off x="2971800" y="2971800"/>
            <a:ext cx="4216400" cy="2082800"/>
          </a:xfrm>
          <a:custGeom>
            <a:avLst/>
            <a:gdLst>
              <a:gd name="connsiteX0" fmla="*/ 0 w 4216400"/>
              <a:gd name="connsiteY0" fmla="*/ 2082800 h 2082800"/>
              <a:gd name="connsiteX1" fmla="*/ 482600 w 4216400"/>
              <a:gd name="connsiteY1" fmla="*/ 1752600 h 2082800"/>
              <a:gd name="connsiteX2" fmla="*/ 482600 w 4216400"/>
              <a:gd name="connsiteY2" fmla="*/ 1752600 h 2082800"/>
              <a:gd name="connsiteX3" fmla="*/ 660400 w 4216400"/>
              <a:gd name="connsiteY3" fmla="*/ 1854200 h 2082800"/>
              <a:gd name="connsiteX4" fmla="*/ 965200 w 4216400"/>
              <a:gd name="connsiteY4" fmla="*/ 1219200 h 2082800"/>
              <a:gd name="connsiteX5" fmla="*/ 1117600 w 4216400"/>
              <a:gd name="connsiteY5" fmla="*/ 1346200 h 2082800"/>
              <a:gd name="connsiteX6" fmla="*/ 1905000 w 4216400"/>
              <a:gd name="connsiteY6" fmla="*/ 457200 h 2082800"/>
              <a:gd name="connsiteX7" fmla="*/ 2082800 w 4216400"/>
              <a:gd name="connsiteY7" fmla="*/ 635000 h 2082800"/>
              <a:gd name="connsiteX8" fmla="*/ 2768600 w 4216400"/>
              <a:gd name="connsiteY8" fmla="*/ 355600 h 2082800"/>
              <a:gd name="connsiteX9" fmla="*/ 3327400 w 4216400"/>
              <a:gd name="connsiteY9" fmla="*/ 381000 h 2082800"/>
              <a:gd name="connsiteX10" fmla="*/ 4216400 w 4216400"/>
              <a:gd name="connsiteY10" fmla="*/ 0 h 20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6400" h="2082800">
                <a:moveTo>
                  <a:pt x="0" y="2082800"/>
                </a:moveTo>
                <a:lnTo>
                  <a:pt x="482600" y="1752600"/>
                </a:lnTo>
                <a:lnTo>
                  <a:pt x="482600" y="1752600"/>
                </a:lnTo>
                <a:lnTo>
                  <a:pt x="660400" y="1854200"/>
                </a:lnTo>
                <a:lnTo>
                  <a:pt x="965200" y="1219200"/>
                </a:lnTo>
                <a:lnTo>
                  <a:pt x="1117600" y="1346200"/>
                </a:lnTo>
                <a:lnTo>
                  <a:pt x="1905000" y="457200"/>
                </a:lnTo>
                <a:lnTo>
                  <a:pt x="2082800" y="635000"/>
                </a:lnTo>
                <a:lnTo>
                  <a:pt x="2768600" y="355600"/>
                </a:lnTo>
                <a:lnTo>
                  <a:pt x="3327400" y="381000"/>
                </a:lnTo>
                <a:lnTo>
                  <a:pt x="4216400" y="0"/>
                </a:lnTo>
              </a:path>
            </a:pathLst>
          </a:custGeom>
          <a:noFill/>
          <a:ln w="4445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9" name="Freeform 18">
            <a:extLst>
              <a:ext uri="{FF2B5EF4-FFF2-40B4-BE49-F238E27FC236}">
                <a16:creationId xmlns:a16="http://schemas.microsoft.com/office/drawing/2014/main" id="{0A934DDD-3571-DF4C-95DE-6CC630DDE9EB}"/>
              </a:ext>
            </a:extLst>
          </p:cNvPr>
          <p:cNvSpPr/>
          <p:nvPr/>
        </p:nvSpPr>
        <p:spPr bwMode="auto">
          <a:xfrm>
            <a:off x="2971800" y="4749800"/>
            <a:ext cx="4495800" cy="584200"/>
          </a:xfrm>
          <a:custGeom>
            <a:avLst/>
            <a:gdLst>
              <a:gd name="connsiteX0" fmla="*/ 0 w 4495800"/>
              <a:gd name="connsiteY0" fmla="*/ 330200 h 584200"/>
              <a:gd name="connsiteX1" fmla="*/ 457200 w 4495800"/>
              <a:gd name="connsiteY1" fmla="*/ 0 h 584200"/>
              <a:gd name="connsiteX2" fmla="*/ 660400 w 4495800"/>
              <a:gd name="connsiteY2" fmla="*/ 127000 h 584200"/>
              <a:gd name="connsiteX3" fmla="*/ 889000 w 4495800"/>
              <a:gd name="connsiteY3" fmla="*/ 50800 h 584200"/>
              <a:gd name="connsiteX4" fmla="*/ 1244600 w 4495800"/>
              <a:gd name="connsiteY4" fmla="*/ 177800 h 584200"/>
              <a:gd name="connsiteX5" fmla="*/ 1473200 w 4495800"/>
              <a:gd name="connsiteY5" fmla="*/ 50800 h 584200"/>
              <a:gd name="connsiteX6" fmla="*/ 1955800 w 4495800"/>
              <a:gd name="connsiteY6" fmla="*/ 279400 h 584200"/>
              <a:gd name="connsiteX7" fmla="*/ 2362200 w 4495800"/>
              <a:gd name="connsiteY7" fmla="*/ 254000 h 584200"/>
              <a:gd name="connsiteX8" fmla="*/ 3048000 w 4495800"/>
              <a:gd name="connsiteY8" fmla="*/ 431800 h 584200"/>
              <a:gd name="connsiteX9" fmla="*/ 3708400 w 4495800"/>
              <a:gd name="connsiteY9" fmla="*/ 355600 h 584200"/>
              <a:gd name="connsiteX10" fmla="*/ 4495800 w 4495800"/>
              <a:gd name="connsiteY10" fmla="*/ 58420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95800" h="584200">
                <a:moveTo>
                  <a:pt x="0" y="330200"/>
                </a:moveTo>
                <a:lnTo>
                  <a:pt x="457200" y="0"/>
                </a:lnTo>
                <a:lnTo>
                  <a:pt x="660400" y="127000"/>
                </a:lnTo>
                <a:lnTo>
                  <a:pt x="889000" y="50800"/>
                </a:lnTo>
                <a:lnTo>
                  <a:pt x="1244600" y="177800"/>
                </a:lnTo>
                <a:lnTo>
                  <a:pt x="1473200" y="50800"/>
                </a:lnTo>
                <a:lnTo>
                  <a:pt x="1955800" y="279400"/>
                </a:lnTo>
                <a:lnTo>
                  <a:pt x="2362200" y="254000"/>
                </a:lnTo>
                <a:lnTo>
                  <a:pt x="3048000" y="431800"/>
                </a:lnTo>
                <a:lnTo>
                  <a:pt x="3708400" y="355600"/>
                </a:lnTo>
                <a:lnTo>
                  <a:pt x="4495800" y="584200"/>
                </a:lnTo>
              </a:path>
            </a:pathLst>
          </a:custGeom>
          <a:noFill/>
          <a:ln w="4445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grpSp>
        <p:nvGrpSpPr>
          <p:cNvPr id="25" name="Group 24">
            <a:extLst>
              <a:ext uri="{FF2B5EF4-FFF2-40B4-BE49-F238E27FC236}">
                <a16:creationId xmlns:a16="http://schemas.microsoft.com/office/drawing/2014/main" id="{0FC41C72-612B-9F4B-9061-B2799B98C192}"/>
              </a:ext>
            </a:extLst>
          </p:cNvPr>
          <p:cNvGrpSpPr/>
          <p:nvPr/>
        </p:nvGrpSpPr>
        <p:grpSpPr>
          <a:xfrm>
            <a:off x="4079135" y="2743200"/>
            <a:ext cx="2544286" cy="3805280"/>
            <a:chOff x="4079135" y="2743200"/>
            <a:chExt cx="2544286" cy="3805280"/>
          </a:xfrm>
        </p:grpSpPr>
        <p:cxnSp>
          <p:nvCxnSpPr>
            <p:cNvPr id="20" name="Straight Arrow Connector 19">
              <a:extLst>
                <a:ext uri="{FF2B5EF4-FFF2-40B4-BE49-F238E27FC236}">
                  <a16:creationId xmlns:a16="http://schemas.microsoft.com/office/drawing/2014/main" id="{8C57AB1F-3401-D746-A21B-0CCBE8D64F03}"/>
                </a:ext>
              </a:extLst>
            </p:cNvPr>
            <p:cNvCxnSpPr>
              <a:cxnSpLocks/>
            </p:cNvCxnSpPr>
            <p:nvPr/>
          </p:nvCxnSpPr>
          <p:spPr bwMode="auto">
            <a:xfrm>
              <a:off x="5351278" y="2743200"/>
              <a:ext cx="0" cy="2895599"/>
            </a:xfrm>
            <a:prstGeom prst="straightConnector1">
              <a:avLst/>
            </a:prstGeom>
            <a:solidFill>
              <a:schemeClr val="accent1"/>
            </a:solidFill>
            <a:ln w="9525" cap="flat" cmpd="sng" algn="ctr">
              <a:solidFill>
                <a:schemeClr val="tx1"/>
              </a:solidFill>
              <a:prstDash val="dash"/>
              <a:round/>
              <a:headEnd type="none" w="med" len="med"/>
              <a:tailEnd type="none"/>
            </a:ln>
            <a:effectLst/>
          </p:spPr>
        </p:cxnSp>
        <p:sp>
          <p:nvSpPr>
            <p:cNvPr id="24" name="Rectangle 23">
              <a:extLst>
                <a:ext uri="{FF2B5EF4-FFF2-40B4-BE49-F238E27FC236}">
                  <a16:creationId xmlns:a16="http://schemas.microsoft.com/office/drawing/2014/main" id="{4ABC3ED7-9263-8941-BE90-14669E572B4A}"/>
                </a:ext>
              </a:extLst>
            </p:cNvPr>
            <p:cNvSpPr/>
            <p:nvPr/>
          </p:nvSpPr>
          <p:spPr>
            <a:xfrm>
              <a:off x="4079135" y="5717483"/>
              <a:ext cx="2544286" cy="830997"/>
            </a:xfrm>
            <a:prstGeom prst="rect">
              <a:avLst/>
            </a:prstGeom>
          </p:spPr>
          <p:txBody>
            <a:bodyPr wrap="none">
              <a:spAutoFit/>
            </a:bodyPr>
            <a:lstStyle/>
            <a:p>
              <a:pPr algn="ctr"/>
              <a:r>
                <a:rPr lang="en-GB" sz="2400" b="0" kern="0" dirty="0">
                  <a:solidFill>
                    <a:srgbClr val="222222"/>
                  </a:solidFill>
                  <a:latin typeface="arial" panose="020B0604020202020204" pitchFamily="34" charset="0"/>
                  <a:cs typeface="Arial"/>
                </a:rPr>
                <a:t>so that statistical </a:t>
              </a:r>
            </a:p>
            <a:p>
              <a:pPr algn="ctr"/>
              <a:r>
                <a:rPr lang="en-GB" sz="2400" b="0" kern="0" dirty="0">
                  <a:solidFill>
                    <a:srgbClr val="222222"/>
                  </a:solidFill>
                  <a:latin typeface="arial" panose="020B0604020202020204" pitchFamily="34" charset="0"/>
                  <a:cs typeface="Arial"/>
                </a:rPr>
                <a:t>power &gt;80%</a:t>
              </a:r>
              <a:endParaRPr lang="en-US" sz="2400" b="0" dirty="0"/>
            </a:p>
          </p:txBody>
        </p:sp>
      </p:grpSp>
      <p:sp>
        <p:nvSpPr>
          <p:cNvPr id="2" name="Slide Number Placeholder 1">
            <a:extLst>
              <a:ext uri="{FF2B5EF4-FFF2-40B4-BE49-F238E27FC236}">
                <a16:creationId xmlns:a16="http://schemas.microsoft.com/office/drawing/2014/main" id="{371582BA-BB11-874C-B9F4-ABB801998522}"/>
              </a:ext>
            </a:extLst>
          </p:cNvPr>
          <p:cNvSpPr>
            <a:spLocks noGrp="1"/>
          </p:cNvSpPr>
          <p:nvPr>
            <p:ph type="sldNum" sz="quarter" idx="12"/>
          </p:nvPr>
        </p:nvSpPr>
        <p:spPr/>
        <p:txBody>
          <a:bodyPr/>
          <a:lstStyle/>
          <a:p>
            <a:fld id="{8C734804-006E-DC44-93A2-A63A0AD6AB16}" type="slidenum">
              <a:rPr lang="en-US" smtClean="0"/>
              <a:pPr/>
              <a:t>520</a:t>
            </a:fld>
            <a:endParaRPr lang="en-US"/>
          </a:p>
        </p:txBody>
      </p:sp>
    </p:spTree>
    <p:extLst>
      <p:ext uri="{BB962C8B-B14F-4D97-AF65-F5344CB8AC3E}">
        <p14:creationId xmlns:p14="http://schemas.microsoft.com/office/powerpoint/2010/main" val="426584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9B36C421-6724-4A4F-B63C-29778261C2BA}"/>
              </a:ext>
            </a:extLst>
          </p:cNvPr>
          <p:cNvGrpSpPr>
            <a:grpSpLocks/>
          </p:cNvGrpSpPr>
          <p:nvPr/>
        </p:nvGrpSpPr>
        <p:grpSpPr bwMode="auto">
          <a:xfrm>
            <a:off x="-1219200" y="0"/>
            <a:ext cx="3089787" cy="1865532"/>
            <a:chOff x="5029200" y="990600"/>
            <a:chExt cx="4038600" cy="2438400"/>
          </a:xfrm>
        </p:grpSpPr>
        <p:sp>
          <p:nvSpPr>
            <p:cNvPr id="5" name="Oval 9">
              <a:extLst>
                <a:ext uri="{FF2B5EF4-FFF2-40B4-BE49-F238E27FC236}">
                  <a16:creationId xmlns:a16="http://schemas.microsoft.com/office/drawing/2014/main" id="{9079DEA5-F6D5-824D-87A4-44F8DFC240CB}"/>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6" name="Oval 10">
              <a:extLst>
                <a:ext uri="{FF2B5EF4-FFF2-40B4-BE49-F238E27FC236}">
                  <a16:creationId xmlns:a16="http://schemas.microsoft.com/office/drawing/2014/main" id="{0BAE58A7-2D1B-E14C-BD9F-D4987B7D0B80}"/>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3</a:t>
              </a:r>
            </a:p>
          </p:txBody>
        </p:sp>
      </p:grpSp>
      <p:sp>
        <p:nvSpPr>
          <p:cNvPr id="7" name="Text Placeholder 3">
            <a:extLst>
              <a:ext uri="{FF2B5EF4-FFF2-40B4-BE49-F238E27FC236}">
                <a16:creationId xmlns:a16="http://schemas.microsoft.com/office/drawing/2014/main" id="{FF70B33E-C523-7B40-889B-03791F8FE3B5}"/>
              </a:ext>
            </a:extLst>
          </p:cNvPr>
          <p:cNvSpPr txBox="1">
            <a:spLocks/>
          </p:cNvSpPr>
          <p:nvPr/>
        </p:nvSpPr>
        <p:spPr bwMode="auto">
          <a:xfrm>
            <a:off x="1866972" y="457200"/>
            <a:ext cx="6968613" cy="551766"/>
          </a:xfrm>
          <a:prstGeom prst="rect">
            <a:avLst/>
          </a:prstGeom>
          <a:solidFill>
            <a:schemeClr val="bg1"/>
          </a:solidFill>
          <a:ln w="9525">
            <a:noFill/>
            <a:miter lim="800000"/>
            <a:headEnd/>
            <a:tailEnd/>
          </a:ln>
        </p:spPr>
        <p:txBody>
          <a:bodyPr/>
          <a:lstStyle/>
          <a:p>
            <a:pPr lvl="0">
              <a:spcBef>
                <a:spcPct val="20000"/>
              </a:spcBef>
              <a:defRPr/>
            </a:pPr>
            <a:r>
              <a:rPr lang="en-GB" sz="2400" kern="0" dirty="0">
                <a:solidFill>
                  <a:srgbClr val="222222"/>
                </a:solidFill>
                <a:latin typeface="arial" panose="020B0604020202020204" pitchFamily="34" charset="0"/>
                <a:ea typeface="Arial"/>
                <a:cs typeface="Arial"/>
              </a:rPr>
              <a:t>report p value with effect size</a:t>
            </a:r>
          </a:p>
        </p:txBody>
      </p:sp>
      <p:pic>
        <p:nvPicPr>
          <p:cNvPr id="2" name="Picture 1">
            <a:extLst>
              <a:ext uri="{FF2B5EF4-FFF2-40B4-BE49-F238E27FC236}">
                <a16:creationId xmlns:a16="http://schemas.microsoft.com/office/drawing/2014/main" id="{87117852-F6FD-5849-8525-98C0393D4BB1}"/>
              </a:ext>
            </a:extLst>
          </p:cNvPr>
          <p:cNvPicPr>
            <a:picLocks noChangeAspect="1"/>
          </p:cNvPicPr>
          <p:nvPr/>
        </p:nvPicPr>
        <p:blipFill>
          <a:blip r:embed="rId2"/>
          <a:stretch>
            <a:fillRect/>
          </a:stretch>
        </p:blipFill>
        <p:spPr>
          <a:xfrm>
            <a:off x="5867400" y="1905000"/>
            <a:ext cx="3302000" cy="4953000"/>
          </a:xfrm>
          <a:prstGeom prst="rect">
            <a:avLst/>
          </a:prstGeom>
        </p:spPr>
      </p:pic>
      <p:sp>
        <p:nvSpPr>
          <p:cNvPr id="8" name="Rectangle 7">
            <a:extLst>
              <a:ext uri="{FF2B5EF4-FFF2-40B4-BE49-F238E27FC236}">
                <a16:creationId xmlns:a16="http://schemas.microsoft.com/office/drawing/2014/main" id="{8D871DFD-1DAF-F948-A735-B6D57FE2F48B}"/>
              </a:ext>
            </a:extLst>
          </p:cNvPr>
          <p:cNvSpPr/>
          <p:nvPr/>
        </p:nvSpPr>
        <p:spPr>
          <a:xfrm>
            <a:off x="679230" y="2438400"/>
            <a:ext cx="5416770" cy="4013406"/>
          </a:xfrm>
          <a:prstGeom prst="rect">
            <a:avLst/>
          </a:prstGeom>
        </p:spPr>
        <p:txBody>
          <a:bodyPr wrap="square">
            <a:spAutoFit/>
          </a:bodyPr>
          <a:lstStyle/>
          <a:p>
            <a:pPr lvl="0">
              <a:spcBef>
                <a:spcPct val="20000"/>
              </a:spcBef>
              <a:defRPr/>
            </a:pPr>
            <a:r>
              <a:rPr lang="en-GB" sz="2600" b="0" kern="0" dirty="0">
                <a:solidFill>
                  <a:srgbClr val="222222"/>
                </a:solidFill>
                <a:latin typeface="arial" panose="020B0604020202020204" pitchFamily="34" charset="0"/>
                <a:ea typeface="Arial"/>
                <a:cs typeface="Arial"/>
              </a:rPr>
              <a:t>e.g. a new hair loss shampoo is statistically better than existing shampoo </a:t>
            </a:r>
          </a:p>
          <a:p>
            <a:pPr lvl="0">
              <a:spcBef>
                <a:spcPct val="20000"/>
              </a:spcBef>
              <a:defRPr/>
            </a:pPr>
            <a:endParaRPr lang="en-GB" sz="2600" b="0" kern="0" dirty="0">
              <a:solidFill>
                <a:srgbClr val="222222"/>
              </a:solidFill>
              <a:latin typeface="arial" panose="020B0604020202020204" pitchFamily="34" charset="0"/>
              <a:ea typeface="Arial"/>
              <a:cs typeface="Arial"/>
            </a:endParaRPr>
          </a:p>
          <a:p>
            <a:pPr lvl="0">
              <a:spcBef>
                <a:spcPct val="20000"/>
              </a:spcBef>
              <a:defRPr/>
            </a:pPr>
            <a:r>
              <a:rPr lang="en-GB" sz="2600" b="0" kern="0" dirty="0">
                <a:solidFill>
                  <a:srgbClr val="222222"/>
                </a:solidFill>
                <a:latin typeface="arial" panose="020B0604020202020204" pitchFamily="34" charset="0"/>
                <a:ea typeface="Arial"/>
                <a:cs typeface="Arial"/>
              </a:rPr>
              <a:t>but does not say that subjects who took it only grew 5 hairs more than control group …</a:t>
            </a:r>
          </a:p>
          <a:p>
            <a:pPr lvl="0">
              <a:spcBef>
                <a:spcPct val="20000"/>
              </a:spcBef>
              <a:defRPr/>
            </a:pPr>
            <a:endParaRPr lang="en-GB" sz="2600" b="0" kern="0" dirty="0">
              <a:solidFill>
                <a:srgbClr val="222222"/>
              </a:solidFill>
              <a:latin typeface="arial" panose="020B0604020202020204" pitchFamily="34" charset="0"/>
              <a:ea typeface="Arial"/>
              <a:cs typeface="Arial"/>
            </a:endParaRPr>
          </a:p>
          <a:p>
            <a:pPr lvl="0">
              <a:spcBef>
                <a:spcPct val="20000"/>
              </a:spcBef>
              <a:defRPr/>
            </a:pPr>
            <a:r>
              <a:rPr lang="en-GB" sz="2600" kern="0" dirty="0">
                <a:solidFill>
                  <a:srgbClr val="99CC00"/>
                </a:solidFill>
                <a:latin typeface="arial" panose="020B0604020202020204" pitchFamily="34" charset="0"/>
                <a:ea typeface="Arial"/>
                <a:cs typeface="Arial"/>
              </a:rPr>
              <a:t>effect size matters more!</a:t>
            </a:r>
          </a:p>
        </p:txBody>
      </p:sp>
      <p:sp>
        <p:nvSpPr>
          <p:cNvPr id="3" name="Slide Number Placeholder 2">
            <a:extLst>
              <a:ext uri="{FF2B5EF4-FFF2-40B4-BE49-F238E27FC236}">
                <a16:creationId xmlns:a16="http://schemas.microsoft.com/office/drawing/2014/main" id="{CB99271E-8F63-6049-9FC0-20ED779DB440}"/>
              </a:ext>
            </a:extLst>
          </p:cNvPr>
          <p:cNvSpPr>
            <a:spLocks noGrp="1"/>
          </p:cNvSpPr>
          <p:nvPr>
            <p:ph type="sldNum" sz="quarter" idx="12"/>
          </p:nvPr>
        </p:nvSpPr>
        <p:spPr/>
        <p:txBody>
          <a:bodyPr/>
          <a:lstStyle/>
          <a:p>
            <a:fld id="{8C734804-006E-DC44-93A2-A63A0AD6AB16}" type="slidenum">
              <a:rPr lang="en-US" smtClean="0"/>
              <a:pPr/>
              <a:t>521</a:t>
            </a:fld>
            <a:endParaRPr lang="en-US"/>
          </a:p>
        </p:txBody>
      </p:sp>
    </p:spTree>
    <p:extLst>
      <p:ext uri="{BB962C8B-B14F-4D97-AF65-F5344CB8AC3E}">
        <p14:creationId xmlns:p14="http://schemas.microsoft.com/office/powerpoint/2010/main" val="164342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EBA2B415-8A39-E144-B0E1-D6EB34132603}"/>
              </a:ext>
            </a:extLst>
          </p:cNvPr>
          <p:cNvGrpSpPr>
            <a:grpSpLocks/>
          </p:cNvGrpSpPr>
          <p:nvPr/>
        </p:nvGrpSpPr>
        <p:grpSpPr bwMode="auto">
          <a:xfrm>
            <a:off x="-1219200" y="0"/>
            <a:ext cx="3089787" cy="1865532"/>
            <a:chOff x="5029200" y="990600"/>
            <a:chExt cx="4038600" cy="2438400"/>
          </a:xfrm>
        </p:grpSpPr>
        <p:sp>
          <p:nvSpPr>
            <p:cNvPr id="5" name="Oval 9">
              <a:extLst>
                <a:ext uri="{FF2B5EF4-FFF2-40B4-BE49-F238E27FC236}">
                  <a16:creationId xmlns:a16="http://schemas.microsoft.com/office/drawing/2014/main" id="{0D5147FF-54D9-1940-BD01-AF919459795D}"/>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6" name="Oval 10">
              <a:extLst>
                <a:ext uri="{FF2B5EF4-FFF2-40B4-BE49-F238E27FC236}">
                  <a16:creationId xmlns:a16="http://schemas.microsoft.com/office/drawing/2014/main" id="{30E16303-2C85-844B-ADF6-5955DB64E01B}"/>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4</a:t>
              </a:r>
            </a:p>
          </p:txBody>
        </p:sp>
      </p:grpSp>
      <p:sp>
        <p:nvSpPr>
          <p:cNvPr id="7" name="Text Placeholder 3">
            <a:extLst>
              <a:ext uri="{FF2B5EF4-FFF2-40B4-BE49-F238E27FC236}">
                <a16:creationId xmlns:a16="http://schemas.microsoft.com/office/drawing/2014/main" id="{617DD866-28A7-914A-8FC6-79FF74F64203}"/>
              </a:ext>
            </a:extLst>
          </p:cNvPr>
          <p:cNvSpPr txBox="1">
            <a:spLocks/>
          </p:cNvSpPr>
          <p:nvPr/>
        </p:nvSpPr>
        <p:spPr bwMode="auto">
          <a:xfrm>
            <a:off x="1866972" y="457200"/>
            <a:ext cx="6968613" cy="914400"/>
          </a:xfrm>
          <a:prstGeom prst="rect">
            <a:avLst/>
          </a:prstGeom>
          <a:solidFill>
            <a:schemeClr val="bg1"/>
          </a:solidFill>
          <a:ln w="9525">
            <a:noFill/>
            <a:miter lim="800000"/>
            <a:headEnd/>
            <a:tailEnd/>
          </a:ln>
        </p:spPr>
        <p:txBody>
          <a:bodyPr/>
          <a:lstStyle/>
          <a:p>
            <a:pPr lvl="0">
              <a:spcBef>
                <a:spcPct val="20000"/>
              </a:spcBef>
              <a:defRPr/>
            </a:pPr>
            <a:r>
              <a:rPr lang="en-GB" sz="2400" kern="0" dirty="0">
                <a:solidFill>
                  <a:srgbClr val="222222"/>
                </a:solidFill>
                <a:latin typeface="arial" panose="020B0604020202020204" pitchFamily="34" charset="0"/>
                <a:ea typeface="Arial"/>
                <a:cs typeface="Arial"/>
              </a:rPr>
              <a:t>report confident intervals and non misleading </a:t>
            </a:r>
            <a:r>
              <a:rPr lang="en-GB" sz="2400" kern="0" dirty="0" err="1">
                <a:solidFill>
                  <a:srgbClr val="222222"/>
                </a:solidFill>
                <a:latin typeface="arial" panose="020B0604020202020204" pitchFamily="34" charset="0"/>
                <a:ea typeface="Arial"/>
                <a:cs typeface="Arial"/>
              </a:rPr>
              <a:t>grap</a:t>
            </a:r>
            <a:endParaRPr lang="en-GB" sz="2400" kern="0" dirty="0">
              <a:solidFill>
                <a:srgbClr val="222222"/>
              </a:solidFill>
              <a:latin typeface="arial" panose="020B0604020202020204" pitchFamily="34" charset="0"/>
              <a:ea typeface="Arial"/>
              <a:cs typeface="Arial"/>
            </a:endParaRPr>
          </a:p>
        </p:txBody>
      </p:sp>
      <p:sp>
        <p:nvSpPr>
          <p:cNvPr id="8" name="Text Placeholder 3">
            <a:extLst>
              <a:ext uri="{FF2B5EF4-FFF2-40B4-BE49-F238E27FC236}">
                <a16:creationId xmlns:a16="http://schemas.microsoft.com/office/drawing/2014/main" id="{BF020287-1B89-0742-B177-F19F2F3F92A6}"/>
              </a:ext>
            </a:extLst>
          </p:cNvPr>
          <p:cNvSpPr txBox="1">
            <a:spLocks/>
          </p:cNvSpPr>
          <p:nvPr/>
        </p:nvSpPr>
        <p:spPr bwMode="auto">
          <a:xfrm>
            <a:off x="562073" y="2743200"/>
            <a:ext cx="8305800" cy="2590800"/>
          </a:xfrm>
          <a:prstGeom prst="rect">
            <a:avLst/>
          </a:prstGeom>
          <a:noFill/>
          <a:ln w="9525">
            <a:noFill/>
            <a:miter lim="800000"/>
            <a:headEnd/>
            <a:tailEnd/>
          </a:ln>
        </p:spPr>
        <p:txBody>
          <a:bodyPr/>
          <a:lstStyle/>
          <a:p>
            <a:pPr lvl="0">
              <a:spcBef>
                <a:spcPct val="20000"/>
              </a:spcBef>
              <a:defRPr/>
            </a:pPr>
            <a:r>
              <a:rPr lang="en-GB" sz="5500" kern="0" dirty="0">
                <a:solidFill>
                  <a:srgbClr val="222222"/>
                </a:solidFill>
                <a:latin typeface="arial" panose="020B0604020202020204" pitchFamily="34" charset="0"/>
                <a:ea typeface="Arial"/>
                <a:cs typeface="Arial"/>
              </a:rPr>
              <a:t>confident intervals::</a:t>
            </a:r>
          </a:p>
          <a:p>
            <a:pPr lvl="0">
              <a:spcBef>
                <a:spcPct val="20000"/>
              </a:spcBef>
              <a:defRPr/>
            </a:pPr>
            <a:r>
              <a:rPr lang="en-GB" sz="2400" b="0" kern="0" dirty="0">
                <a:solidFill>
                  <a:srgbClr val="222222"/>
                </a:solidFill>
                <a:latin typeface="arial" panose="020B0604020202020204" pitchFamily="34" charset="0"/>
                <a:ea typeface="Arial"/>
                <a:cs typeface="Arial"/>
              </a:rPr>
              <a:t>a 95% confidence interval is a range of values that you can be 95% certain contains the true mean of the population</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endParaRPr lang="en-GB" sz="2400" b="0" kern="0" dirty="0">
              <a:solidFill>
                <a:srgbClr val="222222"/>
              </a:solidFill>
              <a:latin typeface="arial" panose="020B0604020202020204" pitchFamily="34" charset="0"/>
              <a:ea typeface="Arial"/>
              <a:cs typeface="Arial"/>
            </a:endParaRPr>
          </a:p>
        </p:txBody>
      </p:sp>
      <p:sp>
        <p:nvSpPr>
          <p:cNvPr id="3" name="Rectangle 2">
            <a:extLst>
              <a:ext uri="{FF2B5EF4-FFF2-40B4-BE49-F238E27FC236}">
                <a16:creationId xmlns:a16="http://schemas.microsoft.com/office/drawing/2014/main" id="{CB090020-B576-2A43-BD4B-B7DBC8A59C56}"/>
              </a:ext>
            </a:extLst>
          </p:cNvPr>
          <p:cNvSpPr/>
          <p:nvPr/>
        </p:nvSpPr>
        <p:spPr>
          <a:xfrm>
            <a:off x="1607691" y="4918501"/>
            <a:ext cx="7162800" cy="830997"/>
          </a:xfrm>
          <a:prstGeom prst="rect">
            <a:avLst/>
          </a:prstGeom>
        </p:spPr>
        <p:txBody>
          <a:bodyPr wrap="square">
            <a:spAutoFit/>
          </a:bodyPr>
          <a:lstStyle/>
          <a:p>
            <a:pPr algn="r"/>
            <a:r>
              <a:rPr lang="en-US" sz="2400" dirty="0">
                <a:solidFill>
                  <a:srgbClr val="99CC00"/>
                </a:solidFill>
              </a:rPr>
              <a:t>a range of plausible values for the mean (values outside relatively implausible)</a:t>
            </a:r>
          </a:p>
        </p:txBody>
      </p:sp>
      <p:sp>
        <p:nvSpPr>
          <p:cNvPr id="2" name="Slide Number Placeholder 1">
            <a:extLst>
              <a:ext uri="{FF2B5EF4-FFF2-40B4-BE49-F238E27FC236}">
                <a16:creationId xmlns:a16="http://schemas.microsoft.com/office/drawing/2014/main" id="{4914EC70-ED91-EE4C-8BA0-B771CE8971FB}"/>
              </a:ext>
            </a:extLst>
          </p:cNvPr>
          <p:cNvSpPr>
            <a:spLocks noGrp="1"/>
          </p:cNvSpPr>
          <p:nvPr>
            <p:ph type="sldNum" sz="quarter" idx="12"/>
          </p:nvPr>
        </p:nvSpPr>
        <p:spPr/>
        <p:txBody>
          <a:bodyPr/>
          <a:lstStyle/>
          <a:p>
            <a:fld id="{8C734804-006E-DC44-93A2-A63A0AD6AB16}" type="slidenum">
              <a:rPr lang="en-US" smtClean="0"/>
              <a:pPr/>
              <a:t>522</a:t>
            </a:fld>
            <a:endParaRPr lang="en-US"/>
          </a:p>
        </p:txBody>
      </p:sp>
    </p:spTree>
    <p:extLst>
      <p:ext uri="{BB962C8B-B14F-4D97-AF65-F5344CB8AC3E}">
        <p14:creationId xmlns:p14="http://schemas.microsoft.com/office/powerpoint/2010/main" val="418238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477310"/>
            <a:ext cx="8229600" cy="7848302"/>
          </a:xfrm>
          <a:prstGeom prst="rect">
            <a:avLst/>
          </a:prstGeom>
        </p:spPr>
        <p:txBody>
          <a:bodyPr wrap="square">
            <a:spAutoFit/>
          </a:bodyPr>
          <a:lstStyle/>
          <a:p>
            <a:r>
              <a:rPr lang="en-US" b="0" dirty="0">
                <a:latin typeface="Courier" pitchFamily="2" charset="0"/>
              </a:rPr>
              <a:t># first we run the one-way </a:t>
            </a:r>
            <a:r>
              <a:rPr lang="en-US" b="0" dirty="0" err="1">
                <a:latin typeface="Courier" pitchFamily="2" charset="0"/>
              </a:rPr>
              <a:t>anova</a:t>
            </a:r>
            <a:endParaRPr lang="en-US" b="0" dirty="0">
              <a:latin typeface="Courier" pitchFamily="2" charset="0"/>
            </a:endParaRPr>
          </a:p>
          <a:p>
            <a:r>
              <a:rPr lang="en-US" b="0" dirty="0">
                <a:latin typeface="Courier" pitchFamily="2" charset="0"/>
              </a:rPr>
              <a:t>library(</a:t>
            </a:r>
            <a:r>
              <a:rPr lang="en-US" b="0" dirty="0" err="1">
                <a:latin typeface="Courier" pitchFamily="2" charset="0"/>
              </a:rPr>
              <a:t>Rmisc</a:t>
            </a:r>
            <a:r>
              <a:rPr lang="en-US" b="0" dirty="0">
                <a:latin typeface="Courier" pitchFamily="2" charset="0"/>
              </a:rPr>
              <a:t>)</a:t>
            </a:r>
          </a:p>
          <a:p>
            <a:r>
              <a:rPr lang="en-US" b="0" dirty="0" err="1">
                <a:latin typeface="Courier" pitchFamily="2" charset="0"/>
              </a:rPr>
              <a:t>tgc</a:t>
            </a:r>
            <a:r>
              <a:rPr lang="en-US" b="0" dirty="0">
                <a:latin typeface="Courier" pitchFamily="2" charset="0"/>
              </a:rPr>
              <a:t> &lt;- </a:t>
            </a:r>
            <a:r>
              <a:rPr lang="en-US" b="0" dirty="0" err="1">
                <a:latin typeface="Courier" pitchFamily="2" charset="0"/>
              </a:rPr>
              <a:t>summarySE</a:t>
            </a:r>
            <a:r>
              <a:rPr lang="en-US" b="0" dirty="0">
                <a:latin typeface="Courier" pitchFamily="2" charset="0"/>
              </a:rPr>
              <a:t>(</a:t>
            </a:r>
            <a:r>
              <a:rPr lang="en-US" b="0" dirty="0" err="1">
                <a:latin typeface="Courier" pitchFamily="2" charset="0"/>
              </a:rPr>
              <a:t>dat</a:t>
            </a:r>
            <a:r>
              <a:rPr lang="en-US" b="0" dirty="0">
                <a:latin typeface="Courier" pitchFamily="2" charset="0"/>
              </a:rPr>
              <a:t>, </a:t>
            </a:r>
            <a:r>
              <a:rPr lang="en-US" b="0" dirty="0" err="1">
                <a:latin typeface="Courier" pitchFamily="2" charset="0"/>
              </a:rPr>
              <a:t>measurevar</a:t>
            </a:r>
            <a:r>
              <a:rPr lang="en-US" b="0" dirty="0">
                <a:latin typeface="Courier" pitchFamily="2" charset="0"/>
              </a:rPr>
              <a:t>="score", </a:t>
            </a:r>
            <a:r>
              <a:rPr lang="en-US" b="0" dirty="0" err="1">
                <a:latin typeface="Courier" pitchFamily="2" charset="0"/>
              </a:rPr>
              <a:t>groupvars</a:t>
            </a:r>
            <a:r>
              <a:rPr lang="en-US" b="0" dirty="0">
                <a:latin typeface="Courier" pitchFamily="2" charset="0"/>
              </a:rPr>
              <a:t>=c("group"))</a:t>
            </a:r>
          </a:p>
          <a:p>
            <a:r>
              <a:rPr lang="en-US" b="0" dirty="0" err="1">
                <a:latin typeface="Courier" pitchFamily="2" charset="0"/>
              </a:rPr>
              <a:t>tgc</a:t>
            </a:r>
            <a:endParaRPr lang="en-US" b="0" dirty="0">
              <a:latin typeface="Courier" pitchFamily="2" charset="0"/>
            </a:endParaRPr>
          </a:p>
          <a:p>
            <a:pPr lvl="1"/>
            <a:endParaRPr lang="en-US" dirty="0">
              <a:solidFill>
                <a:srgbClr val="99CC00"/>
              </a:solidFill>
              <a:latin typeface="Courier" pitchFamily="2" charset="0"/>
            </a:endParaRPr>
          </a:p>
          <a:p>
            <a:pPr lvl="1"/>
            <a:r>
              <a:rPr lang="en-US" dirty="0">
                <a:solidFill>
                  <a:srgbClr val="99CC00"/>
                </a:solidFill>
                <a:latin typeface="Courier" pitchFamily="2" charset="0"/>
              </a:rPr>
              <a:t>  group  N score        </a:t>
            </a:r>
            <a:r>
              <a:rPr lang="en-US" dirty="0" err="1">
                <a:solidFill>
                  <a:srgbClr val="99CC00"/>
                </a:solidFill>
                <a:latin typeface="Courier" pitchFamily="2" charset="0"/>
              </a:rPr>
              <a:t>sd</a:t>
            </a:r>
            <a:r>
              <a:rPr lang="en-US" dirty="0">
                <a:solidFill>
                  <a:srgbClr val="99CC00"/>
                </a:solidFill>
                <a:latin typeface="Courier" pitchFamily="2" charset="0"/>
              </a:rPr>
              <a:t>        se        ci</a:t>
            </a:r>
          </a:p>
          <a:p>
            <a:pPr lvl="1"/>
            <a:r>
              <a:rPr lang="en-US" dirty="0">
                <a:solidFill>
                  <a:srgbClr val="99CC00"/>
                </a:solidFill>
                <a:latin typeface="Courier" pitchFamily="2" charset="0"/>
              </a:rPr>
              <a:t>1     A 20  6.60 1.1424811 0.2554665 0.5346976</a:t>
            </a:r>
          </a:p>
          <a:p>
            <a:pPr lvl="1"/>
            <a:r>
              <a:rPr lang="en-US" dirty="0">
                <a:solidFill>
                  <a:srgbClr val="99CC00"/>
                </a:solidFill>
                <a:latin typeface="Courier" pitchFamily="2" charset="0"/>
              </a:rPr>
              <a:t>2     B 20  7.25 1.1180340 0.2500000 0.5232560</a:t>
            </a:r>
          </a:p>
          <a:p>
            <a:pPr lvl="1"/>
            <a:r>
              <a:rPr lang="en-US" dirty="0">
                <a:solidFill>
                  <a:srgbClr val="99CC00"/>
                </a:solidFill>
                <a:latin typeface="Courier" pitchFamily="2" charset="0"/>
              </a:rPr>
              <a:t>3     C 20  1.95 0.8255779 0.1846048 0.3863824</a:t>
            </a:r>
          </a:p>
          <a:p>
            <a:endParaRPr lang="en-US" b="0" dirty="0">
              <a:latin typeface="Courier" pitchFamily="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r>
              <a:rPr lang="en-US" b="0" dirty="0" err="1">
                <a:latin typeface="Courier" pitchFamily="2" charset="0"/>
                <a:cs typeface="Arial" pitchFamily="-112" charset="0"/>
              </a:rPr>
              <a:t>ggplot</a:t>
            </a:r>
            <a:r>
              <a:rPr lang="en-US" b="0" dirty="0">
                <a:latin typeface="Courier" pitchFamily="2" charset="0"/>
                <a:cs typeface="Arial" pitchFamily="-112" charset="0"/>
              </a:rPr>
              <a:t>(data = </a:t>
            </a:r>
            <a:r>
              <a:rPr lang="en-US" b="0" dirty="0" err="1">
                <a:latin typeface="Courier" pitchFamily="2" charset="0"/>
                <a:cs typeface="Arial" pitchFamily="-112" charset="0"/>
              </a:rPr>
              <a:t>tgc</a:t>
            </a:r>
            <a:r>
              <a:rPr lang="en-US" b="0" dirty="0">
                <a:latin typeface="Courier" pitchFamily="2" charset="0"/>
                <a:cs typeface="Arial" pitchFamily="-112" charset="0"/>
              </a:rPr>
              <a:t>, </a:t>
            </a:r>
            <a:r>
              <a:rPr lang="en-US" b="0" dirty="0" err="1">
                <a:latin typeface="Courier" pitchFamily="2" charset="0"/>
                <a:cs typeface="Arial" pitchFamily="-112" charset="0"/>
              </a:rPr>
              <a:t>aes</a:t>
            </a:r>
            <a:r>
              <a:rPr lang="en-US" b="0" dirty="0">
                <a:latin typeface="Courier" pitchFamily="2" charset="0"/>
                <a:cs typeface="Arial" pitchFamily="-112" charset="0"/>
              </a:rPr>
              <a:t>(x = </a:t>
            </a:r>
            <a:r>
              <a:rPr lang="en-US" b="0" dirty="0" err="1">
                <a:latin typeface="Courier" pitchFamily="2" charset="0"/>
                <a:cs typeface="Arial" pitchFamily="-112" charset="0"/>
              </a:rPr>
              <a:t>tgc$group</a:t>
            </a:r>
            <a:r>
              <a:rPr lang="en-US" b="0" dirty="0">
                <a:latin typeface="Courier" pitchFamily="2" charset="0"/>
                <a:cs typeface="Arial" pitchFamily="-112" charset="0"/>
              </a:rPr>
              <a:t>, y = </a:t>
            </a:r>
            <a:r>
              <a:rPr lang="en-US" b="0" dirty="0" err="1">
                <a:latin typeface="Courier" pitchFamily="2" charset="0"/>
                <a:cs typeface="Arial" pitchFamily="-112" charset="0"/>
              </a:rPr>
              <a:t>tgc$score</a:t>
            </a:r>
            <a:r>
              <a:rPr lang="en-US" b="0" dirty="0">
                <a:latin typeface="Courier" pitchFamily="2" charset="0"/>
                <a:cs typeface="Arial" pitchFamily="-112" charset="0"/>
              </a:rPr>
              <a:t>)) + </a:t>
            </a:r>
            <a:r>
              <a:rPr lang="en-US" b="0" dirty="0" err="1">
                <a:latin typeface="Courier" pitchFamily="2" charset="0"/>
                <a:cs typeface="Arial" pitchFamily="-112" charset="0"/>
              </a:rPr>
              <a:t>geom_bar</a:t>
            </a:r>
            <a:r>
              <a:rPr lang="en-US" b="0" dirty="0">
                <a:latin typeface="Courier" pitchFamily="2" charset="0"/>
                <a:cs typeface="Arial" pitchFamily="-112" charset="0"/>
              </a:rPr>
              <a:t>(stat = 'identity', position = 'dodge')</a:t>
            </a:r>
            <a:r>
              <a:rPr lang="en-GB" b="0" dirty="0">
                <a:latin typeface="Courier" pitchFamily="2" charset="0"/>
                <a:cs typeface="Arial" pitchFamily="-112" charset="0"/>
              </a:rPr>
              <a:t> + </a:t>
            </a:r>
            <a:r>
              <a:rPr lang="en-GB" b="0" dirty="0" err="1">
                <a:latin typeface="Courier" pitchFamily="2" charset="0"/>
                <a:cs typeface="Arial" pitchFamily="-112" charset="0"/>
              </a:rPr>
              <a:t>geom_errorbar</a:t>
            </a:r>
            <a:r>
              <a:rPr lang="en-GB" b="0" dirty="0">
                <a:latin typeface="Courier" pitchFamily="2" charset="0"/>
                <a:cs typeface="Arial" pitchFamily="-112" charset="0"/>
              </a:rPr>
              <a:t>(</a:t>
            </a:r>
            <a:r>
              <a:rPr lang="en-GB" b="0" dirty="0" err="1">
                <a:latin typeface="Courier" pitchFamily="2" charset="0"/>
                <a:cs typeface="Arial" pitchFamily="-112" charset="0"/>
              </a:rPr>
              <a:t>aes</a:t>
            </a:r>
            <a:r>
              <a:rPr lang="en-GB" b="0" dirty="0">
                <a:latin typeface="Courier" pitchFamily="2" charset="0"/>
                <a:cs typeface="Arial" pitchFamily="-112" charset="0"/>
              </a:rPr>
              <a:t>(</a:t>
            </a:r>
            <a:r>
              <a:rPr lang="en-GB" b="0" dirty="0" err="1">
                <a:latin typeface="Courier" pitchFamily="2" charset="0"/>
                <a:cs typeface="Arial" pitchFamily="-112" charset="0"/>
              </a:rPr>
              <a:t>ymin</a:t>
            </a:r>
            <a:r>
              <a:rPr lang="en-GB" b="0" dirty="0">
                <a:latin typeface="Courier" pitchFamily="2" charset="0"/>
                <a:cs typeface="Arial" pitchFamily="-112" charset="0"/>
              </a:rPr>
              <a:t>=</a:t>
            </a:r>
            <a:r>
              <a:rPr lang="en-US" b="0" dirty="0">
                <a:latin typeface="Courier" pitchFamily="2" charset="0"/>
                <a:cs typeface="Arial" pitchFamily="-112" charset="0"/>
              </a:rPr>
              <a:t> </a:t>
            </a:r>
            <a:r>
              <a:rPr lang="en-US" b="0" dirty="0" err="1">
                <a:latin typeface="Courier" pitchFamily="2" charset="0"/>
                <a:cs typeface="Arial" pitchFamily="-112" charset="0"/>
              </a:rPr>
              <a:t>tgc$score</a:t>
            </a:r>
            <a:r>
              <a:rPr lang="en-US" b="0" dirty="0">
                <a:latin typeface="Courier" pitchFamily="2" charset="0"/>
                <a:cs typeface="Arial" pitchFamily="-112" charset="0"/>
              </a:rPr>
              <a:t> </a:t>
            </a:r>
            <a:r>
              <a:rPr lang="en-GB" b="0" dirty="0">
                <a:latin typeface="Courier" pitchFamily="2" charset="0"/>
                <a:cs typeface="Arial" pitchFamily="-112" charset="0"/>
              </a:rPr>
              <a:t>- ci, </a:t>
            </a:r>
            <a:r>
              <a:rPr lang="en-GB" b="0" dirty="0" err="1">
                <a:latin typeface="Courier" pitchFamily="2" charset="0"/>
                <a:cs typeface="Arial" pitchFamily="-112" charset="0"/>
              </a:rPr>
              <a:t>ymax</a:t>
            </a:r>
            <a:r>
              <a:rPr lang="en-GB" b="0" dirty="0">
                <a:latin typeface="Courier" pitchFamily="2" charset="0"/>
                <a:cs typeface="Arial" pitchFamily="-112" charset="0"/>
              </a:rPr>
              <a:t>=</a:t>
            </a:r>
            <a:r>
              <a:rPr lang="en-US" b="0" dirty="0">
                <a:latin typeface="Courier" pitchFamily="2" charset="0"/>
                <a:cs typeface="Arial" pitchFamily="-112" charset="0"/>
              </a:rPr>
              <a:t> </a:t>
            </a:r>
            <a:r>
              <a:rPr lang="en-US" b="0" dirty="0" err="1">
                <a:latin typeface="Courier" pitchFamily="2" charset="0"/>
                <a:cs typeface="Arial" pitchFamily="-112" charset="0"/>
              </a:rPr>
              <a:t>tgc$score</a:t>
            </a:r>
            <a:r>
              <a:rPr lang="en-US" b="0" dirty="0">
                <a:latin typeface="Courier" pitchFamily="2" charset="0"/>
                <a:cs typeface="Arial" pitchFamily="-112" charset="0"/>
              </a:rPr>
              <a:t>  </a:t>
            </a:r>
            <a:r>
              <a:rPr lang="en-GB" b="0" dirty="0">
                <a:latin typeface="Courier" pitchFamily="2" charset="0"/>
                <a:cs typeface="Arial" pitchFamily="-112" charset="0"/>
              </a:rPr>
              <a:t>+ ci), width=.2, position=</a:t>
            </a:r>
            <a:r>
              <a:rPr lang="en-GB" b="0" dirty="0" err="1">
                <a:latin typeface="Courier" pitchFamily="2" charset="0"/>
                <a:cs typeface="Arial" pitchFamily="-112" charset="0"/>
              </a:rPr>
              <a:t>position_dodge</a:t>
            </a:r>
            <a:r>
              <a:rPr lang="en-GB" b="0" dirty="0">
                <a:latin typeface="Courier" pitchFamily="2" charset="0"/>
                <a:cs typeface="Arial" pitchFamily="-112" charset="0"/>
              </a:rPr>
              <a:t>(.9))</a:t>
            </a: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US" b="0" dirty="0">
              <a:latin typeface="Courier" pitchFamily="2" charset="0"/>
              <a:cs typeface="Arial" pitchFamily="-112" charset="0"/>
            </a:endParaRP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sp>
        <p:nvSpPr>
          <p:cNvPr id="2" name="Slide Number Placeholder 1">
            <a:extLst>
              <a:ext uri="{FF2B5EF4-FFF2-40B4-BE49-F238E27FC236}">
                <a16:creationId xmlns:a16="http://schemas.microsoft.com/office/drawing/2014/main" id="{5DDB3490-AC51-BE45-B8C7-424BE8D897AA}"/>
              </a:ext>
            </a:extLst>
          </p:cNvPr>
          <p:cNvSpPr>
            <a:spLocks noGrp="1"/>
          </p:cNvSpPr>
          <p:nvPr>
            <p:ph type="sldNum" sz="quarter" idx="12"/>
          </p:nvPr>
        </p:nvSpPr>
        <p:spPr/>
        <p:txBody>
          <a:bodyPr/>
          <a:lstStyle/>
          <a:p>
            <a:fld id="{803C33BC-767D-8845-BB2C-A473FB4A7552}" type="slidenum">
              <a:rPr lang="en-US" smtClean="0"/>
              <a:pPr/>
              <a:t>523</a:t>
            </a:fld>
            <a:endParaRPr lang="en-US"/>
          </a:p>
        </p:txBody>
      </p:sp>
    </p:spTree>
    <p:extLst>
      <p:ext uri="{BB962C8B-B14F-4D97-AF65-F5344CB8AC3E}">
        <p14:creationId xmlns:p14="http://schemas.microsoft.com/office/powerpoint/2010/main" val="1972503481"/>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65B08E-2FDD-AD4E-AAA3-049D55F12ACE}"/>
              </a:ext>
            </a:extLst>
          </p:cNvPr>
          <p:cNvPicPr>
            <a:picLocks noChangeAspect="1"/>
          </p:cNvPicPr>
          <p:nvPr/>
        </p:nvPicPr>
        <p:blipFill>
          <a:blip r:embed="rId2"/>
          <a:stretch>
            <a:fillRect/>
          </a:stretch>
        </p:blipFill>
        <p:spPr>
          <a:xfrm>
            <a:off x="254000" y="317500"/>
            <a:ext cx="8636000" cy="6223000"/>
          </a:xfrm>
          <a:prstGeom prst="rect">
            <a:avLst/>
          </a:prstGeom>
        </p:spPr>
      </p:pic>
      <p:sp>
        <p:nvSpPr>
          <p:cNvPr id="2" name="Slide Number Placeholder 1">
            <a:extLst>
              <a:ext uri="{FF2B5EF4-FFF2-40B4-BE49-F238E27FC236}">
                <a16:creationId xmlns:a16="http://schemas.microsoft.com/office/drawing/2014/main" id="{1557038C-B8A7-B748-8D4C-D9E62F228978}"/>
              </a:ext>
            </a:extLst>
          </p:cNvPr>
          <p:cNvSpPr>
            <a:spLocks noGrp="1"/>
          </p:cNvSpPr>
          <p:nvPr>
            <p:ph type="sldNum" sz="quarter" idx="12"/>
          </p:nvPr>
        </p:nvSpPr>
        <p:spPr/>
        <p:txBody>
          <a:bodyPr/>
          <a:lstStyle/>
          <a:p>
            <a:fld id="{803C33BC-767D-8845-BB2C-A473FB4A7552}" type="slidenum">
              <a:rPr lang="en-US" smtClean="0"/>
              <a:pPr/>
              <a:t>524</a:t>
            </a:fld>
            <a:endParaRPr lang="en-US"/>
          </a:p>
        </p:txBody>
      </p:sp>
    </p:spTree>
    <p:extLst>
      <p:ext uri="{BB962C8B-B14F-4D97-AF65-F5344CB8AC3E}">
        <p14:creationId xmlns:p14="http://schemas.microsoft.com/office/powerpoint/2010/main" val="528145697"/>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p29">
            <a:extLst>
              <a:ext uri="{FF2B5EF4-FFF2-40B4-BE49-F238E27FC236}">
                <a16:creationId xmlns:a16="http://schemas.microsoft.com/office/drawing/2014/main" id="{E4133857-3CFE-9D4F-ACCF-394EFACE740F}"/>
              </a:ext>
            </a:extLst>
          </p:cNvPr>
          <p:cNvSpPr/>
          <p:nvPr/>
        </p:nvSpPr>
        <p:spPr>
          <a:xfrm>
            <a:off x="2063415" y="4669242"/>
            <a:ext cx="5323209" cy="48768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808080"/>
              </a:buClr>
              <a:buFont typeface="Calibri"/>
              <a:buNone/>
            </a:pPr>
            <a:r>
              <a:rPr lang="en" sz="1800" b="0" i="0" u="none" strike="noStrike" cap="none" dirty="0">
                <a:solidFill>
                  <a:srgbClr val="808080"/>
                </a:solidFill>
                <a:latin typeface="Calibri"/>
                <a:ea typeface="Calibri"/>
                <a:cs typeface="Calibri"/>
                <a:sym typeface="Calibri"/>
              </a:rPr>
              <a:t>Error bars are 95% CIs</a:t>
            </a:r>
            <a:endParaRPr sz="1800" b="0" i="0" u="none" strike="noStrike" cap="none" dirty="0">
              <a:solidFill>
                <a:srgbClr val="808080"/>
              </a:solidFill>
              <a:latin typeface="Calibri"/>
              <a:ea typeface="Calibri"/>
              <a:cs typeface="Calibri"/>
              <a:sym typeface="Calibri"/>
            </a:endParaRPr>
          </a:p>
          <a:p>
            <a:pPr marL="0" marR="0" lvl="0" indent="0" algn="l" rtl="0">
              <a:lnSpc>
                <a:spcPct val="100000"/>
              </a:lnSpc>
              <a:spcBef>
                <a:spcPts val="0"/>
              </a:spcBef>
              <a:spcAft>
                <a:spcPts val="0"/>
              </a:spcAft>
              <a:buClr>
                <a:srgbClr val="808080"/>
              </a:buClr>
              <a:buFont typeface="Helvetica Neue"/>
              <a:buNone/>
            </a:pPr>
            <a:r>
              <a:rPr lang="en" sz="1800" b="0" i="1" u="none" strike="noStrike" cap="none" dirty="0">
                <a:solidFill>
                  <a:srgbClr val="808080"/>
                </a:solidFill>
                <a:latin typeface="Helvetica Neue"/>
                <a:ea typeface="Helvetica Neue"/>
                <a:cs typeface="Helvetica Neue"/>
                <a:sym typeface="Helvetica Neue"/>
              </a:rPr>
              <a:t>p</a:t>
            </a:r>
            <a:r>
              <a:rPr lang="en" sz="1800" b="0" i="0" u="none" strike="noStrike" cap="none" dirty="0">
                <a:solidFill>
                  <a:srgbClr val="808080"/>
                </a:solidFill>
                <a:latin typeface="Calibri"/>
                <a:ea typeface="Calibri"/>
                <a:cs typeface="Calibri"/>
                <a:sym typeface="Calibri"/>
              </a:rPr>
              <a:t>-values are based on a null hypothesis of no effect</a:t>
            </a:r>
            <a:endParaRPr dirty="0"/>
          </a:p>
        </p:txBody>
      </p:sp>
      <p:pic>
        <p:nvPicPr>
          <p:cNvPr id="5" name="Google Shape;197;p29">
            <a:extLst>
              <a:ext uri="{FF2B5EF4-FFF2-40B4-BE49-F238E27FC236}">
                <a16:creationId xmlns:a16="http://schemas.microsoft.com/office/drawing/2014/main" id="{DEC992D5-5680-5444-9DFE-9828069665D1}"/>
              </a:ext>
            </a:extLst>
          </p:cNvPr>
          <p:cNvPicPr preferRelativeResize="0"/>
          <p:nvPr/>
        </p:nvPicPr>
        <p:blipFill rotWithShape="1">
          <a:blip r:embed="rId2">
            <a:alphaModFix/>
          </a:blip>
          <a:srcRect/>
          <a:stretch/>
        </p:blipFill>
        <p:spPr>
          <a:xfrm>
            <a:off x="1311880" y="1414007"/>
            <a:ext cx="6118643" cy="3226991"/>
          </a:xfrm>
          <a:prstGeom prst="rect">
            <a:avLst/>
          </a:prstGeom>
          <a:noFill/>
          <a:ln>
            <a:noFill/>
          </a:ln>
        </p:spPr>
      </p:pic>
      <p:sp>
        <p:nvSpPr>
          <p:cNvPr id="7" name="Google Shape;199;p29">
            <a:extLst>
              <a:ext uri="{FF2B5EF4-FFF2-40B4-BE49-F238E27FC236}">
                <a16:creationId xmlns:a16="http://schemas.microsoft.com/office/drawing/2014/main" id="{EA007B9B-D8CB-D040-BCBB-81729AD98242}"/>
              </a:ext>
            </a:extLst>
          </p:cNvPr>
          <p:cNvSpPr/>
          <p:nvPr/>
        </p:nvSpPr>
        <p:spPr>
          <a:xfrm>
            <a:off x="7070460" y="4754967"/>
            <a:ext cx="2106996" cy="39243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Font typeface="Arial Narrow"/>
              <a:buNone/>
            </a:pPr>
            <a:r>
              <a:rPr lang="en" sz="1500" b="0" i="0" u="none" strike="noStrike" cap="none">
                <a:solidFill>
                  <a:schemeClr val="accent1"/>
                </a:solidFill>
                <a:latin typeface="Arial Narrow"/>
                <a:ea typeface="Arial Narrow"/>
                <a:cs typeface="Arial Narrow"/>
                <a:sym typeface="Arial Narrow"/>
              </a:rPr>
              <a:t>Adapted from</a:t>
            </a:r>
            <a:br>
              <a:rPr lang="en" sz="1500" b="0" i="0" u="none" strike="noStrike" cap="none">
                <a:solidFill>
                  <a:schemeClr val="accent1"/>
                </a:solidFill>
                <a:latin typeface="Arial Narrow"/>
                <a:ea typeface="Arial Narrow"/>
                <a:cs typeface="Arial Narrow"/>
                <a:sym typeface="Arial Narrow"/>
              </a:rPr>
            </a:br>
            <a:r>
              <a:rPr lang="en" sz="1500" b="0" i="0" u="none" strike="noStrike" cap="none">
                <a:solidFill>
                  <a:schemeClr val="accent1"/>
                </a:solidFill>
                <a:latin typeface="Arial Narrow"/>
                <a:ea typeface="Arial Narrow"/>
                <a:cs typeface="Arial Narrow"/>
                <a:sym typeface="Arial Narrow"/>
              </a:rPr>
              <a:t>(Ziliak and McCloskey, 2009)</a:t>
            </a:r>
            <a:endParaRPr/>
          </a:p>
        </p:txBody>
      </p:sp>
      <p:sp>
        <p:nvSpPr>
          <p:cNvPr id="8" name="TextBox 9">
            <a:extLst>
              <a:ext uri="{FF2B5EF4-FFF2-40B4-BE49-F238E27FC236}">
                <a16:creationId xmlns:a16="http://schemas.microsoft.com/office/drawing/2014/main" id="{CC5B2426-BA90-4A49-9229-25B02CD55694}"/>
              </a:ext>
            </a:extLst>
          </p:cNvPr>
          <p:cNvSpPr txBox="1">
            <a:spLocks noChangeArrowheads="1"/>
          </p:cNvSpPr>
          <p:nvPr/>
        </p:nvSpPr>
        <p:spPr bwMode="auto">
          <a:xfrm>
            <a:off x="0" y="5673923"/>
            <a:ext cx="9144000" cy="61555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which weight-loss pill would you recommend?</a:t>
            </a:r>
            <a:endParaRPr lang="en-US" sz="3400" dirty="0">
              <a:solidFill>
                <a:srgbClr val="99CC00"/>
              </a:solidFill>
            </a:endParaRPr>
          </a:p>
        </p:txBody>
      </p:sp>
      <p:pic>
        <p:nvPicPr>
          <p:cNvPr id="9" name="Picture 8">
            <a:extLst>
              <a:ext uri="{FF2B5EF4-FFF2-40B4-BE49-F238E27FC236}">
                <a16:creationId xmlns:a16="http://schemas.microsoft.com/office/drawing/2014/main" id="{52EB7B65-178D-DC42-AD6E-582D987265E4}"/>
              </a:ext>
            </a:extLst>
          </p:cNvPr>
          <p:cNvPicPr>
            <a:picLocks noChangeAspect="1"/>
          </p:cNvPicPr>
          <p:nvPr/>
        </p:nvPicPr>
        <p:blipFill>
          <a:blip r:embed="rId3"/>
          <a:stretch>
            <a:fillRect/>
          </a:stretch>
        </p:blipFill>
        <p:spPr>
          <a:xfrm>
            <a:off x="6172200" y="40295"/>
            <a:ext cx="2971800" cy="1966632"/>
          </a:xfrm>
          <a:prstGeom prst="rect">
            <a:avLst/>
          </a:prstGeom>
        </p:spPr>
      </p:pic>
      <p:sp>
        <p:nvSpPr>
          <p:cNvPr id="2" name="Slide Number Placeholder 1">
            <a:extLst>
              <a:ext uri="{FF2B5EF4-FFF2-40B4-BE49-F238E27FC236}">
                <a16:creationId xmlns:a16="http://schemas.microsoft.com/office/drawing/2014/main" id="{A67B8703-DEF3-FF4A-BC7C-B7357A2F651E}"/>
              </a:ext>
            </a:extLst>
          </p:cNvPr>
          <p:cNvSpPr>
            <a:spLocks noGrp="1"/>
          </p:cNvSpPr>
          <p:nvPr>
            <p:ph type="sldNum" sz="quarter" idx="12"/>
          </p:nvPr>
        </p:nvSpPr>
        <p:spPr/>
        <p:txBody>
          <a:bodyPr/>
          <a:lstStyle/>
          <a:p>
            <a:fld id="{8C734804-006E-DC44-93A2-A63A0AD6AB16}" type="slidenum">
              <a:rPr lang="en-US" smtClean="0"/>
              <a:pPr/>
              <a:t>525</a:t>
            </a:fld>
            <a:endParaRPr lang="en-US"/>
          </a:p>
        </p:txBody>
      </p:sp>
    </p:spTree>
    <p:extLst>
      <p:ext uri="{BB962C8B-B14F-4D97-AF65-F5344CB8AC3E}">
        <p14:creationId xmlns:p14="http://schemas.microsoft.com/office/powerpoint/2010/main" val="4061644178"/>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5;p30">
            <a:extLst>
              <a:ext uri="{FF2B5EF4-FFF2-40B4-BE49-F238E27FC236}">
                <a16:creationId xmlns:a16="http://schemas.microsoft.com/office/drawing/2014/main" id="{5448CEBC-5D12-624C-9F30-40AAB9E28A9B}"/>
              </a:ext>
            </a:extLst>
          </p:cNvPr>
          <p:cNvSpPr/>
          <p:nvPr/>
        </p:nvSpPr>
        <p:spPr>
          <a:xfrm>
            <a:off x="2063415" y="4669242"/>
            <a:ext cx="5323209" cy="48768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808080"/>
              </a:buClr>
              <a:buFont typeface="Calibri"/>
              <a:buNone/>
            </a:pPr>
            <a:r>
              <a:rPr lang="en" sz="1800" b="0" i="0" u="none" strike="noStrike" cap="none">
                <a:solidFill>
                  <a:srgbClr val="808080"/>
                </a:solidFill>
                <a:latin typeface="Calibri"/>
                <a:ea typeface="Calibri"/>
                <a:cs typeface="Calibri"/>
                <a:sym typeface="Calibri"/>
              </a:rPr>
              <a:t>Error bars are 95% CIs</a:t>
            </a:r>
            <a:endParaRPr sz="1800" b="0" i="0" u="none" strike="noStrike" cap="none">
              <a:solidFill>
                <a:srgbClr val="808080"/>
              </a:solidFill>
              <a:latin typeface="Calibri"/>
              <a:ea typeface="Calibri"/>
              <a:cs typeface="Calibri"/>
              <a:sym typeface="Calibri"/>
            </a:endParaRPr>
          </a:p>
          <a:p>
            <a:pPr marL="0" marR="0" lvl="0" indent="0" algn="l" rtl="0">
              <a:lnSpc>
                <a:spcPct val="100000"/>
              </a:lnSpc>
              <a:spcBef>
                <a:spcPts val="0"/>
              </a:spcBef>
              <a:spcAft>
                <a:spcPts val="0"/>
              </a:spcAft>
              <a:buClr>
                <a:srgbClr val="808080"/>
              </a:buClr>
              <a:buFont typeface="Helvetica Neue"/>
              <a:buNone/>
            </a:pPr>
            <a:r>
              <a:rPr lang="en" sz="1800" b="0" i="1" u="none" strike="noStrike" cap="none">
                <a:solidFill>
                  <a:srgbClr val="808080"/>
                </a:solidFill>
                <a:latin typeface="Helvetica Neue"/>
                <a:ea typeface="Helvetica Neue"/>
                <a:cs typeface="Helvetica Neue"/>
                <a:sym typeface="Helvetica Neue"/>
              </a:rPr>
              <a:t>p</a:t>
            </a:r>
            <a:r>
              <a:rPr lang="en" sz="1800" b="0" i="0" u="none" strike="noStrike" cap="none">
                <a:solidFill>
                  <a:srgbClr val="808080"/>
                </a:solidFill>
                <a:latin typeface="Calibri"/>
                <a:ea typeface="Calibri"/>
                <a:cs typeface="Calibri"/>
                <a:sym typeface="Calibri"/>
              </a:rPr>
              <a:t>-values are based on a null hypothesis of no effect</a:t>
            </a:r>
            <a:endParaRPr/>
          </a:p>
        </p:txBody>
      </p:sp>
      <p:pic>
        <p:nvPicPr>
          <p:cNvPr id="5" name="Google Shape;206;p30">
            <a:extLst>
              <a:ext uri="{FF2B5EF4-FFF2-40B4-BE49-F238E27FC236}">
                <a16:creationId xmlns:a16="http://schemas.microsoft.com/office/drawing/2014/main" id="{5A29C970-4395-B149-9F76-25D411CB8FAE}"/>
              </a:ext>
            </a:extLst>
          </p:cNvPr>
          <p:cNvPicPr preferRelativeResize="0"/>
          <p:nvPr/>
        </p:nvPicPr>
        <p:blipFill rotWithShape="1">
          <a:blip r:embed="rId2">
            <a:alphaModFix/>
          </a:blip>
          <a:srcRect/>
          <a:stretch/>
        </p:blipFill>
        <p:spPr>
          <a:xfrm>
            <a:off x="1311880" y="1414007"/>
            <a:ext cx="6118643" cy="3226991"/>
          </a:xfrm>
          <a:prstGeom prst="rect">
            <a:avLst/>
          </a:prstGeom>
          <a:noFill/>
          <a:ln>
            <a:noFill/>
          </a:ln>
        </p:spPr>
      </p:pic>
      <p:sp>
        <p:nvSpPr>
          <p:cNvPr id="7" name="Google Shape;208;p30">
            <a:extLst>
              <a:ext uri="{FF2B5EF4-FFF2-40B4-BE49-F238E27FC236}">
                <a16:creationId xmlns:a16="http://schemas.microsoft.com/office/drawing/2014/main" id="{15441464-DFAB-364E-91B8-D00665F497B1}"/>
              </a:ext>
            </a:extLst>
          </p:cNvPr>
          <p:cNvSpPr/>
          <p:nvPr/>
        </p:nvSpPr>
        <p:spPr>
          <a:xfrm>
            <a:off x="7070460" y="4754967"/>
            <a:ext cx="2106996" cy="39243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Font typeface="Arial Narrow"/>
              <a:buNone/>
            </a:pPr>
            <a:r>
              <a:rPr lang="en" sz="1500" b="0" i="0" u="none" strike="noStrike" cap="none">
                <a:solidFill>
                  <a:schemeClr val="accent1"/>
                </a:solidFill>
                <a:latin typeface="Arial Narrow"/>
                <a:ea typeface="Arial Narrow"/>
                <a:cs typeface="Arial Narrow"/>
                <a:sym typeface="Arial Narrow"/>
              </a:rPr>
              <a:t>Adapted from</a:t>
            </a:r>
            <a:br>
              <a:rPr lang="en" sz="1500" b="0" i="0" u="none" strike="noStrike" cap="none">
                <a:solidFill>
                  <a:schemeClr val="accent1"/>
                </a:solidFill>
                <a:latin typeface="Arial Narrow"/>
                <a:ea typeface="Arial Narrow"/>
                <a:cs typeface="Arial Narrow"/>
                <a:sym typeface="Arial Narrow"/>
              </a:rPr>
            </a:br>
            <a:r>
              <a:rPr lang="en" sz="1500" b="0" i="0" u="none" strike="noStrike" cap="none">
                <a:solidFill>
                  <a:schemeClr val="accent1"/>
                </a:solidFill>
                <a:latin typeface="Arial Narrow"/>
                <a:ea typeface="Arial Narrow"/>
                <a:cs typeface="Arial Narrow"/>
                <a:sym typeface="Arial Narrow"/>
              </a:rPr>
              <a:t>(Ziliak and McCloskey, 2009)</a:t>
            </a:r>
            <a:endParaRPr/>
          </a:p>
        </p:txBody>
      </p:sp>
      <p:sp>
        <p:nvSpPr>
          <p:cNvPr id="8" name="Google Shape;209;p30">
            <a:extLst>
              <a:ext uri="{FF2B5EF4-FFF2-40B4-BE49-F238E27FC236}">
                <a16:creationId xmlns:a16="http://schemas.microsoft.com/office/drawing/2014/main" id="{08DA35E4-EFC6-9C45-A083-BEAB1DF0ADD9}"/>
              </a:ext>
            </a:extLst>
          </p:cNvPr>
          <p:cNvSpPr/>
          <p:nvPr/>
        </p:nvSpPr>
        <p:spPr>
          <a:xfrm>
            <a:off x="3558126" y="3193356"/>
            <a:ext cx="3688400" cy="757323"/>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9" name="Google Shape;210;p30">
            <a:extLst>
              <a:ext uri="{FF2B5EF4-FFF2-40B4-BE49-F238E27FC236}">
                <a16:creationId xmlns:a16="http://schemas.microsoft.com/office/drawing/2014/main" id="{D8304B2E-7788-1647-97FC-999B56D2B891}"/>
              </a:ext>
            </a:extLst>
          </p:cNvPr>
          <p:cNvSpPr/>
          <p:nvPr/>
        </p:nvSpPr>
        <p:spPr>
          <a:xfrm>
            <a:off x="850033" y="3124360"/>
            <a:ext cx="2412070" cy="757324"/>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10" name="TextBox 9">
            <a:extLst>
              <a:ext uri="{FF2B5EF4-FFF2-40B4-BE49-F238E27FC236}">
                <a16:creationId xmlns:a16="http://schemas.microsoft.com/office/drawing/2014/main" id="{A0C987BD-A73D-8548-A612-EA0B05E38552}"/>
              </a:ext>
            </a:extLst>
          </p:cNvPr>
          <p:cNvSpPr txBox="1">
            <a:spLocks noChangeArrowheads="1"/>
          </p:cNvSpPr>
          <p:nvPr/>
        </p:nvSpPr>
        <p:spPr bwMode="auto">
          <a:xfrm>
            <a:off x="0" y="5673923"/>
            <a:ext cx="9144000" cy="61555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which weight-loss pill would you recommend?</a:t>
            </a:r>
            <a:endParaRPr lang="en-US" sz="3400" dirty="0">
              <a:solidFill>
                <a:srgbClr val="99CC00"/>
              </a:solidFill>
            </a:endParaRPr>
          </a:p>
        </p:txBody>
      </p:sp>
      <p:pic>
        <p:nvPicPr>
          <p:cNvPr id="13" name="Picture 12">
            <a:extLst>
              <a:ext uri="{FF2B5EF4-FFF2-40B4-BE49-F238E27FC236}">
                <a16:creationId xmlns:a16="http://schemas.microsoft.com/office/drawing/2014/main" id="{A5DDFEC1-8A86-7341-867C-38808E2F2A87}"/>
              </a:ext>
            </a:extLst>
          </p:cNvPr>
          <p:cNvPicPr>
            <a:picLocks noChangeAspect="1"/>
          </p:cNvPicPr>
          <p:nvPr/>
        </p:nvPicPr>
        <p:blipFill>
          <a:blip r:embed="rId3"/>
          <a:stretch>
            <a:fillRect/>
          </a:stretch>
        </p:blipFill>
        <p:spPr>
          <a:xfrm>
            <a:off x="6172200" y="40295"/>
            <a:ext cx="2971800" cy="1966632"/>
          </a:xfrm>
          <a:prstGeom prst="rect">
            <a:avLst/>
          </a:prstGeom>
        </p:spPr>
      </p:pic>
      <p:sp>
        <p:nvSpPr>
          <p:cNvPr id="2" name="Slide Number Placeholder 1">
            <a:extLst>
              <a:ext uri="{FF2B5EF4-FFF2-40B4-BE49-F238E27FC236}">
                <a16:creationId xmlns:a16="http://schemas.microsoft.com/office/drawing/2014/main" id="{4DB75F85-7634-1B4A-A146-8D228D616F1E}"/>
              </a:ext>
            </a:extLst>
          </p:cNvPr>
          <p:cNvSpPr>
            <a:spLocks noGrp="1"/>
          </p:cNvSpPr>
          <p:nvPr>
            <p:ph type="sldNum" sz="quarter" idx="12"/>
          </p:nvPr>
        </p:nvSpPr>
        <p:spPr/>
        <p:txBody>
          <a:bodyPr/>
          <a:lstStyle/>
          <a:p>
            <a:fld id="{8C734804-006E-DC44-93A2-A63A0AD6AB16}" type="slidenum">
              <a:rPr lang="en-US" smtClean="0"/>
              <a:pPr/>
              <a:t>526</a:t>
            </a:fld>
            <a:endParaRPr lang="en-US"/>
          </a:p>
        </p:txBody>
      </p:sp>
    </p:spTree>
    <p:extLst>
      <p:ext uri="{BB962C8B-B14F-4D97-AF65-F5344CB8AC3E}">
        <p14:creationId xmlns:p14="http://schemas.microsoft.com/office/powerpoint/2010/main" val="354115830"/>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6;p31">
            <a:extLst>
              <a:ext uri="{FF2B5EF4-FFF2-40B4-BE49-F238E27FC236}">
                <a16:creationId xmlns:a16="http://schemas.microsoft.com/office/drawing/2014/main" id="{75AB3EB7-E986-0C41-846B-2E79B6076816}"/>
              </a:ext>
            </a:extLst>
          </p:cNvPr>
          <p:cNvSpPr/>
          <p:nvPr/>
        </p:nvSpPr>
        <p:spPr>
          <a:xfrm>
            <a:off x="2063415" y="4669242"/>
            <a:ext cx="5323209" cy="48768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808080"/>
              </a:buClr>
              <a:buFont typeface="Calibri"/>
              <a:buNone/>
            </a:pPr>
            <a:r>
              <a:rPr lang="en" sz="1800" b="0" i="0" u="none" strike="noStrike" cap="none">
                <a:solidFill>
                  <a:srgbClr val="808080"/>
                </a:solidFill>
                <a:latin typeface="Calibri"/>
                <a:ea typeface="Calibri"/>
                <a:cs typeface="Calibri"/>
                <a:sym typeface="Calibri"/>
              </a:rPr>
              <a:t>Error bars are 95% CIs</a:t>
            </a:r>
            <a:endParaRPr sz="1800" b="0" i="0" u="none" strike="noStrike" cap="none">
              <a:solidFill>
                <a:srgbClr val="808080"/>
              </a:solidFill>
              <a:latin typeface="Calibri"/>
              <a:ea typeface="Calibri"/>
              <a:cs typeface="Calibri"/>
              <a:sym typeface="Calibri"/>
            </a:endParaRPr>
          </a:p>
          <a:p>
            <a:pPr marL="0" marR="0" lvl="0" indent="0" algn="l" rtl="0">
              <a:lnSpc>
                <a:spcPct val="100000"/>
              </a:lnSpc>
              <a:spcBef>
                <a:spcPts val="0"/>
              </a:spcBef>
              <a:spcAft>
                <a:spcPts val="0"/>
              </a:spcAft>
              <a:buClr>
                <a:srgbClr val="808080"/>
              </a:buClr>
              <a:buFont typeface="Helvetica Neue"/>
              <a:buNone/>
            </a:pPr>
            <a:r>
              <a:rPr lang="en" sz="1800" b="0" i="1" u="none" strike="noStrike" cap="none">
                <a:solidFill>
                  <a:srgbClr val="808080"/>
                </a:solidFill>
                <a:latin typeface="Helvetica Neue"/>
                <a:ea typeface="Helvetica Neue"/>
                <a:cs typeface="Helvetica Neue"/>
                <a:sym typeface="Helvetica Neue"/>
              </a:rPr>
              <a:t>p</a:t>
            </a:r>
            <a:r>
              <a:rPr lang="en" sz="1800" b="0" i="0" u="none" strike="noStrike" cap="none">
                <a:solidFill>
                  <a:srgbClr val="808080"/>
                </a:solidFill>
                <a:latin typeface="Calibri"/>
                <a:ea typeface="Calibri"/>
                <a:cs typeface="Calibri"/>
                <a:sym typeface="Calibri"/>
              </a:rPr>
              <a:t>-values are based on a null hypothesis of no effect</a:t>
            </a:r>
            <a:endParaRPr/>
          </a:p>
        </p:txBody>
      </p:sp>
      <p:pic>
        <p:nvPicPr>
          <p:cNvPr id="4" name="Google Shape;217;p31">
            <a:extLst>
              <a:ext uri="{FF2B5EF4-FFF2-40B4-BE49-F238E27FC236}">
                <a16:creationId xmlns:a16="http://schemas.microsoft.com/office/drawing/2014/main" id="{C3E48CB6-68AB-884C-B75A-6E1FE761D847}"/>
              </a:ext>
            </a:extLst>
          </p:cNvPr>
          <p:cNvPicPr preferRelativeResize="0"/>
          <p:nvPr/>
        </p:nvPicPr>
        <p:blipFill rotWithShape="1">
          <a:blip r:embed="rId2">
            <a:alphaModFix/>
          </a:blip>
          <a:srcRect/>
          <a:stretch/>
        </p:blipFill>
        <p:spPr>
          <a:xfrm>
            <a:off x="1311880" y="1414007"/>
            <a:ext cx="6118643" cy="3226991"/>
          </a:xfrm>
          <a:prstGeom prst="rect">
            <a:avLst/>
          </a:prstGeom>
          <a:noFill/>
          <a:ln>
            <a:noFill/>
          </a:ln>
        </p:spPr>
      </p:pic>
      <p:sp>
        <p:nvSpPr>
          <p:cNvPr id="5" name="Google Shape;219;p31">
            <a:extLst>
              <a:ext uri="{FF2B5EF4-FFF2-40B4-BE49-F238E27FC236}">
                <a16:creationId xmlns:a16="http://schemas.microsoft.com/office/drawing/2014/main" id="{53D1B584-63F9-C14E-B848-A9BCB22C2B02}"/>
              </a:ext>
            </a:extLst>
          </p:cNvPr>
          <p:cNvSpPr/>
          <p:nvPr/>
        </p:nvSpPr>
        <p:spPr>
          <a:xfrm>
            <a:off x="7070460" y="4754967"/>
            <a:ext cx="2106996" cy="39243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Font typeface="Arial Narrow"/>
              <a:buNone/>
            </a:pPr>
            <a:r>
              <a:rPr lang="en" sz="1500" b="0" i="0" u="none" strike="noStrike" cap="none">
                <a:solidFill>
                  <a:schemeClr val="accent1"/>
                </a:solidFill>
                <a:latin typeface="Arial Narrow"/>
                <a:ea typeface="Arial Narrow"/>
                <a:cs typeface="Arial Narrow"/>
                <a:sym typeface="Arial Narrow"/>
              </a:rPr>
              <a:t>Adapted from</a:t>
            </a:r>
            <a:br>
              <a:rPr lang="en" sz="1500" b="0" i="0" u="none" strike="noStrike" cap="none">
                <a:solidFill>
                  <a:schemeClr val="accent1"/>
                </a:solidFill>
                <a:latin typeface="Arial Narrow"/>
                <a:ea typeface="Arial Narrow"/>
                <a:cs typeface="Arial Narrow"/>
                <a:sym typeface="Arial Narrow"/>
              </a:rPr>
            </a:br>
            <a:r>
              <a:rPr lang="en" sz="1500" b="0" i="0" u="none" strike="noStrike" cap="none">
                <a:solidFill>
                  <a:schemeClr val="accent1"/>
                </a:solidFill>
                <a:latin typeface="Arial Narrow"/>
                <a:ea typeface="Arial Narrow"/>
                <a:cs typeface="Arial Narrow"/>
                <a:sym typeface="Arial Narrow"/>
              </a:rPr>
              <a:t>(Ziliak and McCloskey, 2009)</a:t>
            </a:r>
            <a:endParaRPr/>
          </a:p>
        </p:txBody>
      </p:sp>
      <p:sp>
        <p:nvSpPr>
          <p:cNvPr id="6" name="Google Shape;220;p31">
            <a:extLst>
              <a:ext uri="{FF2B5EF4-FFF2-40B4-BE49-F238E27FC236}">
                <a16:creationId xmlns:a16="http://schemas.microsoft.com/office/drawing/2014/main" id="{0FA849DE-A2E4-764C-9713-AA27F54A7B9B}"/>
              </a:ext>
            </a:extLst>
          </p:cNvPr>
          <p:cNvSpPr/>
          <p:nvPr/>
        </p:nvSpPr>
        <p:spPr>
          <a:xfrm>
            <a:off x="3394465" y="2692209"/>
            <a:ext cx="3852061" cy="125847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7" name="Google Shape;221;p31">
            <a:extLst>
              <a:ext uri="{FF2B5EF4-FFF2-40B4-BE49-F238E27FC236}">
                <a16:creationId xmlns:a16="http://schemas.microsoft.com/office/drawing/2014/main" id="{4ED35309-B9A8-A940-A727-FC3B62FFFFBE}"/>
              </a:ext>
            </a:extLst>
          </p:cNvPr>
          <p:cNvSpPr/>
          <p:nvPr/>
        </p:nvSpPr>
        <p:spPr>
          <a:xfrm>
            <a:off x="850033" y="2737686"/>
            <a:ext cx="2412070" cy="1143998"/>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8" name="TextBox 7">
            <a:extLst>
              <a:ext uri="{FF2B5EF4-FFF2-40B4-BE49-F238E27FC236}">
                <a16:creationId xmlns:a16="http://schemas.microsoft.com/office/drawing/2014/main" id="{243B9150-6BFC-9141-A24B-A2F5A0F958FF}"/>
              </a:ext>
            </a:extLst>
          </p:cNvPr>
          <p:cNvSpPr txBox="1">
            <a:spLocks noChangeArrowheads="1"/>
          </p:cNvSpPr>
          <p:nvPr/>
        </p:nvSpPr>
        <p:spPr bwMode="auto">
          <a:xfrm>
            <a:off x="0" y="5673923"/>
            <a:ext cx="9144000" cy="61555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which weight-loss pill would you recommend?</a:t>
            </a:r>
            <a:endParaRPr lang="en-US" sz="3400" dirty="0">
              <a:solidFill>
                <a:srgbClr val="99CC00"/>
              </a:solidFill>
            </a:endParaRPr>
          </a:p>
        </p:txBody>
      </p:sp>
      <p:pic>
        <p:nvPicPr>
          <p:cNvPr id="9" name="Picture 8">
            <a:extLst>
              <a:ext uri="{FF2B5EF4-FFF2-40B4-BE49-F238E27FC236}">
                <a16:creationId xmlns:a16="http://schemas.microsoft.com/office/drawing/2014/main" id="{BB962D24-C805-C04D-96FF-F271949556FC}"/>
              </a:ext>
            </a:extLst>
          </p:cNvPr>
          <p:cNvPicPr>
            <a:picLocks noChangeAspect="1"/>
          </p:cNvPicPr>
          <p:nvPr/>
        </p:nvPicPr>
        <p:blipFill>
          <a:blip r:embed="rId3"/>
          <a:stretch>
            <a:fillRect/>
          </a:stretch>
        </p:blipFill>
        <p:spPr>
          <a:xfrm>
            <a:off x="6172200" y="40295"/>
            <a:ext cx="2971800" cy="1966632"/>
          </a:xfrm>
          <a:prstGeom prst="rect">
            <a:avLst/>
          </a:prstGeom>
        </p:spPr>
      </p:pic>
      <p:sp>
        <p:nvSpPr>
          <p:cNvPr id="2" name="Slide Number Placeholder 1">
            <a:extLst>
              <a:ext uri="{FF2B5EF4-FFF2-40B4-BE49-F238E27FC236}">
                <a16:creationId xmlns:a16="http://schemas.microsoft.com/office/drawing/2014/main" id="{C5612B89-7BB1-4141-9A22-B320A7C8EA4C}"/>
              </a:ext>
            </a:extLst>
          </p:cNvPr>
          <p:cNvSpPr>
            <a:spLocks noGrp="1"/>
          </p:cNvSpPr>
          <p:nvPr>
            <p:ph type="sldNum" sz="quarter" idx="12"/>
          </p:nvPr>
        </p:nvSpPr>
        <p:spPr/>
        <p:txBody>
          <a:bodyPr/>
          <a:lstStyle/>
          <a:p>
            <a:fld id="{8C734804-006E-DC44-93A2-A63A0AD6AB16}" type="slidenum">
              <a:rPr lang="en-US" smtClean="0"/>
              <a:pPr/>
              <a:t>527</a:t>
            </a:fld>
            <a:endParaRPr lang="en-US"/>
          </a:p>
        </p:txBody>
      </p:sp>
    </p:spTree>
    <p:extLst>
      <p:ext uri="{BB962C8B-B14F-4D97-AF65-F5344CB8AC3E}">
        <p14:creationId xmlns:p14="http://schemas.microsoft.com/office/powerpoint/2010/main" val="55097224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BE50D6-1EFC-B94D-B1F9-5738B34D00F7}"/>
              </a:ext>
            </a:extLst>
          </p:cNvPr>
          <p:cNvSpPr txBox="1">
            <a:spLocks noChangeArrowheads="1"/>
          </p:cNvSpPr>
          <p:nvPr/>
        </p:nvSpPr>
        <p:spPr bwMode="auto">
          <a:xfrm>
            <a:off x="0" y="5673923"/>
            <a:ext cx="9144000" cy="61555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which weight-loss pill would you recommend?</a:t>
            </a:r>
            <a:endParaRPr lang="en-US" sz="3400" dirty="0">
              <a:solidFill>
                <a:srgbClr val="99CC00"/>
              </a:solidFill>
            </a:endParaRPr>
          </a:p>
        </p:txBody>
      </p:sp>
      <p:sp>
        <p:nvSpPr>
          <p:cNvPr id="5" name="Google Shape;227;p32">
            <a:extLst>
              <a:ext uri="{FF2B5EF4-FFF2-40B4-BE49-F238E27FC236}">
                <a16:creationId xmlns:a16="http://schemas.microsoft.com/office/drawing/2014/main" id="{BAF295A1-F275-9C49-B8C1-33AEB8D52753}"/>
              </a:ext>
            </a:extLst>
          </p:cNvPr>
          <p:cNvSpPr/>
          <p:nvPr/>
        </p:nvSpPr>
        <p:spPr>
          <a:xfrm>
            <a:off x="2063415" y="4669242"/>
            <a:ext cx="5323209" cy="48768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808080"/>
              </a:buClr>
              <a:buFont typeface="Calibri"/>
              <a:buNone/>
            </a:pPr>
            <a:r>
              <a:rPr lang="en" sz="1800" b="0" i="0" u="none" strike="noStrike" cap="none">
                <a:solidFill>
                  <a:srgbClr val="808080"/>
                </a:solidFill>
                <a:latin typeface="Calibri"/>
                <a:ea typeface="Calibri"/>
                <a:cs typeface="Calibri"/>
                <a:sym typeface="Calibri"/>
              </a:rPr>
              <a:t>Error bars are 95% CIs</a:t>
            </a:r>
            <a:endParaRPr sz="1800" b="0" i="0" u="none" strike="noStrike" cap="none">
              <a:solidFill>
                <a:srgbClr val="808080"/>
              </a:solidFill>
              <a:latin typeface="Calibri"/>
              <a:ea typeface="Calibri"/>
              <a:cs typeface="Calibri"/>
              <a:sym typeface="Calibri"/>
            </a:endParaRPr>
          </a:p>
          <a:p>
            <a:pPr marL="0" marR="0" lvl="0" indent="0" algn="l" rtl="0">
              <a:lnSpc>
                <a:spcPct val="100000"/>
              </a:lnSpc>
              <a:spcBef>
                <a:spcPts val="0"/>
              </a:spcBef>
              <a:spcAft>
                <a:spcPts val="0"/>
              </a:spcAft>
              <a:buClr>
                <a:srgbClr val="808080"/>
              </a:buClr>
              <a:buFont typeface="Helvetica Neue"/>
              <a:buNone/>
            </a:pPr>
            <a:r>
              <a:rPr lang="en" sz="1800" b="0" i="1" u="none" strike="noStrike" cap="none">
                <a:solidFill>
                  <a:srgbClr val="808080"/>
                </a:solidFill>
                <a:latin typeface="Helvetica Neue"/>
                <a:ea typeface="Helvetica Neue"/>
                <a:cs typeface="Helvetica Neue"/>
                <a:sym typeface="Helvetica Neue"/>
              </a:rPr>
              <a:t>p</a:t>
            </a:r>
            <a:r>
              <a:rPr lang="en" sz="1800" b="0" i="0" u="none" strike="noStrike" cap="none">
                <a:solidFill>
                  <a:srgbClr val="808080"/>
                </a:solidFill>
                <a:latin typeface="Calibri"/>
                <a:ea typeface="Calibri"/>
                <a:cs typeface="Calibri"/>
                <a:sym typeface="Calibri"/>
              </a:rPr>
              <a:t>-values are based on a null hypothesis of no effect</a:t>
            </a:r>
            <a:endParaRPr/>
          </a:p>
        </p:txBody>
      </p:sp>
      <p:pic>
        <p:nvPicPr>
          <p:cNvPr id="6" name="Google Shape;228;p32">
            <a:extLst>
              <a:ext uri="{FF2B5EF4-FFF2-40B4-BE49-F238E27FC236}">
                <a16:creationId xmlns:a16="http://schemas.microsoft.com/office/drawing/2014/main" id="{B7E76D97-DFB2-B348-A708-F2D04AAF1DCE}"/>
              </a:ext>
            </a:extLst>
          </p:cNvPr>
          <p:cNvPicPr preferRelativeResize="0"/>
          <p:nvPr/>
        </p:nvPicPr>
        <p:blipFill rotWithShape="1">
          <a:blip r:embed="rId2">
            <a:alphaModFix/>
          </a:blip>
          <a:srcRect/>
          <a:stretch/>
        </p:blipFill>
        <p:spPr>
          <a:xfrm>
            <a:off x="1311880" y="1414007"/>
            <a:ext cx="6118643" cy="3226991"/>
          </a:xfrm>
          <a:prstGeom prst="rect">
            <a:avLst/>
          </a:prstGeom>
          <a:noFill/>
          <a:ln>
            <a:noFill/>
          </a:ln>
        </p:spPr>
      </p:pic>
      <p:sp>
        <p:nvSpPr>
          <p:cNvPr id="7" name="Google Shape;230;p32">
            <a:extLst>
              <a:ext uri="{FF2B5EF4-FFF2-40B4-BE49-F238E27FC236}">
                <a16:creationId xmlns:a16="http://schemas.microsoft.com/office/drawing/2014/main" id="{5C68B4A4-664E-D04F-9B78-C86EB2F67C79}"/>
              </a:ext>
            </a:extLst>
          </p:cNvPr>
          <p:cNvSpPr/>
          <p:nvPr/>
        </p:nvSpPr>
        <p:spPr>
          <a:xfrm>
            <a:off x="371729" y="3301087"/>
            <a:ext cx="687795" cy="52578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A110"/>
              </a:buClr>
              <a:buFont typeface="Helvetica Neue"/>
              <a:buNone/>
            </a:pPr>
            <a:r>
              <a:rPr lang="en" sz="4000" b="1" i="0" u="none" strike="noStrike" cap="none">
                <a:solidFill>
                  <a:srgbClr val="00A110"/>
                </a:solidFill>
                <a:latin typeface="Helvetica Neue"/>
                <a:ea typeface="Helvetica Neue"/>
                <a:cs typeface="Helvetica Neue"/>
                <a:sym typeface="Helvetica Neue"/>
              </a:rPr>
              <a:t>1</a:t>
            </a:r>
            <a:r>
              <a:rPr lang="en" sz="4000" b="1" i="0" u="none" strike="noStrike" cap="none" baseline="30000">
                <a:solidFill>
                  <a:srgbClr val="00A110"/>
                </a:solidFill>
                <a:latin typeface="Helvetica Neue"/>
                <a:ea typeface="Helvetica Neue"/>
                <a:cs typeface="Helvetica Neue"/>
                <a:sym typeface="Helvetica Neue"/>
              </a:rPr>
              <a:t>st</a:t>
            </a:r>
            <a:endParaRPr/>
          </a:p>
        </p:txBody>
      </p:sp>
      <p:sp>
        <p:nvSpPr>
          <p:cNvPr id="8" name="Google Shape;231;p32">
            <a:extLst>
              <a:ext uri="{FF2B5EF4-FFF2-40B4-BE49-F238E27FC236}">
                <a16:creationId xmlns:a16="http://schemas.microsoft.com/office/drawing/2014/main" id="{3F8221F8-F3C4-5848-BD0D-6CA83AFC746C}"/>
              </a:ext>
            </a:extLst>
          </p:cNvPr>
          <p:cNvSpPr/>
          <p:nvPr/>
        </p:nvSpPr>
        <p:spPr>
          <a:xfrm>
            <a:off x="351438" y="1437242"/>
            <a:ext cx="646099" cy="478156"/>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953735"/>
              </a:buClr>
              <a:buFont typeface="Helvetica Neue"/>
              <a:buNone/>
            </a:pPr>
            <a:r>
              <a:rPr lang="en" sz="3600" b="1" i="0" u="none" strike="noStrike" cap="none">
                <a:solidFill>
                  <a:srgbClr val="953735"/>
                </a:solidFill>
                <a:latin typeface="Helvetica Neue"/>
                <a:ea typeface="Helvetica Neue"/>
                <a:cs typeface="Helvetica Neue"/>
                <a:sym typeface="Helvetica Neue"/>
              </a:rPr>
              <a:t>4</a:t>
            </a:r>
            <a:r>
              <a:rPr lang="en" sz="3600" b="1" i="0" u="none" strike="noStrike" cap="none" baseline="30000">
                <a:solidFill>
                  <a:srgbClr val="953735"/>
                </a:solidFill>
                <a:latin typeface="Helvetica Neue"/>
                <a:ea typeface="Helvetica Neue"/>
                <a:cs typeface="Helvetica Neue"/>
                <a:sym typeface="Helvetica Neue"/>
              </a:rPr>
              <a:t>th</a:t>
            </a:r>
            <a:endParaRPr/>
          </a:p>
        </p:txBody>
      </p:sp>
      <p:grpSp>
        <p:nvGrpSpPr>
          <p:cNvPr id="9" name="Google Shape;232;p32">
            <a:extLst>
              <a:ext uri="{FF2B5EF4-FFF2-40B4-BE49-F238E27FC236}">
                <a16:creationId xmlns:a16="http://schemas.microsoft.com/office/drawing/2014/main" id="{32700A55-CF6B-914E-B62E-5AFD15B69AF1}"/>
              </a:ext>
            </a:extLst>
          </p:cNvPr>
          <p:cNvGrpSpPr/>
          <p:nvPr/>
        </p:nvGrpSpPr>
        <p:grpSpPr>
          <a:xfrm>
            <a:off x="296946" y="2207261"/>
            <a:ext cx="774414" cy="789970"/>
            <a:chOff x="0" y="0"/>
            <a:chExt cx="774413" cy="1053291"/>
          </a:xfrm>
        </p:grpSpPr>
        <p:sp>
          <p:nvSpPr>
            <p:cNvPr id="10" name="Google Shape;233;p32">
              <a:extLst>
                <a:ext uri="{FF2B5EF4-FFF2-40B4-BE49-F238E27FC236}">
                  <a16:creationId xmlns:a16="http://schemas.microsoft.com/office/drawing/2014/main" id="{AB851E03-EDAA-D649-BD87-9144FC9A729F}"/>
                </a:ext>
              </a:extLst>
            </p:cNvPr>
            <p:cNvSpPr/>
            <p:nvPr/>
          </p:nvSpPr>
          <p:spPr>
            <a:xfrm>
              <a:off x="0" y="201272"/>
              <a:ext cx="730781" cy="63754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77933C"/>
                </a:buClr>
                <a:buFont typeface="Helvetica Neue"/>
                <a:buNone/>
              </a:pPr>
              <a:r>
                <a:rPr lang="en" sz="3600" b="1" i="0" u="none" strike="noStrike" cap="none">
                  <a:solidFill>
                    <a:srgbClr val="77933C"/>
                  </a:solidFill>
                  <a:latin typeface="Helvetica Neue"/>
                  <a:ea typeface="Helvetica Neue"/>
                  <a:cs typeface="Helvetica Neue"/>
                  <a:sym typeface="Helvetica Neue"/>
                </a:rPr>
                <a:t>2</a:t>
              </a:r>
              <a:r>
                <a:rPr lang="en" sz="3600" b="1" i="0" u="none" strike="noStrike" cap="none" baseline="30000">
                  <a:solidFill>
                    <a:srgbClr val="77933C"/>
                  </a:solidFill>
                  <a:latin typeface="Helvetica Neue"/>
                  <a:ea typeface="Helvetica Neue"/>
                  <a:cs typeface="Helvetica Neue"/>
                  <a:sym typeface="Helvetica Neue"/>
                </a:rPr>
                <a:t>nd</a:t>
              </a:r>
              <a:endParaRPr/>
            </a:p>
          </p:txBody>
        </p:sp>
        <p:cxnSp>
          <p:nvCxnSpPr>
            <p:cNvPr id="11" name="Google Shape;234;p32">
              <a:extLst>
                <a:ext uri="{FF2B5EF4-FFF2-40B4-BE49-F238E27FC236}">
                  <a16:creationId xmlns:a16="http://schemas.microsoft.com/office/drawing/2014/main" id="{F8D5EE32-36DB-454E-A400-62332D08E912}"/>
                </a:ext>
              </a:extLst>
            </p:cNvPr>
            <p:cNvCxnSpPr/>
            <p:nvPr/>
          </p:nvCxnSpPr>
          <p:spPr>
            <a:xfrm flipH="1">
              <a:off x="774412" y="0"/>
              <a:ext cx="1" cy="1053291"/>
            </a:xfrm>
            <a:prstGeom prst="straightConnector1">
              <a:avLst/>
            </a:prstGeom>
            <a:noFill/>
            <a:ln w="57150" cap="flat" cmpd="sng">
              <a:solidFill>
                <a:srgbClr val="77933C"/>
              </a:solidFill>
              <a:prstDash val="solid"/>
              <a:bevel/>
              <a:headEnd type="none" w="sm" len="sm"/>
              <a:tailEnd type="none" w="sm" len="sm"/>
            </a:ln>
          </p:spPr>
        </p:cxnSp>
      </p:grpSp>
      <p:sp>
        <p:nvSpPr>
          <p:cNvPr id="12" name="Google Shape;235;p32">
            <a:extLst>
              <a:ext uri="{FF2B5EF4-FFF2-40B4-BE49-F238E27FC236}">
                <a16:creationId xmlns:a16="http://schemas.microsoft.com/office/drawing/2014/main" id="{83523E9E-EFFD-D342-A8B4-92F99C5F7180}"/>
              </a:ext>
            </a:extLst>
          </p:cNvPr>
          <p:cNvSpPr/>
          <p:nvPr/>
        </p:nvSpPr>
        <p:spPr>
          <a:xfrm>
            <a:off x="7070460" y="4754967"/>
            <a:ext cx="2106996" cy="39243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Font typeface="Arial Narrow"/>
              <a:buNone/>
            </a:pPr>
            <a:r>
              <a:rPr lang="en" sz="1500" b="0" i="0" u="none" strike="noStrike" cap="none">
                <a:solidFill>
                  <a:schemeClr val="accent1"/>
                </a:solidFill>
                <a:latin typeface="Arial Narrow"/>
                <a:ea typeface="Arial Narrow"/>
                <a:cs typeface="Arial Narrow"/>
                <a:sym typeface="Arial Narrow"/>
              </a:rPr>
              <a:t>Adapted from</a:t>
            </a:r>
            <a:br>
              <a:rPr lang="en" sz="1500" b="0" i="0" u="none" strike="noStrike" cap="none">
                <a:solidFill>
                  <a:schemeClr val="accent1"/>
                </a:solidFill>
                <a:latin typeface="Arial Narrow"/>
                <a:ea typeface="Arial Narrow"/>
                <a:cs typeface="Arial Narrow"/>
                <a:sym typeface="Arial Narrow"/>
              </a:rPr>
            </a:br>
            <a:r>
              <a:rPr lang="en" sz="1500" b="0" i="0" u="none" strike="noStrike" cap="none">
                <a:solidFill>
                  <a:schemeClr val="accent1"/>
                </a:solidFill>
                <a:latin typeface="Arial Narrow"/>
                <a:ea typeface="Arial Narrow"/>
                <a:cs typeface="Arial Narrow"/>
                <a:sym typeface="Arial Narrow"/>
              </a:rPr>
              <a:t>(Ziliak and McCloskey, 2009)</a:t>
            </a:r>
            <a:endParaRPr/>
          </a:p>
        </p:txBody>
      </p:sp>
      <p:pic>
        <p:nvPicPr>
          <p:cNvPr id="14" name="Picture 13">
            <a:extLst>
              <a:ext uri="{FF2B5EF4-FFF2-40B4-BE49-F238E27FC236}">
                <a16:creationId xmlns:a16="http://schemas.microsoft.com/office/drawing/2014/main" id="{1D5AEE19-12C9-0444-A8A7-1C8776A60A71}"/>
              </a:ext>
            </a:extLst>
          </p:cNvPr>
          <p:cNvPicPr>
            <a:picLocks noChangeAspect="1"/>
          </p:cNvPicPr>
          <p:nvPr/>
        </p:nvPicPr>
        <p:blipFill>
          <a:blip r:embed="rId3"/>
          <a:stretch>
            <a:fillRect/>
          </a:stretch>
        </p:blipFill>
        <p:spPr>
          <a:xfrm>
            <a:off x="6172200" y="40295"/>
            <a:ext cx="2971800" cy="1966632"/>
          </a:xfrm>
          <a:prstGeom prst="rect">
            <a:avLst/>
          </a:prstGeom>
        </p:spPr>
      </p:pic>
      <p:sp>
        <p:nvSpPr>
          <p:cNvPr id="2" name="Slide Number Placeholder 1">
            <a:extLst>
              <a:ext uri="{FF2B5EF4-FFF2-40B4-BE49-F238E27FC236}">
                <a16:creationId xmlns:a16="http://schemas.microsoft.com/office/drawing/2014/main" id="{0456A0C0-9CA4-564C-81D9-98821C646213}"/>
              </a:ext>
            </a:extLst>
          </p:cNvPr>
          <p:cNvSpPr>
            <a:spLocks noGrp="1"/>
          </p:cNvSpPr>
          <p:nvPr>
            <p:ph type="sldNum" sz="quarter" idx="12"/>
          </p:nvPr>
        </p:nvSpPr>
        <p:spPr/>
        <p:txBody>
          <a:bodyPr/>
          <a:lstStyle/>
          <a:p>
            <a:fld id="{8C734804-006E-DC44-93A2-A63A0AD6AB16}" type="slidenum">
              <a:rPr lang="en-US" smtClean="0"/>
              <a:pPr/>
              <a:t>528</a:t>
            </a:fld>
            <a:endParaRPr lang="en-US"/>
          </a:p>
        </p:txBody>
      </p:sp>
    </p:spTree>
    <p:extLst>
      <p:ext uri="{BB962C8B-B14F-4D97-AF65-F5344CB8AC3E}">
        <p14:creationId xmlns:p14="http://schemas.microsoft.com/office/powerpoint/2010/main" val="61619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0;p35">
            <a:extLst>
              <a:ext uri="{FF2B5EF4-FFF2-40B4-BE49-F238E27FC236}">
                <a16:creationId xmlns:a16="http://schemas.microsoft.com/office/drawing/2014/main" id="{3703ACE1-E2D9-3A40-8A27-EAA0742E106E}"/>
              </a:ext>
            </a:extLst>
          </p:cNvPr>
          <p:cNvSpPr/>
          <p:nvPr/>
        </p:nvSpPr>
        <p:spPr>
          <a:xfrm>
            <a:off x="2063415" y="4669242"/>
            <a:ext cx="5323209" cy="48768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808080"/>
              </a:buClr>
              <a:buFont typeface="Calibri"/>
              <a:buNone/>
            </a:pPr>
            <a:r>
              <a:rPr lang="en" sz="1800" b="0" i="0" u="none" strike="noStrike" cap="none">
                <a:solidFill>
                  <a:srgbClr val="808080"/>
                </a:solidFill>
                <a:latin typeface="Calibri"/>
                <a:ea typeface="Calibri"/>
                <a:cs typeface="Calibri"/>
                <a:sym typeface="Calibri"/>
              </a:rPr>
              <a:t>Error bars are 95% CIs</a:t>
            </a:r>
            <a:endParaRPr sz="1800" b="0" i="0" u="none" strike="noStrike" cap="none">
              <a:solidFill>
                <a:srgbClr val="808080"/>
              </a:solidFill>
              <a:latin typeface="Calibri"/>
              <a:ea typeface="Calibri"/>
              <a:cs typeface="Calibri"/>
              <a:sym typeface="Calibri"/>
            </a:endParaRPr>
          </a:p>
          <a:p>
            <a:pPr marL="0" marR="0" lvl="0" indent="0" algn="l" rtl="0">
              <a:lnSpc>
                <a:spcPct val="100000"/>
              </a:lnSpc>
              <a:spcBef>
                <a:spcPts val="0"/>
              </a:spcBef>
              <a:spcAft>
                <a:spcPts val="0"/>
              </a:spcAft>
              <a:buClr>
                <a:srgbClr val="808080"/>
              </a:buClr>
              <a:buFont typeface="Helvetica Neue"/>
              <a:buNone/>
            </a:pPr>
            <a:r>
              <a:rPr lang="en" sz="1800" b="0" i="1" u="none" strike="noStrike" cap="none">
                <a:solidFill>
                  <a:srgbClr val="808080"/>
                </a:solidFill>
                <a:latin typeface="Helvetica Neue"/>
                <a:ea typeface="Helvetica Neue"/>
                <a:cs typeface="Helvetica Neue"/>
                <a:sym typeface="Helvetica Neue"/>
              </a:rPr>
              <a:t>p</a:t>
            </a:r>
            <a:r>
              <a:rPr lang="en" sz="1800" b="0" i="0" u="none" strike="noStrike" cap="none">
                <a:solidFill>
                  <a:srgbClr val="808080"/>
                </a:solidFill>
                <a:latin typeface="Calibri"/>
                <a:ea typeface="Calibri"/>
                <a:cs typeface="Calibri"/>
                <a:sym typeface="Calibri"/>
              </a:rPr>
              <a:t>-values are based on a null hypothesis of no effect</a:t>
            </a:r>
            <a:endParaRPr/>
          </a:p>
        </p:txBody>
      </p:sp>
      <p:pic>
        <p:nvPicPr>
          <p:cNvPr id="4" name="Google Shape;271;p35">
            <a:extLst>
              <a:ext uri="{FF2B5EF4-FFF2-40B4-BE49-F238E27FC236}">
                <a16:creationId xmlns:a16="http://schemas.microsoft.com/office/drawing/2014/main" id="{CC3CB86B-7DCF-1746-B790-2786916D6BC8}"/>
              </a:ext>
            </a:extLst>
          </p:cNvPr>
          <p:cNvPicPr preferRelativeResize="0"/>
          <p:nvPr/>
        </p:nvPicPr>
        <p:blipFill rotWithShape="1">
          <a:blip r:embed="rId2">
            <a:alphaModFix/>
          </a:blip>
          <a:srcRect/>
          <a:stretch/>
        </p:blipFill>
        <p:spPr>
          <a:xfrm>
            <a:off x="1311880" y="1414007"/>
            <a:ext cx="6118643" cy="3226991"/>
          </a:xfrm>
          <a:prstGeom prst="rect">
            <a:avLst/>
          </a:prstGeom>
          <a:noFill/>
          <a:ln>
            <a:noFill/>
          </a:ln>
        </p:spPr>
      </p:pic>
      <p:sp>
        <p:nvSpPr>
          <p:cNvPr id="5" name="Google Shape;273;p35">
            <a:extLst>
              <a:ext uri="{FF2B5EF4-FFF2-40B4-BE49-F238E27FC236}">
                <a16:creationId xmlns:a16="http://schemas.microsoft.com/office/drawing/2014/main" id="{873474DC-56B3-3541-A775-A787A703D400}"/>
              </a:ext>
            </a:extLst>
          </p:cNvPr>
          <p:cNvSpPr/>
          <p:nvPr/>
        </p:nvSpPr>
        <p:spPr>
          <a:xfrm>
            <a:off x="3361892" y="3448050"/>
            <a:ext cx="511609" cy="257175"/>
          </a:xfrm>
          <a:prstGeom prst="rect">
            <a:avLst/>
          </a:prstGeom>
          <a:solidFill>
            <a:srgbClr val="FF0000">
              <a:alpha val="32941"/>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Calibri"/>
              <a:buNone/>
            </a:pPr>
            <a:endParaRPr sz="1800" b="0" i="0" u="none" strike="noStrike" cap="none">
              <a:solidFill>
                <a:srgbClr val="FFFFFF"/>
              </a:solidFill>
              <a:latin typeface="Calibri"/>
              <a:ea typeface="Calibri"/>
              <a:cs typeface="Calibri"/>
              <a:sym typeface="Calibri"/>
            </a:endParaRPr>
          </a:p>
        </p:txBody>
      </p:sp>
      <p:sp>
        <p:nvSpPr>
          <p:cNvPr id="6" name="Google Shape;274;p35">
            <a:extLst>
              <a:ext uri="{FF2B5EF4-FFF2-40B4-BE49-F238E27FC236}">
                <a16:creationId xmlns:a16="http://schemas.microsoft.com/office/drawing/2014/main" id="{DCC96734-F0F5-7E49-8925-03FCD50B862B}"/>
              </a:ext>
            </a:extLst>
          </p:cNvPr>
          <p:cNvSpPr/>
          <p:nvPr/>
        </p:nvSpPr>
        <p:spPr>
          <a:xfrm>
            <a:off x="3873498" y="3448050"/>
            <a:ext cx="3118154" cy="257175"/>
          </a:xfrm>
          <a:prstGeom prst="rect">
            <a:avLst/>
          </a:prstGeom>
          <a:solidFill>
            <a:srgbClr val="00A110">
              <a:alpha val="27843"/>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Calibri"/>
              <a:buNone/>
            </a:pPr>
            <a:endParaRPr sz="1800" b="0" i="0" u="none" strike="noStrike" cap="none">
              <a:solidFill>
                <a:srgbClr val="FFFFFF"/>
              </a:solidFill>
              <a:latin typeface="Calibri"/>
              <a:ea typeface="Calibri"/>
              <a:cs typeface="Calibri"/>
              <a:sym typeface="Calibri"/>
            </a:endParaRPr>
          </a:p>
        </p:txBody>
      </p:sp>
      <p:sp>
        <p:nvSpPr>
          <p:cNvPr id="7" name="Google Shape;275;p35">
            <a:extLst>
              <a:ext uri="{FF2B5EF4-FFF2-40B4-BE49-F238E27FC236}">
                <a16:creationId xmlns:a16="http://schemas.microsoft.com/office/drawing/2014/main" id="{40F779E7-14E8-E54C-AB32-BB5876214C1B}"/>
              </a:ext>
            </a:extLst>
          </p:cNvPr>
          <p:cNvSpPr/>
          <p:nvPr/>
        </p:nvSpPr>
        <p:spPr>
          <a:xfrm>
            <a:off x="3374592" y="1590675"/>
            <a:ext cx="130608" cy="257175"/>
          </a:xfrm>
          <a:prstGeom prst="rect">
            <a:avLst/>
          </a:prstGeom>
          <a:solidFill>
            <a:srgbClr val="FF0000">
              <a:alpha val="32941"/>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Calibri"/>
              <a:buNone/>
            </a:pPr>
            <a:endParaRPr sz="1800" b="0" i="0" u="none" strike="noStrike" cap="none">
              <a:solidFill>
                <a:srgbClr val="FFFFFF"/>
              </a:solidFill>
              <a:latin typeface="Calibri"/>
              <a:ea typeface="Calibri"/>
              <a:cs typeface="Calibri"/>
              <a:sym typeface="Calibri"/>
            </a:endParaRPr>
          </a:p>
        </p:txBody>
      </p:sp>
      <p:sp>
        <p:nvSpPr>
          <p:cNvPr id="8" name="Google Shape;276;p35">
            <a:extLst>
              <a:ext uri="{FF2B5EF4-FFF2-40B4-BE49-F238E27FC236}">
                <a16:creationId xmlns:a16="http://schemas.microsoft.com/office/drawing/2014/main" id="{F1B0D0E8-7F84-C14C-A5EF-E8C04FB1A4CC}"/>
              </a:ext>
            </a:extLst>
          </p:cNvPr>
          <p:cNvSpPr/>
          <p:nvPr/>
        </p:nvSpPr>
        <p:spPr>
          <a:xfrm>
            <a:off x="3505201" y="1590675"/>
            <a:ext cx="279401" cy="257175"/>
          </a:xfrm>
          <a:prstGeom prst="rect">
            <a:avLst/>
          </a:prstGeom>
          <a:solidFill>
            <a:srgbClr val="00A110">
              <a:alpha val="27843"/>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Calibri"/>
              <a:buNone/>
            </a:pPr>
            <a:endParaRPr sz="1800" b="0" i="0" u="none" strike="noStrike" cap="none">
              <a:solidFill>
                <a:srgbClr val="FFFFFF"/>
              </a:solidFill>
              <a:latin typeface="Calibri"/>
              <a:ea typeface="Calibri"/>
              <a:cs typeface="Calibri"/>
              <a:sym typeface="Calibri"/>
            </a:endParaRPr>
          </a:p>
        </p:txBody>
      </p:sp>
      <p:sp>
        <p:nvSpPr>
          <p:cNvPr id="9" name="Google Shape;277;p35">
            <a:extLst>
              <a:ext uri="{FF2B5EF4-FFF2-40B4-BE49-F238E27FC236}">
                <a16:creationId xmlns:a16="http://schemas.microsoft.com/office/drawing/2014/main" id="{5A7F5F8E-FC5F-124E-B317-39CFA2AC207B}"/>
              </a:ext>
            </a:extLst>
          </p:cNvPr>
          <p:cNvSpPr/>
          <p:nvPr/>
        </p:nvSpPr>
        <p:spPr>
          <a:xfrm>
            <a:off x="3137156" y="2132312"/>
            <a:ext cx="482345" cy="372764"/>
          </a:xfrm>
          <a:prstGeom prst="ellipse">
            <a:avLst/>
          </a:prstGeom>
          <a:noFill/>
          <a:ln w="38100" cap="flat" cmpd="sng">
            <a:solidFill>
              <a:srgbClr val="FF9900"/>
            </a:solidFill>
            <a:prstDash val="solid"/>
            <a:bevel/>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Calibri"/>
              <a:buNone/>
            </a:pPr>
            <a:endParaRPr sz="1800" b="0" i="0" u="none" strike="noStrike" cap="none">
              <a:solidFill>
                <a:srgbClr val="FFFFFF"/>
              </a:solidFill>
              <a:latin typeface="Calibri"/>
              <a:ea typeface="Calibri"/>
              <a:cs typeface="Calibri"/>
              <a:sym typeface="Calibri"/>
            </a:endParaRPr>
          </a:p>
        </p:txBody>
      </p:sp>
      <p:sp>
        <p:nvSpPr>
          <p:cNvPr id="10" name="Google Shape;278;p35">
            <a:extLst>
              <a:ext uri="{FF2B5EF4-FFF2-40B4-BE49-F238E27FC236}">
                <a16:creationId xmlns:a16="http://schemas.microsoft.com/office/drawing/2014/main" id="{68D7D6C5-E5F9-A24C-B445-53C63D0D5918}"/>
              </a:ext>
            </a:extLst>
          </p:cNvPr>
          <p:cNvSpPr/>
          <p:nvPr/>
        </p:nvSpPr>
        <p:spPr>
          <a:xfrm>
            <a:off x="3162556" y="2741912"/>
            <a:ext cx="482345" cy="372764"/>
          </a:xfrm>
          <a:prstGeom prst="ellipse">
            <a:avLst/>
          </a:prstGeom>
          <a:noFill/>
          <a:ln w="38100" cap="flat" cmpd="sng">
            <a:solidFill>
              <a:srgbClr val="FF9900"/>
            </a:solidFill>
            <a:prstDash val="solid"/>
            <a:bevel/>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Font typeface="Calibri"/>
              <a:buNone/>
            </a:pPr>
            <a:endParaRPr sz="1800" b="0" i="0" u="none" strike="noStrike" cap="none">
              <a:solidFill>
                <a:srgbClr val="FFFFFF"/>
              </a:solidFill>
              <a:latin typeface="Calibri"/>
              <a:ea typeface="Calibri"/>
              <a:cs typeface="Calibri"/>
              <a:sym typeface="Calibri"/>
            </a:endParaRPr>
          </a:p>
        </p:txBody>
      </p:sp>
      <p:sp>
        <p:nvSpPr>
          <p:cNvPr id="11" name="Google Shape;279;p35">
            <a:extLst>
              <a:ext uri="{FF2B5EF4-FFF2-40B4-BE49-F238E27FC236}">
                <a16:creationId xmlns:a16="http://schemas.microsoft.com/office/drawing/2014/main" id="{66DC3541-75A6-FE47-8D7A-02AC1F57F9DF}"/>
              </a:ext>
            </a:extLst>
          </p:cNvPr>
          <p:cNvSpPr/>
          <p:nvPr/>
        </p:nvSpPr>
        <p:spPr>
          <a:xfrm>
            <a:off x="7070460" y="4754967"/>
            <a:ext cx="2106996" cy="39243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Font typeface="Arial Narrow"/>
              <a:buNone/>
            </a:pPr>
            <a:r>
              <a:rPr lang="en" sz="1500" b="0" i="0" u="none" strike="noStrike" cap="none">
                <a:solidFill>
                  <a:schemeClr val="accent1"/>
                </a:solidFill>
                <a:latin typeface="Arial Narrow"/>
                <a:ea typeface="Arial Narrow"/>
                <a:cs typeface="Arial Narrow"/>
                <a:sym typeface="Arial Narrow"/>
              </a:rPr>
              <a:t>Adapted from</a:t>
            </a:r>
            <a:br>
              <a:rPr lang="en" sz="1500" b="0" i="0" u="none" strike="noStrike" cap="none">
                <a:solidFill>
                  <a:schemeClr val="accent1"/>
                </a:solidFill>
                <a:latin typeface="Arial Narrow"/>
                <a:ea typeface="Arial Narrow"/>
                <a:cs typeface="Arial Narrow"/>
                <a:sym typeface="Arial Narrow"/>
              </a:rPr>
            </a:br>
            <a:r>
              <a:rPr lang="en" sz="1500" b="0" i="0" u="none" strike="noStrike" cap="none">
                <a:solidFill>
                  <a:schemeClr val="accent1"/>
                </a:solidFill>
                <a:latin typeface="Arial Narrow"/>
                <a:ea typeface="Arial Narrow"/>
                <a:cs typeface="Arial Narrow"/>
                <a:sym typeface="Arial Narrow"/>
              </a:rPr>
              <a:t>(Ziliak and McCloskey, 2009)</a:t>
            </a:r>
            <a:endParaRPr/>
          </a:p>
        </p:txBody>
      </p:sp>
      <p:sp>
        <p:nvSpPr>
          <p:cNvPr id="12" name="Google Shape;280;p35">
            <a:extLst>
              <a:ext uri="{FF2B5EF4-FFF2-40B4-BE49-F238E27FC236}">
                <a16:creationId xmlns:a16="http://schemas.microsoft.com/office/drawing/2014/main" id="{6F08ACFD-C08B-4E49-BCEA-ABDB6F8F6A4F}"/>
              </a:ext>
            </a:extLst>
          </p:cNvPr>
          <p:cNvSpPr/>
          <p:nvPr/>
        </p:nvSpPr>
        <p:spPr>
          <a:xfrm>
            <a:off x="371729" y="3301087"/>
            <a:ext cx="687795" cy="52578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A110"/>
              </a:buClr>
              <a:buFont typeface="Helvetica Neue"/>
              <a:buNone/>
            </a:pPr>
            <a:r>
              <a:rPr lang="en" sz="4000" b="1" i="0" u="none" strike="noStrike" cap="none">
                <a:solidFill>
                  <a:srgbClr val="00A110"/>
                </a:solidFill>
                <a:latin typeface="Helvetica Neue"/>
                <a:ea typeface="Helvetica Neue"/>
                <a:cs typeface="Helvetica Neue"/>
                <a:sym typeface="Helvetica Neue"/>
              </a:rPr>
              <a:t>1</a:t>
            </a:r>
            <a:r>
              <a:rPr lang="en" sz="4000" b="1" i="0" u="none" strike="noStrike" cap="none" baseline="30000">
                <a:solidFill>
                  <a:srgbClr val="00A110"/>
                </a:solidFill>
                <a:latin typeface="Helvetica Neue"/>
                <a:ea typeface="Helvetica Neue"/>
                <a:cs typeface="Helvetica Neue"/>
                <a:sym typeface="Helvetica Neue"/>
              </a:rPr>
              <a:t>st</a:t>
            </a:r>
            <a:endParaRPr/>
          </a:p>
        </p:txBody>
      </p:sp>
      <p:sp>
        <p:nvSpPr>
          <p:cNvPr id="13" name="Google Shape;281;p35">
            <a:extLst>
              <a:ext uri="{FF2B5EF4-FFF2-40B4-BE49-F238E27FC236}">
                <a16:creationId xmlns:a16="http://schemas.microsoft.com/office/drawing/2014/main" id="{C9728B6E-AF12-8746-A71C-260AD8B6FFF3}"/>
              </a:ext>
            </a:extLst>
          </p:cNvPr>
          <p:cNvSpPr/>
          <p:nvPr/>
        </p:nvSpPr>
        <p:spPr>
          <a:xfrm>
            <a:off x="296945" y="2358215"/>
            <a:ext cx="730782" cy="478156"/>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77933C"/>
              </a:buClr>
              <a:buFont typeface="Helvetica Neue"/>
              <a:buNone/>
            </a:pPr>
            <a:r>
              <a:rPr lang="en" sz="3600" b="1" i="0" u="none" strike="noStrike" cap="none">
                <a:solidFill>
                  <a:srgbClr val="77933C"/>
                </a:solidFill>
                <a:latin typeface="Helvetica Neue"/>
                <a:ea typeface="Helvetica Neue"/>
                <a:cs typeface="Helvetica Neue"/>
                <a:sym typeface="Helvetica Neue"/>
              </a:rPr>
              <a:t>2</a:t>
            </a:r>
            <a:r>
              <a:rPr lang="en" sz="3600" b="1" i="0" u="none" strike="noStrike" cap="none" baseline="30000">
                <a:solidFill>
                  <a:srgbClr val="77933C"/>
                </a:solidFill>
                <a:latin typeface="Helvetica Neue"/>
                <a:ea typeface="Helvetica Neue"/>
                <a:cs typeface="Helvetica Neue"/>
                <a:sym typeface="Helvetica Neue"/>
              </a:rPr>
              <a:t>nd</a:t>
            </a:r>
            <a:endParaRPr/>
          </a:p>
        </p:txBody>
      </p:sp>
      <p:sp>
        <p:nvSpPr>
          <p:cNvPr id="14" name="Google Shape;282;p35">
            <a:extLst>
              <a:ext uri="{FF2B5EF4-FFF2-40B4-BE49-F238E27FC236}">
                <a16:creationId xmlns:a16="http://schemas.microsoft.com/office/drawing/2014/main" id="{97052793-FA36-0547-952E-B8AC2980EEF1}"/>
              </a:ext>
            </a:extLst>
          </p:cNvPr>
          <p:cNvSpPr/>
          <p:nvPr/>
        </p:nvSpPr>
        <p:spPr>
          <a:xfrm>
            <a:off x="351438" y="1437242"/>
            <a:ext cx="646099" cy="478156"/>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953735"/>
              </a:buClr>
              <a:buFont typeface="Helvetica Neue"/>
              <a:buNone/>
            </a:pPr>
            <a:r>
              <a:rPr lang="en" sz="3600" b="1" i="0" u="none" strike="noStrike" cap="none">
                <a:solidFill>
                  <a:srgbClr val="953735"/>
                </a:solidFill>
                <a:latin typeface="Helvetica Neue"/>
                <a:ea typeface="Helvetica Neue"/>
                <a:cs typeface="Helvetica Neue"/>
                <a:sym typeface="Helvetica Neue"/>
              </a:rPr>
              <a:t>4</a:t>
            </a:r>
            <a:r>
              <a:rPr lang="en" sz="3600" b="1" i="0" u="none" strike="noStrike" cap="none" baseline="30000">
                <a:solidFill>
                  <a:srgbClr val="953735"/>
                </a:solidFill>
                <a:latin typeface="Helvetica Neue"/>
                <a:ea typeface="Helvetica Neue"/>
                <a:cs typeface="Helvetica Neue"/>
                <a:sym typeface="Helvetica Neue"/>
              </a:rPr>
              <a:t>th</a:t>
            </a:r>
            <a:endParaRPr/>
          </a:p>
        </p:txBody>
      </p:sp>
      <p:cxnSp>
        <p:nvCxnSpPr>
          <p:cNvPr id="15" name="Google Shape;283;p35">
            <a:extLst>
              <a:ext uri="{FF2B5EF4-FFF2-40B4-BE49-F238E27FC236}">
                <a16:creationId xmlns:a16="http://schemas.microsoft.com/office/drawing/2014/main" id="{F87E59D7-DBEB-504F-854A-1AFAD893B464}"/>
              </a:ext>
            </a:extLst>
          </p:cNvPr>
          <p:cNvCxnSpPr/>
          <p:nvPr/>
        </p:nvCxnSpPr>
        <p:spPr>
          <a:xfrm flipH="1">
            <a:off x="1071359" y="2207261"/>
            <a:ext cx="1" cy="789968"/>
          </a:xfrm>
          <a:prstGeom prst="straightConnector1">
            <a:avLst/>
          </a:prstGeom>
          <a:noFill/>
          <a:ln w="57150" cap="flat" cmpd="sng">
            <a:solidFill>
              <a:srgbClr val="77933C"/>
            </a:solidFill>
            <a:prstDash val="solid"/>
            <a:bevel/>
            <a:headEnd type="none" w="sm" len="sm"/>
            <a:tailEnd type="none" w="sm" len="sm"/>
          </a:ln>
        </p:spPr>
      </p:cxnSp>
      <p:cxnSp>
        <p:nvCxnSpPr>
          <p:cNvPr id="16" name="Google Shape;285;p35">
            <a:extLst>
              <a:ext uri="{FF2B5EF4-FFF2-40B4-BE49-F238E27FC236}">
                <a16:creationId xmlns:a16="http://schemas.microsoft.com/office/drawing/2014/main" id="{2097C568-69D3-8146-B303-69C3E496E2F7}"/>
              </a:ext>
            </a:extLst>
          </p:cNvPr>
          <p:cNvCxnSpPr/>
          <p:nvPr/>
        </p:nvCxnSpPr>
        <p:spPr>
          <a:xfrm rot="10800000">
            <a:off x="3365500" y="1590675"/>
            <a:ext cx="0" cy="2505075"/>
          </a:xfrm>
          <a:prstGeom prst="straightConnector1">
            <a:avLst/>
          </a:prstGeom>
          <a:noFill/>
          <a:ln w="50800" cap="flat" cmpd="sng">
            <a:solidFill>
              <a:srgbClr val="FF9900"/>
            </a:solidFill>
            <a:prstDash val="dash"/>
            <a:bevel/>
            <a:headEnd type="none" w="sm" len="sm"/>
            <a:tailEnd type="none" w="sm" len="sm"/>
          </a:ln>
        </p:spPr>
      </p:cxnSp>
      <p:sp>
        <p:nvSpPr>
          <p:cNvPr id="17" name="Google Shape;286;p35">
            <a:extLst>
              <a:ext uri="{FF2B5EF4-FFF2-40B4-BE49-F238E27FC236}">
                <a16:creationId xmlns:a16="http://schemas.microsoft.com/office/drawing/2014/main" id="{99432F36-14BB-7945-A723-288C1CAFD928}"/>
              </a:ext>
            </a:extLst>
          </p:cNvPr>
          <p:cNvSpPr/>
          <p:nvPr/>
        </p:nvSpPr>
        <p:spPr>
          <a:xfrm>
            <a:off x="2697376" y="662423"/>
            <a:ext cx="1673825" cy="39243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chemeClr val="accent1"/>
              </a:buClr>
              <a:buFont typeface="Calibri"/>
              <a:buNone/>
            </a:pPr>
            <a:r>
              <a:rPr lang="en" sz="2800" b="0" i="0" u="none" strike="noStrike" cap="none" dirty="0">
                <a:solidFill>
                  <a:srgbClr val="FF9900"/>
                </a:solidFill>
                <a:latin typeface="Calibri"/>
                <a:ea typeface="Calibri"/>
                <a:cs typeface="Calibri"/>
                <a:sym typeface="Calibri"/>
              </a:rPr>
              <a:t>0 kilo lost</a:t>
            </a:r>
            <a:endParaRPr dirty="0">
              <a:solidFill>
                <a:srgbClr val="FF9900"/>
              </a:solidFill>
            </a:endParaRPr>
          </a:p>
        </p:txBody>
      </p:sp>
      <p:sp>
        <p:nvSpPr>
          <p:cNvPr id="18" name="TextBox 17">
            <a:extLst>
              <a:ext uri="{FF2B5EF4-FFF2-40B4-BE49-F238E27FC236}">
                <a16:creationId xmlns:a16="http://schemas.microsoft.com/office/drawing/2014/main" id="{FA0E30F2-092E-6642-B379-D476404C77DC}"/>
              </a:ext>
            </a:extLst>
          </p:cNvPr>
          <p:cNvSpPr txBox="1">
            <a:spLocks noChangeArrowheads="1"/>
          </p:cNvSpPr>
          <p:nvPr/>
        </p:nvSpPr>
        <p:spPr bwMode="auto">
          <a:xfrm>
            <a:off x="0" y="5673923"/>
            <a:ext cx="9144000" cy="61555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which weight-loss pill would you recommend?</a:t>
            </a:r>
            <a:endParaRPr lang="en-US" sz="3400" dirty="0">
              <a:solidFill>
                <a:srgbClr val="99CC00"/>
              </a:solidFill>
            </a:endParaRPr>
          </a:p>
        </p:txBody>
      </p:sp>
      <p:pic>
        <p:nvPicPr>
          <p:cNvPr id="20" name="Picture 19">
            <a:extLst>
              <a:ext uri="{FF2B5EF4-FFF2-40B4-BE49-F238E27FC236}">
                <a16:creationId xmlns:a16="http://schemas.microsoft.com/office/drawing/2014/main" id="{F27406EA-1110-B645-9149-6BDC4D135588}"/>
              </a:ext>
            </a:extLst>
          </p:cNvPr>
          <p:cNvPicPr>
            <a:picLocks noChangeAspect="1"/>
          </p:cNvPicPr>
          <p:nvPr/>
        </p:nvPicPr>
        <p:blipFill>
          <a:blip r:embed="rId3"/>
          <a:stretch>
            <a:fillRect/>
          </a:stretch>
        </p:blipFill>
        <p:spPr>
          <a:xfrm>
            <a:off x="6172200" y="40295"/>
            <a:ext cx="2971800" cy="1966632"/>
          </a:xfrm>
          <a:prstGeom prst="rect">
            <a:avLst/>
          </a:prstGeom>
        </p:spPr>
      </p:pic>
      <p:sp>
        <p:nvSpPr>
          <p:cNvPr id="2" name="Slide Number Placeholder 1">
            <a:extLst>
              <a:ext uri="{FF2B5EF4-FFF2-40B4-BE49-F238E27FC236}">
                <a16:creationId xmlns:a16="http://schemas.microsoft.com/office/drawing/2014/main" id="{C1CCFC7D-C43D-4C4F-A0C2-DB7790068F95}"/>
              </a:ext>
            </a:extLst>
          </p:cNvPr>
          <p:cNvSpPr>
            <a:spLocks noGrp="1"/>
          </p:cNvSpPr>
          <p:nvPr>
            <p:ph type="sldNum" sz="quarter" idx="12"/>
          </p:nvPr>
        </p:nvSpPr>
        <p:spPr/>
        <p:txBody>
          <a:bodyPr/>
          <a:lstStyle/>
          <a:p>
            <a:fld id="{8C734804-006E-DC44-93A2-A63A0AD6AB16}" type="slidenum">
              <a:rPr lang="en-US" smtClean="0"/>
              <a:pPr/>
              <a:t>529</a:t>
            </a:fld>
            <a:endParaRPr lang="en-US"/>
          </a:p>
        </p:txBody>
      </p:sp>
    </p:spTree>
    <p:extLst>
      <p:ext uri="{BB962C8B-B14F-4D97-AF65-F5344CB8AC3E}">
        <p14:creationId xmlns:p14="http://schemas.microsoft.com/office/powerpoint/2010/main" val="3857919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Content Placeholder 2"/>
          <p:cNvSpPr>
            <a:spLocks noGrp="1"/>
          </p:cNvSpPr>
          <p:nvPr>
            <p:ph idx="1"/>
          </p:nvPr>
        </p:nvSpPr>
        <p:spPr>
          <a:xfrm>
            <a:off x="228600" y="1049338"/>
            <a:ext cx="8686800" cy="4525962"/>
          </a:xfrm>
        </p:spPr>
        <p:txBody>
          <a:bodyPr/>
          <a:lstStyle/>
          <a:p>
            <a:r>
              <a:rPr lang="en-US" dirty="0">
                <a:latin typeface="Arial" charset="0"/>
                <a:cs typeface="Arial" charset="0"/>
              </a:rPr>
              <a:t>you own a magic pair of shoes. You have run the 10 meters with it a lot and you </a:t>
            </a:r>
            <a:r>
              <a:rPr lang="en-US" b="1" dirty="0">
                <a:solidFill>
                  <a:srgbClr val="99CC00"/>
                </a:solidFill>
                <a:latin typeface="Arial" charset="0"/>
                <a:cs typeface="Arial" charset="0"/>
              </a:rPr>
              <a:t>have a long log of the time you have run with it.</a:t>
            </a:r>
          </a:p>
          <a:p>
            <a:endParaRPr lang="en-US" dirty="0">
              <a:latin typeface="Arial" charset="0"/>
              <a:cs typeface="Arial" charset="0"/>
            </a:endParaRPr>
          </a:p>
          <a:p>
            <a:r>
              <a:rPr lang="en-US" dirty="0">
                <a:latin typeface="Arial" charset="0"/>
                <a:cs typeface="Arial" charset="0"/>
              </a:rPr>
              <a:t>one day, you come home and it seems like someone has moved your shoes. You get concerned that someone might have taken your (beloved) shoes and instead </a:t>
            </a:r>
            <a:r>
              <a:rPr lang="en-US" b="1" dirty="0">
                <a:solidFill>
                  <a:srgbClr val="FF9900"/>
                </a:solidFill>
                <a:latin typeface="Arial" charset="0"/>
                <a:cs typeface="Arial" charset="0"/>
              </a:rPr>
              <a:t>replaced it with identical looking shoes.</a:t>
            </a:r>
          </a:p>
          <a:p>
            <a:endParaRPr lang="en-US" dirty="0">
              <a:latin typeface="Arial" charset="0"/>
              <a:cs typeface="Arial" charset="0"/>
            </a:endParaRPr>
          </a:p>
          <a:p>
            <a:r>
              <a:rPr lang="en-US" dirty="0">
                <a:latin typeface="Arial" charset="0"/>
                <a:cs typeface="Arial" charset="0"/>
              </a:rPr>
              <a:t>you inspect the shoes long and hard and they </a:t>
            </a:r>
            <a:r>
              <a:rPr lang="en-US" i="1" dirty="0">
                <a:latin typeface="Arial" charset="0"/>
                <a:cs typeface="Arial" charset="0"/>
              </a:rPr>
              <a:t>look </a:t>
            </a:r>
            <a:r>
              <a:rPr lang="en-US" dirty="0">
                <a:latin typeface="Arial" charset="0"/>
                <a:cs typeface="Arial" charset="0"/>
              </a:rPr>
              <a:t>the same. But still worried. </a:t>
            </a:r>
            <a:r>
              <a:rPr lang="en-US" b="1" dirty="0">
                <a:solidFill>
                  <a:srgbClr val="99CC00"/>
                </a:solidFill>
                <a:latin typeface="Arial" charset="0"/>
                <a:cs typeface="Arial" charset="0"/>
              </a:rPr>
              <a:t>How do you verify that they are the same?</a:t>
            </a:r>
          </a:p>
        </p:txBody>
      </p:sp>
      <p:sp>
        <p:nvSpPr>
          <p:cNvPr id="94213" name="TextBox 3"/>
          <p:cNvSpPr txBox="1">
            <a:spLocks noChangeArrowheads="1"/>
          </p:cNvSpPr>
          <p:nvPr/>
        </p:nvSpPr>
        <p:spPr bwMode="auto">
          <a:xfrm>
            <a:off x="1023937" y="5575300"/>
            <a:ext cx="70961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4800" dirty="0">
                <a:solidFill>
                  <a:srgbClr val="99CC00"/>
                </a:solidFill>
              </a:rPr>
              <a:t>&lt;30 sec brainstorming&gt;</a:t>
            </a:r>
          </a:p>
        </p:txBody>
      </p:sp>
      <p:sp>
        <p:nvSpPr>
          <p:cNvPr id="2" name="Slide Number Placeholder 1">
            <a:extLst>
              <a:ext uri="{FF2B5EF4-FFF2-40B4-BE49-F238E27FC236}">
                <a16:creationId xmlns:a16="http://schemas.microsoft.com/office/drawing/2014/main" id="{CE270618-5EC4-6B4C-9579-B4DB469286E9}"/>
              </a:ext>
            </a:extLst>
          </p:cNvPr>
          <p:cNvSpPr>
            <a:spLocks noGrp="1"/>
          </p:cNvSpPr>
          <p:nvPr>
            <p:ph type="sldNum" sz="quarter" idx="12"/>
          </p:nvPr>
        </p:nvSpPr>
        <p:spPr/>
        <p:txBody>
          <a:bodyPr/>
          <a:lstStyle/>
          <a:p>
            <a:fld id="{803C33BC-767D-8845-BB2C-A473FB4A7552}" type="slidenum">
              <a:rPr lang="en-US" smtClean="0"/>
              <a:pPr/>
              <a:t>53</a:t>
            </a:fld>
            <a:endParaRPr lang="en-US"/>
          </a:p>
        </p:txBody>
      </p:sp>
    </p:spTree>
    <p:extLst>
      <p:ext uri="{BB962C8B-B14F-4D97-AF65-F5344CB8AC3E}">
        <p14:creationId xmlns:p14="http://schemas.microsoft.com/office/powerpoint/2010/main" val="1656736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12">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build="p"/>
      <p:bldP spid="94213"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AAE7B33-B060-C546-8A26-B796B84204F7}"/>
              </a:ext>
            </a:extLst>
          </p:cNvPr>
          <p:cNvSpPr txBox="1">
            <a:spLocks/>
          </p:cNvSpPr>
          <p:nvPr/>
        </p:nvSpPr>
        <p:spPr bwMode="auto">
          <a:xfrm>
            <a:off x="685800" y="762000"/>
            <a:ext cx="7750615" cy="5486400"/>
          </a:xfrm>
          <a:prstGeom prst="rect">
            <a:avLst/>
          </a:prstGeom>
          <a:noFill/>
          <a:ln w="9525">
            <a:noFill/>
            <a:miter lim="800000"/>
            <a:headEnd/>
            <a:tailEnd/>
          </a:ln>
        </p:spPr>
        <p:txBody>
          <a:bodyPr/>
          <a:lstStyle/>
          <a:p>
            <a:pPr lvl="0" algn="just">
              <a:spcBef>
                <a:spcPct val="20000"/>
              </a:spcBef>
              <a:defRPr/>
            </a:pPr>
            <a:r>
              <a:rPr lang="en-GB" sz="2400" b="0" kern="0" dirty="0">
                <a:solidFill>
                  <a:srgbClr val="222222"/>
                </a:solidFill>
                <a:latin typeface="arial" panose="020B0604020202020204" pitchFamily="34" charset="0"/>
                <a:ea typeface="Arial"/>
                <a:cs typeface="Arial"/>
              </a:rPr>
              <a:t>“Statistical significance is perhaps the least important attribute of a good experiment; it is never a sufficient condition for claiming that a theory has been usefully corroborated, that a meaningful empirical fact has been established, or that an experimental report ought to be published” (</a:t>
            </a:r>
            <a:r>
              <a:rPr lang="en-GB" sz="2400" b="0" kern="0" dirty="0" err="1">
                <a:solidFill>
                  <a:srgbClr val="222222"/>
                </a:solidFill>
                <a:latin typeface="arial" panose="020B0604020202020204" pitchFamily="34" charset="0"/>
                <a:ea typeface="Arial"/>
                <a:cs typeface="Arial"/>
              </a:rPr>
              <a:t>Likken</a:t>
            </a:r>
            <a:r>
              <a:rPr lang="en-GB" sz="2400" b="0" kern="0" dirty="0">
                <a:solidFill>
                  <a:srgbClr val="222222"/>
                </a:solidFill>
                <a:latin typeface="arial" panose="020B0604020202020204" pitchFamily="34" charset="0"/>
                <a:ea typeface="Arial"/>
                <a:cs typeface="Arial"/>
              </a:rPr>
              <a:t>, 1968)</a:t>
            </a:r>
          </a:p>
          <a:p>
            <a:pPr lvl="0" algn="just">
              <a:spcBef>
                <a:spcPct val="20000"/>
              </a:spcBef>
              <a:defRPr/>
            </a:pPr>
            <a:endParaRPr lang="en-GB" sz="2400" b="0" kern="0" dirty="0">
              <a:solidFill>
                <a:srgbClr val="222222"/>
              </a:solidFill>
              <a:latin typeface="arial" panose="020B0604020202020204" pitchFamily="34" charset="0"/>
              <a:ea typeface="Arial"/>
              <a:cs typeface="Arial"/>
            </a:endParaRPr>
          </a:p>
          <a:p>
            <a:pPr lvl="0" algn="just">
              <a:spcBef>
                <a:spcPct val="20000"/>
              </a:spcBef>
              <a:defRPr/>
            </a:pPr>
            <a:r>
              <a:rPr lang="en-GB" sz="2400" b="0" kern="0" dirty="0">
                <a:solidFill>
                  <a:srgbClr val="222222"/>
                </a:solidFill>
                <a:latin typeface="arial" panose="020B0604020202020204" pitchFamily="34" charset="0"/>
                <a:ea typeface="Arial"/>
                <a:cs typeface="Arial"/>
              </a:rPr>
              <a:t>“We have the duty of communicating our conclusions in intelligible form, in recognition of the right of other free minds to utilize them in making their own decisions” (Fisher, 1955)</a:t>
            </a:r>
          </a:p>
          <a:p>
            <a:pPr lvl="0" algn="just">
              <a:spcBef>
                <a:spcPct val="20000"/>
              </a:spcBef>
              <a:defRPr/>
            </a:pPr>
            <a:endParaRPr lang="en-GB" sz="2400" b="0" kern="0" dirty="0">
              <a:solidFill>
                <a:srgbClr val="222222"/>
              </a:solidFill>
              <a:latin typeface="arial" panose="020B0604020202020204" pitchFamily="34" charset="0"/>
              <a:ea typeface="Arial"/>
              <a:cs typeface="Arial"/>
            </a:endParaRPr>
          </a:p>
          <a:p>
            <a:pPr lvl="0" algn="just">
              <a:spcBef>
                <a:spcPct val="20000"/>
              </a:spcBef>
              <a:defRPr/>
            </a:pPr>
            <a:r>
              <a:rPr lang="en-GB" sz="2400" b="0" kern="0" dirty="0">
                <a:solidFill>
                  <a:srgbClr val="222222"/>
                </a:solidFill>
                <a:latin typeface="arial" panose="020B0604020202020204" pitchFamily="34" charset="0"/>
                <a:ea typeface="Arial"/>
                <a:cs typeface="Arial"/>
              </a:rPr>
              <a:t>“no confidence interval should be interpreted as a a significance test” (Schmidt and Hunter, 1997)</a:t>
            </a:r>
          </a:p>
          <a:p>
            <a:pPr lvl="0" algn="just">
              <a:spcBef>
                <a:spcPct val="20000"/>
              </a:spcBef>
              <a:defRPr/>
            </a:pPr>
            <a:endParaRPr lang="en-GB" sz="2400" b="0" kern="0" dirty="0">
              <a:solidFill>
                <a:srgbClr val="222222"/>
              </a:solidFill>
              <a:latin typeface="arial" panose="020B0604020202020204" pitchFamily="34" charset="0"/>
              <a:ea typeface="Arial"/>
              <a:cs typeface="Arial"/>
            </a:endParaRPr>
          </a:p>
          <a:p>
            <a:pPr lvl="0" algn="just">
              <a:spcBef>
                <a:spcPct val="20000"/>
              </a:spcBef>
              <a:defRPr/>
            </a:pPr>
            <a:endParaRPr lang="en-GB" sz="2400" b="0" kern="0" dirty="0">
              <a:solidFill>
                <a:srgbClr val="222222"/>
              </a:solidFill>
              <a:latin typeface="arial" panose="020B0604020202020204" pitchFamily="34" charset="0"/>
              <a:ea typeface="Arial"/>
              <a:cs typeface="Arial"/>
            </a:endParaRPr>
          </a:p>
        </p:txBody>
      </p:sp>
      <p:sp>
        <p:nvSpPr>
          <p:cNvPr id="2" name="Slide Number Placeholder 1">
            <a:extLst>
              <a:ext uri="{FF2B5EF4-FFF2-40B4-BE49-F238E27FC236}">
                <a16:creationId xmlns:a16="http://schemas.microsoft.com/office/drawing/2014/main" id="{90F6B53C-068C-3345-8E54-FBF94F345A69}"/>
              </a:ext>
            </a:extLst>
          </p:cNvPr>
          <p:cNvSpPr>
            <a:spLocks noGrp="1"/>
          </p:cNvSpPr>
          <p:nvPr>
            <p:ph type="sldNum" sz="quarter" idx="12"/>
          </p:nvPr>
        </p:nvSpPr>
        <p:spPr/>
        <p:txBody>
          <a:bodyPr/>
          <a:lstStyle/>
          <a:p>
            <a:fld id="{8C734804-006E-DC44-93A2-A63A0AD6AB16}" type="slidenum">
              <a:rPr lang="en-US" smtClean="0"/>
              <a:pPr/>
              <a:t>530</a:t>
            </a:fld>
            <a:endParaRPr lang="en-US"/>
          </a:p>
        </p:txBody>
      </p:sp>
    </p:spTree>
    <p:extLst>
      <p:ext uri="{BB962C8B-B14F-4D97-AF65-F5344CB8AC3E}">
        <p14:creationId xmlns:p14="http://schemas.microsoft.com/office/powerpoint/2010/main" val="317841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78;p60">
            <a:extLst>
              <a:ext uri="{FF2B5EF4-FFF2-40B4-BE49-F238E27FC236}">
                <a16:creationId xmlns:a16="http://schemas.microsoft.com/office/drawing/2014/main" id="{862B9369-9B57-7C47-8659-33DAD54C98C6}"/>
              </a:ext>
            </a:extLst>
          </p:cNvPr>
          <p:cNvPicPr preferRelativeResize="0"/>
          <p:nvPr/>
        </p:nvPicPr>
        <p:blipFill rotWithShape="1">
          <a:blip r:embed="rId2">
            <a:alphaModFix/>
          </a:blip>
          <a:srcRect/>
          <a:stretch/>
        </p:blipFill>
        <p:spPr>
          <a:xfrm>
            <a:off x="-14207" y="1003368"/>
            <a:ext cx="9144000" cy="3937964"/>
          </a:xfrm>
          <a:prstGeom prst="rect">
            <a:avLst/>
          </a:prstGeom>
          <a:noFill/>
          <a:ln>
            <a:noFill/>
          </a:ln>
        </p:spPr>
      </p:pic>
      <p:sp>
        <p:nvSpPr>
          <p:cNvPr id="6" name="TextBox 9">
            <a:extLst>
              <a:ext uri="{FF2B5EF4-FFF2-40B4-BE49-F238E27FC236}">
                <a16:creationId xmlns:a16="http://schemas.microsoft.com/office/drawing/2014/main" id="{F7B576F5-9916-A44F-8B19-48476D6CD9DB}"/>
              </a:ext>
            </a:extLst>
          </p:cNvPr>
          <p:cNvSpPr txBox="1">
            <a:spLocks noChangeArrowheads="1"/>
          </p:cNvSpPr>
          <p:nvPr/>
        </p:nvSpPr>
        <p:spPr bwMode="auto">
          <a:xfrm>
            <a:off x="-14207" y="4949081"/>
            <a:ext cx="9144000" cy="923330"/>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Geoff Cumming’s dance of p-values</a:t>
            </a:r>
          </a:p>
          <a:p>
            <a:pPr eaLnBrk="1" hangingPunct="1"/>
            <a:r>
              <a:rPr lang="en-US" sz="2000" b="0" dirty="0">
                <a:solidFill>
                  <a:schemeClr val="bg1"/>
                </a:solidFill>
              </a:rPr>
              <a:t>https://</a:t>
            </a:r>
            <a:r>
              <a:rPr lang="en-US" sz="2000" b="0" dirty="0" err="1">
                <a:solidFill>
                  <a:schemeClr val="bg1"/>
                </a:solidFill>
              </a:rPr>
              <a:t>www.youtube.com</a:t>
            </a:r>
            <a:r>
              <a:rPr lang="en-US" sz="2000" b="0" dirty="0">
                <a:solidFill>
                  <a:schemeClr val="bg1"/>
                </a:solidFill>
              </a:rPr>
              <a:t>/</a:t>
            </a:r>
            <a:r>
              <a:rPr lang="en-US" sz="2000" b="0" dirty="0" err="1">
                <a:solidFill>
                  <a:schemeClr val="bg1"/>
                </a:solidFill>
              </a:rPr>
              <a:t>watch?v</a:t>
            </a:r>
            <a:r>
              <a:rPr lang="en-US" sz="2000" b="0" dirty="0">
                <a:solidFill>
                  <a:schemeClr val="bg1"/>
                </a:solidFill>
              </a:rPr>
              <a:t>=ez4DgdurRPg</a:t>
            </a:r>
          </a:p>
        </p:txBody>
      </p:sp>
      <p:sp>
        <p:nvSpPr>
          <p:cNvPr id="2" name="Slide Number Placeholder 1">
            <a:extLst>
              <a:ext uri="{FF2B5EF4-FFF2-40B4-BE49-F238E27FC236}">
                <a16:creationId xmlns:a16="http://schemas.microsoft.com/office/drawing/2014/main" id="{FDD3BCEA-CC7C-404D-BB1E-1A5B87283194}"/>
              </a:ext>
            </a:extLst>
          </p:cNvPr>
          <p:cNvSpPr>
            <a:spLocks noGrp="1"/>
          </p:cNvSpPr>
          <p:nvPr>
            <p:ph type="sldNum" sz="quarter" idx="12"/>
          </p:nvPr>
        </p:nvSpPr>
        <p:spPr/>
        <p:txBody>
          <a:bodyPr/>
          <a:lstStyle/>
          <a:p>
            <a:fld id="{8C734804-006E-DC44-93A2-A63A0AD6AB16}" type="slidenum">
              <a:rPr lang="en-US" smtClean="0"/>
              <a:pPr/>
              <a:t>531</a:t>
            </a:fld>
            <a:endParaRPr lang="en-US"/>
          </a:p>
        </p:txBody>
      </p:sp>
    </p:spTree>
    <p:extLst>
      <p:ext uri="{BB962C8B-B14F-4D97-AF65-F5344CB8AC3E}">
        <p14:creationId xmlns:p14="http://schemas.microsoft.com/office/powerpoint/2010/main" val="353364620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9EB15A26-58F9-A64A-A4B9-9C432B7CCCCD}"/>
              </a:ext>
            </a:extLst>
          </p:cNvPr>
          <p:cNvSpPr txBox="1">
            <a:spLocks noChangeArrowheads="1"/>
          </p:cNvSpPr>
          <p:nvPr/>
        </p:nvSpPr>
        <p:spPr bwMode="auto">
          <a:xfrm>
            <a:off x="0" y="5673923"/>
            <a:ext cx="9144000" cy="861774"/>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spot misleading graphs</a:t>
            </a:r>
          </a:p>
          <a:p>
            <a:pPr eaLnBrk="1" hangingPunct="1"/>
            <a:r>
              <a:rPr lang="en-US" sz="1600" dirty="0">
                <a:solidFill>
                  <a:schemeClr val="bg1"/>
                </a:solidFill>
              </a:rPr>
              <a:t>https://</a:t>
            </a:r>
            <a:r>
              <a:rPr lang="en-US" sz="1600" dirty="0" err="1">
                <a:solidFill>
                  <a:schemeClr val="bg1"/>
                </a:solidFill>
              </a:rPr>
              <a:t>www.youtube.com</a:t>
            </a:r>
            <a:r>
              <a:rPr lang="en-US" sz="1600" dirty="0">
                <a:solidFill>
                  <a:schemeClr val="bg1"/>
                </a:solidFill>
              </a:rPr>
              <a:t>/</a:t>
            </a:r>
            <a:r>
              <a:rPr lang="en-US" sz="1600" dirty="0" err="1">
                <a:solidFill>
                  <a:schemeClr val="bg1"/>
                </a:solidFill>
              </a:rPr>
              <a:t>watch?v</a:t>
            </a:r>
            <a:r>
              <a:rPr lang="en-US" sz="1600" dirty="0">
                <a:solidFill>
                  <a:schemeClr val="bg1"/>
                </a:solidFill>
              </a:rPr>
              <a:t>=E91bGT9BjYk</a:t>
            </a:r>
          </a:p>
        </p:txBody>
      </p:sp>
      <p:pic>
        <p:nvPicPr>
          <p:cNvPr id="6" name="misleadinggraph">
            <a:hlinkClick r:id="" action="ppaction://media"/>
            <a:extLst>
              <a:ext uri="{FF2B5EF4-FFF2-40B4-BE49-F238E27FC236}">
                <a16:creationId xmlns:a16="http://schemas.microsoft.com/office/drawing/2014/main" id="{1422F0B2-6B2D-9246-93B8-0874646610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8172"/>
            <a:ext cx="9144000" cy="5143500"/>
          </a:xfrm>
          <a:prstGeom prst="rect">
            <a:avLst/>
          </a:prstGeom>
        </p:spPr>
      </p:pic>
      <p:sp>
        <p:nvSpPr>
          <p:cNvPr id="2" name="Slide Number Placeholder 1">
            <a:extLst>
              <a:ext uri="{FF2B5EF4-FFF2-40B4-BE49-F238E27FC236}">
                <a16:creationId xmlns:a16="http://schemas.microsoft.com/office/drawing/2014/main" id="{6EAEE940-34B3-2E46-BA87-CBB093D429D0}"/>
              </a:ext>
            </a:extLst>
          </p:cNvPr>
          <p:cNvSpPr>
            <a:spLocks noGrp="1"/>
          </p:cNvSpPr>
          <p:nvPr>
            <p:ph type="sldNum" sz="quarter" idx="12"/>
          </p:nvPr>
        </p:nvSpPr>
        <p:spPr/>
        <p:txBody>
          <a:bodyPr/>
          <a:lstStyle/>
          <a:p>
            <a:fld id="{8C734804-006E-DC44-93A2-A63A0AD6AB16}" type="slidenum">
              <a:rPr lang="en-US" smtClean="0"/>
              <a:pPr/>
              <a:t>532</a:t>
            </a:fld>
            <a:endParaRPr lang="en-US"/>
          </a:p>
        </p:txBody>
      </p:sp>
    </p:spTree>
    <p:extLst>
      <p:ext uri="{BB962C8B-B14F-4D97-AF65-F5344CB8AC3E}">
        <p14:creationId xmlns:p14="http://schemas.microsoft.com/office/powerpoint/2010/main" val="263088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1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242AD961-4116-ED47-8F99-9F0479C3F1F2}"/>
              </a:ext>
            </a:extLst>
          </p:cNvPr>
          <p:cNvGrpSpPr>
            <a:grpSpLocks/>
          </p:cNvGrpSpPr>
          <p:nvPr/>
        </p:nvGrpSpPr>
        <p:grpSpPr bwMode="auto">
          <a:xfrm>
            <a:off x="-1219200" y="0"/>
            <a:ext cx="3089787" cy="1865532"/>
            <a:chOff x="5029200" y="990600"/>
            <a:chExt cx="4038600" cy="2438400"/>
          </a:xfrm>
        </p:grpSpPr>
        <p:sp>
          <p:nvSpPr>
            <p:cNvPr id="5" name="Oval 9">
              <a:extLst>
                <a:ext uri="{FF2B5EF4-FFF2-40B4-BE49-F238E27FC236}">
                  <a16:creationId xmlns:a16="http://schemas.microsoft.com/office/drawing/2014/main" id="{52853E48-A884-C440-946B-B89835008624}"/>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6" name="Oval 10">
              <a:extLst>
                <a:ext uri="{FF2B5EF4-FFF2-40B4-BE49-F238E27FC236}">
                  <a16:creationId xmlns:a16="http://schemas.microsoft.com/office/drawing/2014/main" id="{9090A367-FEC6-7644-8A86-F7B7E7BCF539}"/>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5</a:t>
              </a:r>
            </a:p>
          </p:txBody>
        </p:sp>
      </p:grpSp>
      <p:sp>
        <p:nvSpPr>
          <p:cNvPr id="7" name="Text Placeholder 3">
            <a:extLst>
              <a:ext uri="{FF2B5EF4-FFF2-40B4-BE49-F238E27FC236}">
                <a16:creationId xmlns:a16="http://schemas.microsoft.com/office/drawing/2014/main" id="{204A8299-A7D2-2E43-B643-99B48E433032}"/>
              </a:ext>
            </a:extLst>
          </p:cNvPr>
          <p:cNvSpPr txBox="1">
            <a:spLocks/>
          </p:cNvSpPr>
          <p:nvPr/>
        </p:nvSpPr>
        <p:spPr bwMode="auto">
          <a:xfrm>
            <a:off x="1866972" y="609600"/>
            <a:ext cx="6968613" cy="914400"/>
          </a:xfrm>
          <a:prstGeom prst="rect">
            <a:avLst/>
          </a:prstGeom>
          <a:solidFill>
            <a:schemeClr val="bg1"/>
          </a:solidFill>
          <a:ln w="9525">
            <a:noFill/>
            <a:miter lim="800000"/>
            <a:headEnd/>
            <a:tailEnd/>
          </a:ln>
        </p:spPr>
        <p:txBody>
          <a:bodyPr/>
          <a:lstStyle/>
          <a:p>
            <a:pPr lvl="0">
              <a:spcBef>
                <a:spcPct val="20000"/>
              </a:spcBef>
              <a:defRPr/>
            </a:pPr>
            <a:r>
              <a:rPr lang="en-GB" sz="2400" kern="0" dirty="0">
                <a:solidFill>
                  <a:srgbClr val="222222"/>
                </a:solidFill>
                <a:latin typeface="arial" panose="020B0604020202020204" pitchFamily="34" charset="0"/>
                <a:ea typeface="Arial"/>
                <a:cs typeface="Arial"/>
              </a:rPr>
              <a:t>replicate!</a:t>
            </a:r>
          </a:p>
        </p:txBody>
      </p:sp>
      <p:pic>
        <p:nvPicPr>
          <p:cNvPr id="8" name="Picture 7">
            <a:extLst>
              <a:ext uri="{FF2B5EF4-FFF2-40B4-BE49-F238E27FC236}">
                <a16:creationId xmlns:a16="http://schemas.microsoft.com/office/drawing/2014/main" id="{80BF41D2-95AE-9F49-81EB-0986943FAF73}"/>
              </a:ext>
            </a:extLst>
          </p:cNvPr>
          <p:cNvPicPr>
            <a:picLocks noChangeAspect="1"/>
          </p:cNvPicPr>
          <p:nvPr/>
        </p:nvPicPr>
        <p:blipFill>
          <a:blip r:embed="rId2"/>
          <a:stretch>
            <a:fillRect/>
          </a:stretch>
        </p:blipFill>
        <p:spPr>
          <a:xfrm>
            <a:off x="5551674" y="-10732"/>
            <a:ext cx="3668526" cy="6868731"/>
          </a:xfrm>
          <a:prstGeom prst="rect">
            <a:avLst/>
          </a:prstGeom>
        </p:spPr>
      </p:pic>
      <p:sp>
        <p:nvSpPr>
          <p:cNvPr id="9" name="Text Placeholder 3">
            <a:extLst>
              <a:ext uri="{FF2B5EF4-FFF2-40B4-BE49-F238E27FC236}">
                <a16:creationId xmlns:a16="http://schemas.microsoft.com/office/drawing/2014/main" id="{9FDEABCB-5272-AE4D-B106-423EF3C1E3A8}"/>
              </a:ext>
            </a:extLst>
          </p:cNvPr>
          <p:cNvSpPr txBox="1">
            <a:spLocks/>
          </p:cNvSpPr>
          <p:nvPr/>
        </p:nvSpPr>
        <p:spPr bwMode="auto">
          <a:xfrm>
            <a:off x="555185" y="2971801"/>
            <a:ext cx="4626415" cy="1828799"/>
          </a:xfrm>
          <a:prstGeom prst="rect">
            <a:avLst/>
          </a:prstGeom>
          <a:noFill/>
          <a:ln w="9525">
            <a:noFill/>
            <a:miter lim="800000"/>
            <a:headEnd/>
            <a:tailEnd/>
          </a:ln>
        </p:spPr>
        <p:txBody>
          <a:bodyPr/>
          <a:lstStyle/>
          <a:p>
            <a:pPr lvl="0">
              <a:spcBef>
                <a:spcPct val="20000"/>
              </a:spcBef>
              <a:defRPr/>
            </a:pPr>
            <a:r>
              <a:rPr lang="en-GB" sz="2400" b="0" kern="0" dirty="0">
                <a:solidFill>
                  <a:srgbClr val="222222"/>
                </a:solidFill>
                <a:latin typeface="arial" panose="020B0604020202020204" pitchFamily="34" charset="0"/>
                <a:ea typeface="Arial"/>
                <a:cs typeface="Arial"/>
              </a:rPr>
              <a:t>and fight publication standards, </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e.g. in certain fields there are conferences to publish replication studies</a:t>
            </a:r>
          </a:p>
        </p:txBody>
      </p:sp>
      <p:sp>
        <p:nvSpPr>
          <p:cNvPr id="2" name="Slide Number Placeholder 1">
            <a:extLst>
              <a:ext uri="{FF2B5EF4-FFF2-40B4-BE49-F238E27FC236}">
                <a16:creationId xmlns:a16="http://schemas.microsoft.com/office/drawing/2014/main" id="{F6829F0A-29C5-7544-876C-A41B5BAAF7C5}"/>
              </a:ext>
            </a:extLst>
          </p:cNvPr>
          <p:cNvSpPr>
            <a:spLocks noGrp="1"/>
          </p:cNvSpPr>
          <p:nvPr>
            <p:ph type="sldNum" sz="quarter" idx="12"/>
          </p:nvPr>
        </p:nvSpPr>
        <p:spPr/>
        <p:txBody>
          <a:bodyPr/>
          <a:lstStyle/>
          <a:p>
            <a:fld id="{8C734804-006E-DC44-93A2-A63A0AD6AB16}" type="slidenum">
              <a:rPr lang="en-US" smtClean="0"/>
              <a:pPr/>
              <a:t>533</a:t>
            </a:fld>
            <a:endParaRPr lang="en-US"/>
          </a:p>
        </p:txBody>
      </p:sp>
    </p:spTree>
    <p:extLst>
      <p:ext uri="{BB962C8B-B14F-4D97-AF65-F5344CB8AC3E}">
        <p14:creationId xmlns:p14="http://schemas.microsoft.com/office/powerpoint/2010/main" val="339761053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242AD961-4116-ED47-8F99-9F0479C3F1F2}"/>
              </a:ext>
            </a:extLst>
          </p:cNvPr>
          <p:cNvGrpSpPr>
            <a:grpSpLocks/>
          </p:cNvGrpSpPr>
          <p:nvPr/>
        </p:nvGrpSpPr>
        <p:grpSpPr bwMode="auto">
          <a:xfrm>
            <a:off x="-1219200" y="0"/>
            <a:ext cx="3089787" cy="1865532"/>
            <a:chOff x="5029200" y="990600"/>
            <a:chExt cx="4038600" cy="2438400"/>
          </a:xfrm>
        </p:grpSpPr>
        <p:sp>
          <p:nvSpPr>
            <p:cNvPr id="5" name="Oval 9">
              <a:extLst>
                <a:ext uri="{FF2B5EF4-FFF2-40B4-BE49-F238E27FC236}">
                  <a16:creationId xmlns:a16="http://schemas.microsoft.com/office/drawing/2014/main" id="{52853E48-A884-C440-946B-B89835008624}"/>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6" name="Oval 10">
              <a:extLst>
                <a:ext uri="{FF2B5EF4-FFF2-40B4-BE49-F238E27FC236}">
                  <a16:creationId xmlns:a16="http://schemas.microsoft.com/office/drawing/2014/main" id="{9090A367-FEC6-7644-8A86-F7B7E7BCF539}"/>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6</a:t>
              </a:r>
            </a:p>
          </p:txBody>
        </p:sp>
      </p:grpSp>
      <p:sp>
        <p:nvSpPr>
          <p:cNvPr id="7" name="Text Placeholder 3">
            <a:extLst>
              <a:ext uri="{FF2B5EF4-FFF2-40B4-BE49-F238E27FC236}">
                <a16:creationId xmlns:a16="http://schemas.microsoft.com/office/drawing/2014/main" id="{204A8299-A7D2-2E43-B643-99B48E433032}"/>
              </a:ext>
            </a:extLst>
          </p:cNvPr>
          <p:cNvSpPr txBox="1">
            <a:spLocks/>
          </p:cNvSpPr>
          <p:nvPr/>
        </p:nvSpPr>
        <p:spPr bwMode="auto">
          <a:xfrm>
            <a:off x="1866972" y="609600"/>
            <a:ext cx="6968613" cy="914400"/>
          </a:xfrm>
          <a:prstGeom prst="rect">
            <a:avLst/>
          </a:prstGeom>
          <a:solidFill>
            <a:schemeClr val="bg1"/>
          </a:solidFill>
          <a:ln w="9525">
            <a:noFill/>
            <a:miter lim="800000"/>
            <a:headEnd/>
            <a:tailEnd/>
          </a:ln>
        </p:spPr>
        <p:txBody>
          <a:bodyPr/>
          <a:lstStyle/>
          <a:p>
            <a:pPr lvl="0">
              <a:spcBef>
                <a:spcPct val="20000"/>
              </a:spcBef>
              <a:defRPr/>
            </a:pPr>
            <a:r>
              <a:rPr lang="en-GB" sz="2400" kern="0" dirty="0">
                <a:solidFill>
                  <a:srgbClr val="222222"/>
                </a:solidFill>
                <a:latin typeface="arial" panose="020B0604020202020204" pitchFamily="34" charset="0"/>
                <a:ea typeface="Arial"/>
                <a:cs typeface="Arial"/>
              </a:rPr>
              <a:t>rather use artificial data</a:t>
            </a:r>
          </a:p>
        </p:txBody>
      </p:sp>
      <p:sp>
        <p:nvSpPr>
          <p:cNvPr id="8" name="Text Placeholder 3">
            <a:extLst>
              <a:ext uri="{FF2B5EF4-FFF2-40B4-BE49-F238E27FC236}">
                <a16:creationId xmlns:a16="http://schemas.microsoft.com/office/drawing/2014/main" id="{73FE5A25-0132-0444-8720-341C1754AD0F}"/>
              </a:ext>
            </a:extLst>
          </p:cNvPr>
          <p:cNvSpPr txBox="1">
            <a:spLocks/>
          </p:cNvSpPr>
          <p:nvPr/>
        </p:nvSpPr>
        <p:spPr bwMode="auto">
          <a:xfrm>
            <a:off x="555185" y="2286000"/>
            <a:ext cx="8305800" cy="4140201"/>
          </a:xfrm>
          <a:prstGeom prst="rect">
            <a:avLst/>
          </a:prstGeom>
          <a:noFill/>
          <a:ln w="9525">
            <a:noFill/>
            <a:miter lim="800000"/>
            <a:headEnd/>
            <a:tailEnd/>
          </a:ln>
        </p:spPr>
        <p:txBody>
          <a:bodyPr/>
          <a:lstStyle/>
          <a:p>
            <a:pPr lvl="0">
              <a:spcBef>
                <a:spcPct val="20000"/>
              </a:spcBef>
              <a:defRPr/>
            </a:pPr>
            <a:r>
              <a:rPr lang="en-GB" sz="2400" b="0" kern="0" dirty="0">
                <a:solidFill>
                  <a:srgbClr val="222222"/>
                </a:solidFill>
                <a:latin typeface="arial" panose="020B0604020202020204" pitchFamily="34" charset="0"/>
                <a:ea typeface="Arial"/>
                <a:cs typeface="Arial"/>
              </a:rPr>
              <a:t>certain tasks are </a:t>
            </a:r>
            <a:r>
              <a:rPr lang="en-GB" sz="2400" kern="0" dirty="0">
                <a:solidFill>
                  <a:srgbClr val="FF9900"/>
                </a:solidFill>
                <a:latin typeface="arial" panose="020B0604020202020204" pitchFamily="34" charset="0"/>
                <a:ea typeface="Arial"/>
                <a:cs typeface="Arial"/>
              </a:rPr>
              <a:t>very sensitive to human variability </a:t>
            </a:r>
            <a:r>
              <a:rPr lang="en-GB" sz="2400" b="0" kern="0" dirty="0">
                <a:solidFill>
                  <a:srgbClr val="222222"/>
                </a:solidFill>
                <a:latin typeface="arial" panose="020B0604020202020204" pitchFamily="34" charset="0"/>
                <a:ea typeface="Arial"/>
                <a:cs typeface="Arial"/>
              </a:rPr>
              <a:t>(e.g. ego depletion on will power but also anything that related to preferences)</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tasks involving participants but relying on motor skills (e.g. tapping on a key) </a:t>
            </a:r>
            <a:r>
              <a:rPr lang="en-GB" sz="2400" kern="0" dirty="0">
                <a:solidFill>
                  <a:srgbClr val="00B0F0"/>
                </a:solidFill>
                <a:latin typeface="arial" panose="020B0604020202020204" pitchFamily="34" charset="0"/>
                <a:ea typeface="Arial"/>
                <a:cs typeface="Arial"/>
              </a:rPr>
              <a:t>suffer less from human variability</a:t>
            </a:r>
          </a:p>
          <a:p>
            <a:pPr lvl="0">
              <a:spcBef>
                <a:spcPct val="20000"/>
              </a:spcBef>
              <a:defRPr/>
            </a:pPr>
            <a:endParaRPr lang="en-GB" sz="2400" b="0" kern="0" dirty="0">
              <a:solidFill>
                <a:srgbClr val="222222"/>
              </a:solidFill>
              <a:latin typeface="arial" panose="020B0604020202020204" pitchFamily="34" charset="0"/>
              <a:ea typeface="Arial"/>
              <a:cs typeface="Arial"/>
            </a:endParaRPr>
          </a:p>
          <a:p>
            <a:pPr lvl="0">
              <a:spcBef>
                <a:spcPct val="20000"/>
              </a:spcBef>
              <a:defRPr/>
            </a:pPr>
            <a:r>
              <a:rPr lang="en-GB" sz="2400" b="0" kern="0" dirty="0">
                <a:solidFill>
                  <a:srgbClr val="222222"/>
                </a:solidFill>
                <a:latin typeface="arial" panose="020B0604020202020204" pitchFamily="34" charset="0"/>
                <a:ea typeface="Arial"/>
                <a:cs typeface="Arial"/>
              </a:rPr>
              <a:t>or </a:t>
            </a:r>
            <a:r>
              <a:rPr lang="en-GB" sz="2400" kern="0" dirty="0">
                <a:solidFill>
                  <a:srgbClr val="99CC00"/>
                </a:solidFill>
                <a:latin typeface="arial" panose="020B0604020202020204" pitchFamily="34" charset="0"/>
                <a:ea typeface="Arial"/>
                <a:cs typeface="Arial"/>
              </a:rPr>
              <a:t>use data without involving human </a:t>
            </a:r>
            <a:r>
              <a:rPr lang="en-GB" sz="2400" b="0" kern="0" dirty="0">
                <a:solidFill>
                  <a:srgbClr val="222222"/>
                </a:solidFill>
                <a:latin typeface="arial" panose="020B0604020202020204" pitchFamily="34" charset="0"/>
                <a:ea typeface="Arial"/>
                <a:cs typeface="Arial"/>
              </a:rPr>
              <a:t>(e.g. algorithms comparisons)</a:t>
            </a:r>
          </a:p>
          <a:p>
            <a:pPr lvl="0">
              <a:spcBef>
                <a:spcPct val="20000"/>
              </a:spcBef>
              <a:defRPr/>
            </a:pPr>
            <a:endParaRPr lang="en-GB" sz="2400" b="0" kern="0" dirty="0">
              <a:solidFill>
                <a:srgbClr val="222222"/>
              </a:solidFill>
              <a:latin typeface="arial" panose="020B0604020202020204" pitchFamily="34" charset="0"/>
              <a:ea typeface="Arial"/>
              <a:cs typeface="Arial"/>
            </a:endParaRPr>
          </a:p>
        </p:txBody>
      </p:sp>
      <p:sp>
        <p:nvSpPr>
          <p:cNvPr id="2" name="Slide Number Placeholder 1">
            <a:extLst>
              <a:ext uri="{FF2B5EF4-FFF2-40B4-BE49-F238E27FC236}">
                <a16:creationId xmlns:a16="http://schemas.microsoft.com/office/drawing/2014/main" id="{5A662D3F-BAFA-254E-B178-C348239CCF52}"/>
              </a:ext>
            </a:extLst>
          </p:cNvPr>
          <p:cNvSpPr>
            <a:spLocks noGrp="1"/>
          </p:cNvSpPr>
          <p:nvPr>
            <p:ph type="sldNum" sz="quarter" idx="12"/>
          </p:nvPr>
        </p:nvSpPr>
        <p:spPr/>
        <p:txBody>
          <a:bodyPr/>
          <a:lstStyle/>
          <a:p>
            <a:fld id="{8C734804-006E-DC44-93A2-A63A0AD6AB16}" type="slidenum">
              <a:rPr lang="en-US" smtClean="0"/>
              <a:pPr/>
              <a:t>534</a:t>
            </a:fld>
            <a:endParaRPr lang="en-US"/>
          </a:p>
        </p:txBody>
      </p:sp>
    </p:spTree>
    <p:extLst>
      <p:ext uri="{BB962C8B-B14F-4D97-AF65-F5344CB8AC3E}">
        <p14:creationId xmlns:p14="http://schemas.microsoft.com/office/powerpoint/2010/main" val="80523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1DE8CCB5-E59C-C14A-938D-382C8BCFD882}"/>
              </a:ext>
            </a:extLst>
          </p:cNvPr>
          <p:cNvSpPr txBox="1">
            <a:spLocks/>
          </p:cNvSpPr>
          <p:nvPr/>
        </p:nvSpPr>
        <p:spPr bwMode="auto">
          <a:xfrm>
            <a:off x="762000" y="2133600"/>
            <a:ext cx="7702770" cy="4267200"/>
          </a:xfrm>
          <a:prstGeom prst="rect">
            <a:avLst/>
          </a:prstGeom>
          <a:noFill/>
          <a:ln w="9525">
            <a:noFill/>
            <a:miter lim="800000"/>
            <a:headEnd/>
            <a:tailEnd/>
          </a:ln>
        </p:spPr>
        <p:txBody>
          <a:bodyPr/>
          <a:lstStyle/>
          <a:p>
            <a:pPr lvl="0">
              <a:spcBef>
                <a:spcPct val="20000"/>
              </a:spcBef>
              <a:defRPr/>
            </a:pPr>
            <a:r>
              <a:rPr lang="en-GB" sz="2400" b="0" kern="0" dirty="0">
                <a:solidFill>
                  <a:srgbClr val="222222"/>
                </a:solidFill>
                <a:latin typeface="arial" panose="020B0604020202020204" pitchFamily="34" charset="0"/>
                <a:ea typeface="Arial"/>
                <a:cs typeface="Arial"/>
              </a:rPr>
              <a:t>e.g. at the moment there is a strong tendency to push for </a:t>
            </a:r>
            <a:r>
              <a:rPr lang="en-GB" sz="2400" kern="0" dirty="0">
                <a:solidFill>
                  <a:srgbClr val="99CC00"/>
                </a:solidFill>
                <a:latin typeface="arial" panose="020B0604020202020204" pitchFamily="34" charset="0"/>
                <a:ea typeface="Arial"/>
                <a:cs typeface="Arial"/>
              </a:rPr>
              <a:t>Bayesian testing, </a:t>
            </a:r>
            <a:r>
              <a:rPr lang="en-GB" sz="2400" b="0" kern="0" dirty="0">
                <a:latin typeface="arial" panose="020B0604020202020204" pitchFamily="34" charset="0"/>
                <a:ea typeface="Arial"/>
                <a:cs typeface="Arial"/>
              </a:rPr>
              <a:t>although it also has drawbacks</a:t>
            </a:r>
          </a:p>
          <a:p>
            <a:pPr lvl="0">
              <a:spcBef>
                <a:spcPct val="20000"/>
              </a:spcBef>
              <a:defRPr/>
            </a:pPr>
            <a:endParaRPr lang="en-GB" sz="2400" b="0" kern="0" dirty="0">
              <a:latin typeface="arial" panose="020B0604020202020204" pitchFamily="34" charset="0"/>
              <a:ea typeface="Arial"/>
              <a:cs typeface="Arial"/>
            </a:endParaRPr>
          </a:p>
          <a:p>
            <a:pPr lvl="0">
              <a:spcBef>
                <a:spcPct val="20000"/>
              </a:spcBef>
              <a:spcAft>
                <a:spcPts val="1200"/>
              </a:spcAft>
              <a:defRPr/>
            </a:pPr>
            <a:r>
              <a:rPr lang="en-GB" sz="2400" b="0" kern="0" dirty="0">
                <a:latin typeface="arial" panose="020B0604020202020204" pitchFamily="34" charset="0"/>
                <a:ea typeface="Arial"/>
                <a:cs typeface="Arial"/>
              </a:rPr>
              <a:t>	need</a:t>
            </a:r>
            <a:r>
              <a:rPr lang="en-GB" sz="2400" kern="0" dirty="0">
                <a:solidFill>
                  <a:srgbClr val="FF9900"/>
                </a:solidFill>
                <a:latin typeface="arial" panose="020B0604020202020204" pitchFamily="34" charset="0"/>
                <a:ea typeface="Arial"/>
                <a:cs typeface="Arial"/>
              </a:rPr>
              <a:t> prior data </a:t>
            </a:r>
          </a:p>
          <a:p>
            <a:pPr lvl="0">
              <a:spcBef>
                <a:spcPct val="20000"/>
              </a:spcBef>
              <a:spcAft>
                <a:spcPts val="1200"/>
              </a:spcAft>
              <a:defRPr/>
            </a:pPr>
            <a:r>
              <a:rPr lang="en-GB" sz="2400" b="0" kern="0" dirty="0">
                <a:latin typeface="arial" panose="020B0604020202020204" pitchFamily="34" charset="0"/>
                <a:ea typeface="Arial"/>
                <a:cs typeface="Arial"/>
              </a:rPr>
              <a:t>	simple for AB testing but </a:t>
            </a:r>
            <a:r>
              <a:rPr lang="en-GB" sz="2400" kern="0" dirty="0">
                <a:solidFill>
                  <a:srgbClr val="FF9900"/>
                </a:solidFill>
                <a:latin typeface="arial" panose="020B0604020202020204" pitchFamily="34" charset="0"/>
                <a:ea typeface="Arial"/>
                <a:cs typeface="Arial"/>
              </a:rPr>
              <a:t>could become 	quickly complex </a:t>
            </a:r>
          </a:p>
          <a:p>
            <a:pPr lvl="0">
              <a:spcBef>
                <a:spcPct val="20000"/>
              </a:spcBef>
              <a:defRPr/>
            </a:pPr>
            <a:r>
              <a:rPr lang="en-GB" sz="2400" b="0" kern="0" dirty="0">
                <a:latin typeface="arial" panose="020B0604020202020204" pitchFamily="34" charset="0"/>
                <a:ea typeface="Arial"/>
                <a:cs typeface="Arial"/>
              </a:rPr>
              <a:t>	unclear </a:t>
            </a:r>
            <a:r>
              <a:rPr lang="en-GB" sz="2400" kern="0" dirty="0">
                <a:solidFill>
                  <a:srgbClr val="99CC00"/>
                </a:solidFill>
                <a:latin typeface="arial" panose="020B0604020202020204" pitchFamily="34" charset="0"/>
                <a:ea typeface="Arial"/>
                <a:cs typeface="Arial"/>
              </a:rPr>
              <a:t>how it compares </a:t>
            </a:r>
            <a:r>
              <a:rPr lang="en-GB" sz="2400" b="0" kern="0" dirty="0">
                <a:latin typeface="arial" panose="020B0604020202020204" pitchFamily="34" charset="0"/>
                <a:ea typeface="Arial"/>
                <a:cs typeface="Arial"/>
              </a:rPr>
              <a:t>to </a:t>
            </a:r>
            <a:r>
              <a:rPr lang="en-GB" sz="2400" b="0" kern="0" dirty="0" err="1">
                <a:latin typeface="arial" panose="020B0604020202020204" pitchFamily="34" charset="0"/>
                <a:ea typeface="Arial"/>
                <a:cs typeface="Arial"/>
              </a:rPr>
              <a:t>pvalue</a:t>
            </a:r>
            <a:r>
              <a:rPr lang="en-GB" sz="2400" b="0" kern="0" dirty="0">
                <a:latin typeface="arial" panose="020B0604020202020204" pitchFamily="34" charset="0"/>
                <a:ea typeface="Arial"/>
                <a:cs typeface="Arial"/>
              </a:rPr>
              <a:t> testing </a:t>
            </a:r>
          </a:p>
          <a:p>
            <a:pPr lvl="0" algn="ctr">
              <a:spcBef>
                <a:spcPct val="20000"/>
              </a:spcBef>
              <a:defRPr/>
            </a:pPr>
            <a:endParaRPr lang="en-GB" sz="2400" b="0" kern="0" dirty="0">
              <a:latin typeface="arial" panose="020B0604020202020204" pitchFamily="34" charset="0"/>
              <a:ea typeface="Arial"/>
              <a:cs typeface="Arial"/>
            </a:endParaRPr>
          </a:p>
          <a:p>
            <a:pPr lvl="0">
              <a:spcBef>
                <a:spcPct val="20000"/>
              </a:spcBef>
              <a:defRPr/>
            </a:pPr>
            <a:endParaRPr lang="en-GB" sz="2400" b="0" kern="0" dirty="0">
              <a:solidFill>
                <a:srgbClr val="222222"/>
              </a:solidFill>
              <a:latin typeface="arial" panose="020B0604020202020204" pitchFamily="34" charset="0"/>
              <a:ea typeface="Arial"/>
              <a:cs typeface="Arial"/>
            </a:endParaRPr>
          </a:p>
        </p:txBody>
      </p:sp>
      <p:grpSp>
        <p:nvGrpSpPr>
          <p:cNvPr id="4" name="Group 8">
            <a:extLst>
              <a:ext uri="{FF2B5EF4-FFF2-40B4-BE49-F238E27FC236}">
                <a16:creationId xmlns:a16="http://schemas.microsoft.com/office/drawing/2014/main" id="{C7063BA1-F069-9049-AE43-5C87A940AC87}"/>
              </a:ext>
            </a:extLst>
          </p:cNvPr>
          <p:cNvGrpSpPr>
            <a:grpSpLocks/>
          </p:cNvGrpSpPr>
          <p:nvPr/>
        </p:nvGrpSpPr>
        <p:grpSpPr bwMode="auto">
          <a:xfrm>
            <a:off x="-1219200" y="0"/>
            <a:ext cx="3089787" cy="1865532"/>
            <a:chOff x="5029200" y="990600"/>
            <a:chExt cx="4038600" cy="2438400"/>
          </a:xfrm>
        </p:grpSpPr>
        <p:sp>
          <p:nvSpPr>
            <p:cNvPr id="5" name="Oval 9">
              <a:extLst>
                <a:ext uri="{FF2B5EF4-FFF2-40B4-BE49-F238E27FC236}">
                  <a16:creationId xmlns:a16="http://schemas.microsoft.com/office/drawing/2014/main" id="{551D2307-E26F-B343-8F13-8AA5A68194F4}"/>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6" name="Oval 10">
              <a:extLst>
                <a:ext uri="{FF2B5EF4-FFF2-40B4-BE49-F238E27FC236}">
                  <a16:creationId xmlns:a16="http://schemas.microsoft.com/office/drawing/2014/main" id="{E25000C3-2169-904B-88C0-FC31D1A232CB}"/>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7</a:t>
              </a:r>
            </a:p>
          </p:txBody>
        </p:sp>
      </p:grpSp>
      <p:sp>
        <p:nvSpPr>
          <p:cNvPr id="7" name="Text Placeholder 3">
            <a:extLst>
              <a:ext uri="{FF2B5EF4-FFF2-40B4-BE49-F238E27FC236}">
                <a16:creationId xmlns:a16="http://schemas.microsoft.com/office/drawing/2014/main" id="{185BFF37-177F-E04E-8AC9-D1DE8AF70BAC}"/>
              </a:ext>
            </a:extLst>
          </p:cNvPr>
          <p:cNvSpPr txBox="1">
            <a:spLocks/>
          </p:cNvSpPr>
          <p:nvPr/>
        </p:nvSpPr>
        <p:spPr bwMode="auto">
          <a:xfrm>
            <a:off x="1866972" y="609600"/>
            <a:ext cx="6968613" cy="914400"/>
          </a:xfrm>
          <a:prstGeom prst="rect">
            <a:avLst/>
          </a:prstGeom>
          <a:solidFill>
            <a:schemeClr val="bg1"/>
          </a:solidFill>
          <a:ln w="9525">
            <a:noFill/>
            <a:miter lim="800000"/>
            <a:headEnd/>
            <a:tailEnd/>
          </a:ln>
        </p:spPr>
        <p:txBody>
          <a:bodyPr/>
          <a:lstStyle/>
          <a:p>
            <a:pPr lvl="0">
              <a:spcBef>
                <a:spcPct val="20000"/>
              </a:spcBef>
              <a:defRPr/>
            </a:pPr>
            <a:r>
              <a:rPr lang="en-GB" sz="2400" kern="0" dirty="0">
                <a:solidFill>
                  <a:srgbClr val="222222"/>
                </a:solidFill>
                <a:latin typeface="arial" panose="020B0604020202020204" pitchFamily="34" charset="0"/>
                <a:ea typeface="Arial"/>
                <a:cs typeface="Arial"/>
              </a:rPr>
              <a:t>remember this is an active field, always look up for new statistical methods</a:t>
            </a:r>
          </a:p>
        </p:txBody>
      </p:sp>
      <p:sp>
        <p:nvSpPr>
          <p:cNvPr id="2" name="Rectangle 1">
            <a:extLst>
              <a:ext uri="{FF2B5EF4-FFF2-40B4-BE49-F238E27FC236}">
                <a16:creationId xmlns:a16="http://schemas.microsoft.com/office/drawing/2014/main" id="{CBECC3A9-F724-DB44-BA9B-FA4770D6CA17}"/>
              </a:ext>
            </a:extLst>
          </p:cNvPr>
          <p:cNvSpPr/>
          <p:nvPr/>
        </p:nvSpPr>
        <p:spPr>
          <a:xfrm>
            <a:off x="2133600" y="5520717"/>
            <a:ext cx="5715000" cy="892552"/>
          </a:xfrm>
          <a:prstGeom prst="rect">
            <a:avLst/>
          </a:prstGeom>
        </p:spPr>
        <p:txBody>
          <a:bodyPr wrap="square">
            <a:spAutoFit/>
          </a:bodyPr>
          <a:lstStyle/>
          <a:p>
            <a:pPr lvl="0" algn="ctr">
              <a:spcBef>
                <a:spcPct val="20000"/>
              </a:spcBef>
              <a:defRPr/>
            </a:pPr>
            <a:r>
              <a:rPr lang="en-GB" sz="2600" kern="0" dirty="0">
                <a:latin typeface="arial" panose="020B0604020202020204" pitchFamily="34" charset="0"/>
                <a:ea typeface="Arial"/>
                <a:cs typeface="Arial"/>
              </a:rPr>
              <a:t>(still some research to do on this so keep your eyes open!)</a:t>
            </a:r>
          </a:p>
        </p:txBody>
      </p:sp>
      <p:sp>
        <p:nvSpPr>
          <p:cNvPr id="8" name="Slide Number Placeholder 7">
            <a:extLst>
              <a:ext uri="{FF2B5EF4-FFF2-40B4-BE49-F238E27FC236}">
                <a16:creationId xmlns:a16="http://schemas.microsoft.com/office/drawing/2014/main" id="{1B1F65BD-B6BA-8546-87DE-86532794EFC7}"/>
              </a:ext>
            </a:extLst>
          </p:cNvPr>
          <p:cNvSpPr>
            <a:spLocks noGrp="1"/>
          </p:cNvSpPr>
          <p:nvPr>
            <p:ph type="sldNum" sz="quarter" idx="12"/>
          </p:nvPr>
        </p:nvSpPr>
        <p:spPr/>
        <p:txBody>
          <a:bodyPr/>
          <a:lstStyle/>
          <a:p>
            <a:fld id="{8C734804-006E-DC44-93A2-A63A0AD6AB16}" type="slidenum">
              <a:rPr lang="en-US" smtClean="0"/>
              <a:pPr/>
              <a:t>535</a:t>
            </a:fld>
            <a:endParaRPr lang="en-US"/>
          </a:p>
        </p:txBody>
      </p:sp>
    </p:spTree>
    <p:extLst>
      <p:ext uri="{BB962C8B-B14F-4D97-AF65-F5344CB8AC3E}">
        <p14:creationId xmlns:p14="http://schemas.microsoft.com/office/powerpoint/2010/main" val="141805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5109AB-C39A-8D45-8EFE-A6D31BD7B233}"/>
              </a:ext>
            </a:extLst>
          </p:cNvPr>
          <p:cNvSpPr/>
          <p:nvPr/>
        </p:nvSpPr>
        <p:spPr>
          <a:xfrm>
            <a:off x="838200" y="3048000"/>
            <a:ext cx="7315200" cy="830997"/>
          </a:xfrm>
          <a:prstGeom prst="rect">
            <a:avLst/>
          </a:prstGeom>
        </p:spPr>
        <p:txBody>
          <a:bodyPr wrap="square">
            <a:spAutoFit/>
          </a:bodyPr>
          <a:lstStyle/>
          <a:p>
            <a:pPr lvl="0"/>
            <a:r>
              <a:rPr lang="en-US" sz="2400" b="0" dirty="0"/>
              <a:t>for the curious: tutorial on GitHub to do a simple comparison of two groups with Bayesian methods</a:t>
            </a:r>
            <a:endParaRPr lang="en-US" sz="2400" dirty="0"/>
          </a:p>
        </p:txBody>
      </p:sp>
      <p:sp>
        <p:nvSpPr>
          <p:cNvPr id="2" name="Slide Number Placeholder 1">
            <a:extLst>
              <a:ext uri="{FF2B5EF4-FFF2-40B4-BE49-F238E27FC236}">
                <a16:creationId xmlns:a16="http://schemas.microsoft.com/office/drawing/2014/main" id="{F070ED57-A491-9349-AF1A-D69A19E005F0}"/>
              </a:ext>
            </a:extLst>
          </p:cNvPr>
          <p:cNvSpPr>
            <a:spLocks noGrp="1"/>
          </p:cNvSpPr>
          <p:nvPr>
            <p:ph type="sldNum" sz="quarter" idx="12"/>
          </p:nvPr>
        </p:nvSpPr>
        <p:spPr/>
        <p:txBody>
          <a:bodyPr/>
          <a:lstStyle/>
          <a:p>
            <a:fld id="{8C734804-006E-DC44-93A2-A63A0AD6AB16}" type="slidenum">
              <a:rPr lang="en-US" smtClean="0"/>
              <a:pPr/>
              <a:t>536</a:t>
            </a:fld>
            <a:endParaRPr lang="en-US"/>
          </a:p>
        </p:txBody>
      </p:sp>
    </p:spTree>
    <p:extLst>
      <p:ext uri="{BB962C8B-B14F-4D97-AF65-F5344CB8AC3E}">
        <p14:creationId xmlns:p14="http://schemas.microsoft.com/office/powerpoint/2010/main" val="185771410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1DE8CCB5-E59C-C14A-938D-382C8BCFD882}"/>
              </a:ext>
            </a:extLst>
          </p:cNvPr>
          <p:cNvSpPr txBox="1">
            <a:spLocks/>
          </p:cNvSpPr>
          <p:nvPr/>
        </p:nvSpPr>
        <p:spPr bwMode="auto">
          <a:xfrm>
            <a:off x="762000" y="2133600"/>
            <a:ext cx="7702770" cy="4267200"/>
          </a:xfrm>
          <a:prstGeom prst="rect">
            <a:avLst/>
          </a:prstGeom>
          <a:noFill/>
          <a:ln w="9525">
            <a:noFill/>
            <a:miter lim="800000"/>
            <a:headEnd/>
            <a:tailEnd/>
          </a:ln>
        </p:spPr>
        <p:txBody>
          <a:bodyPr/>
          <a:lstStyle/>
          <a:p>
            <a:pPr lvl="0">
              <a:spcBef>
                <a:spcPct val="20000"/>
              </a:spcBef>
              <a:spcAft>
                <a:spcPts val="1200"/>
              </a:spcAft>
              <a:defRPr/>
            </a:pPr>
            <a:r>
              <a:rPr lang="en-GB" sz="2400" b="0" kern="0" dirty="0">
                <a:solidFill>
                  <a:srgbClr val="222222"/>
                </a:solidFill>
                <a:latin typeface="arial" panose="020B0604020202020204" pitchFamily="34" charset="0"/>
                <a:ea typeface="Arial"/>
                <a:cs typeface="Arial"/>
              </a:rPr>
              <a:t>i.e. </a:t>
            </a:r>
            <a:r>
              <a:rPr lang="en-GB" sz="2400" b="0" dirty="0"/>
              <a:t>moral principles that govern a person's behaviour or the conducting of an activity</a:t>
            </a:r>
            <a:endParaRPr lang="en-GB" sz="2400" b="0" kern="0" dirty="0">
              <a:latin typeface="arial" panose="020B0604020202020204" pitchFamily="34" charset="0"/>
              <a:ea typeface="Arial"/>
              <a:cs typeface="Arial"/>
            </a:endParaRPr>
          </a:p>
          <a:p>
            <a:pPr lvl="0">
              <a:spcBef>
                <a:spcPct val="20000"/>
              </a:spcBef>
              <a:spcAft>
                <a:spcPts val="1200"/>
              </a:spcAft>
              <a:defRPr/>
            </a:pPr>
            <a:r>
              <a:rPr lang="en-GB" sz="2400" b="0" kern="0" dirty="0">
                <a:latin typeface="arial" panose="020B0604020202020204" pitchFamily="34" charset="0"/>
                <a:ea typeface="Arial"/>
                <a:cs typeface="Arial"/>
              </a:rPr>
              <a:t>	why are you doing a study, intrinsically because 	you want to learn something, not just publishing</a:t>
            </a:r>
          </a:p>
          <a:p>
            <a:pPr lvl="0">
              <a:spcBef>
                <a:spcPct val="20000"/>
              </a:spcBef>
              <a:spcAft>
                <a:spcPts val="1200"/>
              </a:spcAft>
              <a:defRPr/>
            </a:pPr>
            <a:r>
              <a:rPr lang="en-GB" sz="2400" b="0" kern="0" dirty="0">
                <a:latin typeface="arial" panose="020B0604020202020204" pitchFamily="34" charset="0"/>
                <a:ea typeface="Arial"/>
                <a:cs typeface="Arial"/>
              </a:rPr>
              <a:t>	of course be also ethical with your study design</a:t>
            </a:r>
          </a:p>
          <a:p>
            <a:pPr lvl="0" algn="ctr">
              <a:spcBef>
                <a:spcPct val="20000"/>
              </a:spcBef>
              <a:defRPr/>
            </a:pPr>
            <a:endParaRPr lang="en-GB" sz="2400" b="0" kern="0" dirty="0">
              <a:latin typeface="arial" panose="020B0604020202020204" pitchFamily="34" charset="0"/>
              <a:ea typeface="Arial"/>
              <a:cs typeface="Arial"/>
            </a:endParaRPr>
          </a:p>
          <a:p>
            <a:pPr lvl="0">
              <a:spcBef>
                <a:spcPct val="20000"/>
              </a:spcBef>
              <a:defRPr/>
            </a:pPr>
            <a:endParaRPr lang="en-GB" sz="2400" b="0" kern="0" dirty="0">
              <a:solidFill>
                <a:srgbClr val="222222"/>
              </a:solidFill>
              <a:latin typeface="arial" panose="020B0604020202020204" pitchFamily="34" charset="0"/>
              <a:ea typeface="Arial"/>
              <a:cs typeface="Arial"/>
            </a:endParaRPr>
          </a:p>
        </p:txBody>
      </p:sp>
      <p:grpSp>
        <p:nvGrpSpPr>
          <p:cNvPr id="4" name="Group 8">
            <a:extLst>
              <a:ext uri="{FF2B5EF4-FFF2-40B4-BE49-F238E27FC236}">
                <a16:creationId xmlns:a16="http://schemas.microsoft.com/office/drawing/2014/main" id="{C7063BA1-F069-9049-AE43-5C87A940AC87}"/>
              </a:ext>
            </a:extLst>
          </p:cNvPr>
          <p:cNvGrpSpPr>
            <a:grpSpLocks/>
          </p:cNvGrpSpPr>
          <p:nvPr/>
        </p:nvGrpSpPr>
        <p:grpSpPr bwMode="auto">
          <a:xfrm>
            <a:off x="-1219200" y="0"/>
            <a:ext cx="3089787" cy="1865532"/>
            <a:chOff x="5029200" y="990600"/>
            <a:chExt cx="4038600" cy="2438400"/>
          </a:xfrm>
        </p:grpSpPr>
        <p:sp>
          <p:nvSpPr>
            <p:cNvPr id="5" name="Oval 9">
              <a:extLst>
                <a:ext uri="{FF2B5EF4-FFF2-40B4-BE49-F238E27FC236}">
                  <a16:creationId xmlns:a16="http://schemas.microsoft.com/office/drawing/2014/main" id="{551D2307-E26F-B343-8F13-8AA5A68194F4}"/>
                </a:ext>
              </a:extLst>
            </p:cNvPr>
            <p:cNvSpPr>
              <a:spLocks noChangeArrowheads="1"/>
            </p:cNvSpPr>
            <p:nvPr/>
          </p:nvSpPr>
          <p:spPr bwMode="auto">
            <a:xfrm>
              <a:off x="6324600" y="990600"/>
              <a:ext cx="2438400" cy="2438400"/>
            </a:xfrm>
            <a:prstGeom prst="ellipse">
              <a:avLst/>
            </a:prstGeom>
            <a:solidFill>
              <a:srgbClr val="99CC00"/>
            </a:solidFill>
            <a:ln>
              <a:noFill/>
            </a:ln>
            <a:extLs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endParaRPr lang="en-US" sz="30000">
                <a:solidFill>
                  <a:schemeClr val="bg1"/>
                </a:solidFill>
              </a:endParaRPr>
            </a:p>
          </p:txBody>
        </p:sp>
        <p:sp>
          <p:nvSpPr>
            <p:cNvPr id="6" name="Oval 10">
              <a:extLst>
                <a:ext uri="{FF2B5EF4-FFF2-40B4-BE49-F238E27FC236}">
                  <a16:creationId xmlns:a16="http://schemas.microsoft.com/office/drawing/2014/main" id="{E25000C3-2169-904B-88C0-FC31D1A232CB}"/>
                </a:ext>
              </a:extLst>
            </p:cNvPr>
            <p:cNvSpPr>
              <a:spLocks noChangeArrowheads="1"/>
            </p:cNvSpPr>
            <p:nvPr/>
          </p:nvSpPr>
          <p:spPr bwMode="auto">
            <a:xfrm>
              <a:off x="5029200" y="990600"/>
              <a:ext cx="4038600" cy="24384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tIns="0" rIns="0" bIns="0" anchor="ctr" anchorCtr="1"/>
            <a:lstStyle/>
            <a:p>
              <a:r>
                <a:rPr lang="en-US" sz="20000" dirty="0">
                  <a:solidFill>
                    <a:schemeClr val="bg1"/>
                  </a:solidFill>
                </a:rPr>
                <a:t>8</a:t>
              </a:r>
            </a:p>
          </p:txBody>
        </p:sp>
      </p:grpSp>
      <p:sp>
        <p:nvSpPr>
          <p:cNvPr id="7" name="Text Placeholder 3">
            <a:extLst>
              <a:ext uri="{FF2B5EF4-FFF2-40B4-BE49-F238E27FC236}">
                <a16:creationId xmlns:a16="http://schemas.microsoft.com/office/drawing/2014/main" id="{185BFF37-177F-E04E-8AC9-D1DE8AF70BAC}"/>
              </a:ext>
            </a:extLst>
          </p:cNvPr>
          <p:cNvSpPr txBox="1">
            <a:spLocks/>
          </p:cNvSpPr>
          <p:nvPr/>
        </p:nvSpPr>
        <p:spPr bwMode="auto">
          <a:xfrm>
            <a:off x="1866972" y="609600"/>
            <a:ext cx="6968613" cy="914400"/>
          </a:xfrm>
          <a:prstGeom prst="rect">
            <a:avLst/>
          </a:prstGeom>
          <a:solidFill>
            <a:schemeClr val="bg1"/>
          </a:solidFill>
          <a:ln w="9525">
            <a:noFill/>
            <a:miter lim="800000"/>
            <a:headEnd/>
            <a:tailEnd/>
          </a:ln>
        </p:spPr>
        <p:txBody>
          <a:bodyPr/>
          <a:lstStyle/>
          <a:p>
            <a:pPr lvl="0">
              <a:spcBef>
                <a:spcPct val="20000"/>
              </a:spcBef>
              <a:defRPr/>
            </a:pPr>
            <a:r>
              <a:rPr lang="en-GB" sz="2400" kern="0" dirty="0">
                <a:solidFill>
                  <a:srgbClr val="222222"/>
                </a:solidFill>
                <a:latin typeface="arial" panose="020B0604020202020204" pitchFamily="34" charset="0"/>
                <a:ea typeface="Arial"/>
                <a:cs typeface="Arial"/>
              </a:rPr>
              <a:t>be ethical</a:t>
            </a:r>
          </a:p>
        </p:txBody>
      </p:sp>
      <p:sp>
        <p:nvSpPr>
          <p:cNvPr id="2" name="Slide Number Placeholder 1">
            <a:extLst>
              <a:ext uri="{FF2B5EF4-FFF2-40B4-BE49-F238E27FC236}">
                <a16:creationId xmlns:a16="http://schemas.microsoft.com/office/drawing/2014/main" id="{B325C4A5-784F-BC44-87A8-EF652C48C821}"/>
              </a:ext>
            </a:extLst>
          </p:cNvPr>
          <p:cNvSpPr>
            <a:spLocks noGrp="1"/>
          </p:cNvSpPr>
          <p:nvPr>
            <p:ph type="sldNum" sz="quarter" idx="12"/>
          </p:nvPr>
        </p:nvSpPr>
        <p:spPr/>
        <p:txBody>
          <a:bodyPr/>
          <a:lstStyle/>
          <a:p>
            <a:fld id="{8C734804-006E-DC44-93A2-A63A0AD6AB16}" type="slidenum">
              <a:rPr lang="en-US" smtClean="0"/>
              <a:pPr/>
              <a:t>537</a:t>
            </a:fld>
            <a:endParaRPr lang="en-US"/>
          </a:p>
        </p:txBody>
      </p:sp>
    </p:spTree>
    <p:extLst>
      <p:ext uri="{BB962C8B-B14F-4D97-AF65-F5344CB8AC3E}">
        <p14:creationId xmlns:p14="http://schemas.microsoft.com/office/powerpoint/2010/main" val="16968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6C5FE2-A92A-1746-9265-49D28F4C229A}"/>
              </a:ext>
            </a:extLst>
          </p:cNvPr>
          <p:cNvPicPr>
            <a:picLocks noChangeAspect="1"/>
          </p:cNvPicPr>
          <p:nvPr/>
        </p:nvPicPr>
        <p:blipFill rotWithShape="1">
          <a:blip r:embed="rId2"/>
          <a:srcRect l="6494" t="11255" r="15584" b="10822"/>
          <a:stretch/>
        </p:blipFill>
        <p:spPr>
          <a:xfrm>
            <a:off x="0" y="0"/>
            <a:ext cx="9144000" cy="6858000"/>
          </a:xfrm>
          <a:prstGeom prst="rect">
            <a:avLst/>
          </a:prstGeom>
        </p:spPr>
      </p:pic>
      <p:sp>
        <p:nvSpPr>
          <p:cNvPr id="5" name="TextBox 9">
            <a:extLst>
              <a:ext uri="{FF2B5EF4-FFF2-40B4-BE49-F238E27FC236}">
                <a16:creationId xmlns:a16="http://schemas.microsoft.com/office/drawing/2014/main" id="{F10C5448-915D-EF4D-9FD2-8CF174F14D63}"/>
              </a:ext>
            </a:extLst>
          </p:cNvPr>
          <p:cNvSpPr txBox="1">
            <a:spLocks noChangeArrowheads="1"/>
          </p:cNvSpPr>
          <p:nvPr/>
        </p:nvSpPr>
        <p:spPr bwMode="auto">
          <a:xfrm>
            <a:off x="0" y="5257800"/>
            <a:ext cx="9144000" cy="1138773"/>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research goes wrong (Standford Experiment) </a:t>
            </a:r>
          </a:p>
          <a:p>
            <a:pPr eaLnBrk="1" hangingPunct="1"/>
            <a:r>
              <a:rPr lang="en-US" sz="3400" b="0" dirty="0">
                <a:solidFill>
                  <a:schemeClr val="bg1"/>
                </a:solidFill>
              </a:rPr>
              <a:t>… use ethical boards (in each university)</a:t>
            </a:r>
            <a:endParaRPr lang="en-US" sz="3400" dirty="0">
              <a:solidFill>
                <a:srgbClr val="99CC00"/>
              </a:solidFill>
            </a:endParaRPr>
          </a:p>
        </p:txBody>
      </p:sp>
      <p:sp>
        <p:nvSpPr>
          <p:cNvPr id="2" name="Slide Number Placeholder 1">
            <a:extLst>
              <a:ext uri="{FF2B5EF4-FFF2-40B4-BE49-F238E27FC236}">
                <a16:creationId xmlns:a16="http://schemas.microsoft.com/office/drawing/2014/main" id="{FD3BB60D-241E-9C42-BFA9-B616F383E6D2}"/>
              </a:ext>
            </a:extLst>
          </p:cNvPr>
          <p:cNvSpPr>
            <a:spLocks noGrp="1"/>
          </p:cNvSpPr>
          <p:nvPr>
            <p:ph type="sldNum" sz="quarter" idx="12"/>
          </p:nvPr>
        </p:nvSpPr>
        <p:spPr/>
        <p:txBody>
          <a:bodyPr/>
          <a:lstStyle/>
          <a:p>
            <a:fld id="{8C734804-006E-DC44-93A2-A63A0AD6AB16}" type="slidenum">
              <a:rPr lang="en-US" smtClean="0"/>
              <a:pPr/>
              <a:t>538</a:t>
            </a:fld>
            <a:endParaRPr lang="en-US"/>
          </a:p>
        </p:txBody>
      </p:sp>
    </p:spTree>
    <p:extLst>
      <p:ext uri="{BB962C8B-B14F-4D97-AF65-F5344CB8AC3E}">
        <p14:creationId xmlns:p14="http://schemas.microsoft.com/office/powerpoint/2010/main" val="2874003667"/>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1219200" y="2057400"/>
            <a:ext cx="6858000" cy="3416320"/>
          </a:xfrm>
          <a:prstGeom prst="rect">
            <a:avLst/>
          </a:prstGeom>
        </p:spPr>
        <p:txBody>
          <a:bodyPr wrap="square">
            <a:spAutoFit/>
          </a:bodyPr>
          <a:lstStyle/>
          <a:p>
            <a:pPr marL="457200" lvl="0" indent="-457200">
              <a:buAutoNum type="arabicPeriod"/>
            </a:pPr>
            <a:r>
              <a:rPr lang="en-US" sz="2400" b="0" dirty="0"/>
              <a:t>Explain what is the replication crisis</a:t>
            </a:r>
          </a:p>
          <a:p>
            <a:pPr marL="457200" lvl="0" indent="-457200">
              <a:buAutoNum type="arabicPeriod"/>
            </a:pPr>
            <a:r>
              <a:rPr lang="en-US" sz="2400" b="0" dirty="0"/>
              <a:t>Give the steps seen in class to avoid </a:t>
            </a:r>
            <a:r>
              <a:rPr lang="en-US" sz="2400" b="0" dirty="0" err="1"/>
              <a:t>phacking</a:t>
            </a:r>
            <a:r>
              <a:rPr lang="en-US" sz="2400" b="0" dirty="0"/>
              <a:t> and do good statistics</a:t>
            </a:r>
          </a:p>
          <a:p>
            <a:pPr marL="457200" lvl="0" indent="-457200">
              <a:buAutoNum type="arabicPeriod"/>
            </a:pPr>
            <a:r>
              <a:rPr lang="en-US" sz="2400" b="0" dirty="0"/>
              <a:t>Understand that this is a hot topic of research and know that you need to keep your eye open if you ever encounter stats later in your career</a:t>
            </a:r>
          </a:p>
          <a:p>
            <a:pPr marL="457200" lvl="0" indent="-457200">
              <a:buAutoNum type="arabicPeriod"/>
            </a:pPr>
            <a:endParaRPr lang="en-US" sz="2400" b="0" dirty="0"/>
          </a:p>
          <a:p>
            <a:pPr marL="457200" lvl="0" indent="-457200">
              <a:buAutoNum type="arabicPeriod"/>
            </a:pPr>
            <a:endParaRPr lang="en-US" sz="2400" b="0" dirty="0"/>
          </a:p>
        </p:txBody>
      </p:sp>
      <p:sp>
        <p:nvSpPr>
          <p:cNvPr id="5" name="Title 7">
            <a:extLst>
              <a:ext uri="{FF2B5EF4-FFF2-40B4-BE49-F238E27FC236}">
                <a16:creationId xmlns:a16="http://schemas.microsoft.com/office/drawing/2014/main" id="{FDCA8A4D-195B-B644-99BC-E4A5D2AE4C9C}"/>
              </a:ext>
            </a:extLst>
          </p:cNvPr>
          <p:cNvSpPr>
            <a:spLocks noGrp="1"/>
          </p:cNvSpPr>
          <p:nvPr>
            <p:ph type="title"/>
          </p:nvPr>
        </p:nvSpPr>
        <p:spPr>
          <a:xfrm>
            <a:off x="2209800" y="5791200"/>
            <a:ext cx="6754586" cy="685800"/>
          </a:xfrm>
        </p:spPr>
        <p:txBody>
          <a:bodyPr/>
          <a:lstStyle/>
          <a:p>
            <a:pPr algn="r" eaLnBrk="1" hangingPunct="1"/>
            <a:r>
              <a:rPr lang="en-US" sz="8600" dirty="0">
                <a:solidFill>
                  <a:srgbClr val="A6A6A6"/>
                </a:solidFill>
                <a:latin typeface="Arial" charset="0"/>
                <a:cs typeface="Arial" charset="0"/>
              </a:rPr>
              <a:t>take away</a:t>
            </a:r>
          </a:p>
        </p:txBody>
      </p:sp>
      <p:sp>
        <p:nvSpPr>
          <p:cNvPr id="2" name="Slide Number Placeholder 1">
            <a:extLst>
              <a:ext uri="{FF2B5EF4-FFF2-40B4-BE49-F238E27FC236}">
                <a16:creationId xmlns:a16="http://schemas.microsoft.com/office/drawing/2014/main" id="{1B28EC38-4571-564C-AE9B-97F363228DE7}"/>
              </a:ext>
            </a:extLst>
          </p:cNvPr>
          <p:cNvSpPr>
            <a:spLocks noGrp="1"/>
          </p:cNvSpPr>
          <p:nvPr>
            <p:ph type="sldNum" sz="quarter" idx="12"/>
          </p:nvPr>
        </p:nvSpPr>
        <p:spPr/>
        <p:txBody>
          <a:bodyPr/>
          <a:lstStyle/>
          <a:p>
            <a:fld id="{803C33BC-767D-8845-BB2C-A473FB4A7552}" type="slidenum">
              <a:rPr lang="en-US" smtClean="0"/>
              <a:pPr/>
              <a:t>539</a:t>
            </a:fld>
            <a:endParaRPr lang="en-US"/>
          </a:p>
        </p:txBody>
      </p:sp>
    </p:spTree>
    <p:extLst>
      <p:ext uri="{BB962C8B-B14F-4D97-AF65-F5344CB8AC3E}">
        <p14:creationId xmlns:p14="http://schemas.microsoft.com/office/powerpoint/2010/main" val="1193850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ok, so </a:t>
            </a:r>
            <a:r>
              <a:rPr lang="en-US" b="1" dirty="0">
                <a:solidFill>
                  <a:srgbClr val="99CC00"/>
                </a:solidFill>
                <a:latin typeface="Arial" charset="0"/>
                <a:cs typeface="Arial" charset="0"/>
              </a:rPr>
              <a:t>you run the 10 meters with the </a:t>
            </a:r>
            <a:r>
              <a:rPr lang="ja-JP" altLang="en-US" b="1">
                <a:solidFill>
                  <a:srgbClr val="99CC00"/>
                </a:solidFill>
                <a:latin typeface="Arial" charset="0"/>
                <a:cs typeface="Arial" charset="0"/>
              </a:rPr>
              <a:t>“</a:t>
            </a:r>
            <a:r>
              <a:rPr lang="en-US" b="1" dirty="0">
                <a:solidFill>
                  <a:srgbClr val="99CC00"/>
                </a:solidFill>
                <a:latin typeface="Arial" charset="0"/>
                <a:cs typeface="Arial" charset="0"/>
              </a:rPr>
              <a:t>questionable</a:t>
            </a:r>
            <a:r>
              <a:rPr lang="ja-JP" altLang="en-US" b="1">
                <a:solidFill>
                  <a:srgbClr val="99CC00"/>
                </a:solidFill>
                <a:latin typeface="Arial" charset="0"/>
                <a:cs typeface="Arial" charset="0"/>
              </a:rPr>
              <a:t>”</a:t>
            </a:r>
            <a:r>
              <a:rPr lang="en-US" b="1" dirty="0">
                <a:solidFill>
                  <a:srgbClr val="99CC00"/>
                </a:solidFill>
                <a:latin typeface="Arial" charset="0"/>
                <a:cs typeface="Arial" charset="0"/>
              </a:rPr>
              <a:t> shoes </a:t>
            </a:r>
            <a:r>
              <a:rPr lang="en-US" dirty="0">
                <a:latin typeface="Arial" charset="0"/>
                <a:cs typeface="Arial" charset="0"/>
              </a:rPr>
              <a:t>a bunch of times.</a:t>
            </a:r>
          </a:p>
          <a:p>
            <a:endParaRPr lang="en-US" dirty="0">
              <a:latin typeface="Arial" charset="0"/>
              <a:cs typeface="Arial" charset="0"/>
            </a:endParaRPr>
          </a:p>
          <a:p>
            <a:r>
              <a:rPr lang="en-US" dirty="0">
                <a:latin typeface="Arial" charset="0"/>
                <a:cs typeface="Arial" charset="0"/>
              </a:rPr>
              <a:t>here is what you see…</a:t>
            </a:r>
          </a:p>
        </p:txBody>
      </p:sp>
      <p:sp>
        <p:nvSpPr>
          <p:cNvPr id="2" name="Slide Number Placeholder 1">
            <a:extLst>
              <a:ext uri="{FF2B5EF4-FFF2-40B4-BE49-F238E27FC236}">
                <a16:creationId xmlns:a16="http://schemas.microsoft.com/office/drawing/2014/main" id="{6F4E53E1-7074-3B42-BC65-2F1592BD345F}"/>
              </a:ext>
            </a:extLst>
          </p:cNvPr>
          <p:cNvSpPr>
            <a:spLocks noGrp="1"/>
          </p:cNvSpPr>
          <p:nvPr>
            <p:ph type="sldNum" sz="quarter" idx="12"/>
          </p:nvPr>
        </p:nvSpPr>
        <p:spPr/>
        <p:txBody>
          <a:bodyPr/>
          <a:lstStyle/>
          <a:p>
            <a:fld id="{803C33BC-767D-8845-BB2C-A473FB4A7552}" type="slidenum">
              <a:rPr lang="en-US" smtClean="0"/>
              <a:pPr/>
              <a:t>54</a:t>
            </a:fld>
            <a:endParaRPr lang="en-US"/>
          </a:p>
        </p:txBody>
      </p:sp>
    </p:spTree>
    <p:extLst>
      <p:ext uri="{BB962C8B-B14F-4D97-AF65-F5344CB8AC3E}">
        <p14:creationId xmlns:p14="http://schemas.microsoft.com/office/powerpoint/2010/main" val="379038028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solidFill>
          <a:srgbClr val="99CC00"/>
        </a:solidFill>
        <a:effectLst/>
      </p:bgPr>
    </p:bg>
    <p:spTree>
      <p:nvGrpSpPr>
        <p:cNvPr id="1" name=""/>
        <p:cNvGrpSpPr/>
        <p:nvPr/>
      </p:nvGrpSpPr>
      <p:grpSpPr>
        <a:xfrm>
          <a:off x="0" y="0"/>
          <a:ext cx="0" cy="0"/>
          <a:chOff x="0" y="0"/>
          <a:chExt cx="0" cy="0"/>
        </a:xfrm>
      </p:grpSpPr>
      <p:sp>
        <p:nvSpPr>
          <p:cNvPr id="6146" name="Title 3"/>
          <p:cNvSpPr txBox="1">
            <a:spLocks/>
          </p:cNvSpPr>
          <p:nvPr/>
        </p:nvSpPr>
        <p:spPr bwMode="auto">
          <a:xfrm>
            <a:off x="-762000" y="1066800"/>
            <a:ext cx="10744200" cy="6247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0" dirty="0">
                <a:solidFill>
                  <a:srgbClr val="FFFFFF"/>
                </a:solidFill>
              </a:rPr>
              <a:t>end</a:t>
            </a:r>
            <a:endParaRPr kumimoji="0" lang="en-US" sz="40000" b="1" i="0" u="none" strike="noStrike" kern="1200" cap="none" spc="0" normalizeH="0" baseline="0" noProof="0" dirty="0">
              <a:ln>
                <a:noFill/>
              </a:ln>
              <a:solidFill>
                <a:srgbClr val="FFFFFF"/>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1904736817"/>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0" y="5791200"/>
            <a:ext cx="8839200" cy="685800"/>
          </a:xfrm>
        </p:spPr>
        <p:txBody>
          <a:bodyPr/>
          <a:lstStyle/>
          <a:p>
            <a:pPr algn="r" eaLnBrk="1" hangingPunct="1"/>
            <a:r>
              <a:rPr lang="en-US" sz="8600" dirty="0">
                <a:solidFill>
                  <a:srgbClr val="A6A6A6"/>
                </a:solidFill>
                <a:latin typeface="Arial" charset="0"/>
                <a:cs typeface="Arial" charset="0"/>
              </a:rPr>
              <a:t>to go further</a:t>
            </a:r>
          </a:p>
        </p:txBody>
      </p:sp>
      <p:sp>
        <p:nvSpPr>
          <p:cNvPr id="2" name="Slide Number Placeholder 1">
            <a:extLst>
              <a:ext uri="{FF2B5EF4-FFF2-40B4-BE49-F238E27FC236}">
                <a16:creationId xmlns:a16="http://schemas.microsoft.com/office/drawing/2014/main" id="{AA250FD1-5189-5A47-B4FF-DC96BC153A97}"/>
              </a:ext>
            </a:extLst>
          </p:cNvPr>
          <p:cNvSpPr>
            <a:spLocks noGrp="1"/>
          </p:cNvSpPr>
          <p:nvPr>
            <p:ph type="sldNum" sz="quarter" idx="12"/>
          </p:nvPr>
        </p:nvSpPr>
        <p:spPr/>
        <p:txBody>
          <a:bodyPr/>
          <a:lstStyle/>
          <a:p>
            <a:fld id="{8C734804-006E-DC44-93A2-A63A0AD6AB16}" type="slidenum">
              <a:rPr lang="en-US" smtClean="0"/>
              <a:pPr/>
              <a:t>541</a:t>
            </a:fld>
            <a:endParaRPr lang="en-US"/>
          </a:p>
        </p:txBody>
      </p:sp>
    </p:spTree>
    <p:extLst>
      <p:ext uri="{BB962C8B-B14F-4D97-AF65-F5344CB8AC3E}">
        <p14:creationId xmlns:p14="http://schemas.microsoft.com/office/powerpoint/2010/main" val="3311055470"/>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96696D-6771-F24D-84A9-4EF173AC4368}"/>
              </a:ext>
            </a:extLst>
          </p:cNvPr>
          <p:cNvPicPr>
            <a:picLocks noChangeAspect="1"/>
          </p:cNvPicPr>
          <p:nvPr/>
        </p:nvPicPr>
        <p:blipFill rotWithShape="1">
          <a:blip r:embed="rId2"/>
          <a:srcRect l="998" t="3" b="997"/>
          <a:stretch/>
        </p:blipFill>
        <p:spPr>
          <a:xfrm>
            <a:off x="5372100" y="-10886"/>
            <a:ext cx="3771900" cy="6845300"/>
          </a:xfrm>
          <a:prstGeom prst="rect">
            <a:avLst/>
          </a:prstGeom>
        </p:spPr>
      </p:pic>
      <p:sp>
        <p:nvSpPr>
          <p:cNvPr id="8" name="Rectangle 7">
            <a:extLst>
              <a:ext uri="{FF2B5EF4-FFF2-40B4-BE49-F238E27FC236}">
                <a16:creationId xmlns:a16="http://schemas.microsoft.com/office/drawing/2014/main" id="{842EF4F0-6B33-8042-8EE4-4BB65691B9FD}"/>
              </a:ext>
            </a:extLst>
          </p:cNvPr>
          <p:cNvSpPr/>
          <p:nvPr/>
        </p:nvSpPr>
        <p:spPr>
          <a:xfrm>
            <a:off x="838200" y="1676400"/>
            <a:ext cx="4147866" cy="3170099"/>
          </a:xfrm>
          <a:prstGeom prst="rect">
            <a:avLst/>
          </a:prstGeom>
        </p:spPr>
        <p:txBody>
          <a:bodyPr wrap="none">
            <a:spAutoFit/>
          </a:bodyPr>
          <a:lstStyle/>
          <a:p>
            <a:pPr algn="ctr"/>
            <a:r>
              <a:rPr lang="en-US" sz="4000" b="0" dirty="0" err="1"/>
              <a:t>www.biglab.co.uk</a:t>
            </a:r>
            <a:endParaRPr lang="en-US" sz="4000" b="0" dirty="0"/>
          </a:p>
          <a:p>
            <a:pPr algn="ctr"/>
            <a:endParaRPr lang="en-US" sz="4000" b="0" dirty="0"/>
          </a:p>
          <a:p>
            <a:pPr algn="ctr"/>
            <a:r>
              <a:rPr lang="en-GB" sz="4000" b="0" dirty="0" err="1"/>
              <a:t>BristolIG</a:t>
            </a:r>
            <a:r>
              <a:rPr lang="en-GB" sz="4000" b="0" dirty="0"/>
              <a:t> lab </a:t>
            </a:r>
          </a:p>
          <a:p>
            <a:pPr algn="ctr"/>
            <a:r>
              <a:rPr lang="en-GB" sz="4000" b="0" dirty="0"/>
              <a:t>(</a:t>
            </a:r>
            <a:r>
              <a:rPr lang="en-GB" sz="4000" b="0" dirty="0" err="1"/>
              <a:t>Youtube</a:t>
            </a:r>
            <a:r>
              <a:rPr lang="en-US" sz="4000" b="0" dirty="0"/>
              <a:t>)</a:t>
            </a:r>
          </a:p>
          <a:p>
            <a:pPr algn="ctr"/>
            <a:endParaRPr lang="en-US" sz="4000" b="0" dirty="0"/>
          </a:p>
        </p:txBody>
      </p:sp>
      <p:sp>
        <p:nvSpPr>
          <p:cNvPr id="10" name="Rectangle 9">
            <a:extLst>
              <a:ext uri="{FF2B5EF4-FFF2-40B4-BE49-F238E27FC236}">
                <a16:creationId xmlns:a16="http://schemas.microsoft.com/office/drawing/2014/main" id="{33FFD9A7-D0F6-DB46-8290-D9AD2DD49AFC}"/>
              </a:ext>
            </a:extLst>
          </p:cNvPr>
          <p:cNvSpPr/>
          <p:nvPr/>
        </p:nvSpPr>
        <p:spPr bwMode="auto">
          <a:xfrm>
            <a:off x="5372100" y="5691414"/>
            <a:ext cx="3771900" cy="1143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pic>
        <p:nvPicPr>
          <p:cNvPr id="11" name="Picture 10">
            <a:extLst>
              <a:ext uri="{FF2B5EF4-FFF2-40B4-BE49-F238E27FC236}">
                <a16:creationId xmlns:a16="http://schemas.microsoft.com/office/drawing/2014/main" id="{229626A2-5664-CA44-82CD-6311AEE5236A}"/>
              </a:ext>
            </a:extLst>
          </p:cNvPr>
          <p:cNvPicPr>
            <a:picLocks noChangeAspect="1"/>
          </p:cNvPicPr>
          <p:nvPr/>
        </p:nvPicPr>
        <p:blipFill>
          <a:blip r:embed="rId3"/>
          <a:stretch>
            <a:fillRect/>
          </a:stretch>
        </p:blipFill>
        <p:spPr>
          <a:xfrm>
            <a:off x="6019800" y="5715000"/>
            <a:ext cx="2781300" cy="1130300"/>
          </a:xfrm>
          <a:prstGeom prst="rect">
            <a:avLst/>
          </a:prstGeom>
        </p:spPr>
      </p:pic>
      <p:sp>
        <p:nvSpPr>
          <p:cNvPr id="12" name="Rectangle 11">
            <a:extLst>
              <a:ext uri="{FF2B5EF4-FFF2-40B4-BE49-F238E27FC236}">
                <a16:creationId xmlns:a16="http://schemas.microsoft.com/office/drawing/2014/main" id="{DB896E24-9170-924B-B71B-29A953C68847}"/>
              </a:ext>
            </a:extLst>
          </p:cNvPr>
          <p:cNvSpPr/>
          <p:nvPr/>
        </p:nvSpPr>
        <p:spPr>
          <a:xfrm>
            <a:off x="607083" y="5229749"/>
            <a:ext cx="4572000" cy="923330"/>
          </a:xfrm>
          <a:prstGeom prst="rect">
            <a:avLst/>
          </a:prstGeom>
        </p:spPr>
        <p:txBody>
          <a:bodyPr>
            <a:spAutoFit/>
          </a:bodyPr>
          <a:lstStyle/>
          <a:p>
            <a:pPr algn="ctr"/>
            <a:r>
              <a:rPr lang="en-US" b="0" dirty="0"/>
              <a:t>example of what we do </a:t>
            </a:r>
          </a:p>
          <a:p>
            <a:pPr algn="ctr"/>
            <a:r>
              <a:rPr lang="en-GB" b="0" dirty="0"/>
              <a:t>https://</a:t>
            </a:r>
            <a:r>
              <a:rPr lang="en-GB" b="0" dirty="0" err="1"/>
              <a:t>www.youtube.com</a:t>
            </a:r>
            <a:r>
              <a:rPr lang="en-GB" b="0" dirty="0"/>
              <a:t>/</a:t>
            </a:r>
            <a:r>
              <a:rPr lang="en-GB" b="0" dirty="0" err="1"/>
              <a:t>watch?v</a:t>
            </a:r>
            <a:r>
              <a:rPr lang="en-GB" b="0" dirty="0"/>
              <a:t>=liPzZIex54M</a:t>
            </a:r>
          </a:p>
        </p:txBody>
      </p:sp>
      <p:sp>
        <p:nvSpPr>
          <p:cNvPr id="2" name="Slide Number Placeholder 1">
            <a:extLst>
              <a:ext uri="{FF2B5EF4-FFF2-40B4-BE49-F238E27FC236}">
                <a16:creationId xmlns:a16="http://schemas.microsoft.com/office/drawing/2014/main" id="{9BFAE8CC-1041-BC43-BE37-E9EAADE6FB72}"/>
              </a:ext>
            </a:extLst>
          </p:cNvPr>
          <p:cNvSpPr>
            <a:spLocks noGrp="1"/>
          </p:cNvSpPr>
          <p:nvPr>
            <p:ph type="sldNum" sz="quarter" idx="12"/>
          </p:nvPr>
        </p:nvSpPr>
        <p:spPr/>
        <p:txBody>
          <a:bodyPr/>
          <a:lstStyle/>
          <a:p>
            <a:fld id="{8C734804-006E-DC44-93A2-A63A0AD6AB16}" type="slidenum">
              <a:rPr lang="en-US" smtClean="0"/>
              <a:pPr/>
              <a:t>542</a:t>
            </a:fld>
            <a:endParaRPr lang="en-US"/>
          </a:p>
        </p:txBody>
      </p:sp>
    </p:spTree>
    <p:extLst>
      <p:ext uri="{BB962C8B-B14F-4D97-AF65-F5344CB8AC3E}">
        <p14:creationId xmlns:p14="http://schemas.microsoft.com/office/powerpoint/2010/main" val="366418304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483815" y="-1005136"/>
            <a:ext cx="7254875" cy="8610600"/>
            <a:chOff x="483815" y="-1005136"/>
            <a:chExt cx="7254875" cy="8610600"/>
          </a:xfrm>
        </p:grpSpPr>
        <p:sp>
          <p:nvSpPr>
            <p:cNvPr id="36" name="Text Box 2"/>
            <p:cNvSpPr txBox="1">
              <a:spLocks noChangeArrowheads="1"/>
            </p:cNvSpPr>
            <p:nvPr/>
          </p:nvSpPr>
          <p:spPr bwMode="auto">
            <a:xfrm>
              <a:off x="2998415" y="2271464"/>
              <a:ext cx="3209925"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35000">
                  <a:solidFill>
                    <a:srgbClr val="EAEAEA"/>
                  </a:solidFill>
                  <a:sym typeface="Arial" charset="0"/>
                </a:rPr>
                <a:t>C</a:t>
              </a:r>
            </a:p>
          </p:txBody>
        </p:sp>
        <p:sp>
          <p:nvSpPr>
            <p:cNvPr id="37" name="Text Box 4"/>
            <p:cNvSpPr txBox="1">
              <a:spLocks noChangeArrowheads="1"/>
            </p:cNvSpPr>
            <p:nvPr/>
          </p:nvSpPr>
          <p:spPr bwMode="auto">
            <a:xfrm>
              <a:off x="6503615" y="-1005136"/>
              <a:ext cx="1235075"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35000" dirty="0">
                  <a:solidFill>
                    <a:srgbClr val="EAEAEA"/>
                  </a:solidFill>
                  <a:sym typeface="Arial" charset="0"/>
                </a:rPr>
                <a:t>I</a:t>
              </a:r>
            </a:p>
          </p:txBody>
        </p:sp>
        <p:sp>
          <p:nvSpPr>
            <p:cNvPr id="38" name="Text Box 5"/>
            <p:cNvSpPr txBox="1">
              <a:spLocks noChangeArrowheads="1"/>
            </p:cNvSpPr>
            <p:nvPr/>
          </p:nvSpPr>
          <p:spPr bwMode="auto">
            <a:xfrm>
              <a:off x="483815" y="-852736"/>
              <a:ext cx="3209925"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35000" dirty="0">
                  <a:solidFill>
                    <a:srgbClr val="EAEAEA"/>
                  </a:solidFill>
                  <a:sym typeface="Arial" charset="0"/>
                </a:rPr>
                <a:t>H</a:t>
              </a:r>
            </a:p>
          </p:txBody>
        </p:sp>
      </p:grpSp>
      <p:sp>
        <p:nvSpPr>
          <p:cNvPr id="42" name="Oval 3"/>
          <p:cNvSpPr>
            <a:spLocks noChangeArrowheads="1"/>
          </p:cNvSpPr>
          <p:nvPr/>
        </p:nvSpPr>
        <p:spPr bwMode="auto">
          <a:xfrm flipH="1" flipV="1">
            <a:off x="3063503" y="1890464"/>
            <a:ext cx="3200400" cy="3200400"/>
          </a:xfrm>
          <a:prstGeom prst="ellipse">
            <a:avLst/>
          </a:prstGeom>
          <a:noFill/>
          <a:ln w="71120">
            <a:solidFill>
              <a:schemeClr val="bg2"/>
            </a:solidFill>
            <a:prstDash val="sysDot"/>
            <a:round/>
            <a:headEnd/>
            <a:tailEnd/>
          </a:ln>
          <a:extLst>
            <a:ext uri="{909E8E84-426E-40dd-AFC4-6F175D3DCCD1}">
              <a14:hiddenFill xmlns:a14="http://schemas.microsoft.com/office/drawing/2010/main" xmlns="">
                <a:solidFill>
                  <a:srgbClr val="FFFFFF"/>
                </a:solidFill>
              </a14:hiddenFill>
            </a:ext>
          </a:extLst>
        </p:spPr>
        <p:txBody>
          <a:bodyPr lIns="0" tIns="0" rIns="0" bIns="0" anchor="ctr">
            <a:spAutoFit/>
          </a:bodyPr>
          <a:lstStyle/>
          <a:p>
            <a:endParaRPr lang="en-US">
              <a:solidFill>
                <a:srgbClr val="000000"/>
              </a:solidFill>
              <a:sym typeface="Arial" charset="0"/>
            </a:endParaRPr>
          </a:p>
        </p:txBody>
      </p:sp>
      <p:sp>
        <p:nvSpPr>
          <p:cNvPr id="43" name="Arc 6"/>
          <p:cNvSpPr>
            <a:spLocks/>
          </p:cNvSpPr>
          <p:nvPr/>
        </p:nvSpPr>
        <p:spPr bwMode="auto">
          <a:xfrm>
            <a:off x="4663703" y="1890464"/>
            <a:ext cx="1600200" cy="16002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76200">
            <a:solidFill>
              <a:srgbClr val="FFA725"/>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endParaRPr lang="en-US">
              <a:solidFill>
                <a:srgbClr val="000000"/>
              </a:solidFill>
              <a:sym typeface="Arial" charset="0"/>
            </a:endParaRPr>
          </a:p>
        </p:txBody>
      </p:sp>
      <p:sp>
        <p:nvSpPr>
          <p:cNvPr id="44" name="Arc 7"/>
          <p:cNvSpPr>
            <a:spLocks/>
          </p:cNvSpPr>
          <p:nvPr/>
        </p:nvSpPr>
        <p:spPr bwMode="auto">
          <a:xfrm rot="19800000" flipH="1">
            <a:off x="2769815" y="2398464"/>
            <a:ext cx="1600200" cy="16002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76200">
            <a:solidFill>
              <a:srgbClr val="FFA725"/>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endParaRPr lang="en-US">
              <a:solidFill>
                <a:srgbClr val="000000"/>
              </a:solidFill>
              <a:sym typeface="Arial" charset="0"/>
            </a:endParaRPr>
          </a:p>
        </p:txBody>
      </p:sp>
      <p:sp>
        <p:nvSpPr>
          <p:cNvPr id="45" name="Arc 8"/>
          <p:cNvSpPr>
            <a:spLocks/>
          </p:cNvSpPr>
          <p:nvPr/>
        </p:nvSpPr>
        <p:spPr bwMode="auto">
          <a:xfrm rot="7200000">
            <a:off x="4155703" y="3782764"/>
            <a:ext cx="1600200" cy="16002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76200">
            <a:solidFill>
              <a:srgbClr val="FFA725"/>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spAutoFit/>
          </a:bodyPr>
          <a:lstStyle/>
          <a:p>
            <a:endParaRPr lang="en-US">
              <a:solidFill>
                <a:srgbClr val="000000"/>
              </a:solidFill>
              <a:sym typeface="Arial" charset="0"/>
            </a:endParaRPr>
          </a:p>
        </p:txBody>
      </p:sp>
      <p:sp>
        <p:nvSpPr>
          <p:cNvPr id="48" name="Arc 6"/>
          <p:cNvSpPr>
            <a:spLocks/>
          </p:cNvSpPr>
          <p:nvPr/>
        </p:nvSpPr>
        <p:spPr bwMode="auto">
          <a:xfrm>
            <a:off x="4663703" y="1890464"/>
            <a:ext cx="1600200" cy="16002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76200">
            <a:solidFill>
              <a:srgbClr val="99CC00"/>
            </a:solidFill>
            <a:round/>
            <a:headEnd/>
            <a:tailEnd/>
          </a:ln>
        </p:spPr>
        <p:txBody>
          <a:bodyPr wrap="none" lIns="0" tIns="0" rIns="0" bIns="0" anchor="ctr">
            <a:spAutoFit/>
          </a:bodyPr>
          <a:lstStyle/>
          <a:p>
            <a:endParaRPr lang="en-US">
              <a:solidFill>
                <a:srgbClr val="000000"/>
              </a:solidFill>
              <a:sym typeface="Arial" charset="0"/>
            </a:endParaRPr>
          </a:p>
        </p:txBody>
      </p:sp>
      <p:sp>
        <p:nvSpPr>
          <p:cNvPr id="49" name="Arc 7"/>
          <p:cNvSpPr>
            <a:spLocks/>
          </p:cNvSpPr>
          <p:nvPr/>
        </p:nvSpPr>
        <p:spPr bwMode="auto">
          <a:xfrm rot="19800000" flipH="1">
            <a:off x="2769815" y="2398464"/>
            <a:ext cx="1600200" cy="16002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76200">
            <a:solidFill>
              <a:srgbClr val="99CC00"/>
            </a:solidFill>
            <a:round/>
            <a:headEnd/>
            <a:tailEnd/>
          </a:ln>
        </p:spPr>
        <p:txBody>
          <a:bodyPr wrap="none" lIns="0" tIns="0" rIns="0" bIns="0" anchor="ctr">
            <a:spAutoFit/>
          </a:bodyPr>
          <a:lstStyle/>
          <a:p>
            <a:endParaRPr lang="en-US">
              <a:solidFill>
                <a:srgbClr val="000000"/>
              </a:solidFill>
              <a:sym typeface="Arial" charset="0"/>
            </a:endParaRPr>
          </a:p>
        </p:txBody>
      </p:sp>
      <p:sp>
        <p:nvSpPr>
          <p:cNvPr id="50" name="Arc 8"/>
          <p:cNvSpPr>
            <a:spLocks/>
          </p:cNvSpPr>
          <p:nvPr/>
        </p:nvSpPr>
        <p:spPr bwMode="auto">
          <a:xfrm rot="7200000">
            <a:off x="4155703" y="3782764"/>
            <a:ext cx="1600200" cy="16002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76200">
            <a:solidFill>
              <a:srgbClr val="99CC00"/>
            </a:solidFill>
            <a:round/>
            <a:headEnd/>
            <a:tailEnd/>
          </a:ln>
        </p:spPr>
        <p:txBody>
          <a:bodyPr wrap="none" lIns="0" tIns="0" rIns="0" bIns="0" anchor="ctr">
            <a:spAutoFit/>
          </a:bodyPr>
          <a:lstStyle/>
          <a:p>
            <a:endParaRPr lang="en-US">
              <a:solidFill>
                <a:srgbClr val="000000"/>
              </a:solidFill>
              <a:sym typeface="Arial" charset="0"/>
            </a:endParaRPr>
          </a:p>
        </p:txBody>
      </p:sp>
      <p:sp>
        <p:nvSpPr>
          <p:cNvPr id="51" name="Oval 13"/>
          <p:cNvSpPr>
            <a:spLocks noChangeArrowheads="1"/>
          </p:cNvSpPr>
          <p:nvPr/>
        </p:nvSpPr>
        <p:spPr bwMode="auto">
          <a:xfrm>
            <a:off x="4530353" y="4905127"/>
            <a:ext cx="334962" cy="334962"/>
          </a:xfrm>
          <a:prstGeom prst="ellipse">
            <a:avLst/>
          </a:prstGeom>
          <a:solidFill>
            <a:schemeClr val="bg1"/>
          </a:solidFill>
          <a:ln w="76200">
            <a:solidFill>
              <a:srgbClr val="99CC00"/>
            </a:solidFill>
            <a:round/>
            <a:headEnd/>
            <a:tailEnd/>
          </a:ln>
          <a:effectLst>
            <a:outerShdw blurRad="63500" dist="107763" dir="2700000" algn="ctr" rotWithShape="0">
              <a:schemeClr val="bg2">
                <a:alpha val="50000"/>
              </a:schemeClr>
            </a:outerShdw>
          </a:effectLst>
        </p:spPr>
        <p:txBody>
          <a:bodyPr lIns="0" tIns="0" rIns="0" bIns="0" anchor="ctr">
            <a:spAutoFit/>
          </a:bodyPr>
          <a:lstStyle/>
          <a:p>
            <a:pPr>
              <a:defRPr/>
            </a:pPr>
            <a:endParaRPr lang="en-US">
              <a:solidFill>
                <a:srgbClr val="000000"/>
              </a:solidFill>
              <a:cs typeface="Arial" charset="0"/>
              <a:sym typeface="Arial" charset="0"/>
            </a:endParaRPr>
          </a:p>
        </p:txBody>
      </p:sp>
      <p:sp>
        <p:nvSpPr>
          <p:cNvPr id="52" name="Oval 14"/>
          <p:cNvSpPr>
            <a:spLocks noChangeArrowheads="1"/>
          </p:cNvSpPr>
          <p:nvPr/>
        </p:nvSpPr>
        <p:spPr bwMode="auto">
          <a:xfrm>
            <a:off x="3061915" y="2576264"/>
            <a:ext cx="334963" cy="334963"/>
          </a:xfrm>
          <a:prstGeom prst="ellipse">
            <a:avLst/>
          </a:prstGeom>
          <a:solidFill>
            <a:schemeClr val="bg1"/>
          </a:solidFill>
          <a:ln w="76200">
            <a:solidFill>
              <a:srgbClr val="99CC00"/>
            </a:solidFill>
            <a:round/>
            <a:headEnd/>
            <a:tailEnd/>
          </a:ln>
          <a:effectLst>
            <a:outerShdw blurRad="63500" dist="107763" dir="2700000" algn="ctr" rotWithShape="0">
              <a:schemeClr val="bg2">
                <a:alpha val="50000"/>
              </a:schemeClr>
            </a:outerShdw>
          </a:effectLst>
        </p:spPr>
        <p:txBody>
          <a:bodyPr lIns="0" tIns="0" rIns="0" bIns="0" anchor="ctr">
            <a:spAutoFit/>
          </a:bodyPr>
          <a:lstStyle/>
          <a:p>
            <a:pPr>
              <a:defRPr/>
            </a:pPr>
            <a:endParaRPr lang="en-US">
              <a:solidFill>
                <a:srgbClr val="000000"/>
              </a:solidFill>
              <a:cs typeface="Arial" charset="0"/>
              <a:sym typeface="Arial" charset="0"/>
            </a:endParaRPr>
          </a:p>
        </p:txBody>
      </p:sp>
      <p:sp>
        <p:nvSpPr>
          <p:cNvPr id="53" name="Oval 15"/>
          <p:cNvSpPr>
            <a:spLocks noChangeArrowheads="1"/>
          </p:cNvSpPr>
          <p:nvPr/>
        </p:nvSpPr>
        <p:spPr bwMode="auto">
          <a:xfrm>
            <a:off x="5894015" y="2576264"/>
            <a:ext cx="334963" cy="334963"/>
          </a:xfrm>
          <a:prstGeom prst="ellipse">
            <a:avLst/>
          </a:prstGeom>
          <a:solidFill>
            <a:schemeClr val="bg1"/>
          </a:solidFill>
          <a:ln w="76200">
            <a:solidFill>
              <a:srgbClr val="99CC00"/>
            </a:solidFill>
            <a:round/>
            <a:headEnd/>
            <a:tailEnd/>
          </a:ln>
          <a:effectLst>
            <a:outerShdw blurRad="63500" dist="107763" dir="2700000" algn="ctr" rotWithShape="0">
              <a:schemeClr val="bg2">
                <a:alpha val="50000"/>
              </a:schemeClr>
            </a:outerShdw>
          </a:effectLst>
        </p:spPr>
        <p:txBody>
          <a:bodyPr lIns="0" tIns="0" rIns="0" bIns="0" anchor="ctr">
            <a:spAutoFit/>
          </a:bodyPr>
          <a:lstStyle/>
          <a:p>
            <a:pPr>
              <a:defRPr/>
            </a:pPr>
            <a:endParaRPr lang="en-US">
              <a:solidFill>
                <a:srgbClr val="000000"/>
              </a:solidFill>
              <a:cs typeface="Arial" charset="0"/>
              <a:sym typeface="Arial" charset="0"/>
            </a:endParaRPr>
          </a:p>
        </p:txBody>
      </p:sp>
      <p:sp>
        <p:nvSpPr>
          <p:cNvPr id="14344" name="Text Box 9"/>
          <p:cNvSpPr txBox="1">
            <a:spLocks noChangeArrowheads="1"/>
          </p:cNvSpPr>
          <p:nvPr/>
        </p:nvSpPr>
        <p:spPr bwMode="auto">
          <a:xfrm>
            <a:off x="2513832" y="5540152"/>
            <a:ext cx="4125912"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6000" dirty="0">
                <a:solidFill>
                  <a:srgbClr val="404040"/>
                </a:solidFill>
                <a:latin typeface="Verdana" charset="0"/>
                <a:sym typeface="Arial" charset="0"/>
              </a:rPr>
              <a:t>computer</a:t>
            </a:r>
          </a:p>
        </p:txBody>
      </p:sp>
      <p:sp>
        <p:nvSpPr>
          <p:cNvPr id="55" name="Text Box 10"/>
          <p:cNvSpPr txBox="1">
            <a:spLocks noChangeArrowheads="1"/>
          </p:cNvSpPr>
          <p:nvPr/>
        </p:nvSpPr>
        <p:spPr bwMode="auto">
          <a:xfrm>
            <a:off x="522040" y="1291680"/>
            <a:ext cx="29718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6000" dirty="0">
                <a:solidFill>
                  <a:srgbClr val="404040"/>
                </a:solidFill>
                <a:latin typeface="Verdana" charset="0"/>
                <a:sym typeface="Arial" charset="0"/>
              </a:rPr>
              <a:t>human</a:t>
            </a:r>
            <a:endParaRPr lang="el-GR" sz="6000" dirty="0">
              <a:solidFill>
                <a:srgbClr val="404040"/>
              </a:solidFill>
              <a:latin typeface="Verdana" charset="0"/>
              <a:sym typeface="Arial" charset="0"/>
            </a:endParaRPr>
          </a:p>
        </p:txBody>
      </p:sp>
      <p:sp>
        <p:nvSpPr>
          <p:cNvPr id="56" name="Text Box 11"/>
          <p:cNvSpPr txBox="1">
            <a:spLocks noChangeArrowheads="1"/>
          </p:cNvSpPr>
          <p:nvPr/>
        </p:nvSpPr>
        <p:spPr bwMode="auto">
          <a:xfrm>
            <a:off x="6193657" y="488504"/>
            <a:ext cx="2655887" cy="184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r>
              <a:rPr lang="en-US" sz="6000">
                <a:solidFill>
                  <a:srgbClr val="404040"/>
                </a:solidFill>
                <a:latin typeface="Verdana" charset="0"/>
                <a:sym typeface="Arial" charset="0"/>
              </a:rPr>
              <a:t>inter-</a:t>
            </a:r>
          </a:p>
          <a:p>
            <a:pPr algn="r" eaLnBrk="1" hangingPunct="1"/>
            <a:r>
              <a:rPr lang="en-US" sz="6000" dirty="0">
                <a:solidFill>
                  <a:srgbClr val="404040"/>
                </a:solidFill>
                <a:latin typeface="Verdana" charset="0"/>
                <a:sym typeface="Arial" charset="0"/>
              </a:rPr>
              <a:t>action</a:t>
            </a:r>
          </a:p>
        </p:txBody>
      </p:sp>
      <p:sp>
        <p:nvSpPr>
          <p:cNvPr id="2" name="Slide Number Placeholder 1">
            <a:extLst>
              <a:ext uri="{FF2B5EF4-FFF2-40B4-BE49-F238E27FC236}">
                <a16:creationId xmlns:a16="http://schemas.microsoft.com/office/drawing/2014/main" id="{BF5EA2A2-840F-FC46-B637-FA24BB5E3E54}"/>
              </a:ext>
            </a:extLst>
          </p:cNvPr>
          <p:cNvSpPr>
            <a:spLocks noGrp="1"/>
          </p:cNvSpPr>
          <p:nvPr>
            <p:ph type="sldNum" sz="quarter" idx="12"/>
          </p:nvPr>
        </p:nvSpPr>
        <p:spPr/>
        <p:txBody>
          <a:bodyPr/>
          <a:lstStyle/>
          <a:p>
            <a:fld id="{803C33BC-767D-8845-BB2C-A473FB4A7552}" type="slidenum">
              <a:rPr lang="en-US" smtClean="0"/>
              <a:pPr/>
              <a:t>543</a:t>
            </a:fld>
            <a:endParaRPr lang="en-US"/>
          </a:p>
        </p:txBody>
      </p:sp>
    </p:spTree>
    <p:extLst>
      <p:ext uri="{BB962C8B-B14F-4D97-AF65-F5344CB8AC3E}">
        <p14:creationId xmlns:p14="http://schemas.microsoft.com/office/powerpoint/2010/main" val="383860998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F1AD43-BF36-6441-A5A0-5A8280720A2F}"/>
              </a:ext>
            </a:extLst>
          </p:cNvPr>
          <p:cNvSpPr/>
          <p:nvPr/>
        </p:nvSpPr>
        <p:spPr>
          <a:xfrm>
            <a:off x="3124200" y="1150835"/>
            <a:ext cx="7162800" cy="830997"/>
          </a:xfrm>
          <a:prstGeom prst="rect">
            <a:avLst/>
          </a:prstGeom>
        </p:spPr>
        <p:txBody>
          <a:bodyPr wrap="square">
            <a:spAutoFit/>
          </a:bodyPr>
          <a:lstStyle/>
          <a:p>
            <a:pPr lvl="0"/>
            <a:r>
              <a:rPr lang="en-US" sz="2400" b="0" dirty="0"/>
              <a:t>to go further:</a:t>
            </a:r>
          </a:p>
          <a:p>
            <a:pPr lvl="0"/>
            <a:endParaRPr lang="en-US" sz="2400" b="0" dirty="0"/>
          </a:p>
        </p:txBody>
      </p:sp>
      <p:sp>
        <p:nvSpPr>
          <p:cNvPr id="5" name="Title 7">
            <a:extLst>
              <a:ext uri="{FF2B5EF4-FFF2-40B4-BE49-F238E27FC236}">
                <a16:creationId xmlns:a16="http://schemas.microsoft.com/office/drawing/2014/main" id="{FDCA8A4D-195B-B644-99BC-E4A5D2AE4C9C}"/>
              </a:ext>
            </a:extLst>
          </p:cNvPr>
          <p:cNvSpPr>
            <a:spLocks noGrp="1"/>
          </p:cNvSpPr>
          <p:nvPr>
            <p:ph type="title"/>
          </p:nvPr>
        </p:nvSpPr>
        <p:spPr>
          <a:xfrm>
            <a:off x="2362200" y="5943600"/>
            <a:ext cx="6754586" cy="685800"/>
          </a:xfrm>
        </p:spPr>
        <p:txBody>
          <a:bodyPr/>
          <a:lstStyle/>
          <a:p>
            <a:pPr algn="r" eaLnBrk="1" hangingPunct="1"/>
            <a:r>
              <a:rPr lang="en-US" sz="8600" dirty="0">
                <a:solidFill>
                  <a:srgbClr val="A6A6A6"/>
                </a:solidFill>
                <a:latin typeface="Arial" charset="0"/>
                <a:cs typeface="Arial" charset="0"/>
              </a:rPr>
              <a:t>curriculum</a:t>
            </a:r>
          </a:p>
        </p:txBody>
      </p:sp>
      <p:sp>
        <p:nvSpPr>
          <p:cNvPr id="6" name="Text Placeholder 3">
            <a:extLst>
              <a:ext uri="{FF2B5EF4-FFF2-40B4-BE49-F238E27FC236}">
                <a16:creationId xmlns:a16="http://schemas.microsoft.com/office/drawing/2014/main" id="{1D5EFAAD-7C8A-8F40-929D-3399E441E32C}"/>
              </a:ext>
            </a:extLst>
          </p:cNvPr>
          <p:cNvSpPr txBox="1">
            <a:spLocks/>
          </p:cNvSpPr>
          <p:nvPr/>
        </p:nvSpPr>
        <p:spPr bwMode="auto">
          <a:xfrm>
            <a:off x="1295400" y="2286000"/>
            <a:ext cx="7059386" cy="2785534"/>
          </a:xfrm>
          <a:prstGeom prst="rect">
            <a:avLst/>
          </a:prstGeom>
          <a:noFill/>
          <a:ln w="9525">
            <a:noFill/>
            <a:miter lim="800000"/>
            <a:headEnd/>
            <a:tailEnd/>
          </a:ln>
        </p:spPr>
        <p:txBody>
          <a:bodyPr/>
          <a:lstStyle/>
          <a:p>
            <a:pPr lvl="0">
              <a:spcBef>
                <a:spcPct val="20000"/>
              </a:spcBef>
              <a:spcAft>
                <a:spcPts val="1200"/>
              </a:spcAft>
              <a:defRPr/>
            </a:pPr>
            <a:r>
              <a:rPr lang="en-GB" sz="2400" b="0" kern="0" dirty="0">
                <a:solidFill>
                  <a:srgbClr val="222222"/>
                </a:solidFill>
                <a:latin typeface="arial" panose="020B0604020202020204" pitchFamily="34" charset="0"/>
                <a:ea typeface="Arial"/>
                <a:cs typeface="Arial"/>
              </a:rPr>
              <a:t>year 1: </a:t>
            </a:r>
            <a:r>
              <a:rPr lang="en-GB" sz="2400" kern="0" dirty="0">
                <a:solidFill>
                  <a:srgbClr val="99CC00"/>
                </a:solidFill>
                <a:latin typeface="arial" panose="020B0604020202020204" pitchFamily="34" charset="0"/>
                <a:ea typeface="Arial"/>
                <a:cs typeface="Arial"/>
              </a:rPr>
              <a:t>Probability and statistic</a:t>
            </a:r>
          </a:p>
          <a:p>
            <a:pPr lvl="0">
              <a:spcBef>
                <a:spcPct val="20000"/>
              </a:spcBef>
              <a:spcAft>
                <a:spcPts val="1200"/>
              </a:spcAft>
              <a:defRPr/>
            </a:pPr>
            <a:r>
              <a:rPr lang="en-GB" sz="2400" b="0" kern="0" dirty="0">
                <a:solidFill>
                  <a:srgbClr val="222222"/>
                </a:solidFill>
                <a:latin typeface="arial" panose="020B0604020202020204" pitchFamily="34" charset="0"/>
                <a:ea typeface="Arial"/>
                <a:cs typeface="Arial"/>
              </a:rPr>
              <a:t>year 2: </a:t>
            </a:r>
            <a:r>
              <a:rPr lang="en-GB" sz="2400" kern="0" dirty="0">
                <a:solidFill>
                  <a:srgbClr val="99CC00"/>
                </a:solidFill>
                <a:latin typeface="arial" panose="020B0604020202020204" pitchFamily="34" charset="0"/>
                <a:ea typeface="Arial"/>
                <a:cs typeface="Arial"/>
              </a:rPr>
              <a:t>CS and society </a:t>
            </a:r>
            <a:r>
              <a:rPr lang="en-GB" sz="2400" b="0" kern="0" dirty="0">
                <a:solidFill>
                  <a:srgbClr val="222222"/>
                </a:solidFill>
                <a:latin typeface="arial" panose="020B0604020202020204" pitchFamily="34" charset="0"/>
                <a:ea typeface="Arial"/>
                <a:cs typeface="Arial"/>
              </a:rPr>
              <a:t>(with introduction to HCI)</a:t>
            </a:r>
          </a:p>
          <a:p>
            <a:pPr lvl="0">
              <a:spcBef>
                <a:spcPct val="20000"/>
              </a:spcBef>
              <a:spcAft>
                <a:spcPts val="1200"/>
              </a:spcAft>
              <a:defRPr/>
            </a:pPr>
            <a:r>
              <a:rPr lang="en-GB" sz="2400" b="0" kern="0" dirty="0">
                <a:solidFill>
                  <a:srgbClr val="222222"/>
                </a:solidFill>
                <a:latin typeface="arial" panose="020B0604020202020204" pitchFamily="34" charset="0"/>
                <a:ea typeface="Arial"/>
                <a:cs typeface="Arial"/>
              </a:rPr>
              <a:t>year 3 (currently year 2): </a:t>
            </a:r>
            <a:r>
              <a:rPr lang="en-GB" sz="2400" kern="0" dirty="0">
                <a:solidFill>
                  <a:srgbClr val="99CC00"/>
                </a:solidFill>
                <a:latin typeface="arial" panose="020B0604020202020204" pitchFamily="34" charset="0"/>
                <a:ea typeface="Arial"/>
                <a:cs typeface="Arial"/>
              </a:rPr>
              <a:t>HCI</a:t>
            </a:r>
          </a:p>
          <a:p>
            <a:pPr lvl="0">
              <a:spcBef>
                <a:spcPct val="20000"/>
              </a:spcBef>
              <a:spcAft>
                <a:spcPts val="1200"/>
              </a:spcAft>
              <a:defRPr/>
            </a:pPr>
            <a:r>
              <a:rPr lang="en-GB" sz="2400" b="0" kern="0" dirty="0">
                <a:solidFill>
                  <a:srgbClr val="222222"/>
                </a:solidFill>
                <a:latin typeface="arial" panose="020B0604020202020204" pitchFamily="34" charset="0"/>
                <a:ea typeface="Arial"/>
                <a:cs typeface="Arial"/>
              </a:rPr>
              <a:t>year 4: </a:t>
            </a:r>
            <a:r>
              <a:rPr lang="en-GB" sz="2400" kern="0" dirty="0">
                <a:solidFill>
                  <a:srgbClr val="99CC00"/>
                </a:solidFill>
                <a:latin typeface="arial" panose="020B0604020202020204" pitchFamily="34" charset="0"/>
                <a:ea typeface="Arial"/>
                <a:cs typeface="Arial"/>
              </a:rPr>
              <a:t>Interactive Devices (pre-</a:t>
            </a:r>
            <a:r>
              <a:rPr lang="en-GB" sz="2400" kern="0" dirty="0" err="1">
                <a:solidFill>
                  <a:srgbClr val="99CC00"/>
                </a:solidFill>
                <a:latin typeface="arial" panose="020B0604020202020204" pitchFamily="34" charset="0"/>
                <a:ea typeface="Arial"/>
                <a:cs typeface="Arial"/>
              </a:rPr>
              <a:t>req</a:t>
            </a:r>
            <a:r>
              <a:rPr lang="en-GB" sz="2400" kern="0" dirty="0">
                <a:solidFill>
                  <a:srgbClr val="99CC00"/>
                </a:solidFill>
                <a:latin typeface="arial" panose="020B0604020202020204" pitchFamily="34" charset="0"/>
                <a:ea typeface="Arial"/>
                <a:cs typeface="Arial"/>
              </a:rPr>
              <a:t> HCI)</a:t>
            </a:r>
          </a:p>
        </p:txBody>
      </p:sp>
      <p:sp>
        <p:nvSpPr>
          <p:cNvPr id="2" name="Slide Number Placeholder 1">
            <a:extLst>
              <a:ext uri="{FF2B5EF4-FFF2-40B4-BE49-F238E27FC236}">
                <a16:creationId xmlns:a16="http://schemas.microsoft.com/office/drawing/2014/main" id="{13B153ED-D237-1840-9310-B5BA0E1A735F}"/>
              </a:ext>
            </a:extLst>
          </p:cNvPr>
          <p:cNvSpPr>
            <a:spLocks noGrp="1"/>
          </p:cNvSpPr>
          <p:nvPr>
            <p:ph type="sldNum" sz="quarter" idx="12"/>
          </p:nvPr>
        </p:nvSpPr>
        <p:spPr/>
        <p:txBody>
          <a:bodyPr/>
          <a:lstStyle/>
          <a:p>
            <a:fld id="{803C33BC-767D-8845-BB2C-A473FB4A7552}" type="slidenum">
              <a:rPr lang="en-US" smtClean="0"/>
              <a:pPr/>
              <a:t>544</a:t>
            </a:fld>
            <a:endParaRPr lang="en-US"/>
          </a:p>
        </p:txBody>
      </p:sp>
    </p:spTree>
    <p:extLst>
      <p:ext uri="{BB962C8B-B14F-4D97-AF65-F5344CB8AC3E}">
        <p14:creationId xmlns:p14="http://schemas.microsoft.com/office/powerpoint/2010/main" val="3161051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66" name="Straight Connector 61"/>
          <p:cNvCxnSpPr>
            <a:cxnSpLocks noChangeShapeType="1"/>
          </p:cNvCxnSpPr>
          <p:nvPr/>
        </p:nvCxnSpPr>
        <p:spPr bwMode="auto">
          <a:xfrm rot="16200000" flipH="1">
            <a:off x="2547937"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11267" name="Straight Connector 62"/>
          <p:cNvCxnSpPr>
            <a:cxnSpLocks noChangeShapeType="1"/>
          </p:cNvCxnSpPr>
          <p:nvPr/>
        </p:nvCxnSpPr>
        <p:spPr bwMode="auto">
          <a:xfrm rot="10800000" flipV="1">
            <a:off x="47164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11268" name="Group 474"/>
          <p:cNvGrpSpPr>
            <a:grpSpLocks/>
          </p:cNvGrpSpPr>
          <p:nvPr/>
        </p:nvGrpSpPr>
        <p:grpSpPr bwMode="auto">
          <a:xfrm>
            <a:off x="4868863" y="3797300"/>
            <a:ext cx="2667000" cy="2058988"/>
            <a:chOff x="4869023" y="1741371"/>
            <a:chExt cx="2667000" cy="4114800"/>
          </a:xfrm>
        </p:grpSpPr>
        <p:sp>
          <p:nvSpPr>
            <p:cNvPr id="11491" name="Rectangle 41"/>
            <p:cNvSpPr>
              <a:spLocks noChangeArrowheads="1"/>
            </p:cNvSpPr>
            <p:nvPr/>
          </p:nvSpPr>
          <p:spPr bwMode="auto">
            <a:xfrm>
              <a:off x="5859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92" name="Rectangle 42"/>
            <p:cNvSpPr>
              <a:spLocks noChangeArrowheads="1"/>
            </p:cNvSpPr>
            <p:nvPr/>
          </p:nvSpPr>
          <p:spPr bwMode="auto">
            <a:xfrm>
              <a:off x="5859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93" name="Rectangle 45"/>
            <p:cNvSpPr>
              <a:spLocks noChangeArrowheads="1"/>
            </p:cNvSpPr>
            <p:nvPr/>
          </p:nvSpPr>
          <p:spPr bwMode="auto">
            <a:xfrm>
              <a:off x="6316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94" name="Rectangle 46"/>
            <p:cNvSpPr>
              <a:spLocks noChangeArrowheads="1"/>
            </p:cNvSpPr>
            <p:nvPr/>
          </p:nvSpPr>
          <p:spPr bwMode="auto">
            <a:xfrm>
              <a:off x="6316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95" name="Rectangle 47"/>
            <p:cNvSpPr>
              <a:spLocks noChangeArrowheads="1"/>
            </p:cNvSpPr>
            <p:nvPr/>
          </p:nvSpPr>
          <p:spPr bwMode="auto">
            <a:xfrm>
              <a:off x="4869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96" name="Rectangle 49"/>
            <p:cNvSpPr>
              <a:spLocks noChangeArrowheads="1"/>
            </p:cNvSpPr>
            <p:nvPr/>
          </p:nvSpPr>
          <p:spPr bwMode="auto">
            <a:xfrm>
              <a:off x="6774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97" name="Rectangle 50"/>
            <p:cNvSpPr>
              <a:spLocks noChangeArrowheads="1"/>
            </p:cNvSpPr>
            <p:nvPr/>
          </p:nvSpPr>
          <p:spPr bwMode="auto">
            <a:xfrm>
              <a:off x="6774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98" name="Rectangle 51"/>
            <p:cNvSpPr>
              <a:spLocks noChangeArrowheads="1"/>
            </p:cNvSpPr>
            <p:nvPr/>
          </p:nvSpPr>
          <p:spPr bwMode="auto">
            <a:xfrm>
              <a:off x="5402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99" name="Rectangle 77"/>
            <p:cNvSpPr>
              <a:spLocks noChangeArrowheads="1"/>
            </p:cNvSpPr>
            <p:nvPr/>
          </p:nvSpPr>
          <p:spPr bwMode="auto">
            <a:xfrm>
              <a:off x="5402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00" name="Rectangle 78"/>
            <p:cNvSpPr>
              <a:spLocks noChangeArrowheads="1"/>
            </p:cNvSpPr>
            <p:nvPr/>
          </p:nvSpPr>
          <p:spPr bwMode="auto">
            <a:xfrm>
              <a:off x="7231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01" name="Rectangle 79"/>
            <p:cNvSpPr>
              <a:spLocks noChangeArrowheads="1"/>
            </p:cNvSpPr>
            <p:nvPr/>
          </p:nvSpPr>
          <p:spPr bwMode="auto">
            <a:xfrm>
              <a:off x="7231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02" name="Rectangle 80"/>
            <p:cNvSpPr>
              <a:spLocks noChangeArrowheads="1"/>
            </p:cNvSpPr>
            <p:nvPr/>
          </p:nvSpPr>
          <p:spPr bwMode="auto">
            <a:xfrm>
              <a:off x="4869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03" name="Rectangle 41"/>
            <p:cNvSpPr>
              <a:spLocks noChangeArrowheads="1"/>
            </p:cNvSpPr>
            <p:nvPr/>
          </p:nvSpPr>
          <p:spPr bwMode="auto">
            <a:xfrm>
              <a:off x="5859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04" name="Rectangle 42"/>
            <p:cNvSpPr>
              <a:spLocks noChangeArrowheads="1"/>
            </p:cNvSpPr>
            <p:nvPr/>
          </p:nvSpPr>
          <p:spPr bwMode="auto">
            <a:xfrm>
              <a:off x="5859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05" name="Rectangle 45"/>
            <p:cNvSpPr>
              <a:spLocks noChangeArrowheads="1"/>
            </p:cNvSpPr>
            <p:nvPr/>
          </p:nvSpPr>
          <p:spPr bwMode="auto">
            <a:xfrm>
              <a:off x="6316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06" name="Rectangle 46"/>
            <p:cNvSpPr>
              <a:spLocks noChangeArrowheads="1"/>
            </p:cNvSpPr>
            <p:nvPr/>
          </p:nvSpPr>
          <p:spPr bwMode="auto">
            <a:xfrm>
              <a:off x="6316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07" name="Rectangle 47"/>
            <p:cNvSpPr>
              <a:spLocks noChangeArrowheads="1"/>
            </p:cNvSpPr>
            <p:nvPr/>
          </p:nvSpPr>
          <p:spPr bwMode="auto">
            <a:xfrm>
              <a:off x="4869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08" name="Rectangle 49"/>
            <p:cNvSpPr>
              <a:spLocks noChangeArrowheads="1"/>
            </p:cNvSpPr>
            <p:nvPr/>
          </p:nvSpPr>
          <p:spPr bwMode="auto">
            <a:xfrm>
              <a:off x="6774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09" name="Rectangle 50"/>
            <p:cNvSpPr>
              <a:spLocks noChangeArrowheads="1"/>
            </p:cNvSpPr>
            <p:nvPr/>
          </p:nvSpPr>
          <p:spPr bwMode="auto">
            <a:xfrm>
              <a:off x="6774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10" name="Rectangle 51"/>
            <p:cNvSpPr>
              <a:spLocks noChangeArrowheads="1"/>
            </p:cNvSpPr>
            <p:nvPr/>
          </p:nvSpPr>
          <p:spPr bwMode="auto">
            <a:xfrm>
              <a:off x="5402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11" name="Rectangle 77"/>
            <p:cNvSpPr>
              <a:spLocks noChangeArrowheads="1"/>
            </p:cNvSpPr>
            <p:nvPr/>
          </p:nvSpPr>
          <p:spPr bwMode="auto">
            <a:xfrm>
              <a:off x="5402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12" name="Rectangle 78"/>
            <p:cNvSpPr>
              <a:spLocks noChangeArrowheads="1"/>
            </p:cNvSpPr>
            <p:nvPr/>
          </p:nvSpPr>
          <p:spPr bwMode="auto">
            <a:xfrm>
              <a:off x="7231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13" name="Rectangle 79"/>
            <p:cNvSpPr>
              <a:spLocks noChangeArrowheads="1"/>
            </p:cNvSpPr>
            <p:nvPr/>
          </p:nvSpPr>
          <p:spPr bwMode="auto">
            <a:xfrm>
              <a:off x="7231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14" name="Rectangle 80"/>
            <p:cNvSpPr>
              <a:spLocks noChangeArrowheads="1"/>
            </p:cNvSpPr>
            <p:nvPr/>
          </p:nvSpPr>
          <p:spPr bwMode="auto">
            <a:xfrm>
              <a:off x="4869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15" name="Rectangle 41"/>
            <p:cNvSpPr>
              <a:spLocks noChangeArrowheads="1"/>
            </p:cNvSpPr>
            <p:nvPr/>
          </p:nvSpPr>
          <p:spPr bwMode="auto">
            <a:xfrm>
              <a:off x="5859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16" name="Rectangle 42"/>
            <p:cNvSpPr>
              <a:spLocks noChangeArrowheads="1"/>
            </p:cNvSpPr>
            <p:nvPr/>
          </p:nvSpPr>
          <p:spPr bwMode="auto">
            <a:xfrm>
              <a:off x="5859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17" name="Rectangle 45"/>
            <p:cNvSpPr>
              <a:spLocks noChangeArrowheads="1"/>
            </p:cNvSpPr>
            <p:nvPr/>
          </p:nvSpPr>
          <p:spPr bwMode="auto">
            <a:xfrm>
              <a:off x="6316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18" name="Rectangle 46"/>
            <p:cNvSpPr>
              <a:spLocks noChangeArrowheads="1"/>
            </p:cNvSpPr>
            <p:nvPr/>
          </p:nvSpPr>
          <p:spPr bwMode="auto">
            <a:xfrm>
              <a:off x="6316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19" name="Rectangle 47"/>
            <p:cNvSpPr>
              <a:spLocks noChangeArrowheads="1"/>
            </p:cNvSpPr>
            <p:nvPr/>
          </p:nvSpPr>
          <p:spPr bwMode="auto">
            <a:xfrm>
              <a:off x="4869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20" name="Rectangle 49"/>
            <p:cNvSpPr>
              <a:spLocks noChangeArrowheads="1"/>
            </p:cNvSpPr>
            <p:nvPr/>
          </p:nvSpPr>
          <p:spPr bwMode="auto">
            <a:xfrm>
              <a:off x="6774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21" name="Rectangle 50"/>
            <p:cNvSpPr>
              <a:spLocks noChangeArrowheads="1"/>
            </p:cNvSpPr>
            <p:nvPr/>
          </p:nvSpPr>
          <p:spPr bwMode="auto">
            <a:xfrm>
              <a:off x="6774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22" name="Rectangle 51"/>
            <p:cNvSpPr>
              <a:spLocks noChangeArrowheads="1"/>
            </p:cNvSpPr>
            <p:nvPr/>
          </p:nvSpPr>
          <p:spPr bwMode="auto">
            <a:xfrm>
              <a:off x="5402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23" name="Rectangle 77"/>
            <p:cNvSpPr>
              <a:spLocks noChangeArrowheads="1"/>
            </p:cNvSpPr>
            <p:nvPr/>
          </p:nvSpPr>
          <p:spPr bwMode="auto">
            <a:xfrm>
              <a:off x="5402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24" name="Rectangle 78"/>
            <p:cNvSpPr>
              <a:spLocks noChangeArrowheads="1"/>
            </p:cNvSpPr>
            <p:nvPr/>
          </p:nvSpPr>
          <p:spPr bwMode="auto">
            <a:xfrm>
              <a:off x="7231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25" name="Rectangle 79"/>
            <p:cNvSpPr>
              <a:spLocks noChangeArrowheads="1"/>
            </p:cNvSpPr>
            <p:nvPr/>
          </p:nvSpPr>
          <p:spPr bwMode="auto">
            <a:xfrm>
              <a:off x="7231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26" name="Rectangle 80"/>
            <p:cNvSpPr>
              <a:spLocks noChangeArrowheads="1"/>
            </p:cNvSpPr>
            <p:nvPr/>
          </p:nvSpPr>
          <p:spPr bwMode="auto">
            <a:xfrm>
              <a:off x="4869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27" name="Rectangle 41"/>
            <p:cNvSpPr>
              <a:spLocks noChangeArrowheads="1"/>
            </p:cNvSpPr>
            <p:nvPr/>
          </p:nvSpPr>
          <p:spPr bwMode="auto">
            <a:xfrm>
              <a:off x="5859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28" name="Rectangle 42"/>
            <p:cNvSpPr>
              <a:spLocks noChangeArrowheads="1"/>
            </p:cNvSpPr>
            <p:nvPr/>
          </p:nvSpPr>
          <p:spPr bwMode="auto">
            <a:xfrm>
              <a:off x="5859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29" name="Rectangle 45"/>
            <p:cNvSpPr>
              <a:spLocks noChangeArrowheads="1"/>
            </p:cNvSpPr>
            <p:nvPr/>
          </p:nvSpPr>
          <p:spPr bwMode="auto">
            <a:xfrm>
              <a:off x="6316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30" name="Rectangle 46"/>
            <p:cNvSpPr>
              <a:spLocks noChangeArrowheads="1"/>
            </p:cNvSpPr>
            <p:nvPr/>
          </p:nvSpPr>
          <p:spPr bwMode="auto">
            <a:xfrm>
              <a:off x="6316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31" name="Rectangle 47"/>
            <p:cNvSpPr>
              <a:spLocks noChangeArrowheads="1"/>
            </p:cNvSpPr>
            <p:nvPr/>
          </p:nvSpPr>
          <p:spPr bwMode="auto">
            <a:xfrm>
              <a:off x="4869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32" name="Rectangle 49"/>
            <p:cNvSpPr>
              <a:spLocks noChangeArrowheads="1"/>
            </p:cNvSpPr>
            <p:nvPr/>
          </p:nvSpPr>
          <p:spPr bwMode="auto">
            <a:xfrm>
              <a:off x="6774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33" name="Rectangle 50"/>
            <p:cNvSpPr>
              <a:spLocks noChangeArrowheads="1"/>
            </p:cNvSpPr>
            <p:nvPr/>
          </p:nvSpPr>
          <p:spPr bwMode="auto">
            <a:xfrm>
              <a:off x="6774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34" name="Rectangle 51"/>
            <p:cNvSpPr>
              <a:spLocks noChangeArrowheads="1"/>
            </p:cNvSpPr>
            <p:nvPr/>
          </p:nvSpPr>
          <p:spPr bwMode="auto">
            <a:xfrm>
              <a:off x="5402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35" name="Rectangle 187"/>
            <p:cNvSpPr>
              <a:spLocks noChangeArrowheads="1"/>
            </p:cNvSpPr>
            <p:nvPr/>
          </p:nvSpPr>
          <p:spPr bwMode="auto">
            <a:xfrm>
              <a:off x="5402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36" name="Rectangle 190"/>
            <p:cNvSpPr>
              <a:spLocks noChangeArrowheads="1"/>
            </p:cNvSpPr>
            <p:nvPr/>
          </p:nvSpPr>
          <p:spPr bwMode="auto">
            <a:xfrm>
              <a:off x="4869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37" name="Rectangle 41"/>
            <p:cNvSpPr>
              <a:spLocks noChangeArrowheads="1"/>
            </p:cNvSpPr>
            <p:nvPr/>
          </p:nvSpPr>
          <p:spPr bwMode="auto">
            <a:xfrm>
              <a:off x="5859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38" name="Rectangle 42"/>
            <p:cNvSpPr>
              <a:spLocks noChangeArrowheads="1"/>
            </p:cNvSpPr>
            <p:nvPr/>
          </p:nvSpPr>
          <p:spPr bwMode="auto">
            <a:xfrm>
              <a:off x="5859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39" name="Rectangle 45"/>
            <p:cNvSpPr>
              <a:spLocks noChangeArrowheads="1"/>
            </p:cNvSpPr>
            <p:nvPr/>
          </p:nvSpPr>
          <p:spPr bwMode="auto">
            <a:xfrm>
              <a:off x="6316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40" name="Rectangle 46"/>
            <p:cNvSpPr>
              <a:spLocks noChangeArrowheads="1"/>
            </p:cNvSpPr>
            <p:nvPr/>
          </p:nvSpPr>
          <p:spPr bwMode="auto">
            <a:xfrm>
              <a:off x="6316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41" name="Rectangle 47"/>
            <p:cNvSpPr>
              <a:spLocks noChangeArrowheads="1"/>
            </p:cNvSpPr>
            <p:nvPr/>
          </p:nvSpPr>
          <p:spPr bwMode="auto">
            <a:xfrm>
              <a:off x="4869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42" name="Rectangle 49"/>
            <p:cNvSpPr>
              <a:spLocks noChangeArrowheads="1"/>
            </p:cNvSpPr>
            <p:nvPr/>
          </p:nvSpPr>
          <p:spPr bwMode="auto">
            <a:xfrm>
              <a:off x="6774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43" name="Rectangle 50"/>
            <p:cNvSpPr>
              <a:spLocks noChangeArrowheads="1"/>
            </p:cNvSpPr>
            <p:nvPr/>
          </p:nvSpPr>
          <p:spPr bwMode="auto">
            <a:xfrm>
              <a:off x="6774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44" name="Rectangle 51"/>
            <p:cNvSpPr>
              <a:spLocks noChangeArrowheads="1"/>
            </p:cNvSpPr>
            <p:nvPr/>
          </p:nvSpPr>
          <p:spPr bwMode="auto">
            <a:xfrm>
              <a:off x="5402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45" name="Rectangle 199"/>
            <p:cNvSpPr>
              <a:spLocks noChangeArrowheads="1"/>
            </p:cNvSpPr>
            <p:nvPr/>
          </p:nvSpPr>
          <p:spPr bwMode="auto">
            <a:xfrm>
              <a:off x="5402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46" name="Rectangle 202"/>
            <p:cNvSpPr>
              <a:spLocks noChangeArrowheads="1"/>
            </p:cNvSpPr>
            <p:nvPr/>
          </p:nvSpPr>
          <p:spPr bwMode="auto">
            <a:xfrm>
              <a:off x="4869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47" name="Rectangle 41"/>
            <p:cNvSpPr>
              <a:spLocks noChangeArrowheads="1"/>
            </p:cNvSpPr>
            <p:nvPr/>
          </p:nvSpPr>
          <p:spPr bwMode="auto">
            <a:xfrm>
              <a:off x="5859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48" name="Rectangle 42"/>
            <p:cNvSpPr>
              <a:spLocks noChangeArrowheads="1"/>
            </p:cNvSpPr>
            <p:nvPr/>
          </p:nvSpPr>
          <p:spPr bwMode="auto">
            <a:xfrm>
              <a:off x="5859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49" name="Rectangle 45"/>
            <p:cNvSpPr>
              <a:spLocks noChangeArrowheads="1"/>
            </p:cNvSpPr>
            <p:nvPr/>
          </p:nvSpPr>
          <p:spPr bwMode="auto">
            <a:xfrm>
              <a:off x="6316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50" name="Rectangle 46"/>
            <p:cNvSpPr>
              <a:spLocks noChangeArrowheads="1"/>
            </p:cNvSpPr>
            <p:nvPr/>
          </p:nvSpPr>
          <p:spPr bwMode="auto">
            <a:xfrm>
              <a:off x="6316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51" name="Rectangle 47"/>
            <p:cNvSpPr>
              <a:spLocks noChangeArrowheads="1"/>
            </p:cNvSpPr>
            <p:nvPr/>
          </p:nvSpPr>
          <p:spPr bwMode="auto">
            <a:xfrm>
              <a:off x="4869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52" name="Rectangle 49"/>
            <p:cNvSpPr>
              <a:spLocks noChangeArrowheads="1"/>
            </p:cNvSpPr>
            <p:nvPr/>
          </p:nvSpPr>
          <p:spPr bwMode="auto">
            <a:xfrm>
              <a:off x="6774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53" name="Rectangle 50"/>
            <p:cNvSpPr>
              <a:spLocks noChangeArrowheads="1"/>
            </p:cNvSpPr>
            <p:nvPr/>
          </p:nvSpPr>
          <p:spPr bwMode="auto">
            <a:xfrm>
              <a:off x="6774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54" name="Rectangle 51"/>
            <p:cNvSpPr>
              <a:spLocks noChangeArrowheads="1"/>
            </p:cNvSpPr>
            <p:nvPr/>
          </p:nvSpPr>
          <p:spPr bwMode="auto">
            <a:xfrm>
              <a:off x="5402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55" name="Rectangle 211"/>
            <p:cNvSpPr>
              <a:spLocks noChangeArrowheads="1"/>
            </p:cNvSpPr>
            <p:nvPr/>
          </p:nvSpPr>
          <p:spPr bwMode="auto">
            <a:xfrm>
              <a:off x="5402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56" name="Rectangle 214"/>
            <p:cNvSpPr>
              <a:spLocks noChangeArrowheads="1"/>
            </p:cNvSpPr>
            <p:nvPr/>
          </p:nvSpPr>
          <p:spPr bwMode="auto">
            <a:xfrm>
              <a:off x="4869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57" name="Rectangle 41"/>
            <p:cNvSpPr>
              <a:spLocks noChangeArrowheads="1"/>
            </p:cNvSpPr>
            <p:nvPr/>
          </p:nvSpPr>
          <p:spPr bwMode="auto">
            <a:xfrm>
              <a:off x="5859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58" name="Rectangle 42"/>
            <p:cNvSpPr>
              <a:spLocks noChangeArrowheads="1"/>
            </p:cNvSpPr>
            <p:nvPr/>
          </p:nvSpPr>
          <p:spPr bwMode="auto">
            <a:xfrm>
              <a:off x="5859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59" name="Rectangle 45"/>
            <p:cNvSpPr>
              <a:spLocks noChangeArrowheads="1"/>
            </p:cNvSpPr>
            <p:nvPr/>
          </p:nvSpPr>
          <p:spPr bwMode="auto">
            <a:xfrm>
              <a:off x="6316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60" name="Rectangle 46"/>
            <p:cNvSpPr>
              <a:spLocks noChangeArrowheads="1"/>
            </p:cNvSpPr>
            <p:nvPr/>
          </p:nvSpPr>
          <p:spPr bwMode="auto">
            <a:xfrm>
              <a:off x="6316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61" name="Rectangle 47"/>
            <p:cNvSpPr>
              <a:spLocks noChangeArrowheads="1"/>
            </p:cNvSpPr>
            <p:nvPr/>
          </p:nvSpPr>
          <p:spPr bwMode="auto">
            <a:xfrm>
              <a:off x="4869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62" name="Rectangle 49"/>
            <p:cNvSpPr>
              <a:spLocks noChangeArrowheads="1"/>
            </p:cNvSpPr>
            <p:nvPr/>
          </p:nvSpPr>
          <p:spPr bwMode="auto">
            <a:xfrm>
              <a:off x="6774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63" name="Rectangle 50"/>
            <p:cNvSpPr>
              <a:spLocks noChangeArrowheads="1"/>
            </p:cNvSpPr>
            <p:nvPr/>
          </p:nvSpPr>
          <p:spPr bwMode="auto">
            <a:xfrm>
              <a:off x="6774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64" name="Rectangle 51"/>
            <p:cNvSpPr>
              <a:spLocks noChangeArrowheads="1"/>
            </p:cNvSpPr>
            <p:nvPr/>
          </p:nvSpPr>
          <p:spPr bwMode="auto">
            <a:xfrm>
              <a:off x="5402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65" name="Rectangle 223"/>
            <p:cNvSpPr>
              <a:spLocks noChangeArrowheads="1"/>
            </p:cNvSpPr>
            <p:nvPr/>
          </p:nvSpPr>
          <p:spPr bwMode="auto">
            <a:xfrm>
              <a:off x="5402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66" name="Rectangle 226"/>
            <p:cNvSpPr>
              <a:spLocks noChangeArrowheads="1"/>
            </p:cNvSpPr>
            <p:nvPr/>
          </p:nvSpPr>
          <p:spPr bwMode="auto">
            <a:xfrm>
              <a:off x="4869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67" name="Rectangle 41"/>
            <p:cNvSpPr>
              <a:spLocks noChangeArrowheads="1"/>
            </p:cNvSpPr>
            <p:nvPr/>
          </p:nvSpPr>
          <p:spPr bwMode="auto">
            <a:xfrm>
              <a:off x="58596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68" name="Rectangle 42"/>
            <p:cNvSpPr>
              <a:spLocks noChangeArrowheads="1"/>
            </p:cNvSpPr>
            <p:nvPr/>
          </p:nvSpPr>
          <p:spPr bwMode="auto">
            <a:xfrm>
              <a:off x="58596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69" name="Rectangle 45"/>
            <p:cNvSpPr>
              <a:spLocks noChangeArrowheads="1"/>
            </p:cNvSpPr>
            <p:nvPr/>
          </p:nvSpPr>
          <p:spPr bwMode="auto">
            <a:xfrm>
              <a:off x="63168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70" name="Rectangle 46"/>
            <p:cNvSpPr>
              <a:spLocks noChangeArrowheads="1"/>
            </p:cNvSpPr>
            <p:nvPr/>
          </p:nvSpPr>
          <p:spPr bwMode="auto">
            <a:xfrm>
              <a:off x="63168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71" name="Rectangle 47"/>
            <p:cNvSpPr>
              <a:spLocks noChangeArrowheads="1"/>
            </p:cNvSpPr>
            <p:nvPr/>
          </p:nvSpPr>
          <p:spPr bwMode="auto">
            <a:xfrm>
              <a:off x="48690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72" name="Rectangle 49"/>
            <p:cNvSpPr>
              <a:spLocks noChangeArrowheads="1"/>
            </p:cNvSpPr>
            <p:nvPr/>
          </p:nvSpPr>
          <p:spPr bwMode="auto">
            <a:xfrm>
              <a:off x="67740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73" name="Rectangle 50"/>
            <p:cNvSpPr>
              <a:spLocks noChangeArrowheads="1"/>
            </p:cNvSpPr>
            <p:nvPr/>
          </p:nvSpPr>
          <p:spPr bwMode="auto">
            <a:xfrm>
              <a:off x="67740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74" name="Rectangle 51"/>
            <p:cNvSpPr>
              <a:spLocks noChangeArrowheads="1"/>
            </p:cNvSpPr>
            <p:nvPr/>
          </p:nvSpPr>
          <p:spPr bwMode="auto">
            <a:xfrm>
              <a:off x="54024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75" name="Rectangle 235"/>
            <p:cNvSpPr>
              <a:spLocks noChangeArrowheads="1"/>
            </p:cNvSpPr>
            <p:nvPr/>
          </p:nvSpPr>
          <p:spPr bwMode="auto">
            <a:xfrm>
              <a:off x="54024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76" name="Rectangle 238"/>
            <p:cNvSpPr>
              <a:spLocks noChangeArrowheads="1"/>
            </p:cNvSpPr>
            <p:nvPr/>
          </p:nvSpPr>
          <p:spPr bwMode="auto">
            <a:xfrm>
              <a:off x="48690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77" name="Rectangle 41"/>
            <p:cNvSpPr>
              <a:spLocks noChangeArrowheads="1"/>
            </p:cNvSpPr>
            <p:nvPr/>
          </p:nvSpPr>
          <p:spPr bwMode="auto">
            <a:xfrm>
              <a:off x="58596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78" name="Rectangle 45"/>
            <p:cNvSpPr>
              <a:spLocks noChangeArrowheads="1"/>
            </p:cNvSpPr>
            <p:nvPr/>
          </p:nvSpPr>
          <p:spPr bwMode="auto">
            <a:xfrm>
              <a:off x="63168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79" name="Rectangle 47"/>
            <p:cNvSpPr>
              <a:spLocks noChangeArrowheads="1"/>
            </p:cNvSpPr>
            <p:nvPr/>
          </p:nvSpPr>
          <p:spPr bwMode="auto">
            <a:xfrm>
              <a:off x="48690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80" name="Rectangle 49"/>
            <p:cNvSpPr>
              <a:spLocks noChangeArrowheads="1"/>
            </p:cNvSpPr>
            <p:nvPr/>
          </p:nvSpPr>
          <p:spPr bwMode="auto">
            <a:xfrm>
              <a:off x="67740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81" name="Rectangle 50"/>
            <p:cNvSpPr>
              <a:spLocks noChangeArrowheads="1"/>
            </p:cNvSpPr>
            <p:nvPr/>
          </p:nvSpPr>
          <p:spPr bwMode="auto">
            <a:xfrm>
              <a:off x="67740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82" name="Rectangle 51"/>
            <p:cNvSpPr>
              <a:spLocks noChangeArrowheads="1"/>
            </p:cNvSpPr>
            <p:nvPr/>
          </p:nvSpPr>
          <p:spPr bwMode="auto">
            <a:xfrm>
              <a:off x="54024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83" name="Rectangle 247"/>
            <p:cNvSpPr>
              <a:spLocks noChangeArrowheads="1"/>
            </p:cNvSpPr>
            <p:nvPr/>
          </p:nvSpPr>
          <p:spPr bwMode="auto">
            <a:xfrm>
              <a:off x="54024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84" name="Rectangle 250"/>
            <p:cNvSpPr>
              <a:spLocks noChangeArrowheads="1"/>
            </p:cNvSpPr>
            <p:nvPr/>
          </p:nvSpPr>
          <p:spPr bwMode="auto">
            <a:xfrm>
              <a:off x="4869023" y="1969971"/>
              <a:ext cx="304800" cy="228600"/>
            </a:xfrm>
            <a:prstGeom prst="rect">
              <a:avLst/>
            </a:prstGeom>
            <a:solidFill>
              <a:srgbClr val="99CC00"/>
            </a:solidFill>
            <a:ln w="9525">
              <a:solidFill>
                <a:schemeClr val="tx1"/>
              </a:solidFill>
              <a:round/>
              <a:headEnd/>
              <a:tailEnd/>
            </a:ln>
          </p:spPr>
          <p:txBody>
            <a:bodyPr/>
            <a:lstStyle/>
            <a:p>
              <a:endParaRPr lang="en-US"/>
            </a:p>
          </p:txBody>
        </p:sp>
      </p:grpSp>
      <p:sp>
        <p:nvSpPr>
          <p:cNvPr id="11269" name="TextBox 254"/>
          <p:cNvSpPr txBox="1">
            <a:spLocks noChangeArrowheads="1"/>
          </p:cNvSpPr>
          <p:nvPr/>
        </p:nvSpPr>
        <p:spPr bwMode="auto">
          <a:xfrm>
            <a:off x="4792663" y="6106180"/>
            <a:ext cx="328647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800" b="0" dirty="0"/>
              <a:t>questionable shoes</a:t>
            </a:r>
          </a:p>
        </p:txBody>
      </p:sp>
      <p:cxnSp>
        <p:nvCxnSpPr>
          <p:cNvPr id="11270" name="Straight Connector 61"/>
          <p:cNvCxnSpPr>
            <a:cxnSpLocks noChangeShapeType="1"/>
          </p:cNvCxnSpPr>
          <p:nvPr/>
        </p:nvCxnSpPr>
        <p:spPr bwMode="auto">
          <a:xfrm rot="16200000" flipH="1">
            <a:off x="-1185863"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11271" name="Straight Connector 62"/>
          <p:cNvCxnSpPr>
            <a:cxnSpLocks noChangeShapeType="1"/>
          </p:cNvCxnSpPr>
          <p:nvPr/>
        </p:nvCxnSpPr>
        <p:spPr bwMode="auto">
          <a:xfrm rot="10800000" flipV="1">
            <a:off x="9826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11272" name="Group 257"/>
          <p:cNvGrpSpPr>
            <a:grpSpLocks/>
          </p:cNvGrpSpPr>
          <p:nvPr/>
        </p:nvGrpSpPr>
        <p:grpSpPr bwMode="auto">
          <a:xfrm>
            <a:off x="1135063" y="4267200"/>
            <a:ext cx="2667000" cy="1589088"/>
            <a:chOff x="1135223" y="2655771"/>
            <a:chExt cx="2667000" cy="3200400"/>
          </a:xfrm>
        </p:grpSpPr>
        <p:sp>
          <p:nvSpPr>
            <p:cNvPr id="11407"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08"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09"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10"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11"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12"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13"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14"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15"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16"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17"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18"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19"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20"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21"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22"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23"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24"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25"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26"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27"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28"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29"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30"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31"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32"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33"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34"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35"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36"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37"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38"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39"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40"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41"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42"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43"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44"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45"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46"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47"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48"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49"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50"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51" name="Rectangle 302"/>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52" name="Rectangle 303"/>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53" name="Rectangle 304"/>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54" name="Rectangle 305"/>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55"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56"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57"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58"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59"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60"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61"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62"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63" name="Rectangle 314"/>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64" name="Rectangle 315"/>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65" name="Rectangle 316"/>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66" name="Rectangle 317"/>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67"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68"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69"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70"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71"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72"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73"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74"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75" name="Rectangle 326"/>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76" name="Rectangle 327"/>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77" name="Rectangle 328"/>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78" name="Rectangle 329"/>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79"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80"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81"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82"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83"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84"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85"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86" name="Rectangle 337"/>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87" name="Rectangle 338"/>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88" name="Rectangle 339"/>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89"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90" name="Rectangle 341"/>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a:p>
          </p:txBody>
        </p:sp>
      </p:grpSp>
      <p:sp>
        <p:nvSpPr>
          <p:cNvPr id="11273" name="TextBox 342"/>
          <p:cNvSpPr txBox="1">
            <a:spLocks noChangeArrowheads="1"/>
          </p:cNvSpPr>
          <p:nvPr/>
        </p:nvSpPr>
        <p:spPr bwMode="auto">
          <a:xfrm>
            <a:off x="1296988" y="6106180"/>
            <a:ext cx="194476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800" b="0" dirty="0"/>
              <a:t>your shoes</a:t>
            </a:r>
          </a:p>
        </p:txBody>
      </p:sp>
      <p:grpSp>
        <p:nvGrpSpPr>
          <p:cNvPr id="11274" name="Group 343"/>
          <p:cNvGrpSpPr>
            <a:grpSpLocks/>
          </p:cNvGrpSpPr>
          <p:nvPr/>
        </p:nvGrpSpPr>
        <p:grpSpPr bwMode="auto">
          <a:xfrm>
            <a:off x="1135063" y="2679700"/>
            <a:ext cx="2667000" cy="1589088"/>
            <a:chOff x="1135223" y="2655771"/>
            <a:chExt cx="2667000" cy="3200400"/>
          </a:xfrm>
        </p:grpSpPr>
        <p:sp>
          <p:nvSpPr>
            <p:cNvPr id="11323"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24"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25"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26"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27"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28"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29"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30"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31"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32"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33"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34"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35"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36"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37"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38"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39"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40"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41"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42"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43"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44"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45"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46"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47"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48"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49"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50"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51"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52"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53"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54"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55"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56"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57"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58"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59"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60"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61"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62"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63"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64"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65"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66"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67" name="Rectangle 388"/>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68" name="Rectangle 389"/>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69" name="Rectangle 390"/>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70" name="Rectangle 391"/>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71"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72"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73"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74"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75"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76"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77"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78"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79" name="Rectangle 400"/>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80" name="Rectangle 401"/>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81" name="Rectangle 402"/>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82" name="Rectangle 403"/>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83"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84"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85"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86"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87"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88"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89"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90"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91" name="Rectangle 412"/>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92" name="Rectangle 413"/>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93" name="Rectangle 414"/>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94" name="Rectangle 415"/>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95"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96"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97"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98"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99"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00"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01"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02" name="Rectangle 423"/>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03" name="Rectangle 424"/>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04" name="Rectangle 425"/>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05"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06" name="Rectangle 427"/>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a:p>
          </p:txBody>
        </p:sp>
      </p:grpSp>
      <p:sp>
        <p:nvSpPr>
          <p:cNvPr id="11275" name="Rectangle 41"/>
          <p:cNvSpPr>
            <a:spLocks noChangeArrowheads="1"/>
          </p:cNvSpPr>
          <p:nvPr/>
        </p:nvSpPr>
        <p:spPr bwMode="auto">
          <a:xfrm>
            <a:off x="21336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276" name="Rectangle 42"/>
          <p:cNvSpPr>
            <a:spLocks noChangeArrowheads="1"/>
          </p:cNvSpPr>
          <p:nvPr/>
        </p:nvSpPr>
        <p:spPr bwMode="auto">
          <a:xfrm>
            <a:off x="21336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277" name="Rectangle 45"/>
          <p:cNvSpPr>
            <a:spLocks noChangeArrowheads="1"/>
          </p:cNvSpPr>
          <p:nvPr/>
        </p:nvSpPr>
        <p:spPr bwMode="auto">
          <a:xfrm>
            <a:off x="25908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278" name="Rectangle 46"/>
          <p:cNvSpPr>
            <a:spLocks noChangeArrowheads="1"/>
          </p:cNvSpPr>
          <p:nvPr/>
        </p:nvSpPr>
        <p:spPr bwMode="auto">
          <a:xfrm>
            <a:off x="25908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279" name="Rectangle 49"/>
          <p:cNvSpPr>
            <a:spLocks noChangeArrowheads="1"/>
          </p:cNvSpPr>
          <p:nvPr/>
        </p:nvSpPr>
        <p:spPr bwMode="auto">
          <a:xfrm>
            <a:off x="30480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280" name="Rectangle 50"/>
          <p:cNvSpPr>
            <a:spLocks noChangeArrowheads="1"/>
          </p:cNvSpPr>
          <p:nvPr/>
        </p:nvSpPr>
        <p:spPr bwMode="auto">
          <a:xfrm>
            <a:off x="30480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281" name="Rectangle 51"/>
          <p:cNvSpPr>
            <a:spLocks noChangeArrowheads="1"/>
          </p:cNvSpPr>
          <p:nvPr/>
        </p:nvSpPr>
        <p:spPr bwMode="auto">
          <a:xfrm>
            <a:off x="16764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282" name="Rectangle 77"/>
          <p:cNvSpPr>
            <a:spLocks noChangeArrowheads="1"/>
          </p:cNvSpPr>
          <p:nvPr/>
        </p:nvSpPr>
        <p:spPr bwMode="auto">
          <a:xfrm>
            <a:off x="16764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283" name="Rectangle 78"/>
          <p:cNvSpPr>
            <a:spLocks noChangeArrowheads="1"/>
          </p:cNvSpPr>
          <p:nvPr/>
        </p:nvSpPr>
        <p:spPr bwMode="auto">
          <a:xfrm>
            <a:off x="35052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284" name="Rectangle 79"/>
          <p:cNvSpPr>
            <a:spLocks noChangeArrowheads="1"/>
          </p:cNvSpPr>
          <p:nvPr/>
        </p:nvSpPr>
        <p:spPr bwMode="auto">
          <a:xfrm>
            <a:off x="35052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285" name="Rectangle 80"/>
          <p:cNvSpPr>
            <a:spLocks noChangeArrowheads="1"/>
          </p:cNvSpPr>
          <p:nvPr/>
        </p:nvSpPr>
        <p:spPr bwMode="auto">
          <a:xfrm>
            <a:off x="11430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286" name="Rectangle 41"/>
          <p:cNvSpPr>
            <a:spLocks noChangeArrowheads="1"/>
          </p:cNvSpPr>
          <p:nvPr/>
        </p:nvSpPr>
        <p:spPr bwMode="auto">
          <a:xfrm>
            <a:off x="21336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1287" name="Rectangle 42"/>
          <p:cNvSpPr>
            <a:spLocks noChangeArrowheads="1"/>
          </p:cNvSpPr>
          <p:nvPr/>
        </p:nvSpPr>
        <p:spPr bwMode="auto">
          <a:xfrm>
            <a:off x="21336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288" name="Rectangle 45"/>
          <p:cNvSpPr>
            <a:spLocks noChangeArrowheads="1"/>
          </p:cNvSpPr>
          <p:nvPr/>
        </p:nvSpPr>
        <p:spPr bwMode="auto">
          <a:xfrm>
            <a:off x="25908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1289" name="Rectangle 46"/>
          <p:cNvSpPr>
            <a:spLocks noChangeArrowheads="1"/>
          </p:cNvSpPr>
          <p:nvPr/>
        </p:nvSpPr>
        <p:spPr bwMode="auto">
          <a:xfrm>
            <a:off x="25908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290" name="Rectangle 49"/>
          <p:cNvSpPr>
            <a:spLocks noChangeArrowheads="1"/>
          </p:cNvSpPr>
          <p:nvPr/>
        </p:nvSpPr>
        <p:spPr bwMode="auto">
          <a:xfrm>
            <a:off x="30480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1291" name="Rectangle 50"/>
          <p:cNvSpPr>
            <a:spLocks noChangeArrowheads="1"/>
          </p:cNvSpPr>
          <p:nvPr/>
        </p:nvSpPr>
        <p:spPr bwMode="auto">
          <a:xfrm>
            <a:off x="30480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292" name="Rectangle 51"/>
          <p:cNvSpPr>
            <a:spLocks noChangeArrowheads="1"/>
          </p:cNvSpPr>
          <p:nvPr/>
        </p:nvSpPr>
        <p:spPr bwMode="auto">
          <a:xfrm>
            <a:off x="16764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293" name="Rectangle 77"/>
          <p:cNvSpPr>
            <a:spLocks noChangeArrowheads="1"/>
          </p:cNvSpPr>
          <p:nvPr/>
        </p:nvSpPr>
        <p:spPr bwMode="auto">
          <a:xfrm>
            <a:off x="16764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1294" name="Rectangle 78"/>
          <p:cNvSpPr>
            <a:spLocks noChangeArrowheads="1"/>
          </p:cNvSpPr>
          <p:nvPr/>
        </p:nvSpPr>
        <p:spPr bwMode="auto">
          <a:xfrm>
            <a:off x="35052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1295" name="Rectangle 79"/>
          <p:cNvSpPr>
            <a:spLocks noChangeArrowheads="1"/>
          </p:cNvSpPr>
          <p:nvPr/>
        </p:nvSpPr>
        <p:spPr bwMode="auto">
          <a:xfrm>
            <a:off x="35052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296" name="Rectangle 41"/>
          <p:cNvSpPr>
            <a:spLocks noChangeArrowheads="1"/>
          </p:cNvSpPr>
          <p:nvPr/>
        </p:nvSpPr>
        <p:spPr bwMode="auto">
          <a:xfrm>
            <a:off x="21336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297" name="Rectangle 42"/>
          <p:cNvSpPr>
            <a:spLocks noChangeArrowheads="1"/>
          </p:cNvSpPr>
          <p:nvPr/>
        </p:nvSpPr>
        <p:spPr bwMode="auto">
          <a:xfrm>
            <a:off x="21336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298" name="Rectangle 45"/>
          <p:cNvSpPr>
            <a:spLocks noChangeArrowheads="1"/>
          </p:cNvSpPr>
          <p:nvPr/>
        </p:nvSpPr>
        <p:spPr bwMode="auto">
          <a:xfrm>
            <a:off x="25908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299" name="Rectangle 46"/>
          <p:cNvSpPr>
            <a:spLocks noChangeArrowheads="1"/>
          </p:cNvSpPr>
          <p:nvPr/>
        </p:nvSpPr>
        <p:spPr bwMode="auto">
          <a:xfrm>
            <a:off x="25908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300" name="Rectangle 49"/>
          <p:cNvSpPr>
            <a:spLocks noChangeArrowheads="1"/>
          </p:cNvSpPr>
          <p:nvPr/>
        </p:nvSpPr>
        <p:spPr bwMode="auto">
          <a:xfrm>
            <a:off x="30480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301" name="Rectangle 50"/>
          <p:cNvSpPr>
            <a:spLocks noChangeArrowheads="1"/>
          </p:cNvSpPr>
          <p:nvPr/>
        </p:nvSpPr>
        <p:spPr bwMode="auto">
          <a:xfrm>
            <a:off x="30480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302" name="Rectangle 51"/>
          <p:cNvSpPr>
            <a:spLocks noChangeArrowheads="1"/>
          </p:cNvSpPr>
          <p:nvPr/>
        </p:nvSpPr>
        <p:spPr bwMode="auto">
          <a:xfrm>
            <a:off x="16764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303" name="Rectangle 77"/>
          <p:cNvSpPr>
            <a:spLocks noChangeArrowheads="1"/>
          </p:cNvSpPr>
          <p:nvPr/>
        </p:nvSpPr>
        <p:spPr bwMode="auto">
          <a:xfrm>
            <a:off x="16764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304" name="Rectangle 78"/>
          <p:cNvSpPr>
            <a:spLocks noChangeArrowheads="1"/>
          </p:cNvSpPr>
          <p:nvPr/>
        </p:nvSpPr>
        <p:spPr bwMode="auto">
          <a:xfrm>
            <a:off x="35052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305" name="Rectangle 79"/>
          <p:cNvSpPr>
            <a:spLocks noChangeArrowheads="1"/>
          </p:cNvSpPr>
          <p:nvPr/>
        </p:nvSpPr>
        <p:spPr bwMode="auto">
          <a:xfrm>
            <a:off x="35052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306" name="Rectangle 41"/>
          <p:cNvSpPr>
            <a:spLocks noChangeArrowheads="1"/>
          </p:cNvSpPr>
          <p:nvPr/>
        </p:nvSpPr>
        <p:spPr bwMode="auto">
          <a:xfrm>
            <a:off x="21336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1307" name="Rectangle 42"/>
          <p:cNvSpPr>
            <a:spLocks noChangeArrowheads="1"/>
          </p:cNvSpPr>
          <p:nvPr/>
        </p:nvSpPr>
        <p:spPr bwMode="auto">
          <a:xfrm>
            <a:off x="21336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308" name="Rectangle 45"/>
          <p:cNvSpPr>
            <a:spLocks noChangeArrowheads="1"/>
          </p:cNvSpPr>
          <p:nvPr/>
        </p:nvSpPr>
        <p:spPr bwMode="auto">
          <a:xfrm>
            <a:off x="25908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1309" name="Rectangle 46"/>
          <p:cNvSpPr>
            <a:spLocks noChangeArrowheads="1"/>
          </p:cNvSpPr>
          <p:nvPr/>
        </p:nvSpPr>
        <p:spPr bwMode="auto">
          <a:xfrm>
            <a:off x="25908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310" name="Rectangle 49"/>
          <p:cNvSpPr>
            <a:spLocks noChangeArrowheads="1"/>
          </p:cNvSpPr>
          <p:nvPr/>
        </p:nvSpPr>
        <p:spPr bwMode="auto">
          <a:xfrm>
            <a:off x="30480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1311" name="Rectangle 50"/>
          <p:cNvSpPr>
            <a:spLocks noChangeArrowheads="1"/>
          </p:cNvSpPr>
          <p:nvPr/>
        </p:nvSpPr>
        <p:spPr bwMode="auto">
          <a:xfrm>
            <a:off x="30480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312" name="Rectangle 51"/>
          <p:cNvSpPr>
            <a:spLocks noChangeArrowheads="1"/>
          </p:cNvSpPr>
          <p:nvPr/>
        </p:nvSpPr>
        <p:spPr bwMode="auto">
          <a:xfrm>
            <a:off x="16764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313" name="Rectangle 466"/>
          <p:cNvSpPr>
            <a:spLocks noChangeArrowheads="1"/>
          </p:cNvSpPr>
          <p:nvPr/>
        </p:nvSpPr>
        <p:spPr bwMode="auto">
          <a:xfrm>
            <a:off x="16764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1314" name="Rectangle 467"/>
          <p:cNvSpPr>
            <a:spLocks noChangeArrowheads="1"/>
          </p:cNvSpPr>
          <p:nvPr/>
        </p:nvSpPr>
        <p:spPr bwMode="auto">
          <a:xfrm>
            <a:off x="35052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1315" name="Rectangle 468"/>
          <p:cNvSpPr>
            <a:spLocks noChangeArrowheads="1"/>
          </p:cNvSpPr>
          <p:nvPr/>
        </p:nvSpPr>
        <p:spPr bwMode="auto">
          <a:xfrm>
            <a:off x="35052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316" name="Rectangle 49"/>
          <p:cNvSpPr>
            <a:spLocks noChangeArrowheads="1"/>
          </p:cNvSpPr>
          <p:nvPr/>
        </p:nvSpPr>
        <p:spPr bwMode="auto">
          <a:xfrm>
            <a:off x="3048000"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317" name="Rectangle 50"/>
          <p:cNvSpPr>
            <a:spLocks noChangeArrowheads="1"/>
          </p:cNvSpPr>
          <p:nvPr/>
        </p:nvSpPr>
        <p:spPr bwMode="auto">
          <a:xfrm>
            <a:off x="3048000" y="1558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318" name="Rectangle 51"/>
          <p:cNvSpPr>
            <a:spLocks noChangeArrowheads="1"/>
          </p:cNvSpPr>
          <p:nvPr/>
        </p:nvSpPr>
        <p:spPr bwMode="auto">
          <a:xfrm>
            <a:off x="1676400" y="1558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1319" name="Rectangle 472"/>
          <p:cNvSpPr>
            <a:spLocks noChangeArrowheads="1"/>
          </p:cNvSpPr>
          <p:nvPr/>
        </p:nvSpPr>
        <p:spPr bwMode="auto">
          <a:xfrm>
            <a:off x="1676400"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320" name="Rectangle 473"/>
          <p:cNvSpPr>
            <a:spLocks noChangeArrowheads="1"/>
          </p:cNvSpPr>
          <p:nvPr/>
        </p:nvSpPr>
        <p:spPr bwMode="auto">
          <a:xfrm>
            <a:off x="3505200"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1321" name="TextBox 318"/>
          <p:cNvSpPr txBox="1">
            <a:spLocks noChangeArrowheads="1"/>
          </p:cNvSpPr>
          <p:nvPr/>
        </p:nvSpPr>
        <p:spPr bwMode="auto">
          <a:xfrm>
            <a:off x="1046732" y="5864423"/>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322" name="TextBox 318">
            <a:extLst>
              <a:ext uri="{FF2B5EF4-FFF2-40B4-BE49-F238E27FC236}">
                <a16:creationId xmlns:a16="http://schemas.microsoft.com/office/drawing/2014/main" id="{47993F8F-2186-9440-9BE2-F02D6AFFC58E}"/>
              </a:ext>
            </a:extLst>
          </p:cNvPr>
          <p:cNvSpPr txBox="1">
            <a:spLocks noChangeArrowheads="1"/>
          </p:cNvSpPr>
          <p:nvPr/>
        </p:nvSpPr>
        <p:spPr bwMode="auto">
          <a:xfrm>
            <a:off x="4781290" y="5864423"/>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2" name="Slide Number Placeholder 1">
            <a:extLst>
              <a:ext uri="{FF2B5EF4-FFF2-40B4-BE49-F238E27FC236}">
                <a16:creationId xmlns:a16="http://schemas.microsoft.com/office/drawing/2014/main" id="{067E2105-CA9C-6647-98B5-C456FEAF4430}"/>
              </a:ext>
            </a:extLst>
          </p:cNvPr>
          <p:cNvSpPr>
            <a:spLocks noGrp="1"/>
          </p:cNvSpPr>
          <p:nvPr>
            <p:ph type="sldNum" sz="quarter" idx="12"/>
          </p:nvPr>
        </p:nvSpPr>
        <p:spPr/>
        <p:txBody>
          <a:bodyPr/>
          <a:lstStyle/>
          <a:p>
            <a:fld id="{803C33BC-767D-8845-BB2C-A473FB4A7552}" type="slidenum">
              <a:rPr lang="en-US" smtClean="0"/>
              <a:pPr/>
              <a:t>55</a:t>
            </a:fld>
            <a:endParaRPr lang="en-US"/>
          </a:p>
        </p:txBody>
      </p:sp>
    </p:spTree>
    <p:extLst>
      <p:ext uri="{BB962C8B-B14F-4D97-AF65-F5344CB8AC3E}">
        <p14:creationId xmlns:p14="http://schemas.microsoft.com/office/powerpoint/2010/main" val="999729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 ] this is still the original shoes</a:t>
            </a:r>
          </a:p>
          <a:p>
            <a:r>
              <a:rPr lang="en-US" dirty="0">
                <a:latin typeface="Arial" charset="0"/>
                <a:cs typeface="Arial" charset="0"/>
              </a:rPr>
              <a:t>[ ] someone has replaced my shoes</a:t>
            </a:r>
          </a:p>
          <a:p>
            <a:r>
              <a:rPr lang="en-US" dirty="0">
                <a:latin typeface="Arial" charset="0"/>
                <a:cs typeface="Arial" charset="0"/>
              </a:rPr>
              <a:t>[ ] could be the original or replacement shoes</a:t>
            </a:r>
          </a:p>
          <a:p>
            <a:endParaRPr lang="en-US" dirty="0">
              <a:latin typeface="Arial" charset="0"/>
              <a:cs typeface="Arial" charset="0"/>
            </a:endParaRPr>
          </a:p>
          <a:p>
            <a:endParaRPr lang="en-US" dirty="0">
              <a:latin typeface="Arial" charset="0"/>
              <a:cs typeface="Arial" charset="0"/>
            </a:endParaRPr>
          </a:p>
        </p:txBody>
      </p:sp>
      <p:sp>
        <p:nvSpPr>
          <p:cNvPr id="12292" name="TextBox 3"/>
          <p:cNvSpPr txBox="1">
            <a:spLocks noChangeArrowheads="1"/>
          </p:cNvSpPr>
          <p:nvPr/>
        </p:nvSpPr>
        <p:spPr bwMode="auto">
          <a:xfrm>
            <a:off x="2819400" y="5334000"/>
            <a:ext cx="354965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4800">
                <a:solidFill>
                  <a:srgbClr val="99CC00"/>
                </a:solidFill>
              </a:rPr>
              <a:t>&lt;let</a:t>
            </a:r>
            <a:r>
              <a:rPr lang="ja-JP" altLang="en-US" sz="4800">
                <a:solidFill>
                  <a:srgbClr val="99CC00"/>
                </a:solidFill>
              </a:rPr>
              <a:t>’</a:t>
            </a:r>
            <a:r>
              <a:rPr lang="en-US" sz="4800">
                <a:solidFill>
                  <a:srgbClr val="99CC00"/>
                </a:solidFill>
              </a:rPr>
              <a:t>s vote&gt;</a:t>
            </a:r>
          </a:p>
        </p:txBody>
      </p:sp>
      <p:sp>
        <p:nvSpPr>
          <p:cNvPr id="5" name="TextBox 4"/>
          <p:cNvSpPr txBox="1">
            <a:spLocks noChangeArrowheads="1"/>
          </p:cNvSpPr>
          <p:nvPr/>
        </p:nvSpPr>
        <p:spPr bwMode="auto">
          <a:xfrm>
            <a:off x="512763" y="4303713"/>
            <a:ext cx="3254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a:t>x</a:t>
            </a:r>
          </a:p>
        </p:txBody>
      </p:sp>
      <p:grpSp>
        <p:nvGrpSpPr>
          <p:cNvPr id="3" name="Group 2"/>
          <p:cNvGrpSpPr/>
          <p:nvPr/>
        </p:nvGrpSpPr>
        <p:grpSpPr>
          <a:xfrm>
            <a:off x="4495800" y="762000"/>
            <a:ext cx="3935857" cy="2514600"/>
            <a:chOff x="5562600" y="1143000"/>
            <a:chExt cx="3010716" cy="1923532"/>
          </a:xfrm>
        </p:grpSpPr>
        <p:cxnSp>
          <p:nvCxnSpPr>
            <p:cNvPr id="8" name="Straight Connector 61"/>
            <p:cNvCxnSpPr>
              <a:cxnSpLocks noChangeShapeType="1"/>
            </p:cNvCxnSpPr>
            <p:nvPr/>
          </p:nvCxnSpPr>
          <p:spPr bwMode="auto">
            <a:xfrm rot="16200000" flipH="1">
              <a:off x="6258031" y="2104766"/>
              <a:ext cx="1923532"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9" name="Straight Connector 62"/>
            <p:cNvCxnSpPr>
              <a:cxnSpLocks noChangeShapeType="1"/>
            </p:cNvCxnSpPr>
            <p:nvPr/>
          </p:nvCxnSpPr>
          <p:spPr bwMode="auto">
            <a:xfrm rot="10800000" flipV="1">
              <a:off x="7220502" y="3065828"/>
              <a:ext cx="1352814" cy="704"/>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10" name="Group 474"/>
            <p:cNvGrpSpPr>
              <a:grpSpLocks/>
            </p:cNvGrpSpPr>
            <p:nvPr/>
          </p:nvGrpSpPr>
          <p:grpSpPr bwMode="auto">
            <a:xfrm>
              <a:off x="7288143" y="2151974"/>
              <a:ext cx="1183712" cy="913854"/>
              <a:chOff x="4869023" y="1741371"/>
              <a:chExt cx="2667000" cy="4114800"/>
            </a:xfrm>
          </p:grpSpPr>
          <p:sp>
            <p:nvSpPr>
              <p:cNvPr id="11" name="Rectangle 41"/>
              <p:cNvSpPr>
                <a:spLocks noChangeArrowheads="1"/>
              </p:cNvSpPr>
              <p:nvPr/>
            </p:nvSpPr>
            <p:spPr bwMode="auto">
              <a:xfrm>
                <a:off x="5859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 name="Rectangle 42"/>
              <p:cNvSpPr>
                <a:spLocks noChangeArrowheads="1"/>
              </p:cNvSpPr>
              <p:nvPr/>
            </p:nvSpPr>
            <p:spPr bwMode="auto">
              <a:xfrm>
                <a:off x="5859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 name="Rectangle 45"/>
              <p:cNvSpPr>
                <a:spLocks noChangeArrowheads="1"/>
              </p:cNvSpPr>
              <p:nvPr/>
            </p:nvSpPr>
            <p:spPr bwMode="auto">
              <a:xfrm>
                <a:off x="6316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 name="Rectangle 46"/>
              <p:cNvSpPr>
                <a:spLocks noChangeArrowheads="1"/>
              </p:cNvSpPr>
              <p:nvPr/>
            </p:nvSpPr>
            <p:spPr bwMode="auto">
              <a:xfrm>
                <a:off x="6316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 name="Rectangle 47"/>
              <p:cNvSpPr>
                <a:spLocks noChangeArrowheads="1"/>
              </p:cNvSpPr>
              <p:nvPr/>
            </p:nvSpPr>
            <p:spPr bwMode="auto">
              <a:xfrm>
                <a:off x="4869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 name="Rectangle 49"/>
              <p:cNvSpPr>
                <a:spLocks noChangeArrowheads="1"/>
              </p:cNvSpPr>
              <p:nvPr/>
            </p:nvSpPr>
            <p:spPr bwMode="auto">
              <a:xfrm>
                <a:off x="6774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 name="Rectangle 50"/>
              <p:cNvSpPr>
                <a:spLocks noChangeArrowheads="1"/>
              </p:cNvSpPr>
              <p:nvPr/>
            </p:nvSpPr>
            <p:spPr bwMode="auto">
              <a:xfrm>
                <a:off x="6774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 name="Rectangle 51"/>
              <p:cNvSpPr>
                <a:spLocks noChangeArrowheads="1"/>
              </p:cNvSpPr>
              <p:nvPr/>
            </p:nvSpPr>
            <p:spPr bwMode="auto">
              <a:xfrm>
                <a:off x="5402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 name="Rectangle 77"/>
              <p:cNvSpPr>
                <a:spLocks noChangeArrowheads="1"/>
              </p:cNvSpPr>
              <p:nvPr/>
            </p:nvSpPr>
            <p:spPr bwMode="auto">
              <a:xfrm>
                <a:off x="5402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 name="Rectangle 78"/>
              <p:cNvSpPr>
                <a:spLocks noChangeArrowheads="1"/>
              </p:cNvSpPr>
              <p:nvPr/>
            </p:nvSpPr>
            <p:spPr bwMode="auto">
              <a:xfrm>
                <a:off x="7231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 name="Rectangle 79"/>
              <p:cNvSpPr>
                <a:spLocks noChangeArrowheads="1"/>
              </p:cNvSpPr>
              <p:nvPr/>
            </p:nvSpPr>
            <p:spPr bwMode="auto">
              <a:xfrm>
                <a:off x="7231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 name="Rectangle 80"/>
              <p:cNvSpPr>
                <a:spLocks noChangeArrowheads="1"/>
              </p:cNvSpPr>
              <p:nvPr/>
            </p:nvSpPr>
            <p:spPr bwMode="auto">
              <a:xfrm>
                <a:off x="4869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 name="Rectangle 41"/>
              <p:cNvSpPr>
                <a:spLocks noChangeArrowheads="1"/>
              </p:cNvSpPr>
              <p:nvPr/>
            </p:nvSpPr>
            <p:spPr bwMode="auto">
              <a:xfrm>
                <a:off x="5859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 name="Rectangle 42"/>
              <p:cNvSpPr>
                <a:spLocks noChangeArrowheads="1"/>
              </p:cNvSpPr>
              <p:nvPr/>
            </p:nvSpPr>
            <p:spPr bwMode="auto">
              <a:xfrm>
                <a:off x="5859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 name="Rectangle 45"/>
              <p:cNvSpPr>
                <a:spLocks noChangeArrowheads="1"/>
              </p:cNvSpPr>
              <p:nvPr/>
            </p:nvSpPr>
            <p:spPr bwMode="auto">
              <a:xfrm>
                <a:off x="6316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 name="Rectangle 46"/>
              <p:cNvSpPr>
                <a:spLocks noChangeArrowheads="1"/>
              </p:cNvSpPr>
              <p:nvPr/>
            </p:nvSpPr>
            <p:spPr bwMode="auto">
              <a:xfrm>
                <a:off x="6316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 name="Rectangle 47"/>
              <p:cNvSpPr>
                <a:spLocks noChangeArrowheads="1"/>
              </p:cNvSpPr>
              <p:nvPr/>
            </p:nvSpPr>
            <p:spPr bwMode="auto">
              <a:xfrm>
                <a:off x="4869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8" name="Rectangle 49"/>
              <p:cNvSpPr>
                <a:spLocks noChangeArrowheads="1"/>
              </p:cNvSpPr>
              <p:nvPr/>
            </p:nvSpPr>
            <p:spPr bwMode="auto">
              <a:xfrm>
                <a:off x="6774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9" name="Rectangle 50"/>
              <p:cNvSpPr>
                <a:spLocks noChangeArrowheads="1"/>
              </p:cNvSpPr>
              <p:nvPr/>
            </p:nvSpPr>
            <p:spPr bwMode="auto">
              <a:xfrm>
                <a:off x="6774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0" name="Rectangle 51"/>
              <p:cNvSpPr>
                <a:spLocks noChangeArrowheads="1"/>
              </p:cNvSpPr>
              <p:nvPr/>
            </p:nvSpPr>
            <p:spPr bwMode="auto">
              <a:xfrm>
                <a:off x="5402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1" name="Rectangle 77"/>
              <p:cNvSpPr>
                <a:spLocks noChangeArrowheads="1"/>
              </p:cNvSpPr>
              <p:nvPr/>
            </p:nvSpPr>
            <p:spPr bwMode="auto">
              <a:xfrm>
                <a:off x="5402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 name="Rectangle 78"/>
              <p:cNvSpPr>
                <a:spLocks noChangeArrowheads="1"/>
              </p:cNvSpPr>
              <p:nvPr/>
            </p:nvSpPr>
            <p:spPr bwMode="auto">
              <a:xfrm>
                <a:off x="7231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3" name="Rectangle 79"/>
              <p:cNvSpPr>
                <a:spLocks noChangeArrowheads="1"/>
              </p:cNvSpPr>
              <p:nvPr/>
            </p:nvSpPr>
            <p:spPr bwMode="auto">
              <a:xfrm>
                <a:off x="7231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4" name="Rectangle 80"/>
              <p:cNvSpPr>
                <a:spLocks noChangeArrowheads="1"/>
              </p:cNvSpPr>
              <p:nvPr/>
            </p:nvSpPr>
            <p:spPr bwMode="auto">
              <a:xfrm>
                <a:off x="4869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5" name="Rectangle 41"/>
              <p:cNvSpPr>
                <a:spLocks noChangeArrowheads="1"/>
              </p:cNvSpPr>
              <p:nvPr/>
            </p:nvSpPr>
            <p:spPr bwMode="auto">
              <a:xfrm>
                <a:off x="5859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6" name="Rectangle 42"/>
              <p:cNvSpPr>
                <a:spLocks noChangeArrowheads="1"/>
              </p:cNvSpPr>
              <p:nvPr/>
            </p:nvSpPr>
            <p:spPr bwMode="auto">
              <a:xfrm>
                <a:off x="5859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7" name="Rectangle 45"/>
              <p:cNvSpPr>
                <a:spLocks noChangeArrowheads="1"/>
              </p:cNvSpPr>
              <p:nvPr/>
            </p:nvSpPr>
            <p:spPr bwMode="auto">
              <a:xfrm>
                <a:off x="6316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8" name="Rectangle 46"/>
              <p:cNvSpPr>
                <a:spLocks noChangeArrowheads="1"/>
              </p:cNvSpPr>
              <p:nvPr/>
            </p:nvSpPr>
            <p:spPr bwMode="auto">
              <a:xfrm>
                <a:off x="6316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 name="Rectangle 47"/>
              <p:cNvSpPr>
                <a:spLocks noChangeArrowheads="1"/>
              </p:cNvSpPr>
              <p:nvPr/>
            </p:nvSpPr>
            <p:spPr bwMode="auto">
              <a:xfrm>
                <a:off x="4869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40" name="Rectangle 49"/>
              <p:cNvSpPr>
                <a:spLocks noChangeArrowheads="1"/>
              </p:cNvSpPr>
              <p:nvPr/>
            </p:nvSpPr>
            <p:spPr bwMode="auto">
              <a:xfrm>
                <a:off x="6774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41" name="Rectangle 50"/>
              <p:cNvSpPr>
                <a:spLocks noChangeArrowheads="1"/>
              </p:cNvSpPr>
              <p:nvPr/>
            </p:nvSpPr>
            <p:spPr bwMode="auto">
              <a:xfrm>
                <a:off x="6774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42" name="Rectangle 51"/>
              <p:cNvSpPr>
                <a:spLocks noChangeArrowheads="1"/>
              </p:cNvSpPr>
              <p:nvPr/>
            </p:nvSpPr>
            <p:spPr bwMode="auto">
              <a:xfrm>
                <a:off x="5402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43" name="Rectangle 77"/>
              <p:cNvSpPr>
                <a:spLocks noChangeArrowheads="1"/>
              </p:cNvSpPr>
              <p:nvPr/>
            </p:nvSpPr>
            <p:spPr bwMode="auto">
              <a:xfrm>
                <a:off x="5402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44" name="Rectangle 78"/>
              <p:cNvSpPr>
                <a:spLocks noChangeArrowheads="1"/>
              </p:cNvSpPr>
              <p:nvPr/>
            </p:nvSpPr>
            <p:spPr bwMode="auto">
              <a:xfrm>
                <a:off x="7231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45" name="Rectangle 79"/>
              <p:cNvSpPr>
                <a:spLocks noChangeArrowheads="1"/>
              </p:cNvSpPr>
              <p:nvPr/>
            </p:nvSpPr>
            <p:spPr bwMode="auto">
              <a:xfrm>
                <a:off x="7231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46" name="Rectangle 80"/>
              <p:cNvSpPr>
                <a:spLocks noChangeArrowheads="1"/>
              </p:cNvSpPr>
              <p:nvPr/>
            </p:nvSpPr>
            <p:spPr bwMode="auto">
              <a:xfrm>
                <a:off x="4869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47" name="Rectangle 41"/>
              <p:cNvSpPr>
                <a:spLocks noChangeArrowheads="1"/>
              </p:cNvSpPr>
              <p:nvPr/>
            </p:nvSpPr>
            <p:spPr bwMode="auto">
              <a:xfrm>
                <a:off x="5859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48" name="Rectangle 42"/>
              <p:cNvSpPr>
                <a:spLocks noChangeArrowheads="1"/>
              </p:cNvSpPr>
              <p:nvPr/>
            </p:nvSpPr>
            <p:spPr bwMode="auto">
              <a:xfrm>
                <a:off x="5859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49" name="Rectangle 45"/>
              <p:cNvSpPr>
                <a:spLocks noChangeArrowheads="1"/>
              </p:cNvSpPr>
              <p:nvPr/>
            </p:nvSpPr>
            <p:spPr bwMode="auto">
              <a:xfrm>
                <a:off x="6316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0" name="Rectangle 46"/>
              <p:cNvSpPr>
                <a:spLocks noChangeArrowheads="1"/>
              </p:cNvSpPr>
              <p:nvPr/>
            </p:nvSpPr>
            <p:spPr bwMode="auto">
              <a:xfrm>
                <a:off x="6316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1" name="Rectangle 47"/>
              <p:cNvSpPr>
                <a:spLocks noChangeArrowheads="1"/>
              </p:cNvSpPr>
              <p:nvPr/>
            </p:nvSpPr>
            <p:spPr bwMode="auto">
              <a:xfrm>
                <a:off x="4869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2" name="Rectangle 49"/>
              <p:cNvSpPr>
                <a:spLocks noChangeArrowheads="1"/>
              </p:cNvSpPr>
              <p:nvPr/>
            </p:nvSpPr>
            <p:spPr bwMode="auto">
              <a:xfrm>
                <a:off x="6774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3" name="Rectangle 50"/>
              <p:cNvSpPr>
                <a:spLocks noChangeArrowheads="1"/>
              </p:cNvSpPr>
              <p:nvPr/>
            </p:nvSpPr>
            <p:spPr bwMode="auto">
              <a:xfrm>
                <a:off x="6774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4" name="Rectangle 51"/>
              <p:cNvSpPr>
                <a:spLocks noChangeArrowheads="1"/>
              </p:cNvSpPr>
              <p:nvPr/>
            </p:nvSpPr>
            <p:spPr bwMode="auto">
              <a:xfrm>
                <a:off x="5402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5" name="Rectangle 187"/>
              <p:cNvSpPr>
                <a:spLocks noChangeArrowheads="1"/>
              </p:cNvSpPr>
              <p:nvPr/>
            </p:nvSpPr>
            <p:spPr bwMode="auto">
              <a:xfrm>
                <a:off x="5402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6" name="Rectangle 190"/>
              <p:cNvSpPr>
                <a:spLocks noChangeArrowheads="1"/>
              </p:cNvSpPr>
              <p:nvPr/>
            </p:nvSpPr>
            <p:spPr bwMode="auto">
              <a:xfrm>
                <a:off x="4869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7" name="Rectangle 41"/>
              <p:cNvSpPr>
                <a:spLocks noChangeArrowheads="1"/>
              </p:cNvSpPr>
              <p:nvPr/>
            </p:nvSpPr>
            <p:spPr bwMode="auto">
              <a:xfrm>
                <a:off x="5859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8" name="Rectangle 42"/>
              <p:cNvSpPr>
                <a:spLocks noChangeArrowheads="1"/>
              </p:cNvSpPr>
              <p:nvPr/>
            </p:nvSpPr>
            <p:spPr bwMode="auto">
              <a:xfrm>
                <a:off x="5859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9" name="Rectangle 45"/>
              <p:cNvSpPr>
                <a:spLocks noChangeArrowheads="1"/>
              </p:cNvSpPr>
              <p:nvPr/>
            </p:nvSpPr>
            <p:spPr bwMode="auto">
              <a:xfrm>
                <a:off x="6316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0" name="Rectangle 46"/>
              <p:cNvSpPr>
                <a:spLocks noChangeArrowheads="1"/>
              </p:cNvSpPr>
              <p:nvPr/>
            </p:nvSpPr>
            <p:spPr bwMode="auto">
              <a:xfrm>
                <a:off x="6316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1" name="Rectangle 47"/>
              <p:cNvSpPr>
                <a:spLocks noChangeArrowheads="1"/>
              </p:cNvSpPr>
              <p:nvPr/>
            </p:nvSpPr>
            <p:spPr bwMode="auto">
              <a:xfrm>
                <a:off x="4869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2" name="Rectangle 49"/>
              <p:cNvSpPr>
                <a:spLocks noChangeArrowheads="1"/>
              </p:cNvSpPr>
              <p:nvPr/>
            </p:nvSpPr>
            <p:spPr bwMode="auto">
              <a:xfrm>
                <a:off x="6774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3" name="Rectangle 50"/>
              <p:cNvSpPr>
                <a:spLocks noChangeArrowheads="1"/>
              </p:cNvSpPr>
              <p:nvPr/>
            </p:nvSpPr>
            <p:spPr bwMode="auto">
              <a:xfrm>
                <a:off x="6774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4" name="Rectangle 51"/>
              <p:cNvSpPr>
                <a:spLocks noChangeArrowheads="1"/>
              </p:cNvSpPr>
              <p:nvPr/>
            </p:nvSpPr>
            <p:spPr bwMode="auto">
              <a:xfrm>
                <a:off x="5402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5" name="Rectangle 199"/>
              <p:cNvSpPr>
                <a:spLocks noChangeArrowheads="1"/>
              </p:cNvSpPr>
              <p:nvPr/>
            </p:nvSpPr>
            <p:spPr bwMode="auto">
              <a:xfrm>
                <a:off x="5402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6" name="Rectangle 202"/>
              <p:cNvSpPr>
                <a:spLocks noChangeArrowheads="1"/>
              </p:cNvSpPr>
              <p:nvPr/>
            </p:nvSpPr>
            <p:spPr bwMode="auto">
              <a:xfrm>
                <a:off x="4869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7" name="Rectangle 41"/>
              <p:cNvSpPr>
                <a:spLocks noChangeArrowheads="1"/>
              </p:cNvSpPr>
              <p:nvPr/>
            </p:nvSpPr>
            <p:spPr bwMode="auto">
              <a:xfrm>
                <a:off x="5859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8" name="Rectangle 42"/>
              <p:cNvSpPr>
                <a:spLocks noChangeArrowheads="1"/>
              </p:cNvSpPr>
              <p:nvPr/>
            </p:nvSpPr>
            <p:spPr bwMode="auto">
              <a:xfrm>
                <a:off x="5859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9" name="Rectangle 45"/>
              <p:cNvSpPr>
                <a:spLocks noChangeArrowheads="1"/>
              </p:cNvSpPr>
              <p:nvPr/>
            </p:nvSpPr>
            <p:spPr bwMode="auto">
              <a:xfrm>
                <a:off x="6316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0" name="Rectangle 46"/>
              <p:cNvSpPr>
                <a:spLocks noChangeArrowheads="1"/>
              </p:cNvSpPr>
              <p:nvPr/>
            </p:nvSpPr>
            <p:spPr bwMode="auto">
              <a:xfrm>
                <a:off x="6316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 name="Rectangle 47"/>
              <p:cNvSpPr>
                <a:spLocks noChangeArrowheads="1"/>
              </p:cNvSpPr>
              <p:nvPr/>
            </p:nvSpPr>
            <p:spPr bwMode="auto">
              <a:xfrm>
                <a:off x="4869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2" name="Rectangle 49"/>
              <p:cNvSpPr>
                <a:spLocks noChangeArrowheads="1"/>
              </p:cNvSpPr>
              <p:nvPr/>
            </p:nvSpPr>
            <p:spPr bwMode="auto">
              <a:xfrm>
                <a:off x="6774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3" name="Rectangle 50"/>
              <p:cNvSpPr>
                <a:spLocks noChangeArrowheads="1"/>
              </p:cNvSpPr>
              <p:nvPr/>
            </p:nvSpPr>
            <p:spPr bwMode="auto">
              <a:xfrm>
                <a:off x="6774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4" name="Rectangle 51"/>
              <p:cNvSpPr>
                <a:spLocks noChangeArrowheads="1"/>
              </p:cNvSpPr>
              <p:nvPr/>
            </p:nvSpPr>
            <p:spPr bwMode="auto">
              <a:xfrm>
                <a:off x="5402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5" name="Rectangle 211"/>
              <p:cNvSpPr>
                <a:spLocks noChangeArrowheads="1"/>
              </p:cNvSpPr>
              <p:nvPr/>
            </p:nvSpPr>
            <p:spPr bwMode="auto">
              <a:xfrm>
                <a:off x="5402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6" name="Rectangle 214"/>
              <p:cNvSpPr>
                <a:spLocks noChangeArrowheads="1"/>
              </p:cNvSpPr>
              <p:nvPr/>
            </p:nvSpPr>
            <p:spPr bwMode="auto">
              <a:xfrm>
                <a:off x="4869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7" name="Rectangle 41"/>
              <p:cNvSpPr>
                <a:spLocks noChangeArrowheads="1"/>
              </p:cNvSpPr>
              <p:nvPr/>
            </p:nvSpPr>
            <p:spPr bwMode="auto">
              <a:xfrm>
                <a:off x="5859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8" name="Rectangle 42"/>
              <p:cNvSpPr>
                <a:spLocks noChangeArrowheads="1"/>
              </p:cNvSpPr>
              <p:nvPr/>
            </p:nvSpPr>
            <p:spPr bwMode="auto">
              <a:xfrm>
                <a:off x="5859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9" name="Rectangle 45"/>
              <p:cNvSpPr>
                <a:spLocks noChangeArrowheads="1"/>
              </p:cNvSpPr>
              <p:nvPr/>
            </p:nvSpPr>
            <p:spPr bwMode="auto">
              <a:xfrm>
                <a:off x="6316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0" name="Rectangle 46"/>
              <p:cNvSpPr>
                <a:spLocks noChangeArrowheads="1"/>
              </p:cNvSpPr>
              <p:nvPr/>
            </p:nvSpPr>
            <p:spPr bwMode="auto">
              <a:xfrm>
                <a:off x="6316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1" name="Rectangle 47"/>
              <p:cNvSpPr>
                <a:spLocks noChangeArrowheads="1"/>
              </p:cNvSpPr>
              <p:nvPr/>
            </p:nvSpPr>
            <p:spPr bwMode="auto">
              <a:xfrm>
                <a:off x="4869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2" name="Rectangle 49"/>
              <p:cNvSpPr>
                <a:spLocks noChangeArrowheads="1"/>
              </p:cNvSpPr>
              <p:nvPr/>
            </p:nvSpPr>
            <p:spPr bwMode="auto">
              <a:xfrm>
                <a:off x="6774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3" name="Rectangle 50"/>
              <p:cNvSpPr>
                <a:spLocks noChangeArrowheads="1"/>
              </p:cNvSpPr>
              <p:nvPr/>
            </p:nvSpPr>
            <p:spPr bwMode="auto">
              <a:xfrm>
                <a:off x="6774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4" name="Rectangle 51"/>
              <p:cNvSpPr>
                <a:spLocks noChangeArrowheads="1"/>
              </p:cNvSpPr>
              <p:nvPr/>
            </p:nvSpPr>
            <p:spPr bwMode="auto">
              <a:xfrm>
                <a:off x="5402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5" name="Rectangle 223"/>
              <p:cNvSpPr>
                <a:spLocks noChangeArrowheads="1"/>
              </p:cNvSpPr>
              <p:nvPr/>
            </p:nvSpPr>
            <p:spPr bwMode="auto">
              <a:xfrm>
                <a:off x="5402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6" name="Rectangle 226"/>
              <p:cNvSpPr>
                <a:spLocks noChangeArrowheads="1"/>
              </p:cNvSpPr>
              <p:nvPr/>
            </p:nvSpPr>
            <p:spPr bwMode="auto">
              <a:xfrm>
                <a:off x="4869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7" name="Rectangle 41"/>
              <p:cNvSpPr>
                <a:spLocks noChangeArrowheads="1"/>
              </p:cNvSpPr>
              <p:nvPr/>
            </p:nvSpPr>
            <p:spPr bwMode="auto">
              <a:xfrm>
                <a:off x="58596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8" name="Rectangle 42"/>
              <p:cNvSpPr>
                <a:spLocks noChangeArrowheads="1"/>
              </p:cNvSpPr>
              <p:nvPr/>
            </p:nvSpPr>
            <p:spPr bwMode="auto">
              <a:xfrm>
                <a:off x="58596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9" name="Rectangle 45"/>
              <p:cNvSpPr>
                <a:spLocks noChangeArrowheads="1"/>
              </p:cNvSpPr>
              <p:nvPr/>
            </p:nvSpPr>
            <p:spPr bwMode="auto">
              <a:xfrm>
                <a:off x="63168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0" name="Rectangle 46"/>
              <p:cNvSpPr>
                <a:spLocks noChangeArrowheads="1"/>
              </p:cNvSpPr>
              <p:nvPr/>
            </p:nvSpPr>
            <p:spPr bwMode="auto">
              <a:xfrm>
                <a:off x="63168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1" name="Rectangle 47"/>
              <p:cNvSpPr>
                <a:spLocks noChangeArrowheads="1"/>
              </p:cNvSpPr>
              <p:nvPr/>
            </p:nvSpPr>
            <p:spPr bwMode="auto">
              <a:xfrm>
                <a:off x="48690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2" name="Rectangle 49"/>
              <p:cNvSpPr>
                <a:spLocks noChangeArrowheads="1"/>
              </p:cNvSpPr>
              <p:nvPr/>
            </p:nvSpPr>
            <p:spPr bwMode="auto">
              <a:xfrm>
                <a:off x="67740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3" name="Rectangle 50"/>
              <p:cNvSpPr>
                <a:spLocks noChangeArrowheads="1"/>
              </p:cNvSpPr>
              <p:nvPr/>
            </p:nvSpPr>
            <p:spPr bwMode="auto">
              <a:xfrm>
                <a:off x="67740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4" name="Rectangle 51"/>
              <p:cNvSpPr>
                <a:spLocks noChangeArrowheads="1"/>
              </p:cNvSpPr>
              <p:nvPr/>
            </p:nvSpPr>
            <p:spPr bwMode="auto">
              <a:xfrm>
                <a:off x="54024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5" name="Rectangle 235"/>
              <p:cNvSpPr>
                <a:spLocks noChangeArrowheads="1"/>
              </p:cNvSpPr>
              <p:nvPr/>
            </p:nvSpPr>
            <p:spPr bwMode="auto">
              <a:xfrm>
                <a:off x="54024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6" name="Rectangle 238"/>
              <p:cNvSpPr>
                <a:spLocks noChangeArrowheads="1"/>
              </p:cNvSpPr>
              <p:nvPr/>
            </p:nvSpPr>
            <p:spPr bwMode="auto">
              <a:xfrm>
                <a:off x="48690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7" name="Rectangle 41"/>
              <p:cNvSpPr>
                <a:spLocks noChangeArrowheads="1"/>
              </p:cNvSpPr>
              <p:nvPr/>
            </p:nvSpPr>
            <p:spPr bwMode="auto">
              <a:xfrm>
                <a:off x="58596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8" name="Rectangle 45"/>
              <p:cNvSpPr>
                <a:spLocks noChangeArrowheads="1"/>
              </p:cNvSpPr>
              <p:nvPr/>
            </p:nvSpPr>
            <p:spPr bwMode="auto">
              <a:xfrm>
                <a:off x="63168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9" name="Rectangle 47"/>
              <p:cNvSpPr>
                <a:spLocks noChangeArrowheads="1"/>
              </p:cNvSpPr>
              <p:nvPr/>
            </p:nvSpPr>
            <p:spPr bwMode="auto">
              <a:xfrm>
                <a:off x="48690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0" name="Rectangle 49"/>
              <p:cNvSpPr>
                <a:spLocks noChangeArrowheads="1"/>
              </p:cNvSpPr>
              <p:nvPr/>
            </p:nvSpPr>
            <p:spPr bwMode="auto">
              <a:xfrm>
                <a:off x="67740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1" name="Rectangle 50"/>
              <p:cNvSpPr>
                <a:spLocks noChangeArrowheads="1"/>
              </p:cNvSpPr>
              <p:nvPr/>
            </p:nvSpPr>
            <p:spPr bwMode="auto">
              <a:xfrm>
                <a:off x="67740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2" name="Rectangle 51"/>
              <p:cNvSpPr>
                <a:spLocks noChangeArrowheads="1"/>
              </p:cNvSpPr>
              <p:nvPr/>
            </p:nvSpPr>
            <p:spPr bwMode="auto">
              <a:xfrm>
                <a:off x="54024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3" name="Rectangle 247"/>
              <p:cNvSpPr>
                <a:spLocks noChangeArrowheads="1"/>
              </p:cNvSpPr>
              <p:nvPr/>
            </p:nvSpPr>
            <p:spPr bwMode="auto">
              <a:xfrm>
                <a:off x="54024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4" name="Rectangle 250"/>
              <p:cNvSpPr>
                <a:spLocks noChangeArrowheads="1"/>
              </p:cNvSpPr>
              <p:nvPr/>
            </p:nvSpPr>
            <p:spPr bwMode="auto">
              <a:xfrm>
                <a:off x="4869023" y="1969971"/>
                <a:ext cx="304800" cy="228600"/>
              </a:xfrm>
              <a:prstGeom prst="rect">
                <a:avLst/>
              </a:prstGeom>
              <a:solidFill>
                <a:srgbClr val="99CC00"/>
              </a:solidFill>
              <a:ln w="9525">
                <a:solidFill>
                  <a:schemeClr val="tx1"/>
                </a:solidFill>
                <a:round/>
                <a:headEnd/>
                <a:tailEnd/>
              </a:ln>
            </p:spPr>
            <p:txBody>
              <a:bodyPr/>
              <a:lstStyle/>
              <a:p>
                <a:endParaRPr lang="en-US"/>
              </a:p>
            </p:txBody>
          </p:sp>
        </p:grpSp>
        <p:cxnSp>
          <p:nvCxnSpPr>
            <p:cNvPr id="106" name="Straight Connector 61"/>
            <p:cNvCxnSpPr>
              <a:cxnSpLocks noChangeShapeType="1"/>
            </p:cNvCxnSpPr>
            <p:nvPr/>
          </p:nvCxnSpPr>
          <p:spPr bwMode="auto">
            <a:xfrm rot="16200000" flipH="1">
              <a:off x="4600834" y="2104766"/>
              <a:ext cx="1923532"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107" name="Straight Connector 62"/>
            <p:cNvCxnSpPr>
              <a:cxnSpLocks noChangeShapeType="1"/>
            </p:cNvCxnSpPr>
            <p:nvPr/>
          </p:nvCxnSpPr>
          <p:spPr bwMode="auto">
            <a:xfrm rot="10800000" flipV="1">
              <a:off x="5563305" y="3065828"/>
              <a:ext cx="1352814" cy="704"/>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108" name="Group 257"/>
            <p:cNvGrpSpPr>
              <a:grpSpLocks/>
            </p:cNvGrpSpPr>
            <p:nvPr/>
          </p:nvGrpSpPr>
          <p:grpSpPr bwMode="auto">
            <a:xfrm>
              <a:off x="5630946" y="2360532"/>
              <a:ext cx="1183712" cy="705295"/>
              <a:chOff x="1135223" y="2655771"/>
              <a:chExt cx="2667000" cy="3200400"/>
            </a:xfrm>
          </p:grpSpPr>
          <p:sp>
            <p:nvSpPr>
              <p:cNvPr id="109"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0"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1"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2"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6"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7"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8"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9"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0"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1"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2"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3"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4"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5"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6"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7"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8"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9"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0"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1"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2"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3"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4"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5"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6"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7"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8"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9"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0"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1"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2"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3"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4"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5"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9"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0"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1"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2"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3" name="Rectangle 302"/>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4" name="Rectangle 303"/>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5" name="Rectangle 304"/>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6" name="Rectangle 305"/>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7"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8"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9"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0"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1"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2"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3"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4"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5" name="Rectangle 314"/>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6" name="Rectangle 315"/>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7" name="Rectangle 316"/>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8" name="Rectangle 317"/>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9"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0"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1"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2"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3"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4"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5"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6"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7" name="Rectangle 326"/>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8" name="Rectangle 327"/>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9" name="Rectangle 328"/>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0" name="Rectangle 329"/>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1"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2"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3"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4"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5"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6"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7"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8" name="Rectangle 337"/>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9" name="Rectangle 338"/>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0" name="Rectangle 339"/>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1"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2" name="Rectangle 341"/>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a:p>
            </p:txBody>
          </p:sp>
        </p:grpSp>
        <p:grpSp>
          <p:nvGrpSpPr>
            <p:cNvPr id="194" name="Group 343"/>
            <p:cNvGrpSpPr>
              <a:grpSpLocks/>
            </p:cNvGrpSpPr>
            <p:nvPr/>
          </p:nvGrpSpPr>
          <p:grpSpPr bwMode="auto">
            <a:xfrm>
              <a:off x="5630946" y="1655942"/>
              <a:ext cx="1183712" cy="705295"/>
              <a:chOff x="1135223" y="2655771"/>
              <a:chExt cx="2667000" cy="3200400"/>
            </a:xfrm>
          </p:grpSpPr>
          <p:sp>
            <p:nvSpPr>
              <p:cNvPr id="195"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6"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7"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8"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9"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0"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1"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2"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3"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4"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5"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6"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7"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8"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9"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0"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1"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2"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3"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4"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5"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6"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7"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8"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9"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0"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1"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2"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3"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4"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6"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7"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8"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9"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0"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1"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2"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3"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4"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5"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6"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7"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8"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9" name="Rectangle 388"/>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0" name="Rectangle 389"/>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1" name="Rectangle 390"/>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2" name="Rectangle 391"/>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3"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4"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5"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6"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7"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8"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9"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0"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1" name="Rectangle 400"/>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2" name="Rectangle 401"/>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3" name="Rectangle 402"/>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4" name="Rectangle 403"/>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5"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7"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8"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9"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0"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1"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2"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3" name="Rectangle 412"/>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4" name="Rectangle 413"/>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5" name="Rectangle 414"/>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 name="Rectangle 415"/>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7"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8"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9"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0"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1"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2"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3"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4" name="Rectangle 423"/>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5" name="Rectangle 424"/>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6" name="Rectangle 425"/>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7"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8" name="Rectangle 427"/>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a:p>
            </p:txBody>
          </p:sp>
        </p:grpSp>
        <p:sp>
          <p:nvSpPr>
            <p:cNvPr id="279" name="Rectangle 41"/>
            <p:cNvSpPr>
              <a:spLocks noChangeArrowheads="1"/>
            </p:cNvSpPr>
            <p:nvPr/>
          </p:nvSpPr>
          <p:spPr bwMode="auto">
            <a:xfrm>
              <a:off x="6074133"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280" name="Rectangle 42"/>
            <p:cNvSpPr>
              <a:spLocks noChangeArrowheads="1"/>
            </p:cNvSpPr>
            <p:nvPr/>
          </p:nvSpPr>
          <p:spPr bwMode="auto">
            <a:xfrm>
              <a:off x="6074133" y="1561527"/>
              <a:ext cx="135281" cy="50731"/>
            </a:xfrm>
            <a:prstGeom prst="rect">
              <a:avLst/>
            </a:prstGeom>
            <a:solidFill>
              <a:srgbClr val="99CC00"/>
            </a:solidFill>
            <a:ln w="9525">
              <a:solidFill>
                <a:schemeClr val="tx1"/>
              </a:solidFill>
              <a:round/>
              <a:headEnd/>
              <a:tailEnd/>
            </a:ln>
          </p:spPr>
          <p:txBody>
            <a:bodyPr/>
            <a:lstStyle/>
            <a:p>
              <a:endParaRPr lang="en-US"/>
            </a:p>
          </p:txBody>
        </p:sp>
        <p:sp>
          <p:nvSpPr>
            <p:cNvPr id="281" name="Rectangle 45"/>
            <p:cNvSpPr>
              <a:spLocks noChangeArrowheads="1"/>
            </p:cNvSpPr>
            <p:nvPr/>
          </p:nvSpPr>
          <p:spPr bwMode="auto">
            <a:xfrm>
              <a:off x="6277055"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282" name="Rectangle 46"/>
            <p:cNvSpPr>
              <a:spLocks noChangeArrowheads="1"/>
            </p:cNvSpPr>
            <p:nvPr/>
          </p:nvSpPr>
          <p:spPr bwMode="auto">
            <a:xfrm>
              <a:off x="6277055" y="1561527"/>
              <a:ext cx="135281" cy="50731"/>
            </a:xfrm>
            <a:prstGeom prst="rect">
              <a:avLst/>
            </a:prstGeom>
            <a:solidFill>
              <a:srgbClr val="99CC00"/>
            </a:solidFill>
            <a:ln w="9525">
              <a:solidFill>
                <a:schemeClr val="tx1"/>
              </a:solidFill>
              <a:round/>
              <a:headEnd/>
              <a:tailEnd/>
            </a:ln>
          </p:spPr>
          <p:txBody>
            <a:bodyPr/>
            <a:lstStyle/>
            <a:p>
              <a:endParaRPr lang="en-US"/>
            </a:p>
          </p:txBody>
        </p:sp>
        <p:sp>
          <p:nvSpPr>
            <p:cNvPr id="283" name="Rectangle 49"/>
            <p:cNvSpPr>
              <a:spLocks noChangeArrowheads="1"/>
            </p:cNvSpPr>
            <p:nvPr/>
          </p:nvSpPr>
          <p:spPr bwMode="auto">
            <a:xfrm>
              <a:off x="6479977"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284" name="Rectangle 50"/>
            <p:cNvSpPr>
              <a:spLocks noChangeArrowheads="1"/>
            </p:cNvSpPr>
            <p:nvPr/>
          </p:nvSpPr>
          <p:spPr bwMode="auto">
            <a:xfrm>
              <a:off x="6479977" y="1561527"/>
              <a:ext cx="135281" cy="50731"/>
            </a:xfrm>
            <a:prstGeom prst="rect">
              <a:avLst/>
            </a:prstGeom>
            <a:solidFill>
              <a:srgbClr val="99CC00"/>
            </a:solidFill>
            <a:ln w="9525">
              <a:solidFill>
                <a:schemeClr val="tx1"/>
              </a:solidFill>
              <a:round/>
              <a:headEnd/>
              <a:tailEnd/>
            </a:ln>
          </p:spPr>
          <p:txBody>
            <a:bodyPr/>
            <a:lstStyle/>
            <a:p>
              <a:endParaRPr lang="en-US"/>
            </a:p>
          </p:txBody>
        </p:sp>
        <p:sp>
          <p:nvSpPr>
            <p:cNvPr id="285" name="Rectangle 51"/>
            <p:cNvSpPr>
              <a:spLocks noChangeArrowheads="1"/>
            </p:cNvSpPr>
            <p:nvPr/>
          </p:nvSpPr>
          <p:spPr bwMode="auto">
            <a:xfrm>
              <a:off x="5871211" y="1561527"/>
              <a:ext cx="135281" cy="50731"/>
            </a:xfrm>
            <a:prstGeom prst="rect">
              <a:avLst/>
            </a:prstGeom>
            <a:solidFill>
              <a:srgbClr val="99CC00"/>
            </a:solidFill>
            <a:ln w="9525">
              <a:solidFill>
                <a:schemeClr val="tx1"/>
              </a:solidFill>
              <a:round/>
              <a:headEnd/>
              <a:tailEnd/>
            </a:ln>
          </p:spPr>
          <p:txBody>
            <a:bodyPr/>
            <a:lstStyle/>
            <a:p>
              <a:endParaRPr lang="en-US"/>
            </a:p>
          </p:txBody>
        </p:sp>
        <p:sp>
          <p:nvSpPr>
            <p:cNvPr id="286" name="Rectangle 77"/>
            <p:cNvSpPr>
              <a:spLocks noChangeArrowheads="1"/>
            </p:cNvSpPr>
            <p:nvPr/>
          </p:nvSpPr>
          <p:spPr bwMode="auto">
            <a:xfrm>
              <a:off x="5871211"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287" name="Rectangle 78"/>
            <p:cNvSpPr>
              <a:spLocks noChangeArrowheads="1"/>
            </p:cNvSpPr>
            <p:nvPr/>
          </p:nvSpPr>
          <p:spPr bwMode="auto">
            <a:xfrm>
              <a:off x="6682899"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288" name="Rectangle 79"/>
            <p:cNvSpPr>
              <a:spLocks noChangeArrowheads="1"/>
            </p:cNvSpPr>
            <p:nvPr/>
          </p:nvSpPr>
          <p:spPr bwMode="auto">
            <a:xfrm>
              <a:off x="6682899" y="1561527"/>
              <a:ext cx="135281" cy="50731"/>
            </a:xfrm>
            <a:prstGeom prst="rect">
              <a:avLst/>
            </a:prstGeom>
            <a:solidFill>
              <a:srgbClr val="99CC00"/>
            </a:solidFill>
            <a:ln w="9525">
              <a:solidFill>
                <a:schemeClr val="tx1"/>
              </a:solidFill>
              <a:round/>
              <a:headEnd/>
              <a:tailEnd/>
            </a:ln>
          </p:spPr>
          <p:txBody>
            <a:bodyPr/>
            <a:lstStyle/>
            <a:p>
              <a:endParaRPr lang="en-US"/>
            </a:p>
          </p:txBody>
        </p:sp>
        <p:sp>
          <p:nvSpPr>
            <p:cNvPr id="289" name="Rectangle 80"/>
            <p:cNvSpPr>
              <a:spLocks noChangeArrowheads="1"/>
            </p:cNvSpPr>
            <p:nvPr/>
          </p:nvSpPr>
          <p:spPr bwMode="auto">
            <a:xfrm>
              <a:off x="5634468"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290" name="Rectangle 41"/>
            <p:cNvSpPr>
              <a:spLocks noChangeArrowheads="1"/>
            </p:cNvSpPr>
            <p:nvPr/>
          </p:nvSpPr>
          <p:spPr bwMode="auto">
            <a:xfrm>
              <a:off x="6074133" y="1511501"/>
              <a:ext cx="135281" cy="50026"/>
            </a:xfrm>
            <a:prstGeom prst="rect">
              <a:avLst/>
            </a:prstGeom>
            <a:solidFill>
              <a:srgbClr val="99CC00"/>
            </a:solidFill>
            <a:ln w="9525">
              <a:solidFill>
                <a:schemeClr val="tx1"/>
              </a:solidFill>
              <a:round/>
              <a:headEnd/>
              <a:tailEnd/>
            </a:ln>
          </p:spPr>
          <p:txBody>
            <a:bodyPr/>
            <a:lstStyle/>
            <a:p>
              <a:endParaRPr lang="en-US"/>
            </a:p>
          </p:txBody>
        </p:sp>
        <p:sp>
          <p:nvSpPr>
            <p:cNvPr id="291" name="Rectangle 42"/>
            <p:cNvSpPr>
              <a:spLocks noChangeArrowheads="1"/>
            </p:cNvSpPr>
            <p:nvPr/>
          </p:nvSpPr>
          <p:spPr bwMode="auto">
            <a:xfrm>
              <a:off x="6074133" y="1460771"/>
              <a:ext cx="135281" cy="50731"/>
            </a:xfrm>
            <a:prstGeom prst="rect">
              <a:avLst/>
            </a:prstGeom>
            <a:solidFill>
              <a:srgbClr val="99CC00"/>
            </a:solidFill>
            <a:ln w="9525">
              <a:solidFill>
                <a:schemeClr val="tx1"/>
              </a:solidFill>
              <a:round/>
              <a:headEnd/>
              <a:tailEnd/>
            </a:ln>
          </p:spPr>
          <p:txBody>
            <a:bodyPr/>
            <a:lstStyle/>
            <a:p>
              <a:endParaRPr lang="en-US"/>
            </a:p>
          </p:txBody>
        </p:sp>
        <p:sp>
          <p:nvSpPr>
            <p:cNvPr id="292" name="Rectangle 45"/>
            <p:cNvSpPr>
              <a:spLocks noChangeArrowheads="1"/>
            </p:cNvSpPr>
            <p:nvPr/>
          </p:nvSpPr>
          <p:spPr bwMode="auto">
            <a:xfrm>
              <a:off x="6277055" y="1511501"/>
              <a:ext cx="135281" cy="50026"/>
            </a:xfrm>
            <a:prstGeom prst="rect">
              <a:avLst/>
            </a:prstGeom>
            <a:solidFill>
              <a:srgbClr val="99CC00"/>
            </a:solidFill>
            <a:ln w="9525">
              <a:solidFill>
                <a:schemeClr val="tx1"/>
              </a:solidFill>
              <a:round/>
              <a:headEnd/>
              <a:tailEnd/>
            </a:ln>
          </p:spPr>
          <p:txBody>
            <a:bodyPr/>
            <a:lstStyle/>
            <a:p>
              <a:endParaRPr lang="en-US"/>
            </a:p>
          </p:txBody>
        </p:sp>
        <p:sp>
          <p:nvSpPr>
            <p:cNvPr id="293" name="Rectangle 46"/>
            <p:cNvSpPr>
              <a:spLocks noChangeArrowheads="1"/>
            </p:cNvSpPr>
            <p:nvPr/>
          </p:nvSpPr>
          <p:spPr bwMode="auto">
            <a:xfrm>
              <a:off x="6277055" y="1460771"/>
              <a:ext cx="135281" cy="50731"/>
            </a:xfrm>
            <a:prstGeom prst="rect">
              <a:avLst/>
            </a:prstGeom>
            <a:solidFill>
              <a:srgbClr val="99CC00"/>
            </a:solidFill>
            <a:ln w="9525">
              <a:solidFill>
                <a:schemeClr val="tx1"/>
              </a:solidFill>
              <a:round/>
              <a:headEnd/>
              <a:tailEnd/>
            </a:ln>
          </p:spPr>
          <p:txBody>
            <a:bodyPr/>
            <a:lstStyle/>
            <a:p>
              <a:endParaRPr lang="en-US"/>
            </a:p>
          </p:txBody>
        </p:sp>
        <p:sp>
          <p:nvSpPr>
            <p:cNvPr id="294" name="Rectangle 49"/>
            <p:cNvSpPr>
              <a:spLocks noChangeArrowheads="1"/>
            </p:cNvSpPr>
            <p:nvPr/>
          </p:nvSpPr>
          <p:spPr bwMode="auto">
            <a:xfrm>
              <a:off x="6479977" y="1511501"/>
              <a:ext cx="135281" cy="50026"/>
            </a:xfrm>
            <a:prstGeom prst="rect">
              <a:avLst/>
            </a:prstGeom>
            <a:solidFill>
              <a:srgbClr val="99CC00"/>
            </a:solidFill>
            <a:ln w="9525">
              <a:solidFill>
                <a:schemeClr val="tx1"/>
              </a:solidFill>
              <a:round/>
              <a:headEnd/>
              <a:tailEnd/>
            </a:ln>
          </p:spPr>
          <p:txBody>
            <a:bodyPr/>
            <a:lstStyle/>
            <a:p>
              <a:endParaRPr lang="en-US"/>
            </a:p>
          </p:txBody>
        </p:sp>
        <p:sp>
          <p:nvSpPr>
            <p:cNvPr id="295" name="Rectangle 50"/>
            <p:cNvSpPr>
              <a:spLocks noChangeArrowheads="1"/>
            </p:cNvSpPr>
            <p:nvPr/>
          </p:nvSpPr>
          <p:spPr bwMode="auto">
            <a:xfrm>
              <a:off x="6479977" y="1460771"/>
              <a:ext cx="135281" cy="50731"/>
            </a:xfrm>
            <a:prstGeom prst="rect">
              <a:avLst/>
            </a:prstGeom>
            <a:solidFill>
              <a:srgbClr val="99CC00"/>
            </a:solidFill>
            <a:ln w="9525">
              <a:solidFill>
                <a:schemeClr val="tx1"/>
              </a:solidFill>
              <a:round/>
              <a:headEnd/>
              <a:tailEnd/>
            </a:ln>
          </p:spPr>
          <p:txBody>
            <a:bodyPr/>
            <a:lstStyle/>
            <a:p>
              <a:endParaRPr lang="en-US"/>
            </a:p>
          </p:txBody>
        </p:sp>
        <p:sp>
          <p:nvSpPr>
            <p:cNvPr id="296" name="Rectangle 51"/>
            <p:cNvSpPr>
              <a:spLocks noChangeArrowheads="1"/>
            </p:cNvSpPr>
            <p:nvPr/>
          </p:nvSpPr>
          <p:spPr bwMode="auto">
            <a:xfrm>
              <a:off x="5871211" y="1460771"/>
              <a:ext cx="135281" cy="50731"/>
            </a:xfrm>
            <a:prstGeom prst="rect">
              <a:avLst/>
            </a:prstGeom>
            <a:solidFill>
              <a:srgbClr val="99CC00"/>
            </a:solidFill>
            <a:ln w="9525">
              <a:solidFill>
                <a:schemeClr val="tx1"/>
              </a:solidFill>
              <a:round/>
              <a:headEnd/>
              <a:tailEnd/>
            </a:ln>
          </p:spPr>
          <p:txBody>
            <a:bodyPr/>
            <a:lstStyle/>
            <a:p>
              <a:endParaRPr lang="en-US"/>
            </a:p>
          </p:txBody>
        </p:sp>
        <p:sp>
          <p:nvSpPr>
            <p:cNvPr id="297" name="Rectangle 77"/>
            <p:cNvSpPr>
              <a:spLocks noChangeArrowheads="1"/>
            </p:cNvSpPr>
            <p:nvPr/>
          </p:nvSpPr>
          <p:spPr bwMode="auto">
            <a:xfrm>
              <a:off x="5871211" y="1511501"/>
              <a:ext cx="135281" cy="50026"/>
            </a:xfrm>
            <a:prstGeom prst="rect">
              <a:avLst/>
            </a:prstGeom>
            <a:solidFill>
              <a:srgbClr val="99CC00"/>
            </a:solidFill>
            <a:ln w="9525">
              <a:solidFill>
                <a:schemeClr val="tx1"/>
              </a:solidFill>
              <a:round/>
              <a:headEnd/>
              <a:tailEnd/>
            </a:ln>
          </p:spPr>
          <p:txBody>
            <a:bodyPr/>
            <a:lstStyle/>
            <a:p>
              <a:endParaRPr lang="en-US"/>
            </a:p>
          </p:txBody>
        </p:sp>
        <p:sp>
          <p:nvSpPr>
            <p:cNvPr id="298" name="Rectangle 78"/>
            <p:cNvSpPr>
              <a:spLocks noChangeArrowheads="1"/>
            </p:cNvSpPr>
            <p:nvPr/>
          </p:nvSpPr>
          <p:spPr bwMode="auto">
            <a:xfrm>
              <a:off x="6682899" y="1511501"/>
              <a:ext cx="135281" cy="50026"/>
            </a:xfrm>
            <a:prstGeom prst="rect">
              <a:avLst/>
            </a:prstGeom>
            <a:solidFill>
              <a:srgbClr val="99CC00"/>
            </a:solidFill>
            <a:ln w="9525">
              <a:solidFill>
                <a:schemeClr val="tx1"/>
              </a:solidFill>
              <a:round/>
              <a:headEnd/>
              <a:tailEnd/>
            </a:ln>
          </p:spPr>
          <p:txBody>
            <a:bodyPr/>
            <a:lstStyle/>
            <a:p>
              <a:endParaRPr lang="en-US"/>
            </a:p>
          </p:txBody>
        </p:sp>
        <p:sp>
          <p:nvSpPr>
            <p:cNvPr id="299" name="Rectangle 79"/>
            <p:cNvSpPr>
              <a:spLocks noChangeArrowheads="1"/>
            </p:cNvSpPr>
            <p:nvPr/>
          </p:nvSpPr>
          <p:spPr bwMode="auto">
            <a:xfrm>
              <a:off x="6682899" y="1460771"/>
              <a:ext cx="135281" cy="50731"/>
            </a:xfrm>
            <a:prstGeom prst="rect">
              <a:avLst/>
            </a:prstGeom>
            <a:solidFill>
              <a:srgbClr val="99CC00"/>
            </a:solidFill>
            <a:ln w="9525">
              <a:solidFill>
                <a:schemeClr val="tx1"/>
              </a:solidFill>
              <a:round/>
              <a:headEnd/>
              <a:tailEnd/>
            </a:ln>
          </p:spPr>
          <p:txBody>
            <a:bodyPr/>
            <a:lstStyle/>
            <a:p>
              <a:endParaRPr lang="en-US"/>
            </a:p>
          </p:txBody>
        </p:sp>
        <p:sp>
          <p:nvSpPr>
            <p:cNvPr id="300" name="Rectangle 41"/>
            <p:cNvSpPr>
              <a:spLocks noChangeArrowheads="1"/>
            </p:cNvSpPr>
            <p:nvPr/>
          </p:nvSpPr>
          <p:spPr bwMode="auto">
            <a:xfrm>
              <a:off x="6074133" y="1410744"/>
              <a:ext cx="135281" cy="50026"/>
            </a:xfrm>
            <a:prstGeom prst="rect">
              <a:avLst/>
            </a:prstGeom>
            <a:solidFill>
              <a:srgbClr val="99CC00"/>
            </a:solidFill>
            <a:ln w="9525">
              <a:solidFill>
                <a:schemeClr val="tx1"/>
              </a:solidFill>
              <a:round/>
              <a:headEnd/>
              <a:tailEnd/>
            </a:ln>
          </p:spPr>
          <p:txBody>
            <a:bodyPr/>
            <a:lstStyle/>
            <a:p>
              <a:endParaRPr lang="en-US"/>
            </a:p>
          </p:txBody>
        </p:sp>
        <p:sp>
          <p:nvSpPr>
            <p:cNvPr id="301" name="Rectangle 42"/>
            <p:cNvSpPr>
              <a:spLocks noChangeArrowheads="1"/>
            </p:cNvSpPr>
            <p:nvPr/>
          </p:nvSpPr>
          <p:spPr bwMode="auto">
            <a:xfrm>
              <a:off x="6074133" y="1360014"/>
              <a:ext cx="135281" cy="50731"/>
            </a:xfrm>
            <a:prstGeom prst="rect">
              <a:avLst/>
            </a:prstGeom>
            <a:solidFill>
              <a:srgbClr val="99CC00"/>
            </a:solidFill>
            <a:ln w="9525">
              <a:solidFill>
                <a:schemeClr val="tx1"/>
              </a:solidFill>
              <a:round/>
              <a:headEnd/>
              <a:tailEnd/>
            </a:ln>
          </p:spPr>
          <p:txBody>
            <a:bodyPr/>
            <a:lstStyle/>
            <a:p>
              <a:endParaRPr lang="en-US"/>
            </a:p>
          </p:txBody>
        </p:sp>
        <p:sp>
          <p:nvSpPr>
            <p:cNvPr id="302" name="Rectangle 45"/>
            <p:cNvSpPr>
              <a:spLocks noChangeArrowheads="1"/>
            </p:cNvSpPr>
            <p:nvPr/>
          </p:nvSpPr>
          <p:spPr bwMode="auto">
            <a:xfrm>
              <a:off x="6277055" y="1410744"/>
              <a:ext cx="135281" cy="50026"/>
            </a:xfrm>
            <a:prstGeom prst="rect">
              <a:avLst/>
            </a:prstGeom>
            <a:solidFill>
              <a:srgbClr val="99CC00"/>
            </a:solidFill>
            <a:ln w="9525">
              <a:solidFill>
                <a:schemeClr val="tx1"/>
              </a:solidFill>
              <a:round/>
              <a:headEnd/>
              <a:tailEnd/>
            </a:ln>
          </p:spPr>
          <p:txBody>
            <a:bodyPr/>
            <a:lstStyle/>
            <a:p>
              <a:endParaRPr lang="en-US"/>
            </a:p>
          </p:txBody>
        </p:sp>
        <p:sp>
          <p:nvSpPr>
            <p:cNvPr id="303" name="Rectangle 46"/>
            <p:cNvSpPr>
              <a:spLocks noChangeArrowheads="1"/>
            </p:cNvSpPr>
            <p:nvPr/>
          </p:nvSpPr>
          <p:spPr bwMode="auto">
            <a:xfrm>
              <a:off x="6277055" y="1360014"/>
              <a:ext cx="135281" cy="50731"/>
            </a:xfrm>
            <a:prstGeom prst="rect">
              <a:avLst/>
            </a:prstGeom>
            <a:solidFill>
              <a:srgbClr val="99CC00"/>
            </a:solidFill>
            <a:ln w="9525">
              <a:solidFill>
                <a:schemeClr val="tx1"/>
              </a:solidFill>
              <a:round/>
              <a:headEnd/>
              <a:tailEnd/>
            </a:ln>
          </p:spPr>
          <p:txBody>
            <a:bodyPr/>
            <a:lstStyle/>
            <a:p>
              <a:endParaRPr lang="en-US"/>
            </a:p>
          </p:txBody>
        </p:sp>
        <p:sp>
          <p:nvSpPr>
            <p:cNvPr id="304" name="Rectangle 49"/>
            <p:cNvSpPr>
              <a:spLocks noChangeArrowheads="1"/>
            </p:cNvSpPr>
            <p:nvPr/>
          </p:nvSpPr>
          <p:spPr bwMode="auto">
            <a:xfrm>
              <a:off x="6479977" y="1410744"/>
              <a:ext cx="135281" cy="50026"/>
            </a:xfrm>
            <a:prstGeom prst="rect">
              <a:avLst/>
            </a:prstGeom>
            <a:solidFill>
              <a:srgbClr val="99CC00"/>
            </a:solidFill>
            <a:ln w="9525">
              <a:solidFill>
                <a:schemeClr val="tx1"/>
              </a:solidFill>
              <a:round/>
              <a:headEnd/>
              <a:tailEnd/>
            </a:ln>
          </p:spPr>
          <p:txBody>
            <a:bodyPr/>
            <a:lstStyle/>
            <a:p>
              <a:endParaRPr lang="en-US"/>
            </a:p>
          </p:txBody>
        </p:sp>
        <p:sp>
          <p:nvSpPr>
            <p:cNvPr id="305" name="Rectangle 50"/>
            <p:cNvSpPr>
              <a:spLocks noChangeArrowheads="1"/>
            </p:cNvSpPr>
            <p:nvPr/>
          </p:nvSpPr>
          <p:spPr bwMode="auto">
            <a:xfrm>
              <a:off x="6479977" y="1360014"/>
              <a:ext cx="135281" cy="50731"/>
            </a:xfrm>
            <a:prstGeom prst="rect">
              <a:avLst/>
            </a:prstGeom>
            <a:solidFill>
              <a:srgbClr val="99CC00"/>
            </a:solidFill>
            <a:ln w="9525">
              <a:solidFill>
                <a:schemeClr val="tx1"/>
              </a:solidFill>
              <a:round/>
              <a:headEnd/>
              <a:tailEnd/>
            </a:ln>
          </p:spPr>
          <p:txBody>
            <a:bodyPr/>
            <a:lstStyle/>
            <a:p>
              <a:endParaRPr lang="en-US"/>
            </a:p>
          </p:txBody>
        </p:sp>
        <p:sp>
          <p:nvSpPr>
            <p:cNvPr id="306" name="Rectangle 51"/>
            <p:cNvSpPr>
              <a:spLocks noChangeArrowheads="1"/>
            </p:cNvSpPr>
            <p:nvPr/>
          </p:nvSpPr>
          <p:spPr bwMode="auto">
            <a:xfrm>
              <a:off x="5871211" y="1360014"/>
              <a:ext cx="135281" cy="50731"/>
            </a:xfrm>
            <a:prstGeom prst="rect">
              <a:avLst/>
            </a:prstGeom>
            <a:solidFill>
              <a:srgbClr val="99CC00"/>
            </a:solidFill>
            <a:ln w="9525">
              <a:solidFill>
                <a:schemeClr val="tx1"/>
              </a:solidFill>
              <a:round/>
              <a:headEnd/>
              <a:tailEnd/>
            </a:ln>
          </p:spPr>
          <p:txBody>
            <a:bodyPr/>
            <a:lstStyle/>
            <a:p>
              <a:endParaRPr lang="en-US"/>
            </a:p>
          </p:txBody>
        </p:sp>
        <p:sp>
          <p:nvSpPr>
            <p:cNvPr id="307" name="Rectangle 77"/>
            <p:cNvSpPr>
              <a:spLocks noChangeArrowheads="1"/>
            </p:cNvSpPr>
            <p:nvPr/>
          </p:nvSpPr>
          <p:spPr bwMode="auto">
            <a:xfrm>
              <a:off x="5871211" y="1410744"/>
              <a:ext cx="135281" cy="50026"/>
            </a:xfrm>
            <a:prstGeom prst="rect">
              <a:avLst/>
            </a:prstGeom>
            <a:solidFill>
              <a:srgbClr val="99CC00"/>
            </a:solidFill>
            <a:ln w="9525">
              <a:solidFill>
                <a:schemeClr val="tx1"/>
              </a:solidFill>
              <a:round/>
              <a:headEnd/>
              <a:tailEnd/>
            </a:ln>
          </p:spPr>
          <p:txBody>
            <a:bodyPr/>
            <a:lstStyle/>
            <a:p>
              <a:endParaRPr lang="en-US"/>
            </a:p>
          </p:txBody>
        </p:sp>
        <p:sp>
          <p:nvSpPr>
            <p:cNvPr id="308" name="Rectangle 78"/>
            <p:cNvSpPr>
              <a:spLocks noChangeArrowheads="1"/>
            </p:cNvSpPr>
            <p:nvPr/>
          </p:nvSpPr>
          <p:spPr bwMode="auto">
            <a:xfrm>
              <a:off x="6682899" y="1410744"/>
              <a:ext cx="135281" cy="50026"/>
            </a:xfrm>
            <a:prstGeom prst="rect">
              <a:avLst/>
            </a:prstGeom>
            <a:solidFill>
              <a:srgbClr val="99CC00"/>
            </a:solidFill>
            <a:ln w="9525">
              <a:solidFill>
                <a:schemeClr val="tx1"/>
              </a:solidFill>
              <a:round/>
              <a:headEnd/>
              <a:tailEnd/>
            </a:ln>
          </p:spPr>
          <p:txBody>
            <a:bodyPr/>
            <a:lstStyle/>
            <a:p>
              <a:endParaRPr lang="en-US"/>
            </a:p>
          </p:txBody>
        </p:sp>
        <p:sp>
          <p:nvSpPr>
            <p:cNvPr id="309" name="Rectangle 79"/>
            <p:cNvSpPr>
              <a:spLocks noChangeArrowheads="1"/>
            </p:cNvSpPr>
            <p:nvPr/>
          </p:nvSpPr>
          <p:spPr bwMode="auto">
            <a:xfrm>
              <a:off x="6682899" y="1360014"/>
              <a:ext cx="135281" cy="50731"/>
            </a:xfrm>
            <a:prstGeom prst="rect">
              <a:avLst/>
            </a:prstGeom>
            <a:solidFill>
              <a:srgbClr val="99CC00"/>
            </a:solidFill>
            <a:ln w="9525">
              <a:solidFill>
                <a:schemeClr val="tx1"/>
              </a:solidFill>
              <a:round/>
              <a:headEnd/>
              <a:tailEnd/>
            </a:ln>
          </p:spPr>
          <p:txBody>
            <a:bodyPr/>
            <a:lstStyle/>
            <a:p>
              <a:endParaRPr lang="en-US"/>
            </a:p>
          </p:txBody>
        </p:sp>
        <p:sp>
          <p:nvSpPr>
            <p:cNvPr id="310" name="Rectangle 41"/>
            <p:cNvSpPr>
              <a:spLocks noChangeArrowheads="1"/>
            </p:cNvSpPr>
            <p:nvPr/>
          </p:nvSpPr>
          <p:spPr bwMode="auto">
            <a:xfrm>
              <a:off x="6074133" y="1309988"/>
              <a:ext cx="135281" cy="50026"/>
            </a:xfrm>
            <a:prstGeom prst="rect">
              <a:avLst/>
            </a:prstGeom>
            <a:solidFill>
              <a:srgbClr val="99CC00"/>
            </a:solidFill>
            <a:ln w="9525">
              <a:solidFill>
                <a:schemeClr val="tx1"/>
              </a:solidFill>
              <a:round/>
              <a:headEnd/>
              <a:tailEnd/>
            </a:ln>
          </p:spPr>
          <p:txBody>
            <a:bodyPr/>
            <a:lstStyle/>
            <a:p>
              <a:endParaRPr lang="en-US"/>
            </a:p>
          </p:txBody>
        </p:sp>
        <p:sp>
          <p:nvSpPr>
            <p:cNvPr id="311" name="Rectangle 42"/>
            <p:cNvSpPr>
              <a:spLocks noChangeArrowheads="1"/>
            </p:cNvSpPr>
            <p:nvPr/>
          </p:nvSpPr>
          <p:spPr bwMode="auto">
            <a:xfrm>
              <a:off x="6074133" y="1259258"/>
              <a:ext cx="135281" cy="50731"/>
            </a:xfrm>
            <a:prstGeom prst="rect">
              <a:avLst/>
            </a:prstGeom>
            <a:solidFill>
              <a:srgbClr val="99CC00"/>
            </a:solidFill>
            <a:ln w="9525">
              <a:solidFill>
                <a:schemeClr val="tx1"/>
              </a:solidFill>
              <a:round/>
              <a:headEnd/>
              <a:tailEnd/>
            </a:ln>
          </p:spPr>
          <p:txBody>
            <a:bodyPr/>
            <a:lstStyle/>
            <a:p>
              <a:endParaRPr lang="en-US"/>
            </a:p>
          </p:txBody>
        </p:sp>
        <p:sp>
          <p:nvSpPr>
            <p:cNvPr id="312" name="Rectangle 45"/>
            <p:cNvSpPr>
              <a:spLocks noChangeArrowheads="1"/>
            </p:cNvSpPr>
            <p:nvPr/>
          </p:nvSpPr>
          <p:spPr bwMode="auto">
            <a:xfrm>
              <a:off x="6277055" y="1309988"/>
              <a:ext cx="135281" cy="50026"/>
            </a:xfrm>
            <a:prstGeom prst="rect">
              <a:avLst/>
            </a:prstGeom>
            <a:solidFill>
              <a:srgbClr val="99CC00"/>
            </a:solidFill>
            <a:ln w="9525">
              <a:solidFill>
                <a:schemeClr val="tx1"/>
              </a:solidFill>
              <a:round/>
              <a:headEnd/>
              <a:tailEnd/>
            </a:ln>
          </p:spPr>
          <p:txBody>
            <a:bodyPr/>
            <a:lstStyle/>
            <a:p>
              <a:endParaRPr lang="en-US"/>
            </a:p>
          </p:txBody>
        </p:sp>
        <p:sp>
          <p:nvSpPr>
            <p:cNvPr id="313" name="Rectangle 46"/>
            <p:cNvSpPr>
              <a:spLocks noChangeArrowheads="1"/>
            </p:cNvSpPr>
            <p:nvPr/>
          </p:nvSpPr>
          <p:spPr bwMode="auto">
            <a:xfrm>
              <a:off x="6277055" y="1259258"/>
              <a:ext cx="135281" cy="50731"/>
            </a:xfrm>
            <a:prstGeom prst="rect">
              <a:avLst/>
            </a:prstGeom>
            <a:solidFill>
              <a:srgbClr val="99CC00"/>
            </a:solidFill>
            <a:ln w="9525">
              <a:solidFill>
                <a:schemeClr val="tx1"/>
              </a:solidFill>
              <a:round/>
              <a:headEnd/>
              <a:tailEnd/>
            </a:ln>
          </p:spPr>
          <p:txBody>
            <a:bodyPr/>
            <a:lstStyle/>
            <a:p>
              <a:endParaRPr lang="en-US"/>
            </a:p>
          </p:txBody>
        </p:sp>
        <p:sp>
          <p:nvSpPr>
            <p:cNvPr id="314" name="Rectangle 49"/>
            <p:cNvSpPr>
              <a:spLocks noChangeArrowheads="1"/>
            </p:cNvSpPr>
            <p:nvPr/>
          </p:nvSpPr>
          <p:spPr bwMode="auto">
            <a:xfrm>
              <a:off x="6479977" y="1309988"/>
              <a:ext cx="135281" cy="50026"/>
            </a:xfrm>
            <a:prstGeom prst="rect">
              <a:avLst/>
            </a:prstGeom>
            <a:solidFill>
              <a:srgbClr val="99CC00"/>
            </a:solidFill>
            <a:ln w="9525">
              <a:solidFill>
                <a:schemeClr val="tx1"/>
              </a:solidFill>
              <a:round/>
              <a:headEnd/>
              <a:tailEnd/>
            </a:ln>
          </p:spPr>
          <p:txBody>
            <a:bodyPr/>
            <a:lstStyle/>
            <a:p>
              <a:endParaRPr lang="en-US"/>
            </a:p>
          </p:txBody>
        </p:sp>
        <p:sp>
          <p:nvSpPr>
            <p:cNvPr id="315" name="Rectangle 50"/>
            <p:cNvSpPr>
              <a:spLocks noChangeArrowheads="1"/>
            </p:cNvSpPr>
            <p:nvPr/>
          </p:nvSpPr>
          <p:spPr bwMode="auto">
            <a:xfrm>
              <a:off x="6479977" y="1259258"/>
              <a:ext cx="135281" cy="50731"/>
            </a:xfrm>
            <a:prstGeom prst="rect">
              <a:avLst/>
            </a:prstGeom>
            <a:solidFill>
              <a:srgbClr val="99CC00"/>
            </a:solidFill>
            <a:ln w="9525">
              <a:solidFill>
                <a:schemeClr val="tx1"/>
              </a:solidFill>
              <a:round/>
              <a:headEnd/>
              <a:tailEnd/>
            </a:ln>
          </p:spPr>
          <p:txBody>
            <a:bodyPr/>
            <a:lstStyle/>
            <a:p>
              <a:endParaRPr lang="en-US"/>
            </a:p>
          </p:txBody>
        </p:sp>
        <p:sp>
          <p:nvSpPr>
            <p:cNvPr id="316" name="Rectangle 51"/>
            <p:cNvSpPr>
              <a:spLocks noChangeArrowheads="1"/>
            </p:cNvSpPr>
            <p:nvPr/>
          </p:nvSpPr>
          <p:spPr bwMode="auto">
            <a:xfrm>
              <a:off x="5871211" y="1259258"/>
              <a:ext cx="135281" cy="50731"/>
            </a:xfrm>
            <a:prstGeom prst="rect">
              <a:avLst/>
            </a:prstGeom>
            <a:solidFill>
              <a:srgbClr val="99CC00"/>
            </a:solidFill>
            <a:ln w="9525">
              <a:solidFill>
                <a:schemeClr val="tx1"/>
              </a:solidFill>
              <a:round/>
              <a:headEnd/>
              <a:tailEnd/>
            </a:ln>
          </p:spPr>
          <p:txBody>
            <a:bodyPr/>
            <a:lstStyle/>
            <a:p>
              <a:endParaRPr lang="en-US"/>
            </a:p>
          </p:txBody>
        </p:sp>
        <p:sp>
          <p:nvSpPr>
            <p:cNvPr id="317" name="Rectangle 466"/>
            <p:cNvSpPr>
              <a:spLocks noChangeArrowheads="1"/>
            </p:cNvSpPr>
            <p:nvPr/>
          </p:nvSpPr>
          <p:spPr bwMode="auto">
            <a:xfrm>
              <a:off x="5871211" y="1309988"/>
              <a:ext cx="135281" cy="50026"/>
            </a:xfrm>
            <a:prstGeom prst="rect">
              <a:avLst/>
            </a:prstGeom>
            <a:solidFill>
              <a:srgbClr val="99CC00"/>
            </a:solidFill>
            <a:ln w="9525">
              <a:solidFill>
                <a:schemeClr val="tx1"/>
              </a:solidFill>
              <a:round/>
              <a:headEnd/>
              <a:tailEnd/>
            </a:ln>
          </p:spPr>
          <p:txBody>
            <a:bodyPr/>
            <a:lstStyle/>
            <a:p>
              <a:endParaRPr lang="en-US"/>
            </a:p>
          </p:txBody>
        </p:sp>
        <p:sp>
          <p:nvSpPr>
            <p:cNvPr id="318" name="Rectangle 467"/>
            <p:cNvSpPr>
              <a:spLocks noChangeArrowheads="1"/>
            </p:cNvSpPr>
            <p:nvPr/>
          </p:nvSpPr>
          <p:spPr bwMode="auto">
            <a:xfrm>
              <a:off x="6682899" y="1309988"/>
              <a:ext cx="135281" cy="50026"/>
            </a:xfrm>
            <a:prstGeom prst="rect">
              <a:avLst/>
            </a:prstGeom>
            <a:solidFill>
              <a:srgbClr val="99CC00"/>
            </a:solidFill>
            <a:ln w="9525">
              <a:solidFill>
                <a:schemeClr val="tx1"/>
              </a:solidFill>
              <a:round/>
              <a:headEnd/>
              <a:tailEnd/>
            </a:ln>
          </p:spPr>
          <p:txBody>
            <a:bodyPr/>
            <a:lstStyle/>
            <a:p>
              <a:endParaRPr lang="en-US"/>
            </a:p>
          </p:txBody>
        </p:sp>
        <p:sp>
          <p:nvSpPr>
            <p:cNvPr id="319" name="Rectangle 468"/>
            <p:cNvSpPr>
              <a:spLocks noChangeArrowheads="1"/>
            </p:cNvSpPr>
            <p:nvPr/>
          </p:nvSpPr>
          <p:spPr bwMode="auto">
            <a:xfrm>
              <a:off x="6682899" y="1259258"/>
              <a:ext cx="135281" cy="50731"/>
            </a:xfrm>
            <a:prstGeom prst="rect">
              <a:avLst/>
            </a:prstGeom>
            <a:solidFill>
              <a:srgbClr val="99CC00"/>
            </a:solidFill>
            <a:ln w="9525">
              <a:solidFill>
                <a:schemeClr val="tx1"/>
              </a:solidFill>
              <a:round/>
              <a:headEnd/>
              <a:tailEnd/>
            </a:ln>
          </p:spPr>
          <p:txBody>
            <a:bodyPr/>
            <a:lstStyle/>
            <a:p>
              <a:endParaRPr lang="en-US"/>
            </a:p>
          </p:txBody>
        </p:sp>
        <p:sp>
          <p:nvSpPr>
            <p:cNvPr id="320" name="Rectangle 49"/>
            <p:cNvSpPr>
              <a:spLocks noChangeArrowheads="1"/>
            </p:cNvSpPr>
            <p:nvPr/>
          </p:nvSpPr>
          <p:spPr bwMode="auto">
            <a:xfrm>
              <a:off x="6479977" y="1209232"/>
              <a:ext cx="135281" cy="50026"/>
            </a:xfrm>
            <a:prstGeom prst="rect">
              <a:avLst/>
            </a:prstGeom>
            <a:solidFill>
              <a:srgbClr val="99CC00"/>
            </a:solidFill>
            <a:ln w="9525">
              <a:solidFill>
                <a:schemeClr val="tx1"/>
              </a:solidFill>
              <a:round/>
              <a:headEnd/>
              <a:tailEnd/>
            </a:ln>
          </p:spPr>
          <p:txBody>
            <a:bodyPr/>
            <a:lstStyle/>
            <a:p>
              <a:endParaRPr lang="en-US"/>
            </a:p>
          </p:txBody>
        </p:sp>
        <p:sp>
          <p:nvSpPr>
            <p:cNvPr id="321" name="Rectangle 50"/>
            <p:cNvSpPr>
              <a:spLocks noChangeArrowheads="1"/>
            </p:cNvSpPr>
            <p:nvPr/>
          </p:nvSpPr>
          <p:spPr bwMode="auto">
            <a:xfrm>
              <a:off x="6479977" y="1158501"/>
              <a:ext cx="135281" cy="50731"/>
            </a:xfrm>
            <a:prstGeom prst="rect">
              <a:avLst/>
            </a:prstGeom>
            <a:solidFill>
              <a:srgbClr val="99CC00"/>
            </a:solidFill>
            <a:ln w="9525">
              <a:solidFill>
                <a:schemeClr val="tx1"/>
              </a:solidFill>
              <a:round/>
              <a:headEnd/>
              <a:tailEnd/>
            </a:ln>
          </p:spPr>
          <p:txBody>
            <a:bodyPr/>
            <a:lstStyle/>
            <a:p>
              <a:endParaRPr lang="en-US"/>
            </a:p>
          </p:txBody>
        </p:sp>
        <p:sp>
          <p:nvSpPr>
            <p:cNvPr id="322" name="Rectangle 51"/>
            <p:cNvSpPr>
              <a:spLocks noChangeArrowheads="1"/>
            </p:cNvSpPr>
            <p:nvPr/>
          </p:nvSpPr>
          <p:spPr bwMode="auto">
            <a:xfrm>
              <a:off x="5871211" y="1158501"/>
              <a:ext cx="135281" cy="50731"/>
            </a:xfrm>
            <a:prstGeom prst="rect">
              <a:avLst/>
            </a:prstGeom>
            <a:solidFill>
              <a:srgbClr val="99CC00"/>
            </a:solidFill>
            <a:ln w="9525">
              <a:solidFill>
                <a:schemeClr val="tx1"/>
              </a:solidFill>
              <a:round/>
              <a:headEnd/>
              <a:tailEnd/>
            </a:ln>
          </p:spPr>
          <p:txBody>
            <a:bodyPr/>
            <a:lstStyle/>
            <a:p>
              <a:endParaRPr lang="en-US"/>
            </a:p>
          </p:txBody>
        </p:sp>
        <p:sp>
          <p:nvSpPr>
            <p:cNvPr id="323" name="Rectangle 472"/>
            <p:cNvSpPr>
              <a:spLocks noChangeArrowheads="1"/>
            </p:cNvSpPr>
            <p:nvPr/>
          </p:nvSpPr>
          <p:spPr bwMode="auto">
            <a:xfrm>
              <a:off x="5871211" y="1209232"/>
              <a:ext cx="135281" cy="50026"/>
            </a:xfrm>
            <a:prstGeom prst="rect">
              <a:avLst/>
            </a:prstGeom>
            <a:solidFill>
              <a:srgbClr val="99CC00"/>
            </a:solidFill>
            <a:ln w="9525">
              <a:solidFill>
                <a:schemeClr val="tx1"/>
              </a:solidFill>
              <a:round/>
              <a:headEnd/>
              <a:tailEnd/>
            </a:ln>
          </p:spPr>
          <p:txBody>
            <a:bodyPr/>
            <a:lstStyle/>
            <a:p>
              <a:endParaRPr lang="en-US"/>
            </a:p>
          </p:txBody>
        </p:sp>
        <p:sp>
          <p:nvSpPr>
            <p:cNvPr id="324" name="Rectangle 473"/>
            <p:cNvSpPr>
              <a:spLocks noChangeArrowheads="1"/>
            </p:cNvSpPr>
            <p:nvPr/>
          </p:nvSpPr>
          <p:spPr bwMode="auto">
            <a:xfrm>
              <a:off x="6682899" y="1209232"/>
              <a:ext cx="135281" cy="50026"/>
            </a:xfrm>
            <a:prstGeom prst="rect">
              <a:avLst/>
            </a:prstGeom>
            <a:solidFill>
              <a:srgbClr val="99CC00"/>
            </a:solidFill>
            <a:ln w="9525">
              <a:solidFill>
                <a:schemeClr val="tx1"/>
              </a:solidFill>
              <a:round/>
              <a:headEnd/>
              <a:tailEnd/>
            </a:ln>
          </p:spPr>
          <p:txBody>
            <a:bodyPr/>
            <a:lstStyle/>
            <a:p>
              <a:endParaRPr lang="en-US"/>
            </a:p>
          </p:txBody>
        </p:sp>
      </p:grpSp>
      <p:sp>
        <p:nvSpPr>
          <p:cNvPr id="328" name="TextBox 92"/>
          <p:cNvSpPr txBox="1">
            <a:spLocks noChangeArrowheads="1"/>
          </p:cNvSpPr>
          <p:nvPr/>
        </p:nvSpPr>
        <p:spPr bwMode="auto">
          <a:xfrm>
            <a:off x="4745777" y="3276600"/>
            <a:ext cx="155571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your shoes</a:t>
            </a:r>
          </a:p>
        </p:txBody>
      </p:sp>
      <p:sp>
        <p:nvSpPr>
          <p:cNvPr id="329" name="TextBox 93"/>
          <p:cNvSpPr txBox="1">
            <a:spLocks noChangeArrowheads="1"/>
          </p:cNvSpPr>
          <p:nvPr/>
        </p:nvSpPr>
        <p:spPr bwMode="auto">
          <a:xfrm>
            <a:off x="6672966" y="3276600"/>
            <a:ext cx="179494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questionable shoes</a:t>
            </a:r>
          </a:p>
        </p:txBody>
      </p:sp>
      <p:sp>
        <p:nvSpPr>
          <p:cNvPr id="2" name="Slide Number Placeholder 1">
            <a:extLst>
              <a:ext uri="{FF2B5EF4-FFF2-40B4-BE49-F238E27FC236}">
                <a16:creationId xmlns:a16="http://schemas.microsoft.com/office/drawing/2014/main" id="{A8D3860B-A2E1-A341-8EC1-8E19B75DA322}"/>
              </a:ext>
            </a:extLst>
          </p:cNvPr>
          <p:cNvSpPr>
            <a:spLocks noGrp="1"/>
          </p:cNvSpPr>
          <p:nvPr>
            <p:ph type="sldNum" sz="quarter" idx="12"/>
          </p:nvPr>
        </p:nvSpPr>
        <p:spPr/>
        <p:txBody>
          <a:bodyPr/>
          <a:lstStyle/>
          <a:p>
            <a:fld id="{803C33BC-767D-8845-BB2C-A473FB4A7552}" type="slidenum">
              <a:rPr lang="en-US" smtClean="0"/>
              <a:pPr/>
              <a:t>56</a:t>
            </a:fld>
            <a:endParaRPr lang="en-US"/>
          </a:p>
        </p:txBody>
      </p:sp>
    </p:spTree>
    <p:extLst>
      <p:ext uri="{BB962C8B-B14F-4D97-AF65-F5344CB8AC3E}">
        <p14:creationId xmlns:p14="http://schemas.microsoft.com/office/powerpoint/2010/main" val="3701985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a:xfrm>
            <a:off x="457200" y="2027237"/>
            <a:ext cx="82296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b="1" dirty="0">
              <a:solidFill>
                <a:srgbClr val="99CC00"/>
              </a:solidFill>
              <a:latin typeface="Arial" charset="0"/>
              <a:cs typeface="Arial" charset="0"/>
            </a:endParaRPr>
          </a:p>
          <a:p>
            <a:endParaRPr lang="en-US" b="1" dirty="0">
              <a:solidFill>
                <a:srgbClr val="99CC00"/>
              </a:solidFill>
              <a:latin typeface="Arial" charset="0"/>
              <a:cs typeface="Arial" charset="0"/>
            </a:endParaRPr>
          </a:p>
          <a:p>
            <a:r>
              <a:rPr lang="en-US" b="1" dirty="0">
                <a:solidFill>
                  <a:srgbClr val="99CC00"/>
                </a:solidFill>
                <a:latin typeface="Arial" charset="0"/>
                <a:cs typeface="Arial" charset="0"/>
              </a:rPr>
              <a:t>the distribution looks different </a:t>
            </a:r>
            <a:r>
              <a:rPr lang="en-US" dirty="0">
                <a:latin typeface="Arial" charset="0"/>
                <a:cs typeface="Arial" charset="0"/>
              </a:rPr>
              <a:t>from the shoes you know</a:t>
            </a:r>
          </a:p>
          <a:p>
            <a:endParaRPr lang="en-US" dirty="0">
              <a:latin typeface="Arial" charset="0"/>
              <a:cs typeface="Arial" charset="0"/>
            </a:endParaRPr>
          </a:p>
          <a:p>
            <a:r>
              <a:rPr lang="en-US" dirty="0">
                <a:latin typeface="Arial" charset="0"/>
                <a:cs typeface="Arial" charset="0"/>
              </a:rPr>
              <a:t>while it is </a:t>
            </a:r>
            <a:r>
              <a:rPr lang="en-US" b="1" dirty="0">
                <a:solidFill>
                  <a:srgbClr val="99CC00"/>
                </a:solidFill>
                <a:latin typeface="Arial" charset="0"/>
                <a:cs typeface="Arial" charset="0"/>
              </a:rPr>
              <a:t>possible </a:t>
            </a:r>
            <a:r>
              <a:rPr lang="en-US" dirty="0">
                <a:latin typeface="Arial" charset="0"/>
                <a:cs typeface="Arial" charset="0"/>
              </a:rPr>
              <a:t>that it is the same shoes, it seems somewhat </a:t>
            </a:r>
            <a:r>
              <a:rPr lang="en-US" b="1" dirty="0">
                <a:solidFill>
                  <a:srgbClr val="FF9900"/>
                </a:solidFill>
                <a:latin typeface="Arial" charset="0"/>
                <a:cs typeface="Arial" charset="0"/>
              </a:rPr>
              <a:t>unlikely</a:t>
            </a:r>
            <a:endParaRPr lang="en-US" dirty="0">
              <a:latin typeface="Arial" charset="0"/>
              <a:cs typeface="Arial" charset="0"/>
            </a:endParaRPr>
          </a:p>
          <a:p>
            <a:endParaRPr lang="en-US" dirty="0">
              <a:latin typeface="Arial" charset="0"/>
              <a:cs typeface="Arial" charset="0"/>
            </a:endParaRPr>
          </a:p>
        </p:txBody>
      </p:sp>
      <p:grpSp>
        <p:nvGrpSpPr>
          <p:cNvPr id="3" name="Group 2"/>
          <p:cNvGrpSpPr/>
          <p:nvPr/>
        </p:nvGrpSpPr>
        <p:grpSpPr>
          <a:xfrm>
            <a:off x="4495800" y="762000"/>
            <a:ext cx="3935857" cy="2514600"/>
            <a:chOff x="5562600" y="1143000"/>
            <a:chExt cx="3010716" cy="1923532"/>
          </a:xfrm>
        </p:grpSpPr>
        <p:cxnSp>
          <p:nvCxnSpPr>
            <p:cNvPr id="4" name="Straight Connector 61"/>
            <p:cNvCxnSpPr>
              <a:cxnSpLocks noChangeShapeType="1"/>
            </p:cNvCxnSpPr>
            <p:nvPr/>
          </p:nvCxnSpPr>
          <p:spPr bwMode="auto">
            <a:xfrm rot="16200000" flipH="1">
              <a:off x="6258031" y="2104766"/>
              <a:ext cx="1923532"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5" name="Straight Connector 62"/>
            <p:cNvCxnSpPr>
              <a:cxnSpLocks noChangeShapeType="1"/>
            </p:cNvCxnSpPr>
            <p:nvPr/>
          </p:nvCxnSpPr>
          <p:spPr bwMode="auto">
            <a:xfrm rot="10800000" flipV="1">
              <a:off x="7220502" y="3065828"/>
              <a:ext cx="1352814" cy="704"/>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6" name="Group 474"/>
            <p:cNvGrpSpPr>
              <a:grpSpLocks/>
            </p:cNvGrpSpPr>
            <p:nvPr/>
          </p:nvGrpSpPr>
          <p:grpSpPr bwMode="auto">
            <a:xfrm>
              <a:off x="7288143" y="2151974"/>
              <a:ext cx="1183712" cy="913854"/>
              <a:chOff x="4869023" y="1741371"/>
              <a:chExt cx="2667000" cy="4114800"/>
            </a:xfrm>
          </p:grpSpPr>
          <p:sp>
            <p:nvSpPr>
              <p:cNvPr id="225" name="Rectangle 41"/>
              <p:cNvSpPr>
                <a:spLocks noChangeArrowheads="1"/>
              </p:cNvSpPr>
              <p:nvPr/>
            </p:nvSpPr>
            <p:spPr bwMode="auto">
              <a:xfrm>
                <a:off x="5859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6" name="Rectangle 42"/>
              <p:cNvSpPr>
                <a:spLocks noChangeArrowheads="1"/>
              </p:cNvSpPr>
              <p:nvPr/>
            </p:nvSpPr>
            <p:spPr bwMode="auto">
              <a:xfrm>
                <a:off x="5859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7" name="Rectangle 45"/>
              <p:cNvSpPr>
                <a:spLocks noChangeArrowheads="1"/>
              </p:cNvSpPr>
              <p:nvPr/>
            </p:nvSpPr>
            <p:spPr bwMode="auto">
              <a:xfrm>
                <a:off x="6316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8" name="Rectangle 46"/>
              <p:cNvSpPr>
                <a:spLocks noChangeArrowheads="1"/>
              </p:cNvSpPr>
              <p:nvPr/>
            </p:nvSpPr>
            <p:spPr bwMode="auto">
              <a:xfrm>
                <a:off x="6316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9" name="Rectangle 47"/>
              <p:cNvSpPr>
                <a:spLocks noChangeArrowheads="1"/>
              </p:cNvSpPr>
              <p:nvPr/>
            </p:nvSpPr>
            <p:spPr bwMode="auto">
              <a:xfrm>
                <a:off x="4869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0" name="Rectangle 49"/>
              <p:cNvSpPr>
                <a:spLocks noChangeArrowheads="1"/>
              </p:cNvSpPr>
              <p:nvPr/>
            </p:nvSpPr>
            <p:spPr bwMode="auto">
              <a:xfrm>
                <a:off x="6774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1" name="Rectangle 50"/>
              <p:cNvSpPr>
                <a:spLocks noChangeArrowheads="1"/>
              </p:cNvSpPr>
              <p:nvPr/>
            </p:nvSpPr>
            <p:spPr bwMode="auto">
              <a:xfrm>
                <a:off x="6774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2" name="Rectangle 51"/>
              <p:cNvSpPr>
                <a:spLocks noChangeArrowheads="1"/>
              </p:cNvSpPr>
              <p:nvPr/>
            </p:nvSpPr>
            <p:spPr bwMode="auto">
              <a:xfrm>
                <a:off x="5402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3" name="Rectangle 77"/>
              <p:cNvSpPr>
                <a:spLocks noChangeArrowheads="1"/>
              </p:cNvSpPr>
              <p:nvPr/>
            </p:nvSpPr>
            <p:spPr bwMode="auto">
              <a:xfrm>
                <a:off x="5402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4" name="Rectangle 78"/>
              <p:cNvSpPr>
                <a:spLocks noChangeArrowheads="1"/>
              </p:cNvSpPr>
              <p:nvPr/>
            </p:nvSpPr>
            <p:spPr bwMode="auto">
              <a:xfrm>
                <a:off x="7231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5" name="Rectangle 79"/>
              <p:cNvSpPr>
                <a:spLocks noChangeArrowheads="1"/>
              </p:cNvSpPr>
              <p:nvPr/>
            </p:nvSpPr>
            <p:spPr bwMode="auto">
              <a:xfrm>
                <a:off x="7231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6" name="Rectangle 80"/>
              <p:cNvSpPr>
                <a:spLocks noChangeArrowheads="1"/>
              </p:cNvSpPr>
              <p:nvPr/>
            </p:nvSpPr>
            <p:spPr bwMode="auto">
              <a:xfrm>
                <a:off x="4869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7" name="Rectangle 41"/>
              <p:cNvSpPr>
                <a:spLocks noChangeArrowheads="1"/>
              </p:cNvSpPr>
              <p:nvPr/>
            </p:nvSpPr>
            <p:spPr bwMode="auto">
              <a:xfrm>
                <a:off x="5859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8" name="Rectangle 42"/>
              <p:cNvSpPr>
                <a:spLocks noChangeArrowheads="1"/>
              </p:cNvSpPr>
              <p:nvPr/>
            </p:nvSpPr>
            <p:spPr bwMode="auto">
              <a:xfrm>
                <a:off x="5859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39" name="Rectangle 45"/>
              <p:cNvSpPr>
                <a:spLocks noChangeArrowheads="1"/>
              </p:cNvSpPr>
              <p:nvPr/>
            </p:nvSpPr>
            <p:spPr bwMode="auto">
              <a:xfrm>
                <a:off x="6316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0" name="Rectangle 46"/>
              <p:cNvSpPr>
                <a:spLocks noChangeArrowheads="1"/>
              </p:cNvSpPr>
              <p:nvPr/>
            </p:nvSpPr>
            <p:spPr bwMode="auto">
              <a:xfrm>
                <a:off x="6316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1" name="Rectangle 47"/>
              <p:cNvSpPr>
                <a:spLocks noChangeArrowheads="1"/>
              </p:cNvSpPr>
              <p:nvPr/>
            </p:nvSpPr>
            <p:spPr bwMode="auto">
              <a:xfrm>
                <a:off x="4869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2" name="Rectangle 49"/>
              <p:cNvSpPr>
                <a:spLocks noChangeArrowheads="1"/>
              </p:cNvSpPr>
              <p:nvPr/>
            </p:nvSpPr>
            <p:spPr bwMode="auto">
              <a:xfrm>
                <a:off x="6774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3" name="Rectangle 50"/>
              <p:cNvSpPr>
                <a:spLocks noChangeArrowheads="1"/>
              </p:cNvSpPr>
              <p:nvPr/>
            </p:nvSpPr>
            <p:spPr bwMode="auto">
              <a:xfrm>
                <a:off x="6774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4" name="Rectangle 51"/>
              <p:cNvSpPr>
                <a:spLocks noChangeArrowheads="1"/>
              </p:cNvSpPr>
              <p:nvPr/>
            </p:nvSpPr>
            <p:spPr bwMode="auto">
              <a:xfrm>
                <a:off x="5402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5" name="Rectangle 77"/>
              <p:cNvSpPr>
                <a:spLocks noChangeArrowheads="1"/>
              </p:cNvSpPr>
              <p:nvPr/>
            </p:nvSpPr>
            <p:spPr bwMode="auto">
              <a:xfrm>
                <a:off x="5402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6" name="Rectangle 78"/>
              <p:cNvSpPr>
                <a:spLocks noChangeArrowheads="1"/>
              </p:cNvSpPr>
              <p:nvPr/>
            </p:nvSpPr>
            <p:spPr bwMode="auto">
              <a:xfrm>
                <a:off x="7231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7" name="Rectangle 79"/>
              <p:cNvSpPr>
                <a:spLocks noChangeArrowheads="1"/>
              </p:cNvSpPr>
              <p:nvPr/>
            </p:nvSpPr>
            <p:spPr bwMode="auto">
              <a:xfrm>
                <a:off x="7231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8" name="Rectangle 80"/>
              <p:cNvSpPr>
                <a:spLocks noChangeArrowheads="1"/>
              </p:cNvSpPr>
              <p:nvPr/>
            </p:nvSpPr>
            <p:spPr bwMode="auto">
              <a:xfrm>
                <a:off x="4869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49" name="Rectangle 41"/>
              <p:cNvSpPr>
                <a:spLocks noChangeArrowheads="1"/>
              </p:cNvSpPr>
              <p:nvPr/>
            </p:nvSpPr>
            <p:spPr bwMode="auto">
              <a:xfrm>
                <a:off x="5859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0" name="Rectangle 42"/>
              <p:cNvSpPr>
                <a:spLocks noChangeArrowheads="1"/>
              </p:cNvSpPr>
              <p:nvPr/>
            </p:nvSpPr>
            <p:spPr bwMode="auto">
              <a:xfrm>
                <a:off x="5859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1" name="Rectangle 45"/>
              <p:cNvSpPr>
                <a:spLocks noChangeArrowheads="1"/>
              </p:cNvSpPr>
              <p:nvPr/>
            </p:nvSpPr>
            <p:spPr bwMode="auto">
              <a:xfrm>
                <a:off x="6316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2" name="Rectangle 46"/>
              <p:cNvSpPr>
                <a:spLocks noChangeArrowheads="1"/>
              </p:cNvSpPr>
              <p:nvPr/>
            </p:nvSpPr>
            <p:spPr bwMode="auto">
              <a:xfrm>
                <a:off x="6316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3" name="Rectangle 47"/>
              <p:cNvSpPr>
                <a:spLocks noChangeArrowheads="1"/>
              </p:cNvSpPr>
              <p:nvPr/>
            </p:nvSpPr>
            <p:spPr bwMode="auto">
              <a:xfrm>
                <a:off x="4869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4" name="Rectangle 49"/>
              <p:cNvSpPr>
                <a:spLocks noChangeArrowheads="1"/>
              </p:cNvSpPr>
              <p:nvPr/>
            </p:nvSpPr>
            <p:spPr bwMode="auto">
              <a:xfrm>
                <a:off x="6774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5" name="Rectangle 50"/>
              <p:cNvSpPr>
                <a:spLocks noChangeArrowheads="1"/>
              </p:cNvSpPr>
              <p:nvPr/>
            </p:nvSpPr>
            <p:spPr bwMode="auto">
              <a:xfrm>
                <a:off x="6774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 name="Rectangle 51"/>
              <p:cNvSpPr>
                <a:spLocks noChangeArrowheads="1"/>
              </p:cNvSpPr>
              <p:nvPr/>
            </p:nvSpPr>
            <p:spPr bwMode="auto">
              <a:xfrm>
                <a:off x="5402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7" name="Rectangle 77"/>
              <p:cNvSpPr>
                <a:spLocks noChangeArrowheads="1"/>
              </p:cNvSpPr>
              <p:nvPr/>
            </p:nvSpPr>
            <p:spPr bwMode="auto">
              <a:xfrm>
                <a:off x="5402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8" name="Rectangle 78"/>
              <p:cNvSpPr>
                <a:spLocks noChangeArrowheads="1"/>
              </p:cNvSpPr>
              <p:nvPr/>
            </p:nvSpPr>
            <p:spPr bwMode="auto">
              <a:xfrm>
                <a:off x="7231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9" name="Rectangle 79"/>
              <p:cNvSpPr>
                <a:spLocks noChangeArrowheads="1"/>
              </p:cNvSpPr>
              <p:nvPr/>
            </p:nvSpPr>
            <p:spPr bwMode="auto">
              <a:xfrm>
                <a:off x="7231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0" name="Rectangle 80"/>
              <p:cNvSpPr>
                <a:spLocks noChangeArrowheads="1"/>
              </p:cNvSpPr>
              <p:nvPr/>
            </p:nvSpPr>
            <p:spPr bwMode="auto">
              <a:xfrm>
                <a:off x="4869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1" name="Rectangle 41"/>
              <p:cNvSpPr>
                <a:spLocks noChangeArrowheads="1"/>
              </p:cNvSpPr>
              <p:nvPr/>
            </p:nvSpPr>
            <p:spPr bwMode="auto">
              <a:xfrm>
                <a:off x="5859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2" name="Rectangle 42"/>
              <p:cNvSpPr>
                <a:spLocks noChangeArrowheads="1"/>
              </p:cNvSpPr>
              <p:nvPr/>
            </p:nvSpPr>
            <p:spPr bwMode="auto">
              <a:xfrm>
                <a:off x="5859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3" name="Rectangle 45"/>
              <p:cNvSpPr>
                <a:spLocks noChangeArrowheads="1"/>
              </p:cNvSpPr>
              <p:nvPr/>
            </p:nvSpPr>
            <p:spPr bwMode="auto">
              <a:xfrm>
                <a:off x="6316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4" name="Rectangle 46"/>
              <p:cNvSpPr>
                <a:spLocks noChangeArrowheads="1"/>
              </p:cNvSpPr>
              <p:nvPr/>
            </p:nvSpPr>
            <p:spPr bwMode="auto">
              <a:xfrm>
                <a:off x="6316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5" name="Rectangle 47"/>
              <p:cNvSpPr>
                <a:spLocks noChangeArrowheads="1"/>
              </p:cNvSpPr>
              <p:nvPr/>
            </p:nvSpPr>
            <p:spPr bwMode="auto">
              <a:xfrm>
                <a:off x="4869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 name="Rectangle 49"/>
              <p:cNvSpPr>
                <a:spLocks noChangeArrowheads="1"/>
              </p:cNvSpPr>
              <p:nvPr/>
            </p:nvSpPr>
            <p:spPr bwMode="auto">
              <a:xfrm>
                <a:off x="6774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7" name="Rectangle 50"/>
              <p:cNvSpPr>
                <a:spLocks noChangeArrowheads="1"/>
              </p:cNvSpPr>
              <p:nvPr/>
            </p:nvSpPr>
            <p:spPr bwMode="auto">
              <a:xfrm>
                <a:off x="6774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8" name="Rectangle 51"/>
              <p:cNvSpPr>
                <a:spLocks noChangeArrowheads="1"/>
              </p:cNvSpPr>
              <p:nvPr/>
            </p:nvSpPr>
            <p:spPr bwMode="auto">
              <a:xfrm>
                <a:off x="5402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9" name="Rectangle 187"/>
              <p:cNvSpPr>
                <a:spLocks noChangeArrowheads="1"/>
              </p:cNvSpPr>
              <p:nvPr/>
            </p:nvSpPr>
            <p:spPr bwMode="auto">
              <a:xfrm>
                <a:off x="5402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0" name="Rectangle 190"/>
              <p:cNvSpPr>
                <a:spLocks noChangeArrowheads="1"/>
              </p:cNvSpPr>
              <p:nvPr/>
            </p:nvSpPr>
            <p:spPr bwMode="auto">
              <a:xfrm>
                <a:off x="4869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1" name="Rectangle 41"/>
              <p:cNvSpPr>
                <a:spLocks noChangeArrowheads="1"/>
              </p:cNvSpPr>
              <p:nvPr/>
            </p:nvSpPr>
            <p:spPr bwMode="auto">
              <a:xfrm>
                <a:off x="5859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2" name="Rectangle 42"/>
              <p:cNvSpPr>
                <a:spLocks noChangeArrowheads="1"/>
              </p:cNvSpPr>
              <p:nvPr/>
            </p:nvSpPr>
            <p:spPr bwMode="auto">
              <a:xfrm>
                <a:off x="5859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3" name="Rectangle 45"/>
              <p:cNvSpPr>
                <a:spLocks noChangeArrowheads="1"/>
              </p:cNvSpPr>
              <p:nvPr/>
            </p:nvSpPr>
            <p:spPr bwMode="auto">
              <a:xfrm>
                <a:off x="6316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4" name="Rectangle 46"/>
              <p:cNvSpPr>
                <a:spLocks noChangeArrowheads="1"/>
              </p:cNvSpPr>
              <p:nvPr/>
            </p:nvSpPr>
            <p:spPr bwMode="auto">
              <a:xfrm>
                <a:off x="6316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5" name="Rectangle 47"/>
              <p:cNvSpPr>
                <a:spLocks noChangeArrowheads="1"/>
              </p:cNvSpPr>
              <p:nvPr/>
            </p:nvSpPr>
            <p:spPr bwMode="auto">
              <a:xfrm>
                <a:off x="4869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6" name="Rectangle 49"/>
              <p:cNvSpPr>
                <a:spLocks noChangeArrowheads="1"/>
              </p:cNvSpPr>
              <p:nvPr/>
            </p:nvSpPr>
            <p:spPr bwMode="auto">
              <a:xfrm>
                <a:off x="6774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7" name="Rectangle 50"/>
              <p:cNvSpPr>
                <a:spLocks noChangeArrowheads="1"/>
              </p:cNvSpPr>
              <p:nvPr/>
            </p:nvSpPr>
            <p:spPr bwMode="auto">
              <a:xfrm>
                <a:off x="6774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8" name="Rectangle 51"/>
              <p:cNvSpPr>
                <a:spLocks noChangeArrowheads="1"/>
              </p:cNvSpPr>
              <p:nvPr/>
            </p:nvSpPr>
            <p:spPr bwMode="auto">
              <a:xfrm>
                <a:off x="5402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79" name="Rectangle 199"/>
              <p:cNvSpPr>
                <a:spLocks noChangeArrowheads="1"/>
              </p:cNvSpPr>
              <p:nvPr/>
            </p:nvSpPr>
            <p:spPr bwMode="auto">
              <a:xfrm>
                <a:off x="5402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80" name="Rectangle 202"/>
              <p:cNvSpPr>
                <a:spLocks noChangeArrowheads="1"/>
              </p:cNvSpPr>
              <p:nvPr/>
            </p:nvSpPr>
            <p:spPr bwMode="auto">
              <a:xfrm>
                <a:off x="4869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81" name="Rectangle 41"/>
              <p:cNvSpPr>
                <a:spLocks noChangeArrowheads="1"/>
              </p:cNvSpPr>
              <p:nvPr/>
            </p:nvSpPr>
            <p:spPr bwMode="auto">
              <a:xfrm>
                <a:off x="5859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82" name="Rectangle 42"/>
              <p:cNvSpPr>
                <a:spLocks noChangeArrowheads="1"/>
              </p:cNvSpPr>
              <p:nvPr/>
            </p:nvSpPr>
            <p:spPr bwMode="auto">
              <a:xfrm>
                <a:off x="5859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83" name="Rectangle 45"/>
              <p:cNvSpPr>
                <a:spLocks noChangeArrowheads="1"/>
              </p:cNvSpPr>
              <p:nvPr/>
            </p:nvSpPr>
            <p:spPr bwMode="auto">
              <a:xfrm>
                <a:off x="6316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84" name="Rectangle 46"/>
              <p:cNvSpPr>
                <a:spLocks noChangeArrowheads="1"/>
              </p:cNvSpPr>
              <p:nvPr/>
            </p:nvSpPr>
            <p:spPr bwMode="auto">
              <a:xfrm>
                <a:off x="6316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85" name="Rectangle 47"/>
              <p:cNvSpPr>
                <a:spLocks noChangeArrowheads="1"/>
              </p:cNvSpPr>
              <p:nvPr/>
            </p:nvSpPr>
            <p:spPr bwMode="auto">
              <a:xfrm>
                <a:off x="4869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86" name="Rectangle 49"/>
              <p:cNvSpPr>
                <a:spLocks noChangeArrowheads="1"/>
              </p:cNvSpPr>
              <p:nvPr/>
            </p:nvSpPr>
            <p:spPr bwMode="auto">
              <a:xfrm>
                <a:off x="6774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87" name="Rectangle 50"/>
              <p:cNvSpPr>
                <a:spLocks noChangeArrowheads="1"/>
              </p:cNvSpPr>
              <p:nvPr/>
            </p:nvSpPr>
            <p:spPr bwMode="auto">
              <a:xfrm>
                <a:off x="6774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88" name="Rectangle 51"/>
              <p:cNvSpPr>
                <a:spLocks noChangeArrowheads="1"/>
              </p:cNvSpPr>
              <p:nvPr/>
            </p:nvSpPr>
            <p:spPr bwMode="auto">
              <a:xfrm>
                <a:off x="5402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89" name="Rectangle 211"/>
              <p:cNvSpPr>
                <a:spLocks noChangeArrowheads="1"/>
              </p:cNvSpPr>
              <p:nvPr/>
            </p:nvSpPr>
            <p:spPr bwMode="auto">
              <a:xfrm>
                <a:off x="5402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90" name="Rectangle 214"/>
              <p:cNvSpPr>
                <a:spLocks noChangeArrowheads="1"/>
              </p:cNvSpPr>
              <p:nvPr/>
            </p:nvSpPr>
            <p:spPr bwMode="auto">
              <a:xfrm>
                <a:off x="4869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91" name="Rectangle 41"/>
              <p:cNvSpPr>
                <a:spLocks noChangeArrowheads="1"/>
              </p:cNvSpPr>
              <p:nvPr/>
            </p:nvSpPr>
            <p:spPr bwMode="auto">
              <a:xfrm>
                <a:off x="5859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92" name="Rectangle 42"/>
              <p:cNvSpPr>
                <a:spLocks noChangeArrowheads="1"/>
              </p:cNvSpPr>
              <p:nvPr/>
            </p:nvSpPr>
            <p:spPr bwMode="auto">
              <a:xfrm>
                <a:off x="5859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93" name="Rectangle 45"/>
              <p:cNvSpPr>
                <a:spLocks noChangeArrowheads="1"/>
              </p:cNvSpPr>
              <p:nvPr/>
            </p:nvSpPr>
            <p:spPr bwMode="auto">
              <a:xfrm>
                <a:off x="6316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94" name="Rectangle 46"/>
              <p:cNvSpPr>
                <a:spLocks noChangeArrowheads="1"/>
              </p:cNvSpPr>
              <p:nvPr/>
            </p:nvSpPr>
            <p:spPr bwMode="auto">
              <a:xfrm>
                <a:off x="6316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95" name="Rectangle 47"/>
              <p:cNvSpPr>
                <a:spLocks noChangeArrowheads="1"/>
              </p:cNvSpPr>
              <p:nvPr/>
            </p:nvSpPr>
            <p:spPr bwMode="auto">
              <a:xfrm>
                <a:off x="4869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96" name="Rectangle 49"/>
              <p:cNvSpPr>
                <a:spLocks noChangeArrowheads="1"/>
              </p:cNvSpPr>
              <p:nvPr/>
            </p:nvSpPr>
            <p:spPr bwMode="auto">
              <a:xfrm>
                <a:off x="6774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97" name="Rectangle 50"/>
              <p:cNvSpPr>
                <a:spLocks noChangeArrowheads="1"/>
              </p:cNvSpPr>
              <p:nvPr/>
            </p:nvSpPr>
            <p:spPr bwMode="auto">
              <a:xfrm>
                <a:off x="6774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98" name="Rectangle 51"/>
              <p:cNvSpPr>
                <a:spLocks noChangeArrowheads="1"/>
              </p:cNvSpPr>
              <p:nvPr/>
            </p:nvSpPr>
            <p:spPr bwMode="auto">
              <a:xfrm>
                <a:off x="5402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99" name="Rectangle 223"/>
              <p:cNvSpPr>
                <a:spLocks noChangeArrowheads="1"/>
              </p:cNvSpPr>
              <p:nvPr/>
            </p:nvSpPr>
            <p:spPr bwMode="auto">
              <a:xfrm>
                <a:off x="5402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00" name="Rectangle 226"/>
              <p:cNvSpPr>
                <a:spLocks noChangeArrowheads="1"/>
              </p:cNvSpPr>
              <p:nvPr/>
            </p:nvSpPr>
            <p:spPr bwMode="auto">
              <a:xfrm>
                <a:off x="4869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01" name="Rectangle 41"/>
              <p:cNvSpPr>
                <a:spLocks noChangeArrowheads="1"/>
              </p:cNvSpPr>
              <p:nvPr/>
            </p:nvSpPr>
            <p:spPr bwMode="auto">
              <a:xfrm>
                <a:off x="58596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02" name="Rectangle 42"/>
              <p:cNvSpPr>
                <a:spLocks noChangeArrowheads="1"/>
              </p:cNvSpPr>
              <p:nvPr/>
            </p:nvSpPr>
            <p:spPr bwMode="auto">
              <a:xfrm>
                <a:off x="58596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03" name="Rectangle 45"/>
              <p:cNvSpPr>
                <a:spLocks noChangeArrowheads="1"/>
              </p:cNvSpPr>
              <p:nvPr/>
            </p:nvSpPr>
            <p:spPr bwMode="auto">
              <a:xfrm>
                <a:off x="63168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04" name="Rectangle 46"/>
              <p:cNvSpPr>
                <a:spLocks noChangeArrowheads="1"/>
              </p:cNvSpPr>
              <p:nvPr/>
            </p:nvSpPr>
            <p:spPr bwMode="auto">
              <a:xfrm>
                <a:off x="63168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05" name="Rectangle 47"/>
              <p:cNvSpPr>
                <a:spLocks noChangeArrowheads="1"/>
              </p:cNvSpPr>
              <p:nvPr/>
            </p:nvSpPr>
            <p:spPr bwMode="auto">
              <a:xfrm>
                <a:off x="48690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06" name="Rectangle 49"/>
              <p:cNvSpPr>
                <a:spLocks noChangeArrowheads="1"/>
              </p:cNvSpPr>
              <p:nvPr/>
            </p:nvSpPr>
            <p:spPr bwMode="auto">
              <a:xfrm>
                <a:off x="67740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07" name="Rectangle 50"/>
              <p:cNvSpPr>
                <a:spLocks noChangeArrowheads="1"/>
              </p:cNvSpPr>
              <p:nvPr/>
            </p:nvSpPr>
            <p:spPr bwMode="auto">
              <a:xfrm>
                <a:off x="67740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08" name="Rectangle 51"/>
              <p:cNvSpPr>
                <a:spLocks noChangeArrowheads="1"/>
              </p:cNvSpPr>
              <p:nvPr/>
            </p:nvSpPr>
            <p:spPr bwMode="auto">
              <a:xfrm>
                <a:off x="54024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09" name="Rectangle 235"/>
              <p:cNvSpPr>
                <a:spLocks noChangeArrowheads="1"/>
              </p:cNvSpPr>
              <p:nvPr/>
            </p:nvSpPr>
            <p:spPr bwMode="auto">
              <a:xfrm>
                <a:off x="54024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10" name="Rectangle 238"/>
              <p:cNvSpPr>
                <a:spLocks noChangeArrowheads="1"/>
              </p:cNvSpPr>
              <p:nvPr/>
            </p:nvSpPr>
            <p:spPr bwMode="auto">
              <a:xfrm>
                <a:off x="48690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11" name="Rectangle 41"/>
              <p:cNvSpPr>
                <a:spLocks noChangeArrowheads="1"/>
              </p:cNvSpPr>
              <p:nvPr/>
            </p:nvSpPr>
            <p:spPr bwMode="auto">
              <a:xfrm>
                <a:off x="58596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12" name="Rectangle 45"/>
              <p:cNvSpPr>
                <a:spLocks noChangeArrowheads="1"/>
              </p:cNvSpPr>
              <p:nvPr/>
            </p:nvSpPr>
            <p:spPr bwMode="auto">
              <a:xfrm>
                <a:off x="63168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13" name="Rectangle 47"/>
              <p:cNvSpPr>
                <a:spLocks noChangeArrowheads="1"/>
              </p:cNvSpPr>
              <p:nvPr/>
            </p:nvSpPr>
            <p:spPr bwMode="auto">
              <a:xfrm>
                <a:off x="48690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14" name="Rectangle 49"/>
              <p:cNvSpPr>
                <a:spLocks noChangeArrowheads="1"/>
              </p:cNvSpPr>
              <p:nvPr/>
            </p:nvSpPr>
            <p:spPr bwMode="auto">
              <a:xfrm>
                <a:off x="67740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15" name="Rectangle 50"/>
              <p:cNvSpPr>
                <a:spLocks noChangeArrowheads="1"/>
              </p:cNvSpPr>
              <p:nvPr/>
            </p:nvSpPr>
            <p:spPr bwMode="auto">
              <a:xfrm>
                <a:off x="67740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16" name="Rectangle 51"/>
              <p:cNvSpPr>
                <a:spLocks noChangeArrowheads="1"/>
              </p:cNvSpPr>
              <p:nvPr/>
            </p:nvSpPr>
            <p:spPr bwMode="auto">
              <a:xfrm>
                <a:off x="54024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17" name="Rectangle 247"/>
              <p:cNvSpPr>
                <a:spLocks noChangeArrowheads="1"/>
              </p:cNvSpPr>
              <p:nvPr/>
            </p:nvSpPr>
            <p:spPr bwMode="auto">
              <a:xfrm>
                <a:off x="54024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18" name="Rectangle 250"/>
              <p:cNvSpPr>
                <a:spLocks noChangeArrowheads="1"/>
              </p:cNvSpPr>
              <p:nvPr/>
            </p:nvSpPr>
            <p:spPr bwMode="auto">
              <a:xfrm>
                <a:off x="4869023" y="1969971"/>
                <a:ext cx="304800" cy="228600"/>
              </a:xfrm>
              <a:prstGeom prst="rect">
                <a:avLst/>
              </a:prstGeom>
              <a:solidFill>
                <a:srgbClr val="99CC00"/>
              </a:solidFill>
              <a:ln w="9525">
                <a:solidFill>
                  <a:schemeClr val="tx1"/>
                </a:solidFill>
                <a:round/>
                <a:headEnd/>
                <a:tailEnd/>
              </a:ln>
            </p:spPr>
            <p:txBody>
              <a:bodyPr/>
              <a:lstStyle/>
              <a:p>
                <a:endParaRPr lang="en-US"/>
              </a:p>
            </p:txBody>
          </p:sp>
        </p:grpSp>
        <p:cxnSp>
          <p:nvCxnSpPr>
            <p:cNvPr id="7" name="Straight Connector 61"/>
            <p:cNvCxnSpPr>
              <a:cxnSpLocks noChangeShapeType="1"/>
            </p:cNvCxnSpPr>
            <p:nvPr/>
          </p:nvCxnSpPr>
          <p:spPr bwMode="auto">
            <a:xfrm rot="16200000" flipH="1">
              <a:off x="4600834" y="2104766"/>
              <a:ext cx="1923532"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8" name="Straight Connector 62"/>
            <p:cNvCxnSpPr>
              <a:cxnSpLocks noChangeShapeType="1"/>
            </p:cNvCxnSpPr>
            <p:nvPr/>
          </p:nvCxnSpPr>
          <p:spPr bwMode="auto">
            <a:xfrm rot="10800000" flipV="1">
              <a:off x="5563305" y="3065828"/>
              <a:ext cx="1352814" cy="704"/>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9" name="Group 257"/>
            <p:cNvGrpSpPr>
              <a:grpSpLocks/>
            </p:cNvGrpSpPr>
            <p:nvPr/>
          </p:nvGrpSpPr>
          <p:grpSpPr bwMode="auto">
            <a:xfrm>
              <a:off x="5630946" y="2360532"/>
              <a:ext cx="1183712" cy="705295"/>
              <a:chOff x="1135223" y="2655771"/>
              <a:chExt cx="2667000" cy="3200400"/>
            </a:xfrm>
          </p:grpSpPr>
          <p:sp>
            <p:nvSpPr>
              <p:cNvPr id="141"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2"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3"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4"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5"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9"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0"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1"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2"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3"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4"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5"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6"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7"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8"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59"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0"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1"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2"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3"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4"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5"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6"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7"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8"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69"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0"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1"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2"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3"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4"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5"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6"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7"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8"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79"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0"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1"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2"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3"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4"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5" name="Rectangle 302"/>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6" name="Rectangle 303"/>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7" name="Rectangle 304"/>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8" name="Rectangle 305"/>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89"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0"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1"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2"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3"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4"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5"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6"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7" name="Rectangle 314"/>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8" name="Rectangle 315"/>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99" name="Rectangle 316"/>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0" name="Rectangle 317"/>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1"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2"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3"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4"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5"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6"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7"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8"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09" name="Rectangle 326"/>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0" name="Rectangle 327"/>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1" name="Rectangle 328"/>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2" name="Rectangle 329"/>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3"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4"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5"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6"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7"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8"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19"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0" name="Rectangle 337"/>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1" name="Rectangle 338"/>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2" name="Rectangle 339"/>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3"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4" name="Rectangle 341"/>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a:p>
            </p:txBody>
          </p:sp>
        </p:grpSp>
        <p:grpSp>
          <p:nvGrpSpPr>
            <p:cNvPr id="10" name="Group 343"/>
            <p:cNvGrpSpPr>
              <a:grpSpLocks/>
            </p:cNvGrpSpPr>
            <p:nvPr/>
          </p:nvGrpSpPr>
          <p:grpSpPr bwMode="auto">
            <a:xfrm>
              <a:off x="5630946" y="1655942"/>
              <a:ext cx="1183712" cy="705295"/>
              <a:chOff x="1135223" y="2655771"/>
              <a:chExt cx="2667000" cy="3200400"/>
            </a:xfrm>
          </p:grpSpPr>
          <p:sp>
            <p:nvSpPr>
              <p:cNvPr id="57"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8"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59"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0"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1"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2"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3"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4"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5"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6"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7"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8"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69"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0"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2"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3"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4"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5"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6"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7"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8"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79"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0"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1"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2"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3"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4"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5"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6"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7"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8"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89"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0"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1"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2"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3"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4"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5"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6"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7"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8"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99"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0"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1" name="Rectangle 388"/>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2" name="Rectangle 389"/>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3" name="Rectangle 390"/>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4" name="Rectangle 391"/>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5"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6"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7"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8"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09"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0"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1"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2"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3" name="Rectangle 400"/>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4" name="Rectangle 401"/>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5" name="Rectangle 402"/>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6" name="Rectangle 403"/>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7"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8"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19"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0"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1"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2"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3"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4"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5" name="Rectangle 412"/>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6" name="Rectangle 413"/>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7" name="Rectangle 414"/>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8" name="Rectangle 415"/>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29"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0"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1"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2"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3"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4"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5"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6" name="Rectangle 423"/>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7" name="Rectangle 424"/>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8" name="Rectangle 425"/>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39"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0" name="Rectangle 427"/>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a:p>
            </p:txBody>
          </p:sp>
        </p:grpSp>
        <p:sp>
          <p:nvSpPr>
            <p:cNvPr id="11" name="Rectangle 41"/>
            <p:cNvSpPr>
              <a:spLocks noChangeArrowheads="1"/>
            </p:cNvSpPr>
            <p:nvPr/>
          </p:nvSpPr>
          <p:spPr bwMode="auto">
            <a:xfrm>
              <a:off x="6074133"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12" name="Rectangle 42"/>
            <p:cNvSpPr>
              <a:spLocks noChangeArrowheads="1"/>
            </p:cNvSpPr>
            <p:nvPr/>
          </p:nvSpPr>
          <p:spPr bwMode="auto">
            <a:xfrm>
              <a:off x="6074133" y="1561527"/>
              <a:ext cx="135281" cy="50731"/>
            </a:xfrm>
            <a:prstGeom prst="rect">
              <a:avLst/>
            </a:prstGeom>
            <a:solidFill>
              <a:srgbClr val="99CC00"/>
            </a:solidFill>
            <a:ln w="9525">
              <a:solidFill>
                <a:schemeClr val="tx1"/>
              </a:solidFill>
              <a:round/>
              <a:headEnd/>
              <a:tailEnd/>
            </a:ln>
          </p:spPr>
          <p:txBody>
            <a:bodyPr/>
            <a:lstStyle/>
            <a:p>
              <a:endParaRPr lang="en-US"/>
            </a:p>
          </p:txBody>
        </p:sp>
        <p:sp>
          <p:nvSpPr>
            <p:cNvPr id="13" name="Rectangle 45"/>
            <p:cNvSpPr>
              <a:spLocks noChangeArrowheads="1"/>
            </p:cNvSpPr>
            <p:nvPr/>
          </p:nvSpPr>
          <p:spPr bwMode="auto">
            <a:xfrm>
              <a:off x="6277055"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14" name="Rectangle 46"/>
            <p:cNvSpPr>
              <a:spLocks noChangeArrowheads="1"/>
            </p:cNvSpPr>
            <p:nvPr/>
          </p:nvSpPr>
          <p:spPr bwMode="auto">
            <a:xfrm>
              <a:off x="6277055" y="1561527"/>
              <a:ext cx="135281" cy="50731"/>
            </a:xfrm>
            <a:prstGeom prst="rect">
              <a:avLst/>
            </a:prstGeom>
            <a:solidFill>
              <a:srgbClr val="99CC00"/>
            </a:solidFill>
            <a:ln w="9525">
              <a:solidFill>
                <a:schemeClr val="tx1"/>
              </a:solidFill>
              <a:round/>
              <a:headEnd/>
              <a:tailEnd/>
            </a:ln>
          </p:spPr>
          <p:txBody>
            <a:bodyPr/>
            <a:lstStyle/>
            <a:p>
              <a:endParaRPr lang="en-US"/>
            </a:p>
          </p:txBody>
        </p:sp>
        <p:sp>
          <p:nvSpPr>
            <p:cNvPr id="15" name="Rectangle 49"/>
            <p:cNvSpPr>
              <a:spLocks noChangeArrowheads="1"/>
            </p:cNvSpPr>
            <p:nvPr/>
          </p:nvSpPr>
          <p:spPr bwMode="auto">
            <a:xfrm>
              <a:off x="6479977"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16" name="Rectangle 50"/>
            <p:cNvSpPr>
              <a:spLocks noChangeArrowheads="1"/>
            </p:cNvSpPr>
            <p:nvPr/>
          </p:nvSpPr>
          <p:spPr bwMode="auto">
            <a:xfrm>
              <a:off x="6479977" y="1561527"/>
              <a:ext cx="135281" cy="50731"/>
            </a:xfrm>
            <a:prstGeom prst="rect">
              <a:avLst/>
            </a:prstGeom>
            <a:solidFill>
              <a:srgbClr val="99CC00"/>
            </a:solidFill>
            <a:ln w="9525">
              <a:solidFill>
                <a:schemeClr val="tx1"/>
              </a:solidFill>
              <a:round/>
              <a:headEnd/>
              <a:tailEnd/>
            </a:ln>
          </p:spPr>
          <p:txBody>
            <a:bodyPr/>
            <a:lstStyle/>
            <a:p>
              <a:endParaRPr lang="en-US"/>
            </a:p>
          </p:txBody>
        </p:sp>
        <p:sp>
          <p:nvSpPr>
            <p:cNvPr id="17" name="Rectangle 51"/>
            <p:cNvSpPr>
              <a:spLocks noChangeArrowheads="1"/>
            </p:cNvSpPr>
            <p:nvPr/>
          </p:nvSpPr>
          <p:spPr bwMode="auto">
            <a:xfrm>
              <a:off x="5871211" y="1561527"/>
              <a:ext cx="135281" cy="50731"/>
            </a:xfrm>
            <a:prstGeom prst="rect">
              <a:avLst/>
            </a:prstGeom>
            <a:solidFill>
              <a:srgbClr val="99CC00"/>
            </a:solidFill>
            <a:ln w="9525">
              <a:solidFill>
                <a:schemeClr val="tx1"/>
              </a:solidFill>
              <a:round/>
              <a:headEnd/>
              <a:tailEnd/>
            </a:ln>
          </p:spPr>
          <p:txBody>
            <a:bodyPr/>
            <a:lstStyle/>
            <a:p>
              <a:endParaRPr lang="en-US"/>
            </a:p>
          </p:txBody>
        </p:sp>
        <p:sp>
          <p:nvSpPr>
            <p:cNvPr id="18" name="Rectangle 77"/>
            <p:cNvSpPr>
              <a:spLocks noChangeArrowheads="1"/>
            </p:cNvSpPr>
            <p:nvPr/>
          </p:nvSpPr>
          <p:spPr bwMode="auto">
            <a:xfrm>
              <a:off x="5871211"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19" name="Rectangle 78"/>
            <p:cNvSpPr>
              <a:spLocks noChangeArrowheads="1"/>
            </p:cNvSpPr>
            <p:nvPr/>
          </p:nvSpPr>
          <p:spPr bwMode="auto">
            <a:xfrm>
              <a:off x="6682899"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20" name="Rectangle 79"/>
            <p:cNvSpPr>
              <a:spLocks noChangeArrowheads="1"/>
            </p:cNvSpPr>
            <p:nvPr/>
          </p:nvSpPr>
          <p:spPr bwMode="auto">
            <a:xfrm>
              <a:off x="6682899" y="1561527"/>
              <a:ext cx="135281" cy="50731"/>
            </a:xfrm>
            <a:prstGeom prst="rect">
              <a:avLst/>
            </a:prstGeom>
            <a:solidFill>
              <a:srgbClr val="99CC00"/>
            </a:solidFill>
            <a:ln w="9525">
              <a:solidFill>
                <a:schemeClr val="tx1"/>
              </a:solidFill>
              <a:round/>
              <a:headEnd/>
              <a:tailEnd/>
            </a:ln>
          </p:spPr>
          <p:txBody>
            <a:bodyPr/>
            <a:lstStyle/>
            <a:p>
              <a:endParaRPr lang="en-US"/>
            </a:p>
          </p:txBody>
        </p:sp>
        <p:sp>
          <p:nvSpPr>
            <p:cNvPr id="21" name="Rectangle 80"/>
            <p:cNvSpPr>
              <a:spLocks noChangeArrowheads="1"/>
            </p:cNvSpPr>
            <p:nvPr/>
          </p:nvSpPr>
          <p:spPr bwMode="auto">
            <a:xfrm>
              <a:off x="5634468" y="1612257"/>
              <a:ext cx="135281" cy="50026"/>
            </a:xfrm>
            <a:prstGeom prst="rect">
              <a:avLst/>
            </a:prstGeom>
            <a:solidFill>
              <a:srgbClr val="99CC00"/>
            </a:solidFill>
            <a:ln w="9525">
              <a:solidFill>
                <a:schemeClr val="tx1"/>
              </a:solidFill>
              <a:round/>
              <a:headEnd/>
              <a:tailEnd/>
            </a:ln>
          </p:spPr>
          <p:txBody>
            <a:bodyPr/>
            <a:lstStyle/>
            <a:p>
              <a:endParaRPr lang="en-US"/>
            </a:p>
          </p:txBody>
        </p:sp>
        <p:sp>
          <p:nvSpPr>
            <p:cNvPr id="22" name="Rectangle 41"/>
            <p:cNvSpPr>
              <a:spLocks noChangeArrowheads="1"/>
            </p:cNvSpPr>
            <p:nvPr/>
          </p:nvSpPr>
          <p:spPr bwMode="auto">
            <a:xfrm>
              <a:off x="6074133" y="1511501"/>
              <a:ext cx="135281" cy="50026"/>
            </a:xfrm>
            <a:prstGeom prst="rect">
              <a:avLst/>
            </a:prstGeom>
            <a:solidFill>
              <a:srgbClr val="99CC00"/>
            </a:solidFill>
            <a:ln w="9525">
              <a:solidFill>
                <a:schemeClr val="tx1"/>
              </a:solidFill>
              <a:round/>
              <a:headEnd/>
              <a:tailEnd/>
            </a:ln>
          </p:spPr>
          <p:txBody>
            <a:bodyPr/>
            <a:lstStyle/>
            <a:p>
              <a:endParaRPr lang="en-US"/>
            </a:p>
          </p:txBody>
        </p:sp>
        <p:sp>
          <p:nvSpPr>
            <p:cNvPr id="23" name="Rectangle 42"/>
            <p:cNvSpPr>
              <a:spLocks noChangeArrowheads="1"/>
            </p:cNvSpPr>
            <p:nvPr/>
          </p:nvSpPr>
          <p:spPr bwMode="auto">
            <a:xfrm>
              <a:off x="6074133" y="1460771"/>
              <a:ext cx="135281" cy="50731"/>
            </a:xfrm>
            <a:prstGeom prst="rect">
              <a:avLst/>
            </a:prstGeom>
            <a:solidFill>
              <a:srgbClr val="99CC00"/>
            </a:solidFill>
            <a:ln w="9525">
              <a:solidFill>
                <a:schemeClr val="tx1"/>
              </a:solidFill>
              <a:round/>
              <a:headEnd/>
              <a:tailEnd/>
            </a:ln>
          </p:spPr>
          <p:txBody>
            <a:bodyPr/>
            <a:lstStyle/>
            <a:p>
              <a:endParaRPr lang="en-US"/>
            </a:p>
          </p:txBody>
        </p:sp>
        <p:sp>
          <p:nvSpPr>
            <p:cNvPr id="24" name="Rectangle 45"/>
            <p:cNvSpPr>
              <a:spLocks noChangeArrowheads="1"/>
            </p:cNvSpPr>
            <p:nvPr/>
          </p:nvSpPr>
          <p:spPr bwMode="auto">
            <a:xfrm>
              <a:off x="6277055" y="1511501"/>
              <a:ext cx="135281" cy="50026"/>
            </a:xfrm>
            <a:prstGeom prst="rect">
              <a:avLst/>
            </a:prstGeom>
            <a:solidFill>
              <a:srgbClr val="99CC00"/>
            </a:solidFill>
            <a:ln w="9525">
              <a:solidFill>
                <a:schemeClr val="tx1"/>
              </a:solidFill>
              <a:round/>
              <a:headEnd/>
              <a:tailEnd/>
            </a:ln>
          </p:spPr>
          <p:txBody>
            <a:bodyPr/>
            <a:lstStyle/>
            <a:p>
              <a:endParaRPr lang="en-US"/>
            </a:p>
          </p:txBody>
        </p:sp>
        <p:sp>
          <p:nvSpPr>
            <p:cNvPr id="25" name="Rectangle 46"/>
            <p:cNvSpPr>
              <a:spLocks noChangeArrowheads="1"/>
            </p:cNvSpPr>
            <p:nvPr/>
          </p:nvSpPr>
          <p:spPr bwMode="auto">
            <a:xfrm>
              <a:off x="6277055" y="1460771"/>
              <a:ext cx="135281" cy="50731"/>
            </a:xfrm>
            <a:prstGeom prst="rect">
              <a:avLst/>
            </a:prstGeom>
            <a:solidFill>
              <a:srgbClr val="99CC00"/>
            </a:solidFill>
            <a:ln w="9525">
              <a:solidFill>
                <a:schemeClr val="tx1"/>
              </a:solidFill>
              <a:round/>
              <a:headEnd/>
              <a:tailEnd/>
            </a:ln>
          </p:spPr>
          <p:txBody>
            <a:bodyPr/>
            <a:lstStyle/>
            <a:p>
              <a:endParaRPr lang="en-US"/>
            </a:p>
          </p:txBody>
        </p:sp>
        <p:sp>
          <p:nvSpPr>
            <p:cNvPr id="26" name="Rectangle 49"/>
            <p:cNvSpPr>
              <a:spLocks noChangeArrowheads="1"/>
            </p:cNvSpPr>
            <p:nvPr/>
          </p:nvSpPr>
          <p:spPr bwMode="auto">
            <a:xfrm>
              <a:off x="6479977" y="1511501"/>
              <a:ext cx="135281" cy="50026"/>
            </a:xfrm>
            <a:prstGeom prst="rect">
              <a:avLst/>
            </a:prstGeom>
            <a:solidFill>
              <a:srgbClr val="99CC00"/>
            </a:solidFill>
            <a:ln w="9525">
              <a:solidFill>
                <a:schemeClr val="tx1"/>
              </a:solidFill>
              <a:round/>
              <a:headEnd/>
              <a:tailEnd/>
            </a:ln>
          </p:spPr>
          <p:txBody>
            <a:bodyPr/>
            <a:lstStyle/>
            <a:p>
              <a:endParaRPr lang="en-US"/>
            </a:p>
          </p:txBody>
        </p:sp>
        <p:sp>
          <p:nvSpPr>
            <p:cNvPr id="27" name="Rectangle 50"/>
            <p:cNvSpPr>
              <a:spLocks noChangeArrowheads="1"/>
            </p:cNvSpPr>
            <p:nvPr/>
          </p:nvSpPr>
          <p:spPr bwMode="auto">
            <a:xfrm>
              <a:off x="6479977" y="1460771"/>
              <a:ext cx="135281" cy="50731"/>
            </a:xfrm>
            <a:prstGeom prst="rect">
              <a:avLst/>
            </a:prstGeom>
            <a:solidFill>
              <a:srgbClr val="99CC00"/>
            </a:solidFill>
            <a:ln w="9525">
              <a:solidFill>
                <a:schemeClr val="tx1"/>
              </a:solidFill>
              <a:round/>
              <a:headEnd/>
              <a:tailEnd/>
            </a:ln>
          </p:spPr>
          <p:txBody>
            <a:bodyPr/>
            <a:lstStyle/>
            <a:p>
              <a:endParaRPr lang="en-US"/>
            </a:p>
          </p:txBody>
        </p:sp>
        <p:sp>
          <p:nvSpPr>
            <p:cNvPr id="28" name="Rectangle 51"/>
            <p:cNvSpPr>
              <a:spLocks noChangeArrowheads="1"/>
            </p:cNvSpPr>
            <p:nvPr/>
          </p:nvSpPr>
          <p:spPr bwMode="auto">
            <a:xfrm>
              <a:off x="5871211" y="1460771"/>
              <a:ext cx="135281" cy="50731"/>
            </a:xfrm>
            <a:prstGeom prst="rect">
              <a:avLst/>
            </a:prstGeom>
            <a:solidFill>
              <a:srgbClr val="99CC00"/>
            </a:solidFill>
            <a:ln w="9525">
              <a:solidFill>
                <a:schemeClr val="tx1"/>
              </a:solidFill>
              <a:round/>
              <a:headEnd/>
              <a:tailEnd/>
            </a:ln>
          </p:spPr>
          <p:txBody>
            <a:bodyPr/>
            <a:lstStyle/>
            <a:p>
              <a:endParaRPr lang="en-US"/>
            </a:p>
          </p:txBody>
        </p:sp>
        <p:sp>
          <p:nvSpPr>
            <p:cNvPr id="29" name="Rectangle 77"/>
            <p:cNvSpPr>
              <a:spLocks noChangeArrowheads="1"/>
            </p:cNvSpPr>
            <p:nvPr/>
          </p:nvSpPr>
          <p:spPr bwMode="auto">
            <a:xfrm>
              <a:off x="5871211" y="1511501"/>
              <a:ext cx="135281" cy="50026"/>
            </a:xfrm>
            <a:prstGeom prst="rect">
              <a:avLst/>
            </a:prstGeom>
            <a:solidFill>
              <a:srgbClr val="99CC00"/>
            </a:solidFill>
            <a:ln w="9525">
              <a:solidFill>
                <a:schemeClr val="tx1"/>
              </a:solidFill>
              <a:round/>
              <a:headEnd/>
              <a:tailEnd/>
            </a:ln>
          </p:spPr>
          <p:txBody>
            <a:bodyPr/>
            <a:lstStyle/>
            <a:p>
              <a:endParaRPr lang="en-US"/>
            </a:p>
          </p:txBody>
        </p:sp>
        <p:sp>
          <p:nvSpPr>
            <p:cNvPr id="30" name="Rectangle 78"/>
            <p:cNvSpPr>
              <a:spLocks noChangeArrowheads="1"/>
            </p:cNvSpPr>
            <p:nvPr/>
          </p:nvSpPr>
          <p:spPr bwMode="auto">
            <a:xfrm>
              <a:off x="6682899" y="1511501"/>
              <a:ext cx="135281" cy="50026"/>
            </a:xfrm>
            <a:prstGeom prst="rect">
              <a:avLst/>
            </a:prstGeom>
            <a:solidFill>
              <a:srgbClr val="99CC00"/>
            </a:solidFill>
            <a:ln w="9525">
              <a:solidFill>
                <a:schemeClr val="tx1"/>
              </a:solidFill>
              <a:round/>
              <a:headEnd/>
              <a:tailEnd/>
            </a:ln>
          </p:spPr>
          <p:txBody>
            <a:bodyPr/>
            <a:lstStyle/>
            <a:p>
              <a:endParaRPr lang="en-US"/>
            </a:p>
          </p:txBody>
        </p:sp>
        <p:sp>
          <p:nvSpPr>
            <p:cNvPr id="31" name="Rectangle 79"/>
            <p:cNvSpPr>
              <a:spLocks noChangeArrowheads="1"/>
            </p:cNvSpPr>
            <p:nvPr/>
          </p:nvSpPr>
          <p:spPr bwMode="auto">
            <a:xfrm>
              <a:off x="6682899" y="1460771"/>
              <a:ext cx="135281" cy="50731"/>
            </a:xfrm>
            <a:prstGeom prst="rect">
              <a:avLst/>
            </a:prstGeom>
            <a:solidFill>
              <a:srgbClr val="99CC00"/>
            </a:solidFill>
            <a:ln w="9525">
              <a:solidFill>
                <a:schemeClr val="tx1"/>
              </a:solidFill>
              <a:round/>
              <a:headEnd/>
              <a:tailEnd/>
            </a:ln>
          </p:spPr>
          <p:txBody>
            <a:bodyPr/>
            <a:lstStyle/>
            <a:p>
              <a:endParaRPr lang="en-US"/>
            </a:p>
          </p:txBody>
        </p:sp>
        <p:sp>
          <p:nvSpPr>
            <p:cNvPr id="32" name="Rectangle 41"/>
            <p:cNvSpPr>
              <a:spLocks noChangeArrowheads="1"/>
            </p:cNvSpPr>
            <p:nvPr/>
          </p:nvSpPr>
          <p:spPr bwMode="auto">
            <a:xfrm>
              <a:off x="6074133" y="1410744"/>
              <a:ext cx="135281" cy="50026"/>
            </a:xfrm>
            <a:prstGeom prst="rect">
              <a:avLst/>
            </a:prstGeom>
            <a:solidFill>
              <a:srgbClr val="99CC00"/>
            </a:solidFill>
            <a:ln w="9525">
              <a:solidFill>
                <a:schemeClr val="tx1"/>
              </a:solidFill>
              <a:round/>
              <a:headEnd/>
              <a:tailEnd/>
            </a:ln>
          </p:spPr>
          <p:txBody>
            <a:bodyPr/>
            <a:lstStyle/>
            <a:p>
              <a:endParaRPr lang="en-US"/>
            </a:p>
          </p:txBody>
        </p:sp>
        <p:sp>
          <p:nvSpPr>
            <p:cNvPr id="33" name="Rectangle 42"/>
            <p:cNvSpPr>
              <a:spLocks noChangeArrowheads="1"/>
            </p:cNvSpPr>
            <p:nvPr/>
          </p:nvSpPr>
          <p:spPr bwMode="auto">
            <a:xfrm>
              <a:off x="6074133" y="1360014"/>
              <a:ext cx="135281" cy="50731"/>
            </a:xfrm>
            <a:prstGeom prst="rect">
              <a:avLst/>
            </a:prstGeom>
            <a:solidFill>
              <a:srgbClr val="99CC00"/>
            </a:solidFill>
            <a:ln w="9525">
              <a:solidFill>
                <a:schemeClr val="tx1"/>
              </a:solidFill>
              <a:round/>
              <a:headEnd/>
              <a:tailEnd/>
            </a:ln>
          </p:spPr>
          <p:txBody>
            <a:bodyPr/>
            <a:lstStyle/>
            <a:p>
              <a:endParaRPr lang="en-US"/>
            </a:p>
          </p:txBody>
        </p:sp>
        <p:sp>
          <p:nvSpPr>
            <p:cNvPr id="34" name="Rectangle 45"/>
            <p:cNvSpPr>
              <a:spLocks noChangeArrowheads="1"/>
            </p:cNvSpPr>
            <p:nvPr/>
          </p:nvSpPr>
          <p:spPr bwMode="auto">
            <a:xfrm>
              <a:off x="6277055" y="1410744"/>
              <a:ext cx="135281" cy="50026"/>
            </a:xfrm>
            <a:prstGeom prst="rect">
              <a:avLst/>
            </a:prstGeom>
            <a:solidFill>
              <a:srgbClr val="99CC00"/>
            </a:solidFill>
            <a:ln w="9525">
              <a:solidFill>
                <a:schemeClr val="tx1"/>
              </a:solidFill>
              <a:round/>
              <a:headEnd/>
              <a:tailEnd/>
            </a:ln>
          </p:spPr>
          <p:txBody>
            <a:bodyPr/>
            <a:lstStyle/>
            <a:p>
              <a:endParaRPr lang="en-US"/>
            </a:p>
          </p:txBody>
        </p:sp>
        <p:sp>
          <p:nvSpPr>
            <p:cNvPr id="35" name="Rectangle 46"/>
            <p:cNvSpPr>
              <a:spLocks noChangeArrowheads="1"/>
            </p:cNvSpPr>
            <p:nvPr/>
          </p:nvSpPr>
          <p:spPr bwMode="auto">
            <a:xfrm>
              <a:off x="6277055" y="1360014"/>
              <a:ext cx="135281" cy="50731"/>
            </a:xfrm>
            <a:prstGeom prst="rect">
              <a:avLst/>
            </a:prstGeom>
            <a:solidFill>
              <a:srgbClr val="99CC00"/>
            </a:solidFill>
            <a:ln w="9525">
              <a:solidFill>
                <a:schemeClr val="tx1"/>
              </a:solidFill>
              <a:round/>
              <a:headEnd/>
              <a:tailEnd/>
            </a:ln>
          </p:spPr>
          <p:txBody>
            <a:bodyPr/>
            <a:lstStyle/>
            <a:p>
              <a:endParaRPr lang="en-US"/>
            </a:p>
          </p:txBody>
        </p:sp>
        <p:sp>
          <p:nvSpPr>
            <p:cNvPr id="36" name="Rectangle 49"/>
            <p:cNvSpPr>
              <a:spLocks noChangeArrowheads="1"/>
            </p:cNvSpPr>
            <p:nvPr/>
          </p:nvSpPr>
          <p:spPr bwMode="auto">
            <a:xfrm>
              <a:off x="6479977" y="1410744"/>
              <a:ext cx="135281" cy="50026"/>
            </a:xfrm>
            <a:prstGeom prst="rect">
              <a:avLst/>
            </a:prstGeom>
            <a:solidFill>
              <a:srgbClr val="99CC00"/>
            </a:solidFill>
            <a:ln w="9525">
              <a:solidFill>
                <a:schemeClr val="tx1"/>
              </a:solidFill>
              <a:round/>
              <a:headEnd/>
              <a:tailEnd/>
            </a:ln>
          </p:spPr>
          <p:txBody>
            <a:bodyPr/>
            <a:lstStyle/>
            <a:p>
              <a:endParaRPr lang="en-US"/>
            </a:p>
          </p:txBody>
        </p:sp>
        <p:sp>
          <p:nvSpPr>
            <p:cNvPr id="37" name="Rectangle 50"/>
            <p:cNvSpPr>
              <a:spLocks noChangeArrowheads="1"/>
            </p:cNvSpPr>
            <p:nvPr/>
          </p:nvSpPr>
          <p:spPr bwMode="auto">
            <a:xfrm>
              <a:off x="6479977" y="1360014"/>
              <a:ext cx="135281" cy="50731"/>
            </a:xfrm>
            <a:prstGeom prst="rect">
              <a:avLst/>
            </a:prstGeom>
            <a:solidFill>
              <a:srgbClr val="99CC00"/>
            </a:solidFill>
            <a:ln w="9525">
              <a:solidFill>
                <a:schemeClr val="tx1"/>
              </a:solidFill>
              <a:round/>
              <a:headEnd/>
              <a:tailEnd/>
            </a:ln>
          </p:spPr>
          <p:txBody>
            <a:bodyPr/>
            <a:lstStyle/>
            <a:p>
              <a:endParaRPr lang="en-US"/>
            </a:p>
          </p:txBody>
        </p:sp>
        <p:sp>
          <p:nvSpPr>
            <p:cNvPr id="38" name="Rectangle 51"/>
            <p:cNvSpPr>
              <a:spLocks noChangeArrowheads="1"/>
            </p:cNvSpPr>
            <p:nvPr/>
          </p:nvSpPr>
          <p:spPr bwMode="auto">
            <a:xfrm>
              <a:off x="5871211" y="1360014"/>
              <a:ext cx="135281" cy="50731"/>
            </a:xfrm>
            <a:prstGeom prst="rect">
              <a:avLst/>
            </a:prstGeom>
            <a:solidFill>
              <a:srgbClr val="99CC00"/>
            </a:solidFill>
            <a:ln w="9525">
              <a:solidFill>
                <a:schemeClr val="tx1"/>
              </a:solidFill>
              <a:round/>
              <a:headEnd/>
              <a:tailEnd/>
            </a:ln>
          </p:spPr>
          <p:txBody>
            <a:bodyPr/>
            <a:lstStyle/>
            <a:p>
              <a:endParaRPr lang="en-US"/>
            </a:p>
          </p:txBody>
        </p:sp>
        <p:sp>
          <p:nvSpPr>
            <p:cNvPr id="39" name="Rectangle 77"/>
            <p:cNvSpPr>
              <a:spLocks noChangeArrowheads="1"/>
            </p:cNvSpPr>
            <p:nvPr/>
          </p:nvSpPr>
          <p:spPr bwMode="auto">
            <a:xfrm>
              <a:off x="5871211" y="1410744"/>
              <a:ext cx="135281" cy="50026"/>
            </a:xfrm>
            <a:prstGeom prst="rect">
              <a:avLst/>
            </a:prstGeom>
            <a:solidFill>
              <a:srgbClr val="99CC00"/>
            </a:solidFill>
            <a:ln w="9525">
              <a:solidFill>
                <a:schemeClr val="tx1"/>
              </a:solidFill>
              <a:round/>
              <a:headEnd/>
              <a:tailEnd/>
            </a:ln>
          </p:spPr>
          <p:txBody>
            <a:bodyPr/>
            <a:lstStyle/>
            <a:p>
              <a:endParaRPr lang="en-US"/>
            </a:p>
          </p:txBody>
        </p:sp>
        <p:sp>
          <p:nvSpPr>
            <p:cNvPr id="40" name="Rectangle 78"/>
            <p:cNvSpPr>
              <a:spLocks noChangeArrowheads="1"/>
            </p:cNvSpPr>
            <p:nvPr/>
          </p:nvSpPr>
          <p:spPr bwMode="auto">
            <a:xfrm>
              <a:off x="6682899" y="1410744"/>
              <a:ext cx="135281" cy="50026"/>
            </a:xfrm>
            <a:prstGeom prst="rect">
              <a:avLst/>
            </a:prstGeom>
            <a:solidFill>
              <a:srgbClr val="99CC00"/>
            </a:solidFill>
            <a:ln w="9525">
              <a:solidFill>
                <a:schemeClr val="tx1"/>
              </a:solidFill>
              <a:round/>
              <a:headEnd/>
              <a:tailEnd/>
            </a:ln>
          </p:spPr>
          <p:txBody>
            <a:bodyPr/>
            <a:lstStyle/>
            <a:p>
              <a:endParaRPr lang="en-US"/>
            </a:p>
          </p:txBody>
        </p:sp>
        <p:sp>
          <p:nvSpPr>
            <p:cNvPr id="41" name="Rectangle 79"/>
            <p:cNvSpPr>
              <a:spLocks noChangeArrowheads="1"/>
            </p:cNvSpPr>
            <p:nvPr/>
          </p:nvSpPr>
          <p:spPr bwMode="auto">
            <a:xfrm>
              <a:off x="6682899" y="1360014"/>
              <a:ext cx="135281" cy="50731"/>
            </a:xfrm>
            <a:prstGeom prst="rect">
              <a:avLst/>
            </a:prstGeom>
            <a:solidFill>
              <a:srgbClr val="99CC00"/>
            </a:solidFill>
            <a:ln w="9525">
              <a:solidFill>
                <a:schemeClr val="tx1"/>
              </a:solidFill>
              <a:round/>
              <a:headEnd/>
              <a:tailEnd/>
            </a:ln>
          </p:spPr>
          <p:txBody>
            <a:bodyPr/>
            <a:lstStyle/>
            <a:p>
              <a:endParaRPr lang="en-US"/>
            </a:p>
          </p:txBody>
        </p:sp>
        <p:sp>
          <p:nvSpPr>
            <p:cNvPr id="42" name="Rectangle 41"/>
            <p:cNvSpPr>
              <a:spLocks noChangeArrowheads="1"/>
            </p:cNvSpPr>
            <p:nvPr/>
          </p:nvSpPr>
          <p:spPr bwMode="auto">
            <a:xfrm>
              <a:off x="6074133" y="1309988"/>
              <a:ext cx="135281" cy="50026"/>
            </a:xfrm>
            <a:prstGeom prst="rect">
              <a:avLst/>
            </a:prstGeom>
            <a:solidFill>
              <a:srgbClr val="99CC00"/>
            </a:solidFill>
            <a:ln w="9525">
              <a:solidFill>
                <a:schemeClr val="tx1"/>
              </a:solidFill>
              <a:round/>
              <a:headEnd/>
              <a:tailEnd/>
            </a:ln>
          </p:spPr>
          <p:txBody>
            <a:bodyPr/>
            <a:lstStyle/>
            <a:p>
              <a:endParaRPr lang="en-US"/>
            </a:p>
          </p:txBody>
        </p:sp>
        <p:sp>
          <p:nvSpPr>
            <p:cNvPr id="43" name="Rectangle 42"/>
            <p:cNvSpPr>
              <a:spLocks noChangeArrowheads="1"/>
            </p:cNvSpPr>
            <p:nvPr/>
          </p:nvSpPr>
          <p:spPr bwMode="auto">
            <a:xfrm>
              <a:off x="6074133" y="1259258"/>
              <a:ext cx="135281" cy="50731"/>
            </a:xfrm>
            <a:prstGeom prst="rect">
              <a:avLst/>
            </a:prstGeom>
            <a:solidFill>
              <a:srgbClr val="99CC00"/>
            </a:solidFill>
            <a:ln w="9525">
              <a:solidFill>
                <a:schemeClr val="tx1"/>
              </a:solidFill>
              <a:round/>
              <a:headEnd/>
              <a:tailEnd/>
            </a:ln>
          </p:spPr>
          <p:txBody>
            <a:bodyPr/>
            <a:lstStyle/>
            <a:p>
              <a:endParaRPr lang="en-US"/>
            </a:p>
          </p:txBody>
        </p:sp>
        <p:sp>
          <p:nvSpPr>
            <p:cNvPr id="44" name="Rectangle 45"/>
            <p:cNvSpPr>
              <a:spLocks noChangeArrowheads="1"/>
            </p:cNvSpPr>
            <p:nvPr/>
          </p:nvSpPr>
          <p:spPr bwMode="auto">
            <a:xfrm>
              <a:off x="6277055" y="1309988"/>
              <a:ext cx="135281" cy="50026"/>
            </a:xfrm>
            <a:prstGeom prst="rect">
              <a:avLst/>
            </a:prstGeom>
            <a:solidFill>
              <a:srgbClr val="99CC00"/>
            </a:solidFill>
            <a:ln w="9525">
              <a:solidFill>
                <a:schemeClr val="tx1"/>
              </a:solidFill>
              <a:round/>
              <a:headEnd/>
              <a:tailEnd/>
            </a:ln>
          </p:spPr>
          <p:txBody>
            <a:bodyPr/>
            <a:lstStyle/>
            <a:p>
              <a:endParaRPr lang="en-US"/>
            </a:p>
          </p:txBody>
        </p:sp>
        <p:sp>
          <p:nvSpPr>
            <p:cNvPr id="45" name="Rectangle 46"/>
            <p:cNvSpPr>
              <a:spLocks noChangeArrowheads="1"/>
            </p:cNvSpPr>
            <p:nvPr/>
          </p:nvSpPr>
          <p:spPr bwMode="auto">
            <a:xfrm>
              <a:off x="6277055" y="1259258"/>
              <a:ext cx="135281" cy="50731"/>
            </a:xfrm>
            <a:prstGeom prst="rect">
              <a:avLst/>
            </a:prstGeom>
            <a:solidFill>
              <a:srgbClr val="99CC00"/>
            </a:solidFill>
            <a:ln w="9525">
              <a:solidFill>
                <a:schemeClr val="tx1"/>
              </a:solidFill>
              <a:round/>
              <a:headEnd/>
              <a:tailEnd/>
            </a:ln>
          </p:spPr>
          <p:txBody>
            <a:bodyPr/>
            <a:lstStyle/>
            <a:p>
              <a:endParaRPr lang="en-US"/>
            </a:p>
          </p:txBody>
        </p:sp>
        <p:sp>
          <p:nvSpPr>
            <p:cNvPr id="46" name="Rectangle 49"/>
            <p:cNvSpPr>
              <a:spLocks noChangeArrowheads="1"/>
            </p:cNvSpPr>
            <p:nvPr/>
          </p:nvSpPr>
          <p:spPr bwMode="auto">
            <a:xfrm>
              <a:off x="6479977" y="1309988"/>
              <a:ext cx="135281" cy="50026"/>
            </a:xfrm>
            <a:prstGeom prst="rect">
              <a:avLst/>
            </a:prstGeom>
            <a:solidFill>
              <a:srgbClr val="99CC00"/>
            </a:solidFill>
            <a:ln w="9525">
              <a:solidFill>
                <a:schemeClr val="tx1"/>
              </a:solidFill>
              <a:round/>
              <a:headEnd/>
              <a:tailEnd/>
            </a:ln>
          </p:spPr>
          <p:txBody>
            <a:bodyPr/>
            <a:lstStyle/>
            <a:p>
              <a:endParaRPr lang="en-US"/>
            </a:p>
          </p:txBody>
        </p:sp>
        <p:sp>
          <p:nvSpPr>
            <p:cNvPr id="47" name="Rectangle 50"/>
            <p:cNvSpPr>
              <a:spLocks noChangeArrowheads="1"/>
            </p:cNvSpPr>
            <p:nvPr/>
          </p:nvSpPr>
          <p:spPr bwMode="auto">
            <a:xfrm>
              <a:off x="6479977" y="1259258"/>
              <a:ext cx="135281" cy="50731"/>
            </a:xfrm>
            <a:prstGeom prst="rect">
              <a:avLst/>
            </a:prstGeom>
            <a:solidFill>
              <a:srgbClr val="99CC00"/>
            </a:solidFill>
            <a:ln w="9525">
              <a:solidFill>
                <a:schemeClr val="tx1"/>
              </a:solidFill>
              <a:round/>
              <a:headEnd/>
              <a:tailEnd/>
            </a:ln>
          </p:spPr>
          <p:txBody>
            <a:bodyPr/>
            <a:lstStyle/>
            <a:p>
              <a:endParaRPr lang="en-US"/>
            </a:p>
          </p:txBody>
        </p:sp>
        <p:sp>
          <p:nvSpPr>
            <p:cNvPr id="48" name="Rectangle 51"/>
            <p:cNvSpPr>
              <a:spLocks noChangeArrowheads="1"/>
            </p:cNvSpPr>
            <p:nvPr/>
          </p:nvSpPr>
          <p:spPr bwMode="auto">
            <a:xfrm>
              <a:off x="5871211" y="1259258"/>
              <a:ext cx="135281" cy="50731"/>
            </a:xfrm>
            <a:prstGeom prst="rect">
              <a:avLst/>
            </a:prstGeom>
            <a:solidFill>
              <a:srgbClr val="99CC00"/>
            </a:solidFill>
            <a:ln w="9525">
              <a:solidFill>
                <a:schemeClr val="tx1"/>
              </a:solidFill>
              <a:round/>
              <a:headEnd/>
              <a:tailEnd/>
            </a:ln>
          </p:spPr>
          <p:txBody>
            <a:bodyPr/>
            <a:lstStyle/>
            <a:p>
              <a:endParaRPr lang="en-US"/>
            </a:p>
          </p:txBody>
        </p:sp>
        <p:sp>
          <p:nvSpPr>
            <p:cNvPr id="49" name="Rectangle 466"/>
            <p:cNvSpPr>
              <a:spLocks noChangeArrowheads="1"/>
            </p:cNvSpPr>
            <p:nvPr/>
          </p:nvSpPr>
          <p:spPr bwMode="auto">
            <a:xfrm>
              <a:off x="5871211" y="1309988"/>
              <a:ext cx="135281" cy="50026"/>
            </a:xfrm>
            <a:prstGeom prst="rect">
              <a:avLst/>
            </a:prstGeom>
            <a:solidFill>
              <a:srgbClr val="99CC00"/>
            </a:solidFill>
            <a:ln w="9525">
              <a:solidFill>
                <a:schemeClr val="tx1"/>
              </a:solidFill>
              <a:round/>
              <a:headEnd/>
              <a:tailEnd/>
            </a:ln>
          </p:spPr>
          <p:txBody>
            <a:bodyPr/>
            <a:lstStyle/>
            <a:p>
              <a:endParaRPr lang="en-US"/>
            </a:p>
          </p:txBody>
        </p:sp>
        <p:sp>
          <p:nvSpPr>
            <p:cNvPr id="50" name="Rectangle 467"/>
            <p:cNvSpPr>
              <a:spLocks noChangeArrowheads="1"/>
            </p:cNvSpPr>
            <p:nvPr/>
          </p:nvSpPr>
          <p:spPr bwMode="auto">
            <a:xfrm>
              <a:off x="6682899" y="1309988"/>
              <a:ext cx="135281" cy="50026"/>
            </a:xfrm>
            <a:prstGeom prst="rect">
              <a:avLst/>
            </a:prstGeom>
            <a:solidFill>
              <a:srgbClr val="99CC00"/>
            </a:solidFill>
            <a:ln w="9525">
              <a:solidFill>
                <a:schemeClr val="tx1"/>
              </a:solidFill>
              <a:round/>
              <a:headEnd/>
              <a:tailEnd/>
            </a:ln>
          </p:spPr>
          <p:txBody>
            <a:bodyPr/>
            <a:lstStyle/>
            <a:p>
              <a:endParaRPr lang="en-US"/>
            </a:p>
          </p:txBody>
        </p:sp>
        <p:sp>
          <p:nvSpPr>
            <p:cNvPr id="51" name="Rectangle 468"/>
            <p:cNvSpPr>
              <a:spLocks noChangeArrowheads="1"/>
            </p:cNvSpPr>
            <p:nvPr/>
          </p:nvSpPr>
          <p:spPr bwMode="auto">
            <a:xfrm>
              <a:off x="6682899" y="1259258"/>
              <a:ext cx="135281" cy="50731"/>
            </a:xfrm>
            <a:prstGeom prst="rect">
              <a:avLst/>
            </a:prstGeom>
            <a:solidFill>
              <a:srgbClr val="99CC00"/>
            </a:solidFill>
            <a:ln w="9525">
              <a:solidFill>
                <a:schemeClr val="tx1"/>
              </a:solidFill>
              <a:round/>
              <a:headEnd/>
              <a:tailEnd/>
            </a:ln>
          </p:spPr>
          <p:txBody>
            <a:bodyPr/>
            <a:lstStyle/>
            <a:p>
              <a:endParaRPr lang="en-US"/>
            </a:p>
          </p:txBody>
        </p:sp>
        <p:sp>
          <p:nvSpPr>
            <p:cNvPr id="52" name="Rectangle 49"/>
            <p:cNvSpPr>
              <a:spLocks noChangeArrowheads="1"/>
            </p:cNvSpPr>
            <p:nvPr/>
          </p:nvSpPr>
          <p:spPr bwMode="auto">
            <a:xfrm>
              <a:off x="6479977" y="1209232"/>
              <a:ext cx="135281" cy="50026"/>
            </a:xfrm>
            <a:prstGeom prst="rect">
              <a:avLst/>
            </a:prstGeom>
            <a:solidFill>
              <a:srgbClr val="99CC00"/>
            </a:solidFill>
            <a:ln w="9525">
              <a:solidFill>
                <a:schemeClr val="tx1"/>
              </a:solidFill>
              <a:round/>
              <a:headEnd/>
              <a:tailEnd/>
            </a:ln>
          </p:spPr>
          <p:txBody>
            <a:bodyPr/>
            <a:lstStyle/>
            <a:p>
              <a:endParaRPr lang="en-US"/>
            </a:p>
          </p:txBody>
        </p:sp>
        <p:sp>
          <p:nvSpPr>
            <p:cNvPr id="53" name="Rectangle 50"/>
            <p:cNvSpPr>
              <a:spLocks noChangeArrowheads="1"/>
            </p:cNvSpPr>
            <p:nvPr/>
          </p:nvSpPr>
          <p:spPr bwMode="auto">
            <a:xfrm>
              <a:off x="6479977" y="1158501"/>
              <a:ext cx="135281" cy="50731"/>
            </a:xfrm>
            <a:prstGeom prst="rect">
              <a:avLst/>
            </a:prstGeom>
            <a:solidFill>
              <a:srgbClr val="99CC00"/>
            </a:solidFill>
            <a:ln w="9525">
              <a:solidFill>
                <a:schemeClr val="tx1"/>
              </a:solidFill>
              <a:round/>
              <a:headEnd/>
              <a:tailEnd/>
            </a:ln>
          </p:spPr>
          <p:txBody>
            <a:bodyPr/>
            <a:lstStyle/>
            <a:p>
              <a:endParaRPr lang="en-US"/>
            </a:p>
          </p:txBody>
        </p:sp>
        <p:sp>
          <p:nvSpPr>
            <p:cNvPr id="54" name="Rectangle 51"/>
            <p:cNvSpPr>
              <a:spLocks noChangeArrowheads="1"/>
            </p:cNvSpPr>
            <p:nvPr/>
          </p:nvSpPr>
          <p:spPr bwMode="auto">
            <a:xfrm>
              <a:off x="5871211" y="1158501"/>
              <a:ext cx="135281" cy="50731"/>
            </a:xfrm>
            <a:prstGeom prst="rect">
              <a:avLst/>
            </a:prstGeom>
            <a:solidFill>
              <a:srgbClr val="99CC00"/>
            </a:solidFill>
            <a:ln w="9525">
              <a:solidFill>
                <a:schemeClr val="tx1"/>
              </a:solidFill>
              <a:round/>
              <a:headEnd/>
              <a:tailEnd/>
            </a:ln>
          </p:spPr>
          <p:txBody>
            <a:bodyPr/>
            <a:lstStyle/>
            <a:p>
              <a:endParaRPr lang="en-US"/>
            </a:p>
          </p:txBody>
        </p:sp>
        <p:sp>
          <p:nvSpPr>
            <p:cNvPr id="55" name="Rectangle 472"/>
            <p:cNvSpPr>
              <a:spLocks noChangeArrowheads="1"/>
            </p:cNvSpPr>
            <p:nvPr/>
          </p:nvSpPr>
          <p:spPr bwMode="auto">
            <a:xfrm>
              <a:off x="5871211" y="1209232"/>
              <a:ext cx="135281" cy="50026"/>
            </a:xfrm>
            <a:prstGeom prst="rect">
              <a:avLst/>
            </a:prstGeom>
            <a:solidFill>
              <a:srgbClr val="99CC00"/>
            </a:solidFill>
            <a:ln w="9525">
              <a:solidFill>
                <a:schemeClr val="tx1"/>
              </a:solidFill>
              <a:round/>
              <a:headEnd/>
              <a:tailEnd/>
            </a:ln>
          </p:spPr>
          <p:txBody>
            <a:bodyPr/>
            <a:lstStyle/>
            <a:p>
              <a:endParaRPr lang="en-US"/>
            </a:p>
          </p:txBody>
        </p:sp>
        <p:sp>
          <p:nvSpPr>
            <p:cNvPr id="56" name="Rectangle 473"/>
            <p:cNvSpPr>
              <a:spLocks noChangeArrowheads="1"/>
            </p:cNvSpPr>
            <p:nvPr/>
          </p:nvSpPr>
          <p:spPr bwMode="auto">
            <a:xfrm>
              <a:off x="6682899" y="1209232"/>
              <a:ext cx="135281" cy="50026"/>
            </a:xfrm>
            <a:prstGeom prst="rect">
              <a:avLst/>
            </a:prstGeom>
            <a:solidFill>
              <a:srgbClr val="99CC00"/>
            </a:solidFill>
            <a:ln w="9525">
              <a:solidFill>
                <a:schemeClr val="tx1"/>
              </a:solidFill>
              <a:round/>
              <a:headEnd/>
              <a:tailEnd/>
            </a:ln>
          </p:spPr>
          <p:txBody>
            <a:bodyPr/>
            <a:lstStyle/>
            <a:p>
              <a:endParaRPr lang="en-US"/>
            </a:p>
          </p:txBody>
        </p:sp>
      </p:grpSp>
      <p:sp>
        <p:nvSpPr>
          <p:cNvPr id="319" name="TextBox 92"/>
          <p:cNvSpPr txBox="1">
            <a:spLocks noChangeArrowheads="1"/>
          </p:cNvSpPr>
          <p:nvPr/>
        </p:nvSpPr>
        <p:spPr bwMode="auto">
          <a:xfrm>
            <a:off x="4745777" y="3276600"/>
            <a:ext cx="904883" cy="3077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your die</a:t>
            </a:r>
          </a:p>
        </p:txBody>
      </p:sp>
      <p:sp>
        <p:nvSpPr>
          <p:cNvPr id="320" name="TextBox 93"/>
          <p:cNvSpPr txBox="1">
            <a:spLocks noChangeArrowheads="1"/>
          </p:cNvSpPr>
          <p:nvPr/>
        </p:nvSpPr>
        <p:spPr bwMode="auto">
          <a:xfrm>
            <a:off x="6672967" y="3276600"/>
            <a:ext cx="1642358" cy="3077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a:t>questionable die</a:t>
            </a:r>
          </a:p>
        </p:txBody>
      </p:sp>
      <p:sp>
        <p:nvSpPr>
          <p:cNvPr id="2" name="Slide Number Placeholder 1">
            <a:extLst>
              <a:ext uri="{FF2B5EF4-FFF2-40B4-BE49-F238E27FC236}">
                <a16:creationId xmlns:a16="http://schemas.microsoft.com/office/drawing/2014/main" id="{636D8725-8E56-0040-95A6-FD4D3F826E09}"/>
              </a:ext>
            </a:extLst>
          </p:cNvPr>
          <p:cNvSpPr>
            <a:spLocks noGrp="1"/>
          </p:cNvSpPr>
          <p:nvPr>
            <p:ph type="sldNum" sz="quarter" idx="12"/>
          </p:nvPr>
        </p:nvSpPr>
        <p:spPr/>
        <p:txBody>
          <a:bodyPr/>
          <a:lstStyle/>
          <a:p>
            <a:fld id="{803C33BC-767D-8845-BB2C-A473FB4A7552}" type="slidenum">
              <a:rPr lang="en-US" smtClean="0"/>
              <a:pPr/>
              <a:t>57</a:t>
            </a:fld>
            <a:endParaRPr lang="en-US"/>
          </a:p>
        </p:txBody>
      </p:sp>
    </p:spTree>
    <p:extLst>
      <p:ext uri="{BB962C8B-B14F-4D97-AF65-F5344CB8AC3E}">
        <p14:creationId xmlns:p14="http://schemas.microsoft.com/office/powerpoint/2010/main" val="3897994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38" name="Straight Connector 61"/>
          <p:cNvCxnSpPr>
            <a:cxnSpLocks noChangeShapeType="1"/>
          </p:cNvCxnSpPr>
          <p:nvPr/>
        </p:nvCxnSpPr>
        <p:spPr bwMode="auto">
          <a:xfrm rot="16200000" flipH="1">
            <a:off x="2547937"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14339" name="Straight Connector 62"/>
          <p:cNvCxnSpPr>
            <a:cxnSpLocks noChangeShapeType="1"/>
          </p:cNvCxnSpPr>
          <p:nvPr/>
        </p:nvCxnSpPr>
        <p:spPr bwMode="auto">
          <a:xfrm rot="10800000" flipV="1">
            <a:off x="47164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14340" name="Group 474"/>
          <p:cNvGrpSpPr>
            <a:grpSpLocks/>
          </p:cNvGrpSpPr>
          <p:nvPr/>
        </p:nvGrpSpPr>
        <p:grpSpPr bwMode="auto">
          <a:xfrm>
            <a:off x="4868863" y="3797300"/>
            <a:ext cx="2667000" cy="2058988"/>
            <a:chOff x="4869023" y="1741371"/>
            <a:chExt cx="2667000" cy="4114800"/>
          </a:xfrm>
        </p:grpSpPr>
        <p:sp>
          <p:nvSpPr>
            <p:cNvPr id="14765" name="Rectangle 41"/>
            <p:cNvSpPr>
              <a:spLocks noChangeArrowheads="1"/>
            </p:cNvSpPr>
            <p:nvPr/>
          </p:nvSpPr>
          <p:spPr bwMode="auto">
            <a:xfrm>
              <a:off x="5859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66" name="Rectangle 42"/>
            <p:cNvSpPr>
              <a:spLocks noChangeArrowheads="1"/>
            </p:cNvSpPr>
            <p:nvPr/>
          </p:nvSpPr>
          <p:spPr bwMode="auto">
            <a:xfrm>
              <a:off x="5859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67" name="Rectangle 45"/>
            <p:cNvSpPr>
              <a:spLocks noChangeArrowheads="1"/>
            </p:cNvSpPr>
            <p:nvPr/>
          </p:nvSpPr>
          <p:spPr bwMode="auto">
            <a:xfrm>
              <a:off x="6316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68" name="Rectangle 46"/>
            <p:cNvSpPr>
              <a:spLocks noChangeArrowheads="1"/>
            </p:cNvSpPr>
            <p:nvPr/>
          </p:nvSpPr>
          <p:spPr bwMode="auto">
            <a:xfrm>
              <a:off x="6316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69" name="Rectangle 47"/>
            <p:cNvSpPr>
              <a:spLocks noChangeArrowheads="1"/>
            </p:cNvSpPr>
            <p:nvPr/>
          </p:nvSpPr>
          <p:spPr bwMode="auto">
            <a:xfrm>
              <a:off x="4869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70" name="Rectangle 49"/>
            <p:cNvSpPr>
              <a:spLocks noChangeArrowheads="1"/>
            </p:cNvSpPr>
            <p:nvPr/>
          </p:nvSpPr>
          <p:spPr bwMode="auto">
            <a:xfrm>
              <a:off x="6774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71" name="Rectangle 50"/>
            <p:cNvSpPr>
              <a:spLocks noChangeArrowheads="1"/>
            </p:cNvSpPr>
            <p:nvPr/>
          </p:nvSpPr>
          <p:spPr bwMode="auto">
            <a:xfrm>
              <a:off x="6774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72" name="Rectangle 51"/>
            <p:cNvSpPr>
              <a:spLocks noChangeArrowheads="1"/>
            </p:cNvSpPr>
            <p:nvPr/>
          </p:nvSpPr>
          <p:spPr bwMode="auto">
            <a:xfrm>
              <a:off x="5402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73" name="Rectangle 77"/>
            <p:cNvSpPr>
              <a:spLocks noChangeArrowheads="1"/>
            </p:cNvSpPr>
            <p:nvPr/>
          </p:nvSpPr>
          <p:spPr bwMode="auto">
            <a:xfrm>
              <a:off x="5402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74" name="Rectangle 78"/>
            <p:cNvSpPr>
              <a:spLocks noChangeArrowheads="1"/>
            </p:cNvSpPr>
            <p:nvPr/>
          </p:nvSpPr>
          <p:spPr bwMode="auto">
            <a:xfrm>
              <a:off x="7231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75" name="Rectangle 79"/>
            <p:cNvSpPr>
              <a:spLocks noChangeArrowheads="1"/>
            </p:cNvSpPr>
            <p:nvPr/>
          </p:nvSpPr>
          <p:spPr bwMode="auto">
            <a:xfrm>
              <a:off x="7231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76" name="Rectangle 80"/>
            <p:cNvSpPr>
              <a:spLocks noChangeArrowheads="1"/>
            </p:cNvSpPr>
            <p:nvPr/>
          </p:nvSpPr>
          <p:spPr bwMode="auto">
            <a:xfrm>
              <a:off x="4869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77" name="Rectangle 41"/>
            <p:cNvSpPr>
              <a:spLocks noChangeArrowheads="1"/>
            </p:cNvSpPr>
            <p:nvPr/>
          </p:nvSpPr>
          <p:spPr bwMode="auto">
            <a:xfrm>
              <a:off x="5859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78" name="Rectangle 42"/>
            <p:cNvSpPr>
              <a:spLocks noChangeArrowheads="1"/>
            </p:cNvSpPr>
            <p:nvPr/>
          </p:nvSpPr>
          <p:spPr bwMode="auto">
            <a:xfrm>
              <a:off x="5859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79" name="Rectangle 45"/>
            <p:cNvSpPr>
              <a:spLocks noChangeArrowheads="1"/>
            </p:cNvSpPr>
            <p:nvPr/>
          </p:nvSpPr>
          <p:spPr bwMode="auto">
            <a:xfrm>
              <a:off x="6316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80" name="Rectangle 46"/>
            <p:cNvSpPr>
              <a:spLocks noChangeArrowheads="1"/>
            </p:cNvSpPr>
            <p:nvPr/>
          </p:nvSpPr>
          <p:spPr bwMode="auto">
            <a:xfrm>
              <a:off x="6316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81" name="Rectangle 47"/>
            <p:cNvSpPr>
              <a:spLocks noChangeArrowheads="1"/>
            </p:cNvSpPr>
            <p:nvPr/>
          </p:nvSpPr>
          <p:spPr bwMode="auto">
            <a:xfrm>
              <a:off x="4869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82" name="Rectangle 49"/>
            <p:cNvSpPr>
              <a:spLocks noChangeArrowheads="1"/>
            </p:cNvSpPr>
            <p:nvPr/>
          </p:nvSpPr>
          <p:spPr bwMode="auto">
            <a:xfrm>
              <a:off x="6774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83" name="Rectangle 50"/>
            <p:cNvSpPr>
              <a:spLocks noChangeArrowheads="1"/>
            </p:cNvSpPr>
            <p:nvPr/>
          </p:nvSpPr>
          <p:spPr bwMode="auto">
            <a:xfrm>
              <a:off x="6774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84" name="Rectangle 51"/>
            <p:cNvSpPr>
              <a:spLocks noChangeArrowheads="1"/>
            </p:cNvSpPr>
            <p:nvPr/>
          </p:nvSpPr>
          <p:spPr bwMode="auto">
            <a:xfrm>
              <a:off x="5402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85" name="Rectangle 77"/>
            <p:cNvSpPr>
              <a:spLocks noChangeArrowheads="1"/>
            </p:cNvSpPr>
            <p:nvPr/>
          </p:nvSpPr>
          <p:spPr bwMode="auto">
            <a:xfrm>
              <a:off x="5402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86" name="Rectangle 78"/>
            <p:cNvSpPr>
              <a:spLocks noChangeArrowheads="1"/>
            </p:cNvSpPr>
            <p:nvPr/>
          </p:nvSpPr>
          <p:spPr bwMode="auto">
            <a:xfrm>
              <a:off x="7231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87" name="Rectangle 79"/>
            <p:cNvSpPr>
              <a:spLocks noChangeArrowheads="1"/>
            </p:cNvSpPr>
            <p:nvPr/>
          </p:nvSpPr>
          <p:spPr bwMode="auto">
            <a:xfrm>
              <a:off x="7231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88" name="Rectangle 80"/>
            <p:cNvSpPr>
              <a:spLocks noChangeArrowheads="1"/>
            </p:cNvSpPr>
            <p:nvPr/>
          </p:nvSpPr>
          <p:spPr bwMode="auto">
            <a:xfrm>
              <a:off x="4869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89" name="Rectangle 41"/>
            <p:cNvSpPr>
              <a:spLocks noChangeArrowheads="1"/>
            </p:cNvSpPr>
            <p:nvPr/>
          </p:nvSpPr>
          <p:spPr bwMode="auto">
            <a:xfrm>
              <a:off x="5859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90" name="Rectangle 42"/>
            <p:cNvSpPr>
              <a:spLocks noChangeArrowheads="1"/>
            </p:cNvSpPr>
            <p:nvPr/>
          </p:nvSpPr>
          <p:spPr bwMode="auto">
            <a:xfrm>
              <a:off x="5859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91" name="Rectangle 45"/>
            <p:cNvSpPr>
              <a:spLocks noChangeArrowheads="1"/>
            </p:cNvSpPr>
            <p:nvPr/>
          </p:nvSpPr>
          <p:spPr bwMode="auto">
            <a:xfrm>
              <a:off x="6316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92" name="Rectangle 46"/>
            <p:cNvSpPr>
              <a:spLocks noChangeArrowheads="1"/>
            </p:cNvSpPr>
            <p:nvPr/>
          </p:nvSpPr>
          <p:spPr bwMode="auto">
            <a:xfrm>
              <a:off x="6316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93" name="Rectangle 47"/>
            <p:cNvSpPr>
              <a:spLocks noChangeArrowheads="1"/>
            </p:cNvSpPr>
            <p:nvPr/>
          </p:nvSpPr>
          <p:spPr bwMode="auto">
            <a:xfrm>
              <a:off x="4869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94" name="Rectangle 49"/>
            <p:cNvSpPr>
              <a:spLocks noChangeArrowheads="1"/>
            </p:cNvSpPr>
            <p:nvPr/>
          </p:nvSpPr>
          <p:spPr bwMode="auto">
            <a:xfrm>
              <a:off x="6774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95" name="Rectangle 50"/>
            <p:cNvSpPr>
              <a:spLocks noChangeArrowheads="1"/>
            </p:cNvSpPr>
            <p:nvPr/>
          </p:nvSpPr>
          <p:spPr bwMode="auto">
            <a:xfrm>
              <a:off x="6774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96" name="Rectangle 51"/>
            <p:cNvSpPr>
              <a:spLocks noChangeArrowheads="1"/>
            </p:cNvSpPr>
            <p:nvPr/>
          </p:nvSpPr>
          <p:spPr bwMode="auto">
            <a:xfrm>
              <a:off x="5402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97" name="Rectangle 77"/>
            <p:cNvSpPr>
              <a:spLocks noChangeArrowheads="1"/>
            </p:cNvSpPr>
            <p:nvPr/>
          </p:nvSpPr>
          <p:spPr bwMode="auto">
            <a:xfrm>
              <a:off x="5402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98" name="Rectangle 78"/>
            <p:cNvSpPr>
              <a:spLocks noChangeArrowheads="1"/>
            </p:cNvSpPr>
            <p:nvPr/>
          </p:nvSpPr>
          <p:spPr bwMode="auto">
            <a:xfrm>
              <a:off x="7231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99" name="Rectangle 79"/>
            <p:cNvSpPr>
              <a:spLocks noChangeArrowheads="1"/>
            </p:cNvSpPr>
            <p:nvPr/>
          </p:nvSpPr>
          <p:spPr bwMode="auto">
            <a:xfrm>
              <a:off x="7231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00" name="Rectangle 80"/>
            <p:cNvSpPr>
              <a:spLocks noChangeArrowheads="1"/>
            </p:cNvSpPr>
            <p:nvPr/>
          </p:nvSpPr>
          <p:spPr bwMode="auto">
            <a:xfrm>
              <a:off x="4869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01" name="Rectangle 41"/>
            <p:cNvSpPr>
              <a:spLocks noChangeArrowheads="1"/>
            </p:cNvSpPr>
            <p:nvPr/>
          </p:nvSpPr>
          <p:spPr bwMode="auto">
            <a:xfrm>
              <a:off x="5859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02" name="Rectangle 42"/>
            <p:cNvSpPr>
              <a:spLocks noChangeArrowheads="1"/>
            </p:cNvSpPr>
            <p:nvPr/>
          </p:nvSpPr>
          <p:spPr bwMode="auto">
            <a:xfrm>
              <a:off x="5859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03" name="Rectangle 45"/>
            <p:cNvSpPr>
              <a:spLocks noChangeArrowheads="1"/>
            </p:cNvSpPr>
            <p:nvPr/>
          </p:nvSpPr>
          <p:spPr bwMode="auto">
            <a:xfrm>
              <a:off x="6316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04" name="Rectangle 46"/>
            <p:cNvSpPr>
              <a:spLocks noChangeArrowheads="1"/>
            </p:cNvSpPr>
            <p:nvPr/>
          </p:nvSpPr>
          <p:spPr bwMode="auto">
            <a:xfrm>
              <a:off x="6316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05" name="Rectangle 47"/>
            <p:cNvSpPr>
              <a:spLocks noChangeArrowheads="1"/>
            </p:cNvSpPr>
            <p:nvPr/>
          </p:nvSpPr>
          <p:spPr bwMode="auto">
            <a:xfrm>
              <a:off x="4869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06" name="Rectangle 49"/>
            <p:cNvSpPr>
              <a:spLocks noChangeArrowheads="1"/>
            </p:cNvSpPr>
            <p:nvPr/>
          </p:nvSpPr>
          <p:spPr bwMode="auto">
            <a:xfrm>
              <a:off x="6774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07" name="Rectangle 50"/>
            <p:cNvSpPr>
              <a:spLocks noChangeArrowheads="1"/>
            </p:cNvSpPr>
            <p:nvPr/>
          </p:nvSpPr>
          <p:spPr bwMode="auto">
            <a:xfrm>
              <a:off x="6774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08" name="Rectangle 51"/>
            <p:cNvSpPr>
              <a:spLocks noChangeArrowheads="1"/>
            </p:cNvSpPr>
            <p:nvPr/>
          </p:nvSpPr>
          <p:spPr bwMode="auto">
            <a:xfrm>
              <a:off x="5402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09" name="Rectangle 187"/>
            <p:cNvSpPr>
              <a:spLocks noChangeArrowheads="1"/>
            </p:cNvSpPr>
            <p:nvPr/>
          </p:nvSpPr>
          <p:spPr bwMode="auto">
            <a:xfrm>
              <a:off x="5402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10" name="Rectangle 190"/>
            <p:cNvSpPr>
              <a:spLocks noChangeArrowheads="1"/>
            </p:cNvSpPr>
            <p:nvPr/>
          </p:nvSpPr>
          <p:spPr bwMode="auto">
            <a:xfrm>
              <a:off x="4869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11" name="Rectangle 41"/>
            <p:cNvSpPr>
              <a:spLocks noChangeArrowheads="1"/>
            </p:cNvSpPr>
            <p:nvPr/>
          </p:nvSpPr>
          <p:spPr bwMode="auto">
            <a:xfrm>
              <a:off x="5859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12" name="Rectangle 42"/>
            <p:cNvSpPr>
              <a:spLocks noChangeArrowheads="1"/>
            </p:cNvSpPr>
            <p:nvPr/>
          </p:nvSpPr>
          <p:spPr bwMode="auto">
            <a:xfrm>
              <a:off x="5859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13" name="Rectangle 45"/>
            <p:cNvSpPr>
              <a:spLocks noChangeArrowheads="1"/>
            </p:cNvSpPr>
            <p:nvPr/>
          </p:nvSpPr>
          <p:spPr bwMode="auto">
            <a:xfrm>
              <a:off x="6316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14" name="Rectangle 46"/>
            <p:cNvSpPr>
              <a:spLocks noChangeArrowheads="1"/>
            </p:cNvSpPr>
            <p:nvPr/>
          </p:nvSpPr>
          <p:spPr bwMode="auto">
            <a:xfrm>
              <a:off x="6316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15" name="Rectangle 47"/>
            <p:cNvSpPr>
              <a:spLocks noChangeArrowheads="1"/>
            </p:cNvSpPr>
            <p:nvPr/>
          </p:nvSpPr>
          <p:spPr bwMode="auto">
            <a:xfrm>
              <a:off x="4869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16" name="Rectangle 49"/>
            <p:cNvSpPr>
              <a:spLocks noChangeArrowheads="1"/>
            </p:cNvSpPr>
            <p:nvPr/>
          </p:nvSpPr>
          <p:spPr bwMode="auto">
            <a:xfrm>
              <a:off x="6774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17" name="Rectangle 50"/>
            <p:cNvSpPr>
              <a:spLocks noChangeArrowheads="1"/>
            </p:cNvSpPr>
            <p:nvPr/>
          </p:nvSpPr>
          <p:spPr bwMode="auto">
            <a:xfrm>
              <a:off x="6774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18" name="Rectangle 51"/>
            <p:cNvSpPr>
              <a:spLocks noChangeArrowheads="1"/>
            </p:cNvSpPr>
            <p:nvPr/>
          </p:nvSpPr>
          <p:spPr bwMode="auto">
            <a:xfrm>
              <a:off x="5402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19" name="Rectangle 199"/>
            <p:cNvSpPr>
              <a:spLocks noChangeArrowheads="1"/>
            </p:cNvSpPr>
            <p:nvPr/>
          </p:nvSpPr>
          <p:spPr bwMode="auto">
            <a:xfrm>
              <a:off x="5402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20" name="Rectangle 202"/>
            <p:cNvSpPr>
              <a:spLocks noChangeArrowheads="1"/>
            </p:cNvSpPr>
            <p:nvPr/>
          </p:nvSpPr>
          <p:spPr bwMode="auto">
            <a:xfrm>
              <a:off x="4869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21" name="Rectangle 41"/>
            <p:cNvSpPr>
              <a:spLocks noChangeArrowheads="1"/>
            </p:cNvSpPr>
            <p:nvPr/>
          </p:nvSpPr>
          <p:spPr bwMode="auto">
            <a:xfrm>
              <a:off x="5859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22" name="Rectangle 42"/>
            <p:cNvSpPr>
              <a:spLocks noChangeArrowheads="1"/>
            </p:cNvSpPr>
            <p:nvPr/>
          </p:nvSpPr>
          <p:spPr bwMode="auto">
            <a:xfrm>
              <a:off x="5859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23" name="Rectangle 45"/>
            <p:cNvSpPr>
              <a:spLocks noChangeArrowheads="1"/>
            </p:cNvSpPr>
            <p:nvPr/>
          </p:nvSpPr>
          <p:spPr bwMode="auto">
            <a:xfrm>
              <a:off x="6316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24" name="Rectangle 46"/>
            <p:cNvSpPr>
              <a:spLocks noChangeArrowheads="1"/>
            </p:cNvSpPr>
            <p:nvPr/>
          </p:nvSpPr>
          <p:spPr bwMode="auto">
            <a:xfrm>
              <a:off x="6316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25" name="Rectangle 47"/>
            <p:cNvSpPr>
              <a:spLocks noChangeArrowheads="1"/>
            </p:cNvSpPr>
            <p:nvPr/>
          </p:nvSpPr>
          <p:spPr bwMode="auto">
            <a:xfrm>
              <a:off x="4869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26" name="Rectangle 49"/>
            <p:cNvSpPr>
              <a:spLocks noChangeArrowheads="1"/>
            </p:cNvSpPr>
            <p:nvPr/>
          </p:nvSpPr>
          <p:spPr bwMode="auto">
            <a:xfrm>
              <a:off x="6774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27" name="Rectangle 50"/>
            <p:cNvSpPr>
              <a:spLocks noChangeArrowheads="1"/>
            </p:cNvSpPr>
            <p:nvPr/>
          </p:nvSpPr>
          <p:spPr bwMode="auto">
            <a:xfrm>
              <a:off x="6774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28" name="Rectangle 51"/>
            <p:cNvSpPr>
              <a:spLocks noChangeArrowheads="1"/>
            </p:cNvSpPr>
            <p:nvPr/>
          </p:nvSpPr>
          <p:spPr bwMode="auto">
            <a:xfrm>
              <a:off x="5402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29" name="Rectangle 211"/>
            <p:cNvSpPr>
              <a:spLocks noChangeArrowheads="1"/>
            </p:cNvSpPr>
            <p:nvPr/>
          </p:nvSpPr>
          <p:spPr bwMode="auto">
            <a:xfrm>
              <a:off x="5402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30" name="Rectangle 214"/>
            <p:cNvSpPr>
              <a:spLocks noChangeArrowheads="1"/>
            </p:cNvSpPr>
            <p:nvPr/>
          </p:nvSpPr>
          <p:spPr bwMode="auto">
            <a:xfrm>
              <a:off x="4869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31" name="Rectangle 41"/>
            <p:cNvSpPr>
              <a:spLocks noChangeArrowheads="1"/>
            </p:cNvSpPr>
            <p:nvPr/>
          </p:nvSpPr>
          <p:spPr bwMode="auto">
            <a:xfrm>
              <a:off x="5859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32" name="Rectangle 42"/>
            <p:cNvSpPr>
              <a:spLocks noChangeArrowheads="1"/>
            </p:cNvSpPr>
            <p:nvPr/>
          </p:nvSpPr>
          <p:spPr bwMode="auto">
            <a:xfrm>
              <a:off x="5859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33" name="Rectangle 45"/>
            <p:cNvSpPr>
              <a:spLocks noChangeArrowheads="1"/>
            </p:cNvSpPr>
            <p:nvPr/>
          </p:nvSpPr>
          <p:spPr bwMode="auto">
            <a:xfrm>
              <a:off x="6316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34" name="Rectangle 46"/>
            <p:cNvSpPr>
              <a:spLocks noChangeArrowheads="1"/>
            </p:cNvSpPr>
            <p:nvPr/>
          </p:nvSpPr>
          <p:spPr bwMode="auto">
            <a:xfrm>
              <a:off x="6316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35" name="Rectangle 47"/>
            <p:cNvSpPr>
              <a:spLocks noChangeArrowheads="1"/>
            </p:cNvSpPr>
            <p:nvPr/>
          </p:nvSpPr>
          <p:spPr bwMode="auto">
            <a:xfrm>
              <a:off x="4869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36" name="Rectangle 49"/>
            <p:cNvSpPr>
              <a:spLocks noChangeArrowheads="1"/>
            </p:cNvSpPr>
            <p:nvPr/>
          </p:nvSpPr>
          <p:spPr bwMode="auto">
            <a:xfrm>
              <a:off x="6774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37" name="Rectangle 50"/>
            <p:cNvSpPr>
              <a:spLocks noChangeArrowheads="1"/>
            </p:cNvSpPr>
            <p:nvPr/>
          </p:nvSpPr>
          <p:spPr bwMode="auto">
            <a:xfrm>
              <a:off x="6774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38" name="Rectangle 51"/>
            <p:cNvSpPr>
              <a:spLocks noChangeArrowheads="1"/>
            </p:cNvSpPr>
            <p:nvPr/>
          </p:nvSpPr>
          <p:spPr bwMode="auto">
            <a:xfrm>
              <a:off x="5402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39" name="Rectangle 223"/>
            <p:cNvSpPr>
              <a:spLocks noChangeArrowheads="1"/>
            </p:cNvSpPr>
            <p:nvPr/>
          </p:nvSpPr>
          <p:spPr bwMode="auto">
            <a:xfrm>
              <a:off x="5402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40" name="Rectangle 226"/>
            <p:cNvSpPr>
              <a:spLocks noChangeArrowheads="1"/>
            </p:cNvSpPr>
            <p:nvPr/>
          </p:nvSpPr>
          <p:spPr bwMode="auto">
            <a:xfrm>
              <a:off x="4869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41" name="Rectangle 41"/>
            <p:cNvSpPr>
              <a:spLocks noChangeArrowheads="1"/>
            </p:cNvSpPr>
            <p:nvPr/>
          </p:nvSpPr>
          <p:spPr bwMode="auto">
            <a:xfrm>
              <a:off x="58596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42" name="Rectangle 42"/>
            <p:cNvSpPr>
              <a:spLocks noChangeArrowheads="1"/>
            </p:cNvSpPr>
            <p:nvPr/>
          </p:nvSpPr>
          <p:spPr bwMode="auto">
            <a:xfrm>
              <a:off x="58596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43" name="Rectangle 45"/>
            <p:cNvSpPr>
              <a:spLocks noChangeArrowheads="1"/>
            </p:cNvSpPr>
            <p:nvPr/>
          </p:nvSpPr>
          <p:spPr bwMode="auto">
            <a:xfrm>
              <a:off x="63168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44" name="Rectangle 46"/>
            <p:cNvSpPr>
              <a:spLocks noChangeArrowheads="1"/>
            </p:cNvSpPr>
            <p:nvPr/>
          </p:nvSpPr>
          <p:spPr bwMode="auto">
            <a:xfrm>
              <a:off x="63168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45" name="Rectangle 47"/>
            <p:cNvSpPr>
              <a:spLocks noChangeArrowheads="1"/>
            </p:cNvSpPr>
            <p:nvPr/>
          </p:nvSpPr>
          <p:spPr bwMode="auto">
            <a:xfrm>
              <a:off x="48690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46" name="Rectangle 49"/>
            <p:cNvSpPr>
              <a:spLocks noChangeArrowheads="1"/>
            </p:cNvSpPr>
            <p:nvPr/>
          </p:nvSpPr>
          <p:spPr bwMode="auto">
            <a:xfrm>
              <a:off x="67740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47" name="Rectangle 50"/>
            <p:cNvSpPr>
              <a:spLocks noChangeArrowheads="1"/>
            </p:cNvSpPr>
            <p:nvPr/>
          </p:nvSpPr>
          <p:spPr bwMode="auto">
            <a:xfrm>
              <a:off x="67740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48" name="Rectangle 51"/>
            <p:cNvSpPr>
              <a:spLocks noChangeArrowheads="1"/>
            </p:cNvSpPr>
            <p:nvPr/>
          </p:nvSpPr>
          <p:spPr bwMode="auto">
            <a:xfrm>
              <a:off x="5402423" y="2198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49" name="Rectangle 235"/>
            <p:cNvSpPr>
              <a:spLocks noChangeArrowheads="1"/>
            </p:cNvSpPr>
            <p:nvPr/>
          </p:nvSpPr>
          <p:spPr bwMode="auto">
            <a:xfrm>
              <a:off x="54024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50" name="Rectangle 238"/>
            <p:cNvSpPr>
              <a:spLocks noChangeArrowheads="1"/>
            </p:cNvSpPr>
            <p:nvPr/>
          </p:nvSpPr>
          <p:spPr bwMode="auto">
            <a:xfrm>
              <a:off x="4869023" y="2427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51" name="Rectangle 41"/>
            <p:cNvSpPr>
              <a:spLocks noChangeArrowheads="1"/>
            </p:cNvSpPr>
            <p:nvPr/>
          </p:nvSpPr>
          <p:spPr bwMode="auto">
            <a:xfrm>
              <a:off x="58596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52" name="Rectangle 45"/>
            <p:cNvSpPr>
              <a:spLocks noChangeArrowheads="1"/>
            </p:cNvSpPr>
            <p:nvPr/>
          </p:nvSpPr>
          <p:spPr bwMode="auto">
            <a:xfrm>
              <a:off x="63168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53" name="Rectangle 47"/>
            <p:cNvSpPr>
              <a:spLocks noChangeArrowheads="1"/>
            </p:cNvSpPr>
            <p:nvPr/>
          </p:nvSpPr>
          <p:spPr bwMode="auto">
            <a:xfrm>
              <a:off x="48690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54" name="Rectangle 49"/>
            <p:cNvSpPr>
              <a:spLocks noChangeArrowheads="1"/>
            </p:cNvSpPr>
            <p:nvPr/>
          </p:nvSpPr>
          <p:spPr bwMode="auto">
            <a:xfrm>
              <a:off x="67740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55" name="Rectangle 50"/>
            <p:cNvSpPr>
              <a:spLocks noChangeArrowheads="1"/>
            </p:cNvSpPr>
            <p:nvPr/>
          </p:nvSpPr>
          <p:spPr bwMode="auto">
            <a:xfrm>
              <a:off x="67740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56" name="Rectangle 51"/>
            <p:cNvSpPr>
              <a:spLocks noChangeArrowheads="1"/>
            </p:cNvSpPr>
            <p:nvPr/>
          </p:nvSpPr>
          <p:spPr bwMode="auto">
            <a:xfrm>
              <a:off x="5402423" y="1741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57" name="Rectangle 247"/>
            <p:cNvSpPr>
              <a:spLocks noChangeArrowheads="1"/>
            </p:cNvSpPr>
            <p:nvPr/>
          </p:nvSpPr>
          <p:spPr bwMode="auto">
            <a:xfrm>
              <a:off x="5402423" y="1969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858" name="Rectangle 250"/>
            <p:cNvSpPr>
              <a:spLocks noChangeArrowheads="1"/>
            </p:cNvSpPr>
            <p:nvPr/>
          </p:nvSpPr>
          <p:spPr bwMode="auto">
            <a:xfrm>
              <a:off x="4869023" y="1969971"/>
              <a:ext cx="304800" cy="228600"/>
            </a:xfrm>
            <a:prstGeom prst="rect">
              <a:avLst/>
            </a:prstGeom>
            <a:solidFill>
              <a:srgbClr val="99CC00"/>
            </a:solidFill>
            <a:ln w="9525">
              <a:solidFill>
                <a:schemeClr val="tx1"/>
              </a:solidFill>
              <a:round/>
              <a:headEnd/>
              <a:tailEnd/>
            </a:ln>
          </p:spPr>
          <p:txBody>
            <a:bodyPr/>
            <a:lstStyle/>
            <a:p>
              <a:endParaRPr lang="en-US"/>
            </a:p>
          </p:txBody>
        </p:sp>
      </p:grpSp>
      <p:sp>
        <p:nvSpPr>
          <p:cNvPr id="14341" name="TextBox 254"/>
          <p:cNvSpPr txBox="1">
            <a:spLocks noChangeArrowheads="1"/>
          </p:cNvSpPr>
          <p:nvPr/>
        </p:nvSpPr>
        <p:spPr bwMode="auto">
          <a:xfrm>
            <a:off x="4792663" y="5932488"/>
            <a:ext cx="328647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800" b="0" dirty="0"/>
              <a:t>questionable shoes</a:t>
            </a:r>
          </a:p>
        </p:txBody>
      </p:sp>
      <p:cxnSp>
        <p:nvCxnSpPr>
          <p:cNvPr id="14342" name="Straight Connector 61"/>
          <p:cNvCxnSpPr>
            <a:cxnSpLocks noChangeShapeType="1"/>
          </p:cNvCxnSpPr>
          <p:nvPr/>
        </p:nvCxnSpPr>
        <p:spPr bwMode="auto">
          <a:xfrm rot="16200000" flipH="1">
            <a:off x="-1185863"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14343" name="Straight Connector 62"/>
          <p:cNvCxnSpPr>
            <a:cxnSpLocks noChangeShapeType="1"/>
          </p:cNvCxnSpPr>
          <p:nvPr/>
        </p:nvCxnSpPr>
        <p:spPr bwMode="auto">
          <a:xfrm rot="10800000" flipV="1">
            <a:off x="9826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14344" name="Group 257"/>
          <p:cNvGrpSpPr>
            <a:grpSpLocks/>
          </p:cNvGrpSpPr>
          <p:nvPr/>
        </p:nvGrpSpPr>
        <p:grpSpPr bwMode="auto">
          <a:xfrm>
            <a:off x="1135063" y="4267200"/>
            <a:ext cx="2667000" cy="1589088"/>
            <a:chOff x="1135223" y="2655771"/>
            <a:chExt cx="2667000" cy="3200400"/>
          </a:xfrm>
        </p:grpSpPr>
        <p:sp>
          <p:nvSpPr>
            <p:cNvPr id="14681"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82"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83"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84"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85"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86"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87"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88"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89"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90"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91"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92"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93"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94"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95"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96"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97"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98"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99"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00"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01"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02"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03"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04"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05"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06"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07"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08"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09"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10"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11"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12"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13"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14"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15"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16"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17"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18"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19"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20"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21"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22"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23"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24"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25" name="Rectangle 302"/>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26" name="Rectangle 303"/>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27" name="Rectangle 304"/>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28" name="Rectangle 305"/>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29"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30"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31"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32"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33"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34"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35"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36"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37" name="Rectangle 314"/>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38" name="Rectangle 315"/>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39" name="Rectangle 316"/>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40" name="Rectangle 317"/>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41"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42"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43"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44"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45"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46"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47"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48"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49" name="Rectangle 326"/>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50" name="Rectangle 327"/>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51" name="Rectangle 328"/>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52" name="Rectangle 329"/>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53"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54"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55"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56"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57"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58"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59"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60" name="Rectangle 337"/>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61" name="Rectangle 338"/>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62" name="Rectangle 339"/>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63"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764" name="Rectangle 341"/>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a:p>
          </p:txBody>
        </p:sp>
      </p:grpSp>
      <p:sp>
        <p:nvSpPr>
          <p:cNvPr id="14345" name="TextBox 342"/>
          <p:cNvSpPr txBox="1">
            <a:spLocks noChangeArrowheads="1"/>
          </p:cNvSpPr>
          <p:nvPr/>
        </p:nvSpPr>
        <p:spPr bwMode="auto">
          <a:xfrm>
            <a:off x="1296988" y="5932488"/>
            <a:ext cx="194476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800" b="0" dirty="0"/>
              <a:t>your shoes</a:t>
            </a:r>
          </a:p>
        </p:txBody>
      </p:sp>
      <p:grpSp>
        <p:nvGrpSpPr>
          <p:cNvPr id="14346" name="Group 343"/>
          <p:cNvGrpSpPr>
            <a:grpSpLocks/>
          </p:cNvGrpSpPr>
          <p:nvPr/>
        </p:nvGrpSpPr>
        <p:grpSpPr bwMode="auto">
          <a:xfrm>
            <a:off x="1135063" y="2679700"/>
            <a:ext cx="2667000" cy="1589088"/>
            <a:chOff x="1135223" y="2655771"/>
            <a:chExt cx="2667000" cy="3200400"/>
          </a:xfrm>
        </p:grpSpPr>
        <p:sp>
          <p:nvSpPr>
            <p:cNvPr id="14597"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598"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599"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00"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01"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02"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03"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04"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05"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06"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07"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08"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09"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10"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11"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12"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13"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14"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15"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16"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17"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18"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19"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20"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21"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22"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23"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24"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25"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26"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27"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28"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29"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30"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31"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32"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33"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34"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35"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36"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37"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38"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39"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40"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41" name="Rectangle 388"/>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42" name="Rectangle 389"/>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43" name="Rectangle 390"/>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44" name="Rectangle 391"/>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45"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46"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47"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48"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49"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50"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51"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52"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53" name="Rectangle 400"/>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54" name="Rectangle 401"/>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55" name="Rectangle 402"/>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56" name="Rectangle 403"/>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57"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58"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59"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60"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61"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62"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63"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64"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65" name="Rectangle 412"/>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66" name="Rectangle 413"/>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67" name="Rectangle 414"/>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68" name="Rectangle 415"/>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69"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70"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71"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72"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73"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74"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75"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76" name="Rectangle 423"/>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77" name="Rectangle 424"/>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78" name="Rectangle 425"/>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79"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14680" name="Rectangle 427"/>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a:p>
          </p:txBody>
        </p:sp>
      </p:grpSp>
      <p:sp>
        <p:nvSpPr>
          <p:cNvPr id="14347" name="Rectangle 41"/>
          <p:cNvSpPr>
            <a:spLocks noChangeArrowheads="1"/>
          </p:cNvSpPr>
          <p:nvPr/>
        </p:nvSpPr>
        <p:spPr bwMode="auto">
          <a:xfrm>
            <a:off x="21336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48" name="Rectangle 42"/>
          <p:cNvSpPr>
            <a:spLocks noChangeArrowheads="1"/>
          </p:cNvSpPr>
          <p:nvPr/>
        </p:nvSpPr>
        <p:spPr bwMode="auto">
          <a:xfrm>
            <a:off x="21336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49" name="Rectangle 45"/>
          <p:cNvSpPr>
            <a:spLocks noChangeArrowheads="1"/>
          </p:cNvSpPr>
          <p:nvPr/>
        </p:nvSpPr>
        <p:spPr bwMode="auto">
          <a:xfrm>
            <a:off x="25908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50" name="Rectangle 46"/>
          <p:cNvSpPr>
            <a:spLocks noChangeArrowheads="1"/>
          </p:cNvSpPr>
          <p:nvPr/>
        </p:nvSpPr>
        <p:spPr bwMode="auto">
          <a:xfrm>
            <a:off x="25908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51" name="Rectangle 49"/>
          <p:cNvSpPr>
            <a:spLocks noChangeArrowheads="1"/>
          </p:cNvSpPr>
          <p:nvPr/>
        </p:nvSpPr>
        <p:spPr bwMode="auto">
          <a:xfrm>
            <a:off x="30480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52" name="Rectangle 50"/>
          <p:cNvSpPr>
            <a:spLocks noChangeArrowheads="1"/>
          </p:cNvSpPr>
          <p:nvPr/>
        </p:nvSpPr>
        <p:spPr bwMode="auto">
          <a:xfrm>
            <a:off x="30480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53" name="Rectangle 51"/>
          <p:cNvSpPr>
            <a:spLocks noChangeArrowheads="1"/>
          </p:cNvSpPr>
          <p:nvPr/>
        </p:nvSpPr>
        <p:spPr bwMode="auto">
          <a:xfrm>
            <a:off x="16764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54" name="Rectangle 77"/>
          <p:cNvSpPr>
            <a:spLocks noChangeArrowheads="1"/>
          </p:cNvSpPr>
          <p:nvPr/>
        </p:nvSpPr>
        <p:spPr bwMode="auto">
          <a:xfrm>
            <a:off x="16764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55" name="Rectangle 78"/>
          <p:cNvSpPr>
            <a:spLocks noChangeArrowheads="1"/>
          </p:cNvSpPr>
          <p:nvPr/>
        </p:nvSpPr>
        <p:spPr bwMode="auto">
          <a:xfrm>
            <a:off x="35052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56" name="Rectangle 79"/>
          <p:cNvSpPr>
            <a:spLocks noChangeArrowheads="1"/>
          </p:cNvSpPr>
          <p:nvPr/>
        </p:nvSpPr>
        <p:spPr bwMode="auto">
          <a:xfrm>
            <a:off x="35052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57" name="Rectangle 80"/>
          <p:cNvSpPr>
            <a:spLocks noChangeArrowheads="1"/>
          </p:cNvSpPr>
          <p:nvPr/>
        </p:nvSpPr>
        <p:spPr bwMode="auto">
          <a:xfrm>
            <a:off x="11430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58" name="Rectangle 41"/>
          <p:cNvSpPr>
            <a:spLocks noChangeArrowheads="1"/>
          </p:cNvSpPr>
          <p:nvPr/>
        </p:nvSpPr>
        <p:spPr bwMode="auto">
          <a:xfrm>
            <a:off x="21336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359" name="Rectangle 42"/>
          <p:cNvSpPr>
            <a:spLocks noChangeArrowheads="1"/>
          </p:cNvSpPr>
          <p:nvPr/>
        </p:nvSpPr>
        <p:spPr bwMode="auto">
          <a:xfrm>
            <a:off x="21336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60" name="Rectangle 45"/>
          <p:cNvSpPr>
            <a:spLocks noChangeArrowheads="1"/>
          </p:cNvSpPr>
          <p:nvPr/>
        </p:nvSpPr>
        <p:spPr bwMode="auto">
          <a:xfrm>
            <a:off x="25908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361" name="Rectangle 46"/>
          <p:cNvSpPr>
            <a:spLocks noChangeArrowheads="1"/>
          </p:cNvSpPr>
          <p:nvPr/>
        </p:nvSpPr>
        <p:spPr bwMode="auto">
          <a:xfrm>
            <a:off x="25908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62" name="Rectangle 49"/>
          <p:cNvSpPr>
            <a:spLocks noChangeArrowheads="1"/>
          </p:cNvSpPr>
          <p:nvPr/>
        </p:nvSpPr>
        <p:spPr bwMode="auto">
          <a:xfrm>
            <a:off x="30480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363" name="Rectangle 50"/>
          <p:cNvSpPr>
            <a:spLocks noChangeArrowheads="1"/>
          </p:cNvSpPr>
          <p:nvPr/>
        </p:nvSpPr>
        <p:spPr bwMode="auto">
          <a:xfrm>
            <a:off x="30480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64" name="Rectangle 51"/>
          <p:cNvSpPr>
            <a:spLocks noChangeArrowheads="1"/>
          </p:cNvSpPr>
          <p:nvPr/>
        </p:nvSpPr>
        <p:spPr bwMode="auto">
          <a:xfrm>
            <a:off x="16764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65" name="Rectangle 77"/>
          <p:cNvSpPr>
            <a:spLocks noChangeArrowheads="1"/>
          </p:cNvSpPr>
          <p:nvPr/>
        </p:nvSpPr>
        <p:spPr bwMode="auto">
          <a:xfrm>
            <a:off x="16764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366" name="Rectangle 78"/>
          <p:cNvSpPr>
            <a:spLocks noChangeArrowheads="1"/>
          </p:cNvSpPr>
          <p:nvPr/>
        </p:nvSpPr>
        <p:spPr bwMode="auto">
          <a:xfrm>
            <a:off x="35052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367" name="Rectangle 79"/>
          <p:cNvSpPr>
            <a:spLocks noChangeArrowheads="1"/>
          </p:cNvSpPr>
          <p:nvPr/>
        </p:nvSpPr>
        <p:spPr bwMode="auto">
          <a:xfrm>
            <a:off x="35052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68" name="Rectangle 41"/>
          <p:cNvSpPr>
            <a:spLocks noChangeArrowheads="1"/>
          </p:cNvSpPr>
          <p:nvPr/>
        </p:nvSpPr>
        <p:spPr bwMode="auto">
          <a:xfrm>
            <a:off x="21336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69" name="Rectangle 42"/>
          <p:cNvSpPr>
            <a:spLocks noChangeArrowheads="1"/>
          </p:cNvSpPr>
          <p:nvPr/>
        </p:nvSpPr>
        <p:spPr bwMode="auto">
          <a:xfrm>
            <a:off x="21336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70" name="Rectangle 45"/>
          <p:cNvSpPr>
            <a:spLocks noChangeArrowheads="1"/>
          </p:cNvSpPr>
          <p:nvPr/>
        </p:nvSpPr>
        <p:spPr bwMode="auto">
          <a:xfrm>
            <a:off x="25908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71" name="Rectangle 46"/>
          <p:cNvSpPr>
            <a:spLocks noChangeArrowheads="1"/>
          </p:cNvSpPr>
          <p:nvPr/>
        </p:nvSpPr>
        <p:spPr bwMode="auto">
          <a:xfrm>
            <a:off x="25908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72" name="Rectangle 49"/>
          <p:cNvSpPr>
            <a:spLocks noChangeArrowheads="1"/>
          </p:cNvSpPr>
          <p:nvPr/>
        </p:nvSpPr>
        <p:spPr bwMode="auto">
          <a:xfrm>
            <a:off x="30480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73" name="Rectangle 50"/>
          <p:cNvSpPr>
            <a:spLocks noChangeArrowheads="1"/>
          </p:cNvSpPr>
          <p:nvPr/>
        </p:nvSpPr>
        <p:spPr bwMode="auto">
          <a:xfrm>
            <a:off x="30480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74" name="Rectangle 51"/>
          <p:cNvSpPr>
            <a:spLocks noChangeArrowheads="1"/>
          </p:cNvSpPr>
          <p:nvPr/>
        </p:nvSpPr>
        <p:spPr bwMode="auto">
          <a:xfrm>
            <a:off x="16764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75" name="Rectangle 77"/>
          <p:cNvSpPr>
            <a:spLocks noChangeArrowheads="1"/>
          </p:cNvSpPr>
          <p:nvPr/>
        </p:nvSpPr>
        <p:spPr bwMode="auto">
          <a:xfrm>
            <a:off x="16764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76" name="Rectangle 78"/>
          <p:cNvSpPr>
            <a:spLocks noChangeArrowheads="1"/>
          </p:cNvSpPr>
          <p:nvPr/>
        </p:nvSpPr>
        <p:spPr bwMode="auto">
          <a:xfrm>
            <a:off x="35052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77" name="Rectangle 79"/>
          <p:cNvSpPr>
            <a:spLocks noChangeArrowheads="1"/>
          </p:cNvSpPr>
          <p:nvPr/>
        </p:nvSpPr>
        <p:spPr bwMode="auto">
          <a:xfrm>
            <a:off x="35052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78" name="Rectangle 41"/>
          <p:cNvSpPr>
            <a:spLocks noChangeArrowheads="1"/>
          </p:cNvSpPr>
          <p:nvPr/>
        </p:nvSpPr>
        <p:spPr bwMode="auto">
          <a:xfrm>
            <a:off x="21336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379" name="Rectangle 42"/>
          <p:cNvSpPr>
            <a:spLocks noChangeArrowheads="1"/>
          </p:cNvSpPr>
          <p:nvPr/>
        </p:nvSpPr>
        <p:spPr bwMode="auto">
          <a:xfrm>
            <a:off x="21336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80" name="Rectangle 45"/>
          <p:cNvSpPr>
            <a:spLocks noChangeArrowheads="1"/>
          </p:cNvSpPr>
          <p:nvPr/>
        </p:nvSpPr>
        <p:spPr bwMode="auto">
          <a:xfrm>
            <a:off x="25908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381" name="Rectangle 46"/>
          <p:cNvSpPr>
            <a:spLocks noChangeArrowheads="1"/>
          </p:cNvSpPr>
          <p:nvPr/>
        </p:nvSpPr>
        <p:spPr bwMode="auto">
          <a:xfrm>
            <a:off x="25908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82" name="Rectangle 49"/>
          <p:cNvSpPr>
            <a:spLocks noChangeArrowheads="1"/>
          </p:cNvSpPr>
          <p:nvPr/>
        </p:nvSpPr>
        <p:spPr bwMode="auto">
          <a:xfrm>
            <a:off x="30480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383" name="Rectangle 50"/>
          <p:cNvSpPr>
            <a:spLocks noChangeArrowheads="1"/>
          </p:cNvSpPr>
          <p:nvPr/>
        </p:nvSpPr>
        <p:spPr bwMode="auto">
          <a:xfrm>
            <a:off x="30480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84" name="Rectangle 51"/>
          <p:cNvSpPr>
            <a:spLocks noChangeArrowheads="1"/>
          </p:cNvSpPr>
          <p:nvPr/>
        </p:nvSpPr>
        <p:spPr bwMode="auto">
          <a:xfrm>
            <a:off x="16764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85" name="Rectangle 466"/>
          <p:cNvSpPr>
            <a:spLocks noChangeArrowheads="1"/>
          </p:cNvSpPr>
          <p:nvPr/>
        </p:nvSpPr>
        <p:spPr bwMode="auto">
          <a:xfrm>
            <a:off x="16764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386" name="Rectangle 467"/>
          <p:cNvSpPr>
            <a:spLocks noChangeArrowheads="1"/>
          </p:cNvSpPr>
          <p:nvPr/>
        </p:nvSpPr>
        <p:spPr bwMode="auto">
          <a:xfrm>
            <a:off x="35052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387" name="Rectangle 468"/>
          <p:cNvSpPr>
            <a:spLocks noChangeArrowheads="1"/>
          </p:cNvSpPr>
          <p:nvPr/>
        </p:nvSpPr>
        <p:spPr bwMode="auto">
          <a:xfrm>
            <a:off x="35052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88" name="Rectangle 49"/>
          <p:cNvSpPr>
            <a:spLocks noChangeArrowheads="1"/>
          </p:cNvSpPr>
          <p:nvPr/>
        </p:nvSpPr>
        <p:spPr bwMode="auto">
          <a:xfrm>
            <a:off x="3048000"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89" name="Rectangle 50"/>
          <p:cNvSpPr>
            <a:spLocks noChangeArrowheads="1"/>
          </p:cNvSpPr>
          <p:nvPr/>
        </p:nvSpPr>
        <p:spPr bwMode="auto">
          <a:xfrm>
            <a:off x="3048000" y="1558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90" name="Rectangle 51"/>
          <p:cNvSpPr>
            <a:spLocks noChangeArrowheads="1"/>
          </p:cNvSpPr>
          <p:nvPr/>
        </p:nvSpPr>
        <p:spPr bwMode="auto">
          <a:xfrm>
            <a:off x="1676400" y="1558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91" name="Rectangle 472"/>
          <p:cNvSpPr>
            <a:spLocks noChangeArrowheads="1"/>
          </p:cNvSpPr>
          <p:nvPr/>
        </p:nvSpPr>
        <p:spPr bwMode="auto">
          <a:xfrm>
            <a:off x="1676400"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92" name="Rectangle 473"/>
          <p:cNvSpPr>
            <a:spLocks noChangeArrowheads="1"/>
          </p:cNvSpPr>
          <p:nvPr/>
        </p:nvSpPr>
        <p:spPr bwMode="auto">
          <a:xfrm>
            <a:off x="3505200" y="1673225"/>
            <a:ext cx="304800" cy="112713"/>
          </a:xfrm>
          <a:prstGeom prst="rect">
            <a:avLst/>
          </a:prstGeom>
          <a:solidFill>
            <a:srgbClr val="99CC00"/>
          </a:solidFill>
          <a:ln w="9525">
            <a:solidFill>
              <a:schemeClr val="tx1"/>
            </a:solidFill>
            <a:round/>
            <a:headEnd/>
            <a:tailEnd/>
          </a:ln>
        </p:spPr>
        <p:txBody>
          <a:bodyPr/>
          <a:lstStyle/>
          <a:p>
            <a:endParaRPr lang="en-US"/>
          </a:p>
        </p:txBody>
      </p:sp>
      <p:grpSp>
        <p:nvGrpSpPr>
          <p:cNvPr id="5" name="Group 321"/>
          <p:cNvGrpSpPr>
            <a:grpSpLocks/>
          </p:cNvGrpSpPr>
          <p:nvPr/>
        </p:nvGrpSpPr>
        <p:grpSpPr bwMode="auto">
          <a:xfrm>
            <a:off x="4864100" y="1470025"/>
            <a:ext cx="2679700" cy="4386263"/>
            <a:chOff x="4864100" y="1470025"/>
            <a:chExt cx="2679700" cy="4386263"/>
          </a:xfrm>
        </p:grpSpPr>
        <p:sp>
          <p:nvSpPr>
            <p:cNvPr id="14397" name="Rectangle 41"/>
            <p:cNvSpPr>
              <a:spLocks noChangeArrowheads="1"/>
            </p:cNvSpPr>
            <p:nvPr/>
          </p:nvSpPr>
          <p:spPr bwMode="auto">
            <a:xfrm>
              <a:off x="58674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398" name="Rectangle 42"/>
            <p:cNvSpPr>
              <a:spLocks noChangeArrowheads="1"/>
            </p:cNvSpPr>
            <p:nvPr/>
          </p:nvSpPr>
          <p:spPr bwMode="auto">
            <a:xfrm>
              <a:off x="58674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399" name="Rectangle 45"/>
            <p:cNvSpPr>
              <a:spLocks noChangeArrowheads="1"/>
            </p:cNvSpPr>
            <p:nvPr/>
          </p:nvSpPr>
          <p:spPr bwMode="auto">
            <a:xfrm>
              <a:off x="63246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00" name="Rectangle 46"/>
            <p:cNvSpPr>
              <a:spLocks noChangeArrowheads="1"/>
            </p:cNvSpPr>
            <p:nvPr/>
          </p:nvSpPr>
          <p:spPr bwMode="auto">
            <a:xfrm>
              <a:off x="63246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01" name="Rectangle 47"/>
            <p:cNvSpPr>
              <a:spLocks noChangeArrowheads="1"/>
            </p:cNvSpPr>
            <p:nvPr/>
          </p:nvSpPr>
          <p:spPr bwMode="auto">
            <a:xfrm>
              <a:off x="48768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02" name="Rectangle 49"/>
            <p:cNvSpPr>
              <a:spLocks noChangeArrowheads="1"/>
            </p:cNvSpPr>
            <p:nvPr/>
          </p:nvSpPr>
          <p:spPr bwMode="auto">
            <a:xfrm>
              <a:off x="67818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03" name="Rectangle 50"/>
            <p:cNvSpPr>
              <a:spLocks noChangeArrowheads="1"/>
            </p:cNvSpPr>
            <p:nvPr/>
          </p:nvSpPr>
          <p:spPr bwMode="auto">
            <a:xfrm>
              <a:off x="67818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04" name="Rectangle 51"/>
            <p:cNvSpPr>
              <a:spLocks noChangeArrowheads="1"/>
            </p:cNvSpPr>
            <p:nvPr/>
          </p:nvSpPr>
          <p:spPr bwMode="auto">
            <a:xfrm>
              <a:off x="54102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05" name="Rectangle 77"/>
            <p:cNvSpPr>
              <a:spLocks noChangeArrowheads="1"/>
            </p:cNvSpPr>
            <p:nvPr/>
          </p:nvSpPr>
          <p:spPr bwMode="auto">
            <a:xfrm>
              <a:off x="54102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06" name="Rectangle 78"/>
            <p:cNvSpPr>
              <a:spLocks noChangeArrowheads="1"/>
            </p:cNvSpPr>
            <p:nvPr/>
          </p:nvSpPr>
          <p:spPr bwMode="auto">
            <a:xfrm>
              <a:off x="72390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07" name="Rectangle 79"/>
            <p:cNvSpPr>
              <a:spLocks noChangeArrowheads="1"/>
            </p:cNvSpPr>
            <p:nvPr/>
          </p:nvSpPr>
          <p:spPr bwMode="auto">
            <a:xfrm>
              <a:off x="72390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08" name="Rectangle 80"/>
            <p:cNvSpPr>
              <a:spLocks noChangeArrowheads="1"/>
            </p:cNvSpPr>
            <p:nvPr/>
          </p:nvSpPr>
          <p:spPr bwMode="auto">
            <a:xfrm>
              <a:off x="48768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09" name="Rectangle 41"/>
            <p:cNvSpPr>
              <a:spLocks noChangeArrowheads="1"/>
            </p:cNvSpPr>
            <p:nvPr/>
          </p:nvSpPr>
          <p:spPr bwMode="auto">
            <a:xfrm>
              <a:off x="58674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10" name="Rectangle 42"/>
            <p:cNvSpPr>
              <a:spLocks noChangeArrowheads="1"/>
            </p:cNvSpPr>
            <p:nvPr/>
          </p:nvSpPr>
          <p:spPr bwMode="auto">
            <a:xfrm>
              <a:off x="58674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11" name="Rectangle 45"/>
            <p:cNvSpPr>
              <a:spLocks noChangeArrowheads="1"/>
            </p:cNvSpPr>
            <p:nvPr/>
          </p:nvSpPr>
          <p:spPr bwMode="auto">
            <a:xfrm>
              <a:off x="63246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12" name="Rectangle 46"/>
            <p:cNvSpPr>
              <a:spLocks noChangeArrowheads="1"/>
            </p:cNvSpPr>
            <p:nvPr/>
          </p:nvSpPr>
          <p:spPr bwMode="auto">
            <a:xfrm>
              <a:off x="63246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13" name="Rectangle 47"/>
            <p:cNvSpPr>
              <a:spLocks noChangeArrowheads="1"/>
            </p:cNvSpPr>
            <p:nvPr/>
          </p:nvSpPr>
          <p:spPr bwMode="auto">
            <a:xfrm>
              <a:off x="48768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14" name="Rectangle 49"/>
            <p:cNvSpPr>
              <a:spLocks noChangeArrowheads="1"/>
            </p:cNvSpPr>
            <p:nvPr/>
          </p:nvSpPr>
          <p:spPr bwMode="auto">
            <a:xfrm>
              <a:off x="67818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15" name="Rectangle 50"/>
            <p:cNvSpPr>
              <a:spLocks noChangeArrowheads="1"/>
            </p:cNvSpPr>
            <p:nvPr/>
          </p:nvSpPr>
          <p:spPr bwMode="auto">
            <a:xfrm>
              <a:off x="67818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16" name="Rectangle 51"/>
            <p:cNvSpPr>
              <a:spLocks noChangeArrowheads="1"/>
            </p:cNvSpPr>
            <p:nvPr/>
          </p:nvSpPr>
          <p:spPr bwMode="auto">
            <a:xfrm>
              <a:off x="54102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17" name="Rectangle 77"/>
            <p:cNvSpPr>
              <a:spLocks noChangeArrowheads="1"/>
            </p:cNvSpPr>
            <p:nvPr/>
          </p:nvSpPr>
          <p:spPr bwMode="auto">
            <a:xfrm>
              <a:off x="54102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18" name="Rectangle 78"/>
            <p:cNvSpPr>
              <a:spLocks noChangeArrowheads="1"/>
            </p:cNvSpPr>
            <p:nvPr/>
          </p:nvSpPr>
          <p:spPr bwMode="auto">
            <a:xfrm>
              <a:off x="72390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19" name="Rectangle 79"/>
            <p:cNvSpPr>
              <a:spLocks noChangeArrowheads="1"/>
            </p:cNvSpPr>
            <p:nvPr/>
          </p:nvSpPr>
          <p:spPr bwMode="auto">
            <a:xfrm>
              <a:off x="72390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20" name="Rectangle 80"/>
            <p:cNvSpPr>
              <a:spLocks noChangeArrowheads="1"/>
            </p:cNvSpPr>
            <p:nvPr/>
          </p:nvSpPr>
          <p:spPr bwMode="auto">
            <a:xfrm>
              <a:off x="48768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21" name="Rectangle 41"/>
            <p:cNvSpPr>
              <a:spLocks noChangeArrowheads="1"/>
            </p:cNvSpPr>
            <p:nvPr/>
          </p:nvSpPr>
          <p:spPr bwMode="auto">
            <a:xfrm>
              <a:off x="58674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22" name="Rectangle 42"/>
            <p:cNvSpPr>
              <a:spLocks noChangeArrowheads="1"/>
            </p:cNvSpPr>
            <p:nvPr/>
          </p:nvSpPr>
          <p:spPr bwMode="auto">
            <a:xfrm>
              <a:off x="58674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23" name="Rectangle 45"/>
            <p:cNvSpPr>
              <a:spLocks noChangeArrowheads="1"/>
            </p:cNvSpPr>
            <p:nvPr/>
          </p:nvSpPr>
          <p:spPr bwMode="auto">
            <a:xfrm>
              <a:off x="63246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24" name="Rectangle 46"/>
            <p:cNvSpPr>
              <a:spLocks noChangeArrowheads="1"/>
            </p:cNvSpPr>
            <p:nvPr/>
          </p:nvSpPr>
          <p:spPr bwMode="auto">
            <a:xfrm>
              <a:off x="63246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25" name="Rectangle 47"/>
            <p:cNvSpPr>
              <a:spLocks noChangeArrowheads="1"/>
            </p:cNvSpPr>
            <p:nvPr/>
          </p:nvSpPr>
          <p:spPr bwMode="auto">
            <a:xfrm>
              <a:off x="48768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26" name="Rectangle 49"/>
            <p:cNvSpPr>
              <a:spLocks noChangeArrowheads="1"/>
            </p:cNvSpPr>
            <p:nvPr/>
          </p:nvSpPr>
          <p:spPr bwMode="auto">
            <a:xfrm>
              <a:off x="67818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27" name="Rectangle 50"/>
            <p:cNvSpPr>
              <a:spLocks noChangeArrowheads="1"/>
            </p:cNvSpPr>
            <p:nvPr/>
          </p:nvSpPr>
          <p:spPr bwMode="auto">
            <a:xfrm>
              <a:off x="67818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28" name="Rectangle 51"/>
            <p:cNvSpPr>
              <a:spLocks noChangeArrowheads="1"/>
            </p:cNvSpPr>
            <p:nvPr/>
          </p:nvSpPr>
          <p:spPr bwMode="auto">
            <a:xfrm>
              <a:off x="54102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29" name="Rectangle 77"/>
            <p:cNvSpPr>
              <a:spLocks noChangeArrowheads="1"/>
            </p:cNvSpPr>
            <p:nvPr/>
          </p:nvSpPr>
          <p:spPr bwMode="auto">
            <a:xfrm>
              <a:off x="54102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30" name="Rectangle 78"/>
            <p:cNvSpPr>
              <a:spLocks noChangeArrowheads="1"/>
            </p:cNvSpPr>
            <p:nvPr/>
          </p:nvSpPr>
          <p:spPr bwMode="auto">
            <a:xfrm>
              <a:off x="72390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31" name="Rectangle 79"/>
            <p:cNvSpPr>
              <a:spLocks noChangeArrowheads="1"/>
            </p:cNvSpPr>
            <p:nvPr/>
          </p:nvSpPr>
          <p:spPr bwMode="auto">
            <a:xfrm>
              <a:off x="72390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32" name="Rectangle 80"/>
            <p:cNvSpPr>
              <a:spLocks noChangeArrowheads="1"/>
            </p:cNvSpPr>
            <p:nvPr/>
          </p:nvSpPr>
          <p:spPr bwMode="auto">
            <a:xfrm>
              <a:off x="48768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33" name="Rectangle 41"/>
            <p:cNvSpPr>
              <a:spLocks noChangeArrowheads="1"/>
            </p:cNvSpPr>
            <p:nvPr/>
          </p:nvSpPr>
          <p:spPr bwMode="auto">
            <a:xfrm>
              <a:off x="58674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34" name="Rectangle 42"/>
            <p:cNvSpPr>
              <a:spLocks noChangeArrowheads="1"/>
            </p:cNvSpPr>
            <p:nvPr/>
          </p:nvSpPr>
          <p:spPr bwMode="auto">
            <a:xfrm>
              <a:off x="58674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35" name="Rectangle 45"/>
            <p:cNvSpPr>
              <a:spLocks noChangeArrowheads="1"/>
            </p:cNvSpPr>
            <p:nvPr/>
          </p:nvSpPr>
          <p:spPr bwMode="auto">
            <a:xfrm>
              <a:off x="63246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36" name="Rectangle 46"/>
            <p:cNvSpPr>
              <a:spLocks noChangeArrowheads="1"/>
            </p:cNvSpPr>
            <p:nvPr/>
          </p:nvSpPr>
          <p:spPr bwMode="auto">
            <a:xfrm>
              <a:off x="63246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37" name="Rectangle 47"/>
            <p:cNvSpPr>
              <a:spLocks noChangeArrowheads="1"/>
            </p:cNvSpPr>
            <p:nvPr/>
          </p:nvSpPr>
          <p:spPr bwMode="auto">
            <a:xfrm>
              <a:off x="48768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38" name="Rectangle 49"/>
            <p:cNvSpPr>
              <a:spLocks noChangeArrowheads="1"/>
            </p:cNvSpPr>
            <p:nvPr/>
          </p:nvSpPr>
          <p:spPr bwMode="auto">
            <a:xfrm>
              <a:off x="67818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39" name="Rectangle 50"/>
            <p:cNvSpPr>
              <a:spLocks noChangeArrowheads="1"/>
            </p:cNvSpPr>
            <p:nvPr/>
          </p:nvSpPr>
          <p:spPr bwMode="auto">
            <a:xfrm>
              <a:off x="67818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40" name="Rectangle 51"/>
            <p:cNvSpPr>
              <a:spLocks noChangeArrowheads="1"/>
            </p:cNvSpPr>
            <p:nvPr/>
          </p:nvSpPr>
          <p:spPr bwMode="auto">
            <a:xfrm>
              <a:off x="54102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41" name="Rectangle 459"/>
            <p:cNvSpPr>
              <a:spLocks noChangeArrowheads="1"/>
            </p:cNvSpPr>
            <p:nvPr/>
          </p:nvSpPr>
          <p:spPr bwMode="auto">
            <a:xfrm>
              <a:off x="54102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42" name="Rectangle 460"/>
            <p:cNvSpPr>
              <a:spLocks noChangeArrowheads="1"/>
            </p:cNvSpPr>
            <p:nvPr/>
          </p:nvSpPr>
          <p:spPr bwMode="auto">
            <a:xfrm>
              <a:off x="72390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43" name="Rectangle 461"/>
            <p:cNvSpPr>
              <a:spLocks noChangeArrowheads="1"/>
            </p:cNvSpPr>
            <p:nvPr/>
          </p:nvSpPr>
          <p:spPr bwMode="auto">
            <a:xfrm>
              <a:off x="72390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44" name="Rectangle 462"/>
            <p:cNvSpPr>
              <a:spLocks noChangeArrowheads="1"/>
            </p:cNvSpPr>
            <p:nvPr/>
          </p:nvSpPr>
          <p:spPr bwMode="auto">
            <a:xfrm>
              <a:off x="48768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45" name="Rectangle 41"/>
            <p:cNvSpPr>
              <a:spLocks noChangeArrowheads="1"/>
            </p:cNvSpPr>
            <p:nvPr/>
          </p:nvSpPr>
          <p:spPr bwMode="auto">
            <a:xfrm>
              <a:off x="58674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46" name="Rectangle 42"/>
            <p:cNvSpPr>
              <a:spLocks noChangeArrowheads="1"/>
            </p:cNvSpPr>
            <p:nvPr/>
          </p:nvSpPr>
          <p:spPr bwMode="auto">
            <a:xfrm>
              <a:off x="58674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47" name="Rectangle 45"/>
            <p:cNvSpPr>
              <a:spLocks noChangeArrowheads="1"/>
            </p:cNvSpPr>
            <p:nvPr/>
          </p:nvSpPr>
          <p:spPr bwMode="auto">
            <a:xfrm>
              <a:off x="63246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48" name="Rectangle 46"/>
            <p:cNvSpPr>
              <a:spLocks noChangeArrowheads="1"/>
            </p:cNvSpPr>
            <p:nvPr/>
          </p:nvSpPr>
          <p:spPr bwMode="auto">
            <a:xfrm>
              <a:off x="63246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49" name="Rectangle 47"/>
            <p:cNvSpPr>
              <a:spLocks noChangeArrowheads="1"/>
            </p:cNvSpPr>
            <p:nvPr/>
          </p:nvSpPr>
          <p:spPr bwMode="auto">
            <a:xfrm>
              <a:off x="48768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50" name="Rectangle 49"/>
            <p:cNvSpPr>
              <a:spLocks noChangeArrowheads="1"/>
            </p:cNvSpPr>
            <p:nvPr/>
          </p:nvSpPr>
          <p:spPr bwMode="auto">
            <a:xfrm>
              <a:off x="67818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51" name="Rectangle 50"/>
            <p:cNvSpPr>
              <a:spLocks noChangeArrowheads="1"/>
            </p:cNvSpPr>
            <p:nvPr/>
          </p:nvSpPr>
          <p:spPr bwMode="auto">
            <a:xfrm>
              <a:off x="67818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52" name="Rectangle 51"/>
            <p:cNvSpPr>
              <a:spLocks noChangeArrowheads="1"/>
            </p:cNvSpPr>
            <p:nvPr/>
          </p:nvSpPr>
          <p:spPr bwMode="auto">
            <a:xfrm>
              <a:off x="54102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53" name="Rectangle 471"/>
            <p:cNvSpPr>
              <a:spLocks noChangeArrowheads="1"/>
            </p:cNvSpPr>
            <p:nvPr/>
          </p:nvSpPr>
          <p:spPr bwMode="auto">
            <a:xfrm>
              <a:off x="54102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54" name="Rectangle 472"/>
            <p:cNvSpPr>
              <a:spLocks noChangeArrowheads="1"/>
            </p:cNvSpPr>
            <p:nvPr/>
          </p:nvSpPr>
          <p:spPr bwMode="auto">
            <a:xfrm>
              <a:off x="72390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55" name="Rectangle 473"/>
            <p:cNvSpPr>
              <a:spLocks noChangeArrowheads="1"/>
            </p:cNvSpPr>
            <p:nvPr/>
          </p:nvSpPr>
          <p:spPr bwMode="auto">
            <a:xfrm>
              <a:off x="72390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56" name="Rectangle 474"/>
            <p:cNvSpPr>
              <a:spLocks noChangeArrowheads="1"/>
            </p:cNvSpPr>
            <p:nvPr/>
          </p:nvSpPr>
          <p:spPr bwMode="auto">
            <a:xfrm>
              <a:off x="48768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57" name="Rectangle 41"/>
            <p:cNvSpPr>
              <a:spLocks noChangeArrowheads="1"/>
            </p:cNvSpPr>
            <p:nvPr/>
          </p:nvSpPr>
          <p:spPr bwMode="auto">
            <a:xfrm>
              <a:off x="58674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58" name="Rectangle 42"/>
            <p:cNvSpPr>
              <a:spLocks noChangeArrowheads="1"/>
            </p:cNvSpPr>
            <p:nvPr/>
          </p:nvSpPr>
          <p:spPr bwMode="auto">
            <a:xfrm>
              <a:off x="58674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59" name="Rectangle 45"/>
            <p:cNvSpPr>
              <a:spLocks noChangeArrowheads="1"/>
            </p:cNvSpPr>
            <p:nvPr/>
          </p:nvSpPr>
          <p:spPr bwMode="auto">
            <a:xfrm>
              <a:off x="63246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60" name="Rectangle 46"/>
            <p:cNvSpPr>
              <a:spLocks noChangeArrowheads="1"/>
            </p:cNvSpPr>
            <p:nvPr/>
          </p:nvSpPr>
          <p:spPr bwMode="auto">
            <a:xfrm>
              <a:off x="63246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61" name="Rectangle 47"/>
            <p:cNvSpPr>
              <a:spLocks noChangeArrowheads="1"/>
            </p:cNvSpPr>
            <p:nvPr/>
          </p:nvSpPr>
          <p:spPr bwMode="auto">
            <a:xfrm>
              <a:off x="48768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62" name="Rectangle 49"/>
            <p:cNvSpPr>
              <a:spLocks noChangeArrowheads="1"/>
            </p:cNvSpPr>
            <p:nvPr/>
          </p:nvSpPr>
          <p:spPr bwMode="auto">
            <a:xfrm>
              <a:off x="67818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63" name="Rectangle 50"/>
            <p:cNvSpPr>
              <a:spLocks noChangeArrowheads="1"/>
            </p:cNvSpPr>
            <p:nvPr/>
          </p:nvSpPr>
          <p:spPr bwMode="auto">
            <a:xfrm>
              <a:off x="67818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64" name="Rectangle 51"/>
            <p:cNvSpPr>
              <a:spLocks noChangeArrowheads="1"/>
            </p:cNvSpPr>
            <p:nvPr/>
          </p:nvSpPr>
          <p:spPr bwMode="auto">
            <a:xfrm>
              <a:off x="54102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65" name="Rectangle 483"/>
            <p:cNvSpPr>
              <a:spLocks noChangeArrowheads="1"/>
            </p:cNvSpPr>
            <p:nvPr/>
          </p:nvSpPr>
          <p:spPr bwMode="auto">
            <a:xfrm>
              <a:off x="54102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66" name="Rectangle 484"/>
            <p:cNvSpPr>
              <a:spLocks noChangeArrowheads="1"/>
            </p:cNvSpPr>
            <p:nvPr/>
          </p:nvSpPr>
          <p:spPr bwMode="auto">
            <a:xfrm>
              <a:off x="72390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67" name="Rectangle 485"/>
            <p:cNvSpPr>
              <a:spLocks noChangeArrowheads="1"/>
            </p:cNvSpPr>
            <p:nvPr/>
          </p:nvSpPr>
          <p:spPr bwMode="auto">
            <a:xfrm>
              <a:off x="72390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68" name="Rectangle 486"/>
            <p:cNvSpPr>
              <a:spLocks noChangeArrowheads="1"/>
            </p:cNvSpPr>
            <p:nvPr/>
          </p:nvSpPr>
          <p:spPr bwMode="auto">
            <a:xfrm>
              <a:off x="48768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69" name="Rectangle 41"/>
            <p:cNvSpPr>
              <a:spLocks noChangeArrowheads="1"/>
            </p:cNvSpPr>
            <p:nvPr/>
          </p:nvSpPr>
          <p:spPr bwMode="auto">
            <a:xfrm>
              <a:off x="58674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70" name="Rectangle 42"/>
            <p:cNvSpPr>
              <a:spLocks noChangeArrowheads="1"/>
            </p:cNvSpPr>
            <p:nvPr/>
          </p:nvSpPr>
          <p:spPr bwMode="auto">
            <a:xfrm>
              <a:off x="5867400" y="42672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71" name="Rectangle 45"/>
            <p:cNvSpPr>
              <a:spLocks noChangeArrowheads="1"/>
            </p:cNvSpPr>
            <p:nvPr/>
          </p:nvSpPr>
          <p:spPr bwMode="auto">
            <a:xfrm>
              <a:off x="63246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72" name="Rectangle 46"/>
            <p:cNvSpPr>
              <a:spLocks noChangeArrowheads="1"/>
            </p:cNvSpPr>
            <p:nvPr/>
          </p:nvSpPr>
          <p:spPr bwMode="auto">
            <a:xfrm>
              <a:off x="6324600" y="42672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73" name="Rectangle 49"/>
            <p:cNvSpPr>
              <a:spLocks noChangeArrowheads="1"/>
            </p:cNvSpPr>
            <p:nvPr/>
          </p:nvSpPr>
          <p:spPr bwMode="auto">
            <a:xfrm>
              <a:off x="67818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74" name="Rectangle 50"/>
            <p:cNvSpPr>
              <a:spLocks noChangeArrowheads="1"/>
            </p:cNvSpPr>
            <p:nvPr/>
          </p:nvSpPr>
          <p:spPr bwMode="auto">
            <a:xfrm>
              <a:off x="6781800" y="42672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75" name="Rectangle 51"/>
            <p:cNvSpPr>
              <a:spLocks noChangeArrowheads="1"/>
            </p:cNvSpPr>
            <p:nvPr/>
          </p:nvSpPr>
          <p:spPr bwMode="auto">
            <a:xfrm>
              <a:off x="5410200" y="42672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76" name="Rectangle 494"/>
            <p:cNvSpPr>
              <a:spLocks noChangeArrowheads="1"/>
            </p:cNvSpPr>
            <p:nvPr/>
          </p:nvSpPr>
          <p:spPr bwMode="auto">
            <a:xfrm>
              <a:off x="54102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77" name="Rectangle 495"/>
            <p:cNvSpPr>
              <a:spLocks noChangeArrowheads="1"/>
            </p:cNvSpPr>
            <p:nvPr/>
          </p:nvSpPr>
          <p:spPr bwMode="auto">
            <a:xfrm>
              <a:off x="72390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78" name="Rectangle 51"/>
            <p:cNvSpPr>
              <a:spLocks noChangeArrowheads="1"/>
            </p:cNvSpPr>
            <p:nvPr/>
          </p:nvSpPr>
          <p:spPr bwMode="auto">
            <a:xfrm>
              <a:off x="4876800" y="42672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79" name="Rectangle 498"/>
            <p:cNvSpPr>
              <a:spLocks noChangeArrowheads="1"/>
            </p:cNvSpPr>
            <p:nvPr/>
          </p:nvSpPr>
          <p:spPr bwMode="auto">
            <a:xfrm>
              <a:off x="48768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80" name="Rectangle 41"/>
            <p:cNvSpPr>
              <a:spLocks noChangeArrowheads="1"/>
            </p:cNvSpPr>
            <p:nvPr/>
          </p:nvSpPr>
          <p:spPr bwMode="auto">
            <a:xfrm>
              <a:off x="5867400" y="41560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81" name="Rectangle 42"/>
            <p:cNvSpPr>
              <a:spLocks noChangeArrowheads="1"/>
            </p:cNvSpPr>
            <p:nvPr/>
          </p:nvSpPr>
          <p:spPr bwMode="auto">
            <a:xfrm>
              <a:off x="5867400" y="40417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82" name="Rectangle 45"/>
            <p:cNvSpPr>
              <a:spLocks noChangeArrowheads="1"/>
            </p:cNvSpPr>
            <p:nvPr/>
          </p:nvSpPr>
          <p:spPr bwMode="auto">
            <a:xfrm>
              <a:off x="6324600" y="41560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83" name="Rectangle 46"/>
            <p:cNvSpPr>
              <a:spLocks noChangeArrowheads="1"/>
            </p:cNvSpPr>
            <p:nvPr/>
          </p:nvSpPr>
          <p:spPr bwMode="auto">
            <a:xfrm>
              <a:off x="6324600" y="40417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84" name="Rectangle 47"/>
            <p:cNvSpPr>
              <a:spLocks noChangeArrowheads="1"/>
            </p:cNvSpPr>
            <p:nvPr/>
          </p:nvSpPr>
          <p:spPr bwMode="auto">
            <a:xfrm>
              <a:off x="4876800" y="40417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85" name="Rectangle 49"/>
            <p:cNvSpPr>
              <a:spLocks noChangeArrowheads="1"/>
            </p:cNvSpPr>
            <p:nvPr/>
          </p:nvSpPr>
          <p:spPr bwMode="auto">
            <a:xfrm>
              <a:off x="6781800" y="41560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86" name="Rectangle 50"/>
            <p:cNvSpPr>
              <a:spLocks noChangeArrowheads="1"/>
            </p:cNvSpPr>
            <p:nvPr/>
          </p:nvSpPr>
          <p:spPr bwMode="auto">
            <a:xfrm>
              <a:off x="6781800" y="40417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87" name="Rectangle 51"/>
            <p:cNvSpPr>
              <a:spLocks noChangeArrowheads="1"/>
            </p:cNvSpPr>
            <p:nvPr/>
          </p:nvSpPr>
          <p:spPr bwMode="auto">
            <a:xfrm>
              <a:off x="5410200" y="40417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88" name="Rectangle 77"/>
            <p:cNvSpPr>
              <a:spLocks noChangeArrowheads="1"/>
            </p:cNvSpPr>
            <p:nvPr/>
          </p:nvSpPr>
          <p:spPr bwMode="auto">
            <a:xfrm>
              <a:off x="5410200" y="41560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89" name="Rectangle 80"/>
            <p:cNvSpPr>
              <a:spLocks noChangeArrowheads="1"/>
            </p:cNvSpPr>
            <p:nvPr/>
          </p:nvSpPr>
          <p:spPr bwMode="auto">
            <a:xfrm>
              <a:off x="4876800" y="41560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490" name="Rectangle 41"/>
            <p:cNvSpPr>
              <a:spLocks noChangeArrowheads="1"/>
            </p:cNvSpPr>
            <p:nvPr/>
          </p:nvSpPr>
          <p:spPr bwMode="auto">
            <a:xfrm>
              <a:off x="5867400" y="39290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91" name="Rectangle 42"/>
            <p:cNvSpPr>
              <a:spLocks noChangeArrowheads="1"/>
            </p:cNvSpPr>
            <p:nvPr/>
          </p:nvSpPr>
          <p:spPr bwMode="auto">
            <a:xfrm>
              <a:off x="5867400" y="38147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92" name="Rectangle 45"/>
            <p:cNvSpPr>
              <a:spLocks noChangeArrowheads="1"/>
            </p:cNvSpPr>
            <p:nvPr/>
          </p:nvSpPr>
          <p:spPr bwMode="auto">
            <a:xfrm>
              <a:off x="6324600" y="39290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93" name="Rectangle 46"/>
            <p:cNvSpPr>
              <a:spLocks noChangeArrowheads="1"/>
            </p:cNvSpPr>
            <p:nvPr/>
          </p:nvSpPr>
          <p:spPr bwMode="auto">
            <a:xfrm>
              <a:off x="6324600" y="38147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94" name="Rectangle 47"/>
            <p:cNvSpPr>
              <a:spLocks noChangeArrowheads="1"/>
            </p:cNvSpPr>
            <p:nvPr/>
          </p:nvSpPr>
          <p:spPr bwMode="auto">
            <a:xfrm>
              <a:off x="4876800" y="38147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95" name="Rectangle 49"/>
            <p:cNvSpPr>
              <a:spLocks noChangeArrowheads="1"/>
            </p:cNvSpPr>
            <p:nvPr/>
          </p:nvSpPr>
          <p:spPr bwMode="auto">
            <a:xfrm>
              <a:off x="6781800" y="39290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96" name="Rectangle 50"/>
            <p:cNvSpPr>
              <a:spLocks noChangeArrowheads="1"/>
            </p:cNvSpPr>
            <p:nvPr/>
          </p:nvSpPr>
          <p:spPr bwMode="auto">
            <a:xfrm>
              <a:off x="6781800" y="38147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97" name="Rectangle 51"/>
            <p:cNvSpPr>
              <a:spLocks noChangeArrowheads="1"/>
            </p:cNvSpPr>
            <p:nvPr/>
          </p:nvSpPr>
          <p:spPr bwMode="auto">
            <a:xfrm>
              <a:off x="5410200" y="38147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498" name="Rectangle 77"/>
            <p:cNvSpPr>
              <a:spLocks noChangeArrowheads="1"/>
            </p:cNvSpPr>
            <p:nvPr/>
          </p:nvSpPr>
          <p:spPr bwMode="auto">
            <a:xfrm>
              <a:off x="5410200" y="39290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499" name="Rectangle 80"/>
            <p:cNvSpPr>
              <a:spLocks noChangeArrowheads="1"/>
            </p:cNvSpPr>
            <p:nvPr/>
          </p:nvSpPr>
          <p:spPr bwMode="auto">
            <a:xfrm>
              <a:off x="4876800" y="39290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00" name="Rectangle 41"/>
            <p:cNvSpPr>
              <a:spLocks noChangeArrowheads="1"/>
            </p:cNvSpPr>
            <p:nvPr/>
          </p:nvSpPr>
          <p:spPr bwMode="auto">
            <a:xfrm>
              <a:off x="5867400" y="37020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01" name="Rectangle 42"/>
            <p:cNvSpPr>
              <a:spLocks noChangeArrowheads="1"/>
            </p:cNvSpPr>
            <p:nvPr/>
          </p:nvSpPr>
          <p:spPr bwMode="auto">
            <a:xfrm>
              <a:off x="5867400" y="3587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02" name="Rectangle 45"/>
            <p:cNvSpPr>
              <a:spLocks noChangeArrowheads="1"/>
            </p:cNvSpPr>
            <p:nvPr/>
          </p:nvSpPr>
          <p:spPr bwMode="auto">
            <a:xfrm>
              <a:off x="6324600" y="37020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03" name="Rectangle 46"/>
            <p:cNvSpPr>
              <a:spLocks noChangeArrowheads="1"/>
            </p:cNvSpPr>
            <p:nvPr/>
          </p:nvSpPr>
          <p:spPr bwMode="auto">
            <a:xfrm>
              <a:off x="6324600" y="3587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04" name="Rectangle 47"/>
            <p:cNvSpPr>
              <a:spLocks noChangeArrowheads="1"/>
            </p:cNvSpPr>
            <p:nvPr/>
          </p:nvSpPr>
          <p:spPr bwMode="auto">
            <a:xfrm>
              <a:off x="4876800" y="3587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05" name="Rectangle 49"/>
            <p:cNvSpPr>
              <a:spLocks noChangeArrowheads="1"/>
            </p:cNvSpPr>
            <p:nvPr/>
          </p:nvSpPr>
          <p:spPr bwMode="auto">
            <a:xfrm>
              <a:off x="6781800" y="37020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06" name="Rectangle 50"/>
            <p:cNvSpPr>
              <a:spLocks noChangeArrowheads="1"/>
            </p:cNvSpPr>
            <p:nvPr/>
          </p:nvSpPr>
          <p:spPr bwMode="auto">
            <a:xfrm>
              <a:off x="6781800" y="3587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07" name="Rectangle 51"/>
            <p:cNvSpPr>
              <a:spLocks noChangeArrowheads="1"/>
            </p:cNvSpPr>
            <p:nvPr/>
          </p:nvSpPr>
          <p:spPr bwMode="auto">
            <a:xfrm>
              <a:off x="5410200" y="3587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08" name="Rectangle 77"/>
            <p:cNvSpPr>
              <a:spLocks noChangeArrowheads="1"/>
            </p:cNvSpPr>
            <p:nvPr/>
          </p:nvSpPr>
          <p:spPr bwMode="auto">
            <a:xfrm>
              <a:off x="5410200" y="37020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09" name="Rectangle 80"/>
            <p:cNvSpPr>
              <a:spLocks noChangeArrowheads="1"/>
            </p:cNvSpPr>
            <p:nvPr/>
          </p:nvSpPr>
          <p:spPr bwMode="auto">
            <a:xfrm>
              <a:off x="4876800" y="37020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10" name="Rectangle 41"/>
            <p:cNvSpPr>
              <a:spLocks noChangeArrowheads="1"/>
            </p:cNvSpPr>
            <p:nvPr/>
          </p:nvSpPr>
          <p:spPr bwMode="auto">
            <a:xfrm>
              <a:off x="5867400" y="3475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11" name="Rectangle 42"/>
            <p:cNvSpPr>
              <a:spLocks noChangeArrowheads="1"/>
            </p:cNvSpPr>
            <p:nvPr/>
          </p:nvSpPr>
          <p:spPr bwMode="auto">
            <a:xfrm>
              <a:off x="5867400" y="33607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12" name="Rectangle 45"/>
            <p:cNvSpPr>
              <a:spLocks noChangeArrowheads="1"/>
            </p:cNvSpPr>
            <p:nvPr/>
          </p:nvSpPr>
          <p:spPr bwMode="auto">
            <a:xfrm>
              <a:off x="6324600" y="3475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13" name="Rectangle 46"/>
            <p:cNvSpPr>
              <a:spLocks noChangeArrowheads="1"/>
            </p:cNvSpPr>
            <p:nvPr/>
          </p:nvSpPr>
          <p:spPr bwMode="auto">
            <a:xfrm>
              <a:off x="6324600" y="33607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14" name="Rectangle 47"/>
            <p:cNvSpPr>
              <a:spLocks noChangeArrowheads="1"/>
            </p:cNvSpPr>
            <p:nvPr/>
          </p:nvSpPr>
          <p:spPr bwMode="auto">
            <a:xfrm>
              <a:off x="4876800" y="33607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15" name="Rectangle 49"/>
            <p:cNvSpPr>
              <a:spLocks noChangeArrowheads="1"/>
            </p:cNvSpPr>
            <p:nvPr/>
          </p:nvSpPr>
          <p:spPr bwMode="auto">
            <a:xfrm>
              <a:off x="6781800" y="3475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16" name="Rectangle 50"/>
            <p:cNvSpPr>
              <a:spLocks noChangeArrowheads="1"/>
            </p:cNvSpPr>
            <p:nvPr/>
          </p:nvSpPr>
          <p:spPr bwMode="auto">
            <a:xfrm>
              <a:off x="6781800" y="33607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17" name="Rectangle 51"/>
            <p:cNvSpPr>
              <a:spLocks noChangeArrowheads="1"/>
            </p:cNvSpPr>
            <p:nvPr/>
          </p:nvSpPr>
          <p:spPr bwMode="auto">
            <a:xfrm>
              <a:off x="5410200" y="33607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18" name="Rectangle 544"/>
            <p:cNvSpPr>
              <a:spLocks noChangeArrowheads="1"/>
            </p:cNvSpPr>
            <p:nvPr/>
          </p:nvSpPr>
          <p:spPr bwMode="auto">
            <a:xfrm>
              <a:off x="5410200" y="3475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19" name="Rectangle 547"/>
            <p:cNvSpPr>
              <a:spLocks noChangeArrowheads="1"/>
            </p:cNvSpPr>
            <p:nvPr/>
          </p:nvSpPr>
          <p:spPr bwMode="auto">
            <a:xfrm>
              <a:off x="4876800" y="3475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20" name="Rectangle 41"/>
            <p:cNvSpPr>
              <a:spLocks noChangeArrowheads="1"/>
            </p:cNvSpPr>
            <p:nvPr/>
          </p:nvSpPr>
          <p:spPr bwMode="auto">
            <a:xfrm>
              <a:off x="5867400" y="32480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21" name="Rectangle 42"/>
            <p:cNvSpPr>
              <a:spLocks noChangeArrowheads="1"/>
            </p:cNvSpPr>
            <p:nvPr/>
          </p:nvSpPr>
          <p:spPr bwMode="auto">
            <a:xfrm>
              <a:off x="5867400" y="31337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22" name="Rectangle 45"/>
            <p:cNvSpPr>
              <a:spLocks noChangeArrowheads="1"/>
            </p:cNvSpPr>
            <p:nvPr/>
          </p:nvSpPr>
          <p:spPr bwMode="auto">
            <a:xfrm>
              <a:off x="6324600" y="32480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23" name="Rectangle 46"/>
            <p:cNvSpPr>
              <a:spLocks noChangeArrowheads="1"/>
            </p:cNvSpPr>
            <p:nvPr/>
          </p:nvSpPr>
          <p:spPr bwMode="auto">
            <a:xfrm>
              <a:off x="6324600" y="31337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24" name="Rectangle 47"/>
            <p:cNvSpPr>
              <a:spLocks noChangeArrowheads="1"/>
            </p:cNvSpPr>
            <p:nvPr/>
          </p:nvSpPr>
          <p:spPr bwMode="auto">
            <a:xfrm>
              <a:off x="4876800" y="31337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25" name="Rectangle 49"/>
            <p:cNvSpPr>
              <a:spLocks noChangeArrowheads="1"/>
            </p:cNvSpPr>
            <p:nvPr/>
          </p:nvSpPr>
          <p:spPr bwMode="auto">
            <a:xfrm>
              <a:off x="6781800" y="32480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26" name="Rectangle 50"/>
            <p:cNvSpPr>
              <a:spLocks noChangeArrowheads="1"/>
            </p:cNvSpPr>
            <p:nvPr/>
          </p:nvSpPr>
          <p:spPr bwMode="auto">
            <a:xfrm>
              <a:off x="6781800" y="31337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27" name="Rectangle 51"/>
            <p:cNvSpPr>
              <a:spLocks noChangeArrowheads="1"/>
            </p:cNvSpPr>
            <p:nvPr/>
          </p:nvSpPr>
          <p:spPr bwMode="auto">
            <a:xfrm>
              <a:off x="5410200" y="31337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28" name="Rectangle 556"/>
            <p:cNvSpPr>
              <a:spLocks noChangeArrowheads="1"/>
            </p:cNvSpPr>
            <p:nvPr/>
          </p:nvSpPr>
          <p:spPr bwMode="auto">
            <a:xfrm>
              <a:off x="5410200" y="32480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29" name="Rectangle 559"/>
            <p:cNvSpPr>
              <a:spLocks noChangeArrowheads="1"/>
            </p:cNvSpPr>
            <p:nvPr/>
          </p:nvSpPr>
          <p:spPr bwMode="auto">
            <a:xfrm>
              <a:off x="4876800" y="32480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30" name="Rectangle 41"/>
            <p:cNvSpPr>
              <a:spLocks noChangeArrowheads="1"/>
            </p:cNvSpPr>
            <p:nvPr/>
          </p:nvSpPr>
          <p:spPr bwMode="auto">
            <a:xfrm>
              <a:off x="5867400" y="30210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31" name="Rectangle 42"/>
            <p:cNvSpPr>
              <a:spLocks noChangeArrowheads="1"/>
            </p:cNvSpPr>
            <p:nvPr/>
          </p:nvSpPr>
          <p:spPr bwMode="auto">
            <a:xfrm>
              <a:off x="5867400" y="29067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32" name="Rectangle 45"/>
            <p:cNvSpPr>
              <a:spLocks noChangeArrowheads="1"/>
            </p:cNvSpPr>
            <p:nvPr/>
          </p:nvSpPr>
          <p:spPr bwMode="auto">
            <a:xfrm>
              <a:off x="6324600" y="30210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33" name="Rectangle 46"/>
            <p:cNvSpPr>
              <a:spLocks noChangeArrowheads="1"/>
            </p:cNvSpPr>
            <p:nvPr/>
          </p:nvSpPr>
          <p:spPr bwMode="auto">
            <a:xfrm>
              <a:off x="6324600" y="29067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34" name="Rectangle 47"/>
            <p:cNvSpPr>
              <a:spLocks noChangeArrowheads="1"/>
            </p:cNvSpPr>
            <p:nvPr/>
          </p:nvSpPr>
          <p:spPr bwMode="auto">
            <a:xfrm>
              <a:off x="4876800" y="29067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35" name="Rectangle 49"/>
            <p:cNvSpPr>
              <a:spLocks noChangeArrowheads="1"/>
            </p:cNvSpPr>
            <p:nvPr/>
          </p:nvSpPr>
          <p:spPr bwMode="auto">
            <a:xfrm>
              <a:off x="6781800" y="30210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36" name="Rectangle 50"/>
            <p:cNvSpPr>
              <a:spLocks noChangeArrowheads="1"/>
            </p:cNvSpPr>
            <p:nvPr/>
          </p:nvSpPr>
          <p:spPr bwMode="auto">
            <a:xfrm>
              <a:off x="6781800" y="29067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37" name="Rectangle 51"/>
            <p:cNvSpPr>
              <a:spLocks noChangeArrowheads="1"/>
            </p:cNvSpPr>
            <p:nvPr/>
          </p:nvSpPr>
          <p:spPr bwMode="auto">
            <a:xfrm>
              <a:off x="5410200" y="29067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38" name="Rectangle 568"/>
            <p:cNvSpPr>
              <a:spLocks noChangeArrowheads="1"/>
            </p:cNvSpPr>
            <p:nvPr/>
          </p:nvSpPr>
          <p:spPr bwMode="auto">
            <a:xfrm>
              <a:off x="5410200" y="30210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39" name="Rectangle 571"/>
            <p:cNvSpPr>
              <a:spLocks noChangeArrowheads="1"/>
            </p:cNvSpPr>
            <p:nvPr/>
          </p:nvSpPr>
          <p:spPr bwMode="auto">
            <a:xfrm>
              <a:off x="4876800" y="30210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40" name="Rectangle 41"/>
            <p:cNvSpPr>
              <a:spLocks noChangeArrowheads="1"/>
            </p:cNvSpPr>
            <p:nvPr/>
          </p:nvSpPr>
          <p:spPr bwMode="auto">
            <a:xfrm>
              <a:off x="5867400" y="27940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41" name="Rectangle 42"/>
            <p:cNvSpPr>
              <a:spLocks noChangeArrowheads="1"/>
            </p:cNvSpPr>
            <p:nvPr/>
          </p:nvSpPr>
          <p:spPr bwMode="auto">
            <a:xfrm>
              <a:off x="5867400" y="26797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42" name="Rectangle 45"/>
            <p:cNvSpPr>
              <a:spLocks noChangeArrowheads="1"/>
            </p:cNvSpPr>
            <p:nvPr/>
          </p:nvSpPr>
          <p:spPr bwMode="auto">
            <a:xfrm>
              <a:off x="6324600" y="27940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43" name="Rectangle 46"/>
            <p:cNvSpPr>
              <a:spLocks noChangeArrowheads="1"/>
            </p:cNvSpPr>
            <p:nvPr/>
          </p:nvSpPr>
          <p:spPr bwMode="auto">
            <a:xfrm>
              <a:off x="6324600" y="26797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44" name="Rectangle 49"/>
            <p:cNvSpPr>
              <a:spLocks noChangeArrowheads="1"/>
            </p:cNvSpPr>
            <p:nvPr/>
          </p:nvSpPr>
          <p:spPr bwMode="auto">
            <a:xfrm>
              <a:off x="6781800" y="27940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45" name="Rectangle 50"/>
            <p:cNvSpPr>
              <a:spLocks noChangeArrowheads="1"/>
            </p:cNvSpPr>
            <p:nvPr/>
          </p:nvSpPr>
          <p:spPr bwMode="auto">
            <a:xfrm>
              <a:off x="6781800" y="26797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46" name="Rectangle 51"/>
            <p:cNvSpPr>
              <a:spLocks noChangeArrowheads="1"/>
            </p:cNvSpPr>
            <p:nvPr/>
          </p:nvSpPr>
          <p:spPr bwMode="auto">
            <a:xfrm>
              <a:off x="5410200" y="26797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47" name="Rectangle 579"/>
            <p:cNvSpPr>
              <a:spLocks noChangeArrowheads="1"/>
            </p:cNvSpPr>
            <p:nvPr/>
          </p:nvSpPr>
          <p:spPr bwMode="auto">
            <a:xfrm>
              <a:off x="5410200" y="27940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48" name="Rectangle 51"/>
            <p:cNvSpPr>
              <a:spLocks noChangeArrowheads="1"/>
            </p:cNvSpPr>
            <p:nvPr/>
          </p:nvSpPr>
          <p:spPr bwMode="auto">
            <a:xfrm>
              <a:off x="4876800" y="26797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49" name="Rectangle 583"/>
            <p:cNvSpPr>
              <a:spLocks noChangeArrowheads="1"/>
            </p:cNvSpPr>
            <p:nvPr/>
          </p:nvSpPr>
          <p:spPr bwMode="auto">
            <a:xfrm>
              <a:off x="4876800" y="27940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50" name="Rectangle 41"/>
            <p:cNvSpPr>
              <a:spLocks noChangeArrowheads="1"/>
            </p:cNvSpPr>
            <p:nvPr/>
          </p:nvSpPr>
          <p:spPr bwMode="auto">
            <a:xfrm>
              <a:off x="5862638"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51" name="Rectangle 42"/>
            <p:cNvSpPr>
              <a:spLocks noChangeArrowheads="1"/>
            </p:cNvSpPr>
            <p:nvPr/>
          </p:nvSpPr>
          <p:spPr bwMode="auto">
            <a:xfrm>
              <a:off x="5862638"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52" name="Rectangle 45"/>
            <p:cNvSpPr>
              <a:spLocks noChangeArrowheads="1"/>
            </p:cNvSpPr>
            <p:nvPr/>
          </p:nvSpPr>
          <p:spPr bwMode="auto">
            <a:xfrm>
              <a:off x="6319838"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53" name="Rectangle 46"/>
            <p:cNvSpPr>
              <a:spLocks noChangeArrowheads="1"/>
            </p:cNvSpPr>
            <p:nvPr/>
          </p:nvSpPr>
          <p:spPr bwMode="auto">
            <a:xfrm>
              <a:off x="6319838"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54" name="Rectangle 49"/>
            <p:cNvSpPr>
              <a:spLocks noChangeArrowheads="1"/>
            </p:cNvSpPr>
            <p:nvPr/>
          </p:nvSpPr>
          <p:spPr bwMode="auto">
            <a:xfrm>
              <a:off x="6777038"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55" name="Rectangle 50"/>
            <p:cNvSpPr>
              <a:spLocks noChangeArrowheads="1"/>
            </p:cNvSpPr>
            <p:nvPr/>
          </p:nvSpPr>
          <p:spPr bwMode="auto">
            <a:xfrm>
              <a:off x="6777038"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56" name="Rectangle 51"/>
            <p:cNvSpPr>
              <a:spLocks noChangeArrowheads="1"/>
            </p:cNvSpPr>
            <p:nvPr/>
          </p:nvSpPr>
          <p:spPr bwMode="auto">
            <a:xfrm>
              <a:off x="5405438"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57" name="Rectangle 77"/>
            <p:cNvSpPr>
              <a:spLocks noChangeArrowheads="1"/>
            </p:cNvSpPr>
            <p:nvPr/>
          </p:nvSpPr>
          <p:spPr bwMode="auto">
            <a:xfrm>
              <a:off x="5405438"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58" name="Rectangle 80"/>
            <p:cNvSpPr>
              <a:spLocks noChangeArrowheads="1"/>
            </p:cNvSpPr>
            <p:nvPr/>
          </p:nvSpPr>
          <p:spPr bwMode="auto">
            <a:xfrm>
              <a:off x="4872038"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59" name="Rectangle 41"/>
            <p:cNvSpPr>
              <a:spLocks noChangeArrowheads="1"/>
            </p:cNvSpPr>
            <p:nvPr/>
          </p:nvSpPr>
          <p:spPr bwMode="auto">
            <a:xfrm>
              <a:off x="5862638"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60" name="Rectangle 42"/>
            <p:cNvSpPr>
              <a:spLocks noChangeArrowheads="1"/>
            </p:cNvSpPr>
            <p:nvPr/>
          </p:nvSpPr>
          <p:spPr bwMode="auto">
            <a:xfrm>
              <a:off x="5862638"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61" name="Rectangle 45"/>
            <p:cNvSpPr>
              <a:spLocks noChangeArrowheads="1"/>
            </p:cNvSpPr>
            <p:nvPr/>
          </p:nvSpPr>
          <p:spPr bwMode="auto">
            <a:xfrm>
              <a:off x="6319838"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62" name="Rectangle 46"/>
            <p:cNvSpPr>
              <a:spLocks noChangeArrowheads="1"/>
            </p:cNvSpPr>
            <p:nvPr/>
          </p:nvSpPr>
          <p:spPr bwMode="auto">
            <a:xfrm>
              <a:off x="6319838"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63" name="Rectangle 49"/>
            <p:cNvSpPr>
              <a:spLocks noChangeArrowheads="1"/>
            </p:cNvSpPr>
            <p:nvPr/>
          </p:nvSpPr>
          <p:spPr bwMode="auto">
            <a:xfrm>
              <a:off x="6777038"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64" name="Rectangle 50"/>
            <p:cNvSpPr>
              <a:spLocks noChangeArrowheads="1"/>
            </p:cNvSpPr>
            <p:nvPr/>
          </p:nvSpPr>
          <p:spPr bwMode="auto">
            <a:xfrm>
              <a:off x="6777038"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65" name="Rectangle 51"/>
            <p:cNvSpPr>
              <a:spLocks noChangeArrowheads="1"/>
            </p:cNvSpPr>
            <p:nvPr/>
          </p:nvSpPr>
          <p:spPr bwMode="auto">
            <a:xfrm>
              <a:off x="5405438"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66" name="Rectangle 77"/>
            <p:cNvSpPr>
              <a:spLocks noChangeArrowheads="1"/>
            </p:cNvSpPr>
            <p:nvPr/>
          </p:nvSpPr>
          <p:spPr bwMode="auto">
            <a:xfrm>
              <a:off x="5405438"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67" name="Rectangle 41"/>
            <p:cNvSpPr>
              <a:spLocks noChangeArrowheads="1"/>
            </p:cNvSpPr>
            <p:nvPr/>
          </p:nvSpPr>
          <p:spPr bwMode="auto">
            <a:xfrm>
              <a:off x="5862638"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68" name="Rectangle 42"/>
            <p:cNvSpPr>
              <a:spLocks noChangeArrowheads="1"/>
            </p:cNvSpPr>
            <p:nvPr/>
          </p:nvSpPr>
          <p:spPr bwMode="auto">
            <a:xfrm>
              <a:off x="5862638"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69" name="Rectangle 45"/>
            <p:cNvSpPr>
              <a:spLocks noChangeArrowheads="1"/>
            </p:cNvSpPr>
            <p:nvPr/>
          </p:nvSpPr>
          <p:spPr bwMode="auto">
            <a:xfrm>
              <a:off x="6319838"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70" name="Rectangle 46"/>
            <p:cNvSpPr>
              <a:spLocks noChangeArrowheads="1"/>
            </p:cNvSpPr>
            <p:nvPr/>
          </p:nvSpPr>
          <p:spPr bwMode="auto">
            <a:xfrm>
              <a:off x="6319838"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71" name="Rectangle 49"/>
            <p:cNvSpPr>
              <a:spLocks noChangeArrowheads="1"/>
            </p:cNvSpPr>
            <p:nvPr/>
          </p:nvSpPr>
          <p:spPr bwMode="auto">
            <a:xfrm>
              <a:off x="6777038"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72" name="Rectangle 50"/>
            <p:cNvSpPr>
              <a:spLocks noChangeArrowheads="1"/>
            </p:cNvSpPr>
            <p:nvPr/>
          </p:nvSpPr>
          <p:spPr bwMode="auto">
            <a:xfrm>
              <a:off x="6777038"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73" name="Rectangle 51"/>
            <p:cNvSpPr>
              <a:spLocks noChangeArrowheads="1"/>
            </p:cNvSpPr>
            <p:nvPr/>
          </p:nvSpPr>
          <p:spPr bwMode="auto">
            <a:xfrm>
              <a:off x="5405438"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74" name="Rectangle 77"/>
            <p:cNvSpPr>
              <a:spLocks noChangeArrowheads="1"/>
            </p:cNvSpPr>
            <p:nvPr/>
          </p:nvSpPr>
          <p:spPr bwMode="auto">
            <a:xfrm>
              <a:off x="5405438"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75" name="Rectangle 41"/>
            <p:cNvSpPr>
              <a:spLocks noChangeArrowheads="1"/>
            </p:cNvSpPr>
            <p:nvPr/>
          </p:nvSpPr>
          <p:spPr bwMode="auto">
            <a:xfrm>
              <a:off x="5862638"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76" name="Rectangle 42"/>
            <p:cNvSpPr>
              <a:spLocks noChangeArrowheads="1"/>
            </p:cNvSpPr>
            <p:nvPr/>
          </p:nvSpPr>
          <p:spPr bwMode="auto">
            <a:xfrm>
              <a:off x="5862638"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77" name="Rectangle 45"/>
            <p:cNvSpPr>
              <a:spLocks noChangeArrowheads="1"/>
            </p:cNvSpPr>
            <p:nvPr/>
          </p:nvSpPr>
          <p:spPr bwMode="auto">
            <a:xfrm>
              <a:off x="6319838"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78" name="Rectangle 46"/>
            <p:cNvSpPr>
              <a:spLocks noChangeArrowheads="1"/>
            </p:cNvSpPr>
            <p:nvPr/>
          </p:nvSpPr>
          <p:spPr bwMode="auto">
            <a:xfrm>
              <a:off x="6319838"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79" name="Rectangle 49"/>
            <p:cNvSpPr>
              <a:spLocks noChangeArrowheads="1"/>
            </p:cNvSpPr>
            <p:nvPr/>
          </p:nvSpPr>
          <p:spPr bwMode="auto">
            <a:xfrm>
              <a:off x="6777038"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80" name="Rectangle 50"/>
            <p:cNvSpPr>
              <a:spLocks noChangeArrowheads="1"/>
            </p:cNvSpPr>
            <p:nvPr/>
          </p:nvSpPr>
          <p:spPr bwMode="auto">
            <a:xfrm>
              <a:off x="6777038"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81" name="Rectangle 51"/>
            <p:cNvSpPr>
              <a:spLocks noChangeArrowheads="1"/>
            </p:cNvSpPr>
            <p:nvPr/>
          </p:nvSpPr>
          <p:spPr bwMode="auto">
            <a:xfrm>
              <a:off x="5405438"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82" name="Rectangle 622"/>
            <p:cNvSpPr>
              <a:spLocks noChangeArrowheads="1"/>
            </p:cNvSpPr>
            <p:nvPr/>
          </p:nvSpPr>
          <p:spPr bwMode="auto">
            <a:xfrm>
              <a:off x="5405438"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83" name="Rectangle 49"/>
            <p:cNvSpPr>
              <a:spLocks noChangeArrowheads="1"/>
            </p:cNvSpPr>
            <p:nvPr/>
          </p:nvSpPr>
          <p:spPr bwMode="auto">
            <a:xfrm>
              <a:off x="6777038"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84" name="Rectangle 50"/>
            <p:cNvSpPr>
              <a:spLocks noChangeArrowheads="1"/>
            </p:cNvSpPr>
            <p:nvPr/>
          </p:nvSpPr>
          <p:spPr bwMode="auto">
            <a:xfrm>
              <a:off x="6777038" y="1558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85" name="Rectangle 51"/>
            <p:cNvSpPr>
              <a:spLocks noChangeArrowheads="1"/>
            </p:cNvSpPr>
            <p:nvPr/>
          </p:nvSpPr>
          <p:spPr bwMode="auto">
            <a:xfrm>
              <a:off x="5405438" y="1558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86" name="Rectangle 628"/>
            <p:cNvSpPr>
              <a:spLocks noChangeArrowheads="1"/>
            </p:cNvSpPr>
            <p:nvPr/>
          </p:nvSpPr>
          <p:spPr bwMode="auto">
            <a:xfrm>
              <a:off x="5405438"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87" name="Rectangle 47"/>
            <p:cNvSpPr>
              <a:spLocks noChangeArrowheads="1"/>
            </p:cNvSpPr>
            <p:nvPr/>
          </p:nvSpPr>
          <p:spPr bwMode="auto">
            <a:xfrm>
              <a:off x="4864100" y="247808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88" name="Rectangle 47"/>
            <p:cNvSpPr>
              <a:spLocks noChangeArrowheads="1"/>
            </p:cNvSpPr>
            <p:nvPr/>
          </p:nvSpPr>
          <p:spPr bwMode="auto">
            <a:xfrm>
              <a:off x="4864100" y="22510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89" name="Rectangle 632"/>
            <p:cNvSpPr>
              <a:spLocks noChangeArrowheads="1"/>
            </p:cNvSpPr>
            <p:nvPr/>
          </p:nvSpPr>
          <p:spPr bwMode="auto">
            <a:xfrm>
              <a:off x="4864100" y="23637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90" name="Rectangle 47"/>
            <p:cNvSpPr>
              <a:spLocks noChangeArrowheads="1"/>
            </p:cNvSpPr>
            <p:nvPr/>
          </p:nvSpPr>
          <p:spPr bwMode="auto">
            <a:xfrm>
              <a:off x="4864100" y="20240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91" name="Rectangle 634"/>
            <p:cNvSpPr>
              <a:spLocks noChangeArrowheads="1"/>
            </p:cNvSpPr>
            <p:nvPr/>
          </p:nvSpPr>
          <p:spPr bwMode="auto">
            <a:xfrm>
              <a:off x="4864100" y="21367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92" name="Rectangle 47"/>
            <p:cNvSpPr>
              <a:spLocks noChangeArrowheads="1"/>
            </p:cNvSpPr>
            <p:nvPr/>
          </p:nvSpPr>
          <p:spPr bwMode="auto">
            <a:xfrm>
              <a:off x="4864100" y="17970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14593" name="Rectangle 636"/>
            <p:cNvSpPr>
              <a:spLocks noChangeArrowheads="1"/>
            </p:cNvSpPr>
            <p:nvPr/>
          </p:nvSpPr>
          <p:spPr bwMode="auto">
            <a:xfrm>
              <a:off x="4864100" y="19097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94" name="Rectangle 51"/>
            <p:cNvSpPr>
              <a:spLocks noChangeArrowheads="1"/>
            </p:cNvSpPr>
            <p:nvPr/>
          </p:nvSpPr>
          <p:spPr bwMode="auto">
            <a:xfrm>
              <a:off x="4864100" y="1570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14595" name="Rectangle 638"/>
            <p:cNvSpPr>
              <a:spLocks noChangeArrowheads="1"/>
            </p:cNvSpPr>
            <p:nvPr/>
          </p:nvSpPr>
          <p:spPr bwMode="auto">
            <a:xfrm>
              <a:off x="4864100" y="1682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14596" name="Rectangle 80"/>
            <p:cNvSpPr>
              <a:spLocks noChangeArrowheads="1"/>
            </p:cNvSpPr>
            <p:nvPr/>
          </p:nvSpPr>
          <p:spPr bwMode="auto">
            <a:xfrm>
              <a:off x="4872038" y="1470025"/>
              <a:ext cx="304800" cy="114300"/>
            </a:xfrm>
            <a:prstGeom prst="rect">
              <a:avLst/>
            </a:prstGeom>
            <a:solidFill>
              <a:srgbClr val="99CC00"/>
            </a:solidFill>
            <a:ln w="9525">
              <a:solidFill>
                <a:schemeClr val="tx1"/>
              </a:solidFill>
              <a:round/>
              <a:headEnd/>
              <a:tailEnd/>
            </a:ln>
          </p:spPr>
          <p:txBody>
            <a:bodyPr/>
            <a:lstStyle/>
            <a:p>
              <a:endParaRPr lang="en-US"/>
            </a:p>
          </p:txBody>
        </p:sp>
      </p:grpSp>
      <p:sp>
        <p:nvSpPr>
          <p:cNvPr id="523" name="TextBox 5">
            <a:hlinkClick r:id="rId2"/>
          </p:cNvPr>
          <p:cNvSpPr txBox="1">
            <a:spLocks noChangeArrowheads="1"/>
          </p:cNvSpPr>
          <p:nvPr/>
        </p:nvSpPr>
        <p:spPr bwMode="auto">
          <a:xfrm>
            <a:off x="0" y="4267200"/>
            <a:ext cx="9144000" cy="646113"/>
          </a:xfrm>
          <a:prstGeom prst="rect">
            <a:avLst/>
          </a:prstGeom>
          <a:solidFill>
            <a:schemeClr val="tx1">
              <a:alpha val="6901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rgbClr val="FFFFFF"/>
                </a:solidFill>
              </a:rPr>
              <a:t>ok, let</a:t>
            </a:r>
            <a:r>
              <a:rPr lang="ja-JP" altLang="en-US" sz="3600" b="0">
                <a:solidFill>
                  <a:srgbClr val="FFFFFF"/>
                </a:solidFill>
              </a:rPr>
              <a:t>’</a:t>
            </a:r>
            <a:r>
              <a:rPr lang="en-US" sz="3600" b="0" dirty="0">
                <a:solidFill>
                  <a:srgbClr val="FFFFFF"/>
                </a:solidFill>
              </a:rPr>
              <a:t>s run some more…</a:t>
            </a:r>
          </a:p>
        </p:txBody>
      </p:sp>
      <p:sp>
        <p:nvSpPr>
          <p:cNvPr id="526" name="TextBox 318">
            <a:extLst>
              <a:ext uri="{FF2B5EF4-FFF2-40B4-BE49-F238E27FC236}">
                <a16:creationId xmlns:a16="http://schemas.microsoft.com/office/drawing/2014/main" id="{D7CFB514-1D0F-2349-8ACF-E3927E2722B6}"/>
              </a:ext>
            </a:extLst>
          </p:cNvPr>
          <p:cNvSpPr txBox="1">
            <a:spLocks noChangeArrowheads="1"/>
          </p:cNvSpPr>
          <p:nvPr/>
        </p:nvSpPr>
        <p:spPr bwMode="auto">
          <a:xfrm>
            <a:off x="4781290" y="5864423"/>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527" name="TextBox 318">
            <a:extLst>
              <a:ext uri="{FF2B5EF4-FFF2-40B4-BE49-F238E27FC236}">
                <a16:creationId xmlns:a16="http://schemas.microsoft.com/office/drawing/2014/main" id="{7EB081FB-2B27-9A48-B1AC-91D55701047E}"/>
              </a:ext>
            </a:extLst>
          </p:cNvPr>
          <p:cNvSpPr txBox="1">
            <a:spLocks noChangeArrowheads="1"/>
          </p:cNvSpPr>
          <p:nvPr/>
        </p:nvSpPr>
        <p:spPr bwMode="auto">
          <a:xfrm>
            <a:off x="1011888" y="5864423"/>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2" name="Slide Number Placeholder 1">
            <a:extLst>
              <a:ext uri="{FF2B5EF4-FFF2-40B4-BE49-F238E27FC236}">
                <a16:creationId xmlns:a16="http://schemas.microsoft.com/office/drawing/2014/main" id="{C4B3F73B-D7F5-084A-ADB8-EFE276B9BC02}"/>
              </a:ext>
            </a:extLst>
          </p:cNvPr>
          <p:cNvSpPr>
            <a:spLocks noGrp="1"/>
          </p:cNvSpPr>
          <p:nvPr>
            <p:ph type="sldNum" sz="quarter" idx="12"/>
          </p:nvPr>
        </p:nvSpPr>
        <p:spPr/>
        <p:txBody>
          <a:bodyPr/>
          <a:lstStyle/>
          <a:p>
            <a:fld id="{803C33BC-767D-8845-BB2C-A473FB4A7552}" type="slidenum">
              <a:rPr lang="en-US" smtClean="0"/>
              <a:pPr/>
              <a:t>58</a:t>
            </a:fld>
            <a:endParaRPr lang="en-US"/>
          </a:p>
        </p:txBody>
      </p:sp>
    </p:spTree>
    <p:extLst>
      <p:ext uri="{BB962C8B-B14F-4D97-AF65-F5344CB8AC3E}">
        <p14:creationId xmlns:p14="http://schemas.microsoft.com/office/powerpoint/2010/main" val="1971918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457200" y="2103437"/>
            <a:ext cx="82296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 ] this is probably still the original shoes</a:t>
            </a:r>
          </a:p>
          <a:p>
            <a:r>
              <a:rPr lang="en-US" dirty="0">
                <a:latin typeface="Arial" charset="0"/>
                <a:cs typeface="Arial" charset="0"/>
              </a:rPr>
              <a:t>[ ] someone probably has replaced my shoes</a:t>
            </a:r>
          </a:p>
          <a:p>
            <a:r>
              <a:rPr lang="en-US" dirty="0">
                <a:latin typeface="Arial" charset="0"/>
                <a:cs typeface="Arial" charset="0"/>
              </a:rPr>
              <a:t>[ ] could be the original or replacement shoes</a:t>
            </a:r>
          </a:p>
          <a:p>
            <a:endParaRPr lang="en-US" dirty="0">
              <a:latin typeface="Arial" charset="0"/>
              <a:cs typeface="Arial" charset="0"/>
            </a:endParaRPr>
          </a:p>
          <a:p>
            <a:endParaRPr lang="en-US" dirty="0">
              <a:latin typeface="Arial" charset="0"/>
              <a:cs typeface="Arial" charset="0"/>
            </a:endParaRPr>
          </a:p>
        </p:txBody>
      </p:sp>
      <p:sp>
        <p:nvSpPr>
          <p:cNvPr id="5" name="TextBox 4"/>
          <p:cNvSpPr txBox="1">
            <a:spLocks noChangeArrowheads="1"/>
          </p:cNvSpPr>
          <p:nvPr/>
        </p:nvSpPr>
        <p:spPr bwMode="auto">
          <a:xfrm>
            <a:off x="512763" y="4760913"/>
            <a:ext cx="3254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a:t>x</a:t>
            </a:r>
          </a:p>
        </p:txBody>
      </p:sp>
      <p:sp>
        <p:nvSpPr>
          <p:cNvPr id="6" name="TextBox 5"/>
          <p:cNvSpPr txBox="1">
            <a:spLocks noChangeArrowheads="1"/>
          </p:cNvSpPr>
          <p:nvPr/>
        </p:nvSpPr>
        <p:spPr bwMode="auto">
          <a:xfrm>
            <a:off x="520700" y="4318000"/>
            <a:ext cx="3254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a:t>x</a:t>
            </a:r>
          </a:p>
        </p:txBody>
      </p:sp>
      <p:sp>
        <p:nvSpPr>
          <p:cNvPr id="8" name="TextBox 3"/>
          <p:cNvSpPr txBox="1">
            <a:spLocks noChangeArrowheads="1"/>
          </p:cNvSpPr>
          <p:nvPr/>
        </p:nvSpPr>
        <p:spPr bwMode="auto">
          <a:xfrm>
            <a:off x="2819400" y="5334000"/>
            <a:ext cx="354965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4800">
                <a:solidFill>
                  <a:srgbClr val="99CC00"/>
                </a:solidFill>
              </a:rPr>
              <a:t>&lt;let</a:t>
            </a:r>
            <a:r>
              <a:rPr lang="ja-JP" altLang="en-US" sz="4800">
                <a:solidFill>
                  <a:srgbClr val="99CC00"/>
                </a:solidFill>
              </a:rPr>
              <a:t>’</a:t>
            </a:r>
            <a:r>
              <a:rPr lang="en-US" sz="4800">
                <a:solidFill>
                  <a:srgbClr val="99CC00"/>
                </a:solidFill>
              </a:rPr>
              <a:t>s vote&gt;</a:t>
            </a:r>
          </a:p>
        </p:txBody>
      </p:sp>
      <p:grpSp>
        <p:nvGrpSpPr>
          <p:cNvPr id="527" name="Group 425"/>
          <p:cNvGrpSpPr>
            <a:grpSpLocks/>
          </p:cNvGrpSpPr>
          <p:nvPr/>
        </p:nvGrpSpPr>
        <p:grpSpPr bwMode="auto">
          <a:xfrm>
            <a:off x="4572000" y="1066800"/>
            <a:ext cx="3886199" cy="2767020"/>
            <a:chOff x="981235" y="1470508"/>
            <a:chExt cx="7050368" cy="5020271"/>
          </a:xfrm>
        </p:grpSpPr>
        <p:cxnSp>
          <p:nvCxnSpPr>
            <p:cNvPr id="528" name="Straight Connector 61"/>
            <p:cNvCxnSpPr>
              <a:cxnSpLocks noChangeShapeType="1"/>
            </p:cNvCxnSpPr>
            <p:nvPr/>
          </p:nvCxnSpPr>
          <p:spPr bwMode="auto">
            <a:xfrm rot="16200000" flipH="1">
              <a:off x="-1185643" y="3690879"/>
              <a:ext cx="4333758" cy="1"/>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529" name="Straight Connector 62"/>
            <p:cNvCxnSpPr>
              <a:cxnSpLocks noChangeShapeType="1"/>
            </p:cNvCxnSpPr>
            <p:nvPr/>
          </p:nvCxnSpPr>
          <p:spPr bwMode="auto">
            <a:xfrm rot="10800000" flipV="1">
              <a:off x="982823" y="5856171"/>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530" name="Straight Connector 61"/>
            <p:cNvCxnSpPr>
              <a:cxnSpLocks noChangeShapeType="1"/>
            </p:cNvCxnSpPr>
            <p:nvPr/>
          </p:nvCxnSpPr>
          <p:spPr bwMode="auto">
            <a:xfrm rot="16200000" flipH="1">
              <a:off x="2548157" y="3690879"/>
              <a:ext cx="4333758" cy="1"/>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531" name="Straight Connector 62"/>
            <p:cNvCxnSpPr>
              <a:cxnSpLocks noChangeShapeType="1"/>
            </p:cNvCxnSpPr>
            <p:nvPr/>
          </p:nvCxnSpPr>
          <p:spPr bwMode="auto">
            <a:xfrm rot="10800000" flipV="1">
              <a:off x="4716623" y="5856171"/>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532" name="Group 7"/>
            <p:cNvGrpSpPr>
              <a:grpSpLocks/>
            </p:cNvGrpSpPr>
            <p:nvPr/>
          </p:nvGrpSpPr>
          <p:grpSpPr bwMode="auto">
            <a:xfrm>
              <a:off x="1135223" y="4267200"/>
              <a:ext cx="2667000" cy="1588972"/>
              <a:chOff x="1135223" y="2655771"/>
              <a:chExt cx="2667000" cy="3200400"/>
            </a:xfrm>
          </p:grpSpPr>
          <p:sp>
            <p:nvSpPr>
              <p:cNvPr id="866"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67"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68"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69"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70"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71"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72"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73"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74"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75"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76"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77"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78"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79"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80"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81"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82"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83"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84"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85"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86"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87"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88"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89"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90"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91"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92"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93"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94"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95"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96"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97"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98"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99"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00"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01"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02"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03"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04"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05"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06"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07"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08"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09"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10" name="Rectangle 52"/>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11" name="Rectangle 53"/>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12" name="Rectangle 54"/>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13" name="Rectangle 55"/>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14"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15"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16"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17"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18"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19"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20"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21"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22" name="Rectangle 64"/>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23" name="Rectangle 65"/>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24" name="Rectangle 66"/>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25" name="Rectangle 67"/>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26"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27"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28"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29"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30"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31"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32"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33"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34" name="Rectangle 76"/>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35" name="Rectangle 77"/>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36" name="Rectangle 78"/>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37" name="Rectangle 79"/>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38"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39"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40"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41"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42"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43"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44"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45" name="Rectangle 87"/>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46" name="Rectangle 88"/>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47" name="Rectangle 89"/>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48"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949" name="Rectangle 91"/>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533" name="TextBox 92"/>
            <p:cNvSpPr txBox="1">
              <a:spLocks noChangeArrowheads="1"/>
            </p:cNvSpPr>
            <p:nvPr/>
          </p:nvSpPr>
          <p:spPr bwMode="auto">
            <a:xfrm>
              <a:off x="1296502" y="5932372"/>
              <a:ext cx="2944953" cy="558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your shoes</a:t>
              </a:r>
            </a:p>
          </p:txBody>
        </p:sp>
        <p:sp>
          <p:nvSpPr>
            <p:cNvPr id="534" name="TextBox 93"/>
            <p:cNvSpPr txBox="1">
              <a:spLocks noChangeArrowheads="1"/>
            </p:cNvSpPr>
            <p:nvPr/>
          </p:nvSpPr>
          <p:spPr bwMode="auto">
            <a:xfrm>
              <a:off x="4792821" y="5932372"/>
              <a:ext cx="3238782" cy="558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questionable shoes</a:t>
              </a:r>
            </a:p>
          </p:txBody>
        </p:sp>
        <p:grpSp>
          <p:nvGrpSpPr>
            <p:cNvPr id="535" name="Group 94"/>
            <p:cNvGrpSpPr>
              <a:grpSpLocks/>
            </p:cNvGrpSpPr>
            <p:nvPr/>
          </p:nvGrpSpPr>
          <p:grpSpPr bwMode="auto">
            <a:xfrm>
              <a:off x="1135223" y="2679959"/>
              <a:ext cx="2667000" cy="1588972"/>
              <a:chOff x="1135223" y="2655771"/>
              <a:chExt cx="2667000" cy="3200400"/>
            </a:xfrm>
          </p:grpSpPr>
          <p:sp>
            <p:nvSpPr>
              <p:cNvPr id="782"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83"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84"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85"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86"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87"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88"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89"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90"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91"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92"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93"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94"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95"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96"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97"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98"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99"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00"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01"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02"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03"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04"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05"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06"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07"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08"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09"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10"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11"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12"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13"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14"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15"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16"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17"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18"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19"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20"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21"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22"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23"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24"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25"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26" name="Rectangle 139"/>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27" name="Rectangle 140"/>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28" name="Rectangle 141"/>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29" name="Rectangle 142"/>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30"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31"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32"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33"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34"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35"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36"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37"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38" name="Rectangle 151"/>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39" name="Rectangle 152"/>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40" name="Rectangle 153"/>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41" name="Rectangle 154"/>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42"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43"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44"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45"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46"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47"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48"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49"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50" name="Rectangle 163"/>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51" name="Rectangle 164"/>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52" name="Rectangle 165"/>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53" name="Rectangle 166"/>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54"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55"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56"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57"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58"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59"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60"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61" name="Rectangle 174"/>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62" name="Rectangle 175"/>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63" name="Rectangle 176"/>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64"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865" name="Rectangle 178"/>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536" name="Rectangle 41"/>
            <p:cNvSpPr>
              <a:spLocks noChangeArrowheads="1"/>
            </p:cNvSpPr>
            <p:nvPr/>
          </p:nvSpPr>
          <p:spPr bwMode="auto">
            <a:xfrm>
              <a:off x="21336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37" name="Rectangle 42"/>
            <p:cNvSpPr>
              <a:spLocks noChangeArrowheads="1"/>
            </p:cNvSpPr>
            <p:nvPr/>
          </p:nvSpPr>
          <p:spPr bwMode="auto">
            <a:xfrm>
              <a:off x="21336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38" name="Rectangle 45"/>
            <p:cNvSpPr>
              <a:spLocks noChangeArrowheads="1"/>
            </p:cNvSpPr>
            <p:nvPr/>
          </p:nvSpPr>
          <p:spPr bwMode="auto">
            <a:xfrm>
              <a:off x="25908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39" name="Rectangle 46"/>
            <p:cNvSpPr>
              <a:spLocks noChangeArrowheads="1"/>
            </p:cNvSpPr>
            <p:nvPr/>
          </p:nvSpPr>
          <p:spPr bwMode="auto">
            <a:xfrm>
              <a:off x="25908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40" name="Rectangle 49"/>
            <p:cNvSpPr>
              <a:spLocks noChangeArrowheads="1"/>
            </p:cNvSpPr>
            <p:nvPr/>
          </p:nvSpPr>
          <p:spPr bwMode="auto">
            <a:xfrm>
              <a:off x="30480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41" name="Rectangle 50"/>
            <p:cNvSpPr>
              <a:spLocks noChangeArrowheads="1"/>
            </p:cNvSpPr>
            <p:nvPr/>
          </p:nvSpPr>
          <p:spPr bwMode="auto">
            <a:xfrm>
              <a:off x="30480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42" name="Rectangle 51"/>
            <p:cNvSpPr>
              <a:spLocks noChangeArrowheads="1"/>
            </p:cNvSpPr>
            <p:nvPr/>
          </p:nvSpPr>
          <p:spPr bwMode="auto">
            <a:xfrm>
              <a:off x="16764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43" name="Rectangle 77"/>
            <p:cNvSpPr>
              <a:spLocks noChangeArrowheads="1"/>
            </p:cNvSpPr>
            <p:nvPr/>
          </p:nvSpPr>
          <p:spPr bwMode="auto">
            <a:xfrm>
              <a:off x="16764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44" name="Rectangle 78"/>
            <p:cNvSpPr>
              <a:spLocks noChangeArrowheads="1"/>
            </p:cNvSpPr>
            <p:nvPr/>
          </p:nvSpPr>
          <p:spPr bwMode="auto">
            <a:xfrm>
              <a:off x="35052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45" name="Rectangle 79"/>
            <p:cNvSpPr>
              <a:spLocks noChangeArrowheads="1"/>
            </p:cNvSpPr>
            <p:nvPr/>
          </p:nvSpPr>
          <p:spPr bwMode="auto">
            <a:xfrm>
              <a:off x="35052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46" name="Rectangle 80"/>
            <p:cNvSpPr>
              <a:spLocks noChangeArrowheads="1"/>
            </p:cNvSpPr>
            <p:nvPr/>
          </p:nvSpPr>
          <p:spPr bwMode="auto">
            <a:xfrm>
              <a:off x="11430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47" name="Rectangle 41"/>
            <p:cNvSpPr>
              <a:spLocks noChangeArrowheads="1"/>
            </p:cNvSpPr>
            <p:nvPr/>
          </p:nvSpPr>
          <p:spPr bwMode="auto">
            <a:xfrm>
              <a:off x="21336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48" name="Rectangle 42"/>
            <p:cNvSpPr>
              <a:spLocks noChangeArrowheads="1"/>
            </p:cNvSpPr>
            <p:nvPr/>
          </p:nvSpPr>
          <p:spPr bwMode="auto">
            <a:xfrm>
              <a:off x="21336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49" name="Rectangle 45"/>
            <p:cNvSpPr>
              <a:spLocks noChangeArrowheads="1"/>
            </p:cNvSpPr>
            <p:nvPr/>
          </p:nvSpPr>
          <p:spPr bwMode="auto">
            <a:xfrm>
              <a:off x="25908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50" name="Rectangle 46"/>
            <p:cNvSpPr>
              <a:spLocks noChangeArrowheads="1"/>
            </p:cNvSpPr>
            <p:nvPr/>
          </p:nvSpPr>
          <p:spPr bwMode="auto">
            <a:xfrm>
              <a:off x="25908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51" name="Rectangle 49"/>
            <p:cNvSpPr>
              <a:spLocks noChangeArrowheads="1"/>
            </p:cNvSpPr>
            <p:nvPr/>
          </p:nvSpPr>
          <p:spPr bwMode="auto">
            <a:xfrm>
              <a:off x="30480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52" name="Rectangle 50"/>
            <p:cNvSpPr>
              <a:spLocks noChangeArrowheads="1"/>
            </p:cNvSpPr>
            <p:nvPr/>
          </p:nvSpPr>
          <p:spPr bwMode="auto">
            <a:xfrm>
              <a:off x="30480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53" name="Rectangle 51"/>
            <p:cNvSpPr>
              <a:spLocks noChangeArrowheads="1"/>
            </p:cNvSpPr>
            <p:nvPr/>
          </p:nvSpPr>
          <p:spPr bwMode="auto">
            <a:xfrm>
              <a:off x="16764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54" name="Rectangle 77"/>
            <p:cNvSpPr>
              <a:spLocks noChangeArrowheads="1"/>
            </p:cNvSpPr>
            <p:nvPr/>
          </p:nvSpPr>
          <p:spPr bwMode="auto">
            <a:xfrm>
              <a:off x="16764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55" name="Rectangle 78"/>
            <p:cNvSpPr>
              <a:spLocks noChangeArrowheads="1"/>
            </p:cNvSpPr>
            <p:nvPr/>
          </p:nvSpPr>
          <p:spPr bwMode="auto">
            <a:xfrm>
              <a:off x="35052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56" name="Rectangle 79"/>
            <p:cNvSpPr>
              <a:spLocks noChangeArrowheads="1"/>
            </p:cNvSpPr>
            <p:nvPr/>
          </p:nvSpPr>
          <p:spPr bwMode="auto">
            <a:xfrm>
              <a:off x="35052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57" name="Rectangle 41"/>
            <p:cNvSpPr>
              <a:spLocks noChangeArrowheads="1"/>
            </p:cNvSpPr>
            <p:nvPr/>
          </p:nvSpPr>
          <p:spPr bwMode="auto">
            <a:xfrm>
              <a:off x="21336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58" name="Rectangle 42"/>
            <p:cNvSpPr>
              <a:spLocks noChangeArrowheads="1"/>
            </p:cNvSpPr>
            <p:nvPr/>
          </p:nvSpPr>
          <p:spPr bwMode="auto">
            <a:xfrm>
              <a:off x="21336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59" name="Rectangle 45"/>
            <p:cNvSpPr>
              <a:spLocks noChangeArrowheads="1"/>
            </p:cNvSpPr>
            <p:nvPr/>
          </p:nvSpPr>
          <p:spPr bwMode="auto">
            <a:xfrm>
              <a:off x="25908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60" name="Rectangle 46"/>
            <p:cNvSpPr>
              <a:spLocks noChangeArrowheads="1"/>
            </p:cNvSpPr>
            <p:nvPr/>
          </p:nvSpPr>
          <p:spPr bwMode="auto">
            <a:xfrm>
              <a:off x="25908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61" name="Rectangle 49"/>
            <p:cNvSpPr>
              <a:spLocks noChangeArrowheads="1"/>
            </p:cNvSpPr>
            <p:nvPr/>
          </p:nvSpPr>
          <p:spPr bwMode="auto">
            <a:xfrm>
              <a:off x="30480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62" name="Rectangle 50"/>
            <p:cNvSpPr>
              <a:spLocks noChangeArrowheads="1"/>
            </p:cNvSpPr>
            <p:nvPr/>
          </p:nvSpPr>
          <p:spPr bwMode="auto">
            <a:xfrm>
              <a:off x="30480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63" name="Rectangle 51"/>
            <p:cNvSpPr>
              <a:spLocks noChangeArrowheads="1"/>
            </p:cNvSpPr>
            <p:nvPr/>
          </p:nvSpPr>
          <p:spPr bwMode="auto">
            <a:xfrm>
              <a:off x="16764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64" name="Rectangle 77"/>
            <p:cNvSpPr>
              <a:spLocks noChangeArrowheads="1"/>
            </p:cNvSpPr>
            <p:nvPr/>
          </p:nvSpPr>
          <p:spPr bwMode="auto">
            <a:xfrm>
              <a:off x="16764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65" name="Rectangle 78"/>
            <p:cNvSpPr>
              <a:spLocks noChangeArrowheads="1"/>
            </p:cNvSpPr>
            <p:nvPr/>
          </p:nvSpPr>
          <p:spPr bwMode="auto">
            <a:xfrm>
              <a:off x="35052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66" name="Rectangle 79"/>
            <p:cNvSpPr>
              <a:spLocks noChangeArrowheads="1"/>
            </p:cNvSpPr>
            <p:nvPr/>
          </p:nvSpPr>
          <p:spPr bwMode="auto">
            <a:xfrm>
              <a:off x="35052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67" name="Rectangle 41"/>
            <p:cNvSpPr>
              <a:spLocks noChangeArrowheads="1"/>
            </p:cNvSpPr>
            <p:nvPr/>
          </p:nvSpPr>
          <p:spPr bwMode="auto">
            <a:xfrm>
              <a:off x="21336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68" name="Rectangle 42"/>
            <p:cNvSpPr>
              <a:spLocks noChangeArrowheads="1"/>
            </p:cNvSpPr>
            <p:nvPr/>
          </p:nvSpPr>
          <p:spPr bwMode="auto">
            <a:xfrm>
              <a:off x="21336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69" name="Rectangle 45"/>
            <p:cNvSpPr>
              <a:spLocks noChangeArrowheads="1"/>
            </p:cNvSpPr>
            <p:nvPr/>
          </p:nvSpPr>
          <p:spPr bwMode="auto">
            <a:xfrm>
              <a:off x="25908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70" name="Rectangle 46"/>
            <p:cNvSpPr>
              <a:spLocks noChangeArrowheads="1"/>
            </p:cNvSpPr>
            <p:nvPr/>
          </p:nvSpPr>
          <p:spPr bwMode="auto">
            <a:xfrm>
              <a:off x="25908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71" name="Rectangle 49"/>
            <p:cNvSpPr>
              <a:spLocks noChangeArrowheads="1"/>
            </p:cNvSpPr>
            <p:nvPr/>
          </p:nvSpPr>
          <p:spPr bwMode="auto">
            <a:xfrm>
              <a:off x="30480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72" name="Rectangle 50"/>
            <p:cNvSpPr>
              <a:spLocks noChangeArrowheads="1"/>
            </p:cNvSpPr>
            <p:nvPr/>
          </p:nvSpPr>
          <p:spPr bwMode="auto">
            <a:xfrm>
              <a:off x="30480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73" name="Rectangle 51"/>
            <p:cNvSpPr>
              <a:spLocks noChangeArrowheads="1"/>
            </p:cNvSpPr>
            <p:nvPr/>
          </p:nvSpPr>
          <p:spPr bwMode="auto">
            <a:xfrm>
              <a:off x="16764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74" name="Rectangle 217"/>
            <p:cNvSpPr>
              <a:spLocks noChangeArrowheads="1"/>
            </p:cNvSpPr>
            <p:nvPr/>
          </p:nvSpPr>
          <p:spPr bwMode="auto">
            <a:xfrm>
              <a:off x="16764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75" name="Rectangle 218"/>
            <p:cNvSpPr>
              <a:spLocks noChangeArrowheads="1"/>
            </p:cNvSpPr>
            <p:nvPr/>
          </p:nvSpPr>
          <p:spPr bwMode="auto">
            <a:xfrm>
              <a:off x="35052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76" name="Rectangle 219"/>
            <p:cNvSpPr>
              <a:spLocks noChangeArrowheads="1"/>
            </p:cNvSpPr>
            <p:nvPr/>
          </p:nvSpPr>
          <p:spPr bwMode="auto">
            <a:xfrm>
              <a:off x="35052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77" name="Rectangle 49"/>
            <p:cNvSpPr>
              <a:spLocks noChangeArrowheads="1"/>
            </p:cNvSpPr>
            <p:nvPr/>
          </p:nvSpPr>
          <p:spPr bwMode="auto">
            <a:xfrm>
              <a:off x="30480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78" name="Rectangle 50"/>
            <p:cNvSpPr>
              <a:spLocks noChangeArrowheads="1"/>
            </p:cNvSpPr>
            <p:nvPr/>
          </p:nvSpPr>
          <p:spPr bwMode="auto">
            <a:xfrm>
              <a:off x="3048000" y="155966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79" name="Rectangle 51"/>
            <p:cNvSpPr>
              <a:spLocks noChangeArrowheads="1"/>
            </p:cNvSpPr>
            <p:nvPr/>
          </p:nvSpPr>
          <p:spPr bwMode="auto">
            <a:xfrm>
              <a:off x="1676400" y="155966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80" name="Rectangle 223"/>
            <p:cNvSpPr>
              <a:spLocks noChangeArrowheads="1"/>
            </p:cNvSpPr>
            <p:nvPr/>
          </p:nvSpPr>
          <p:spPr bwMode="auto">
            <a:xfrm>
              <a:off x="16764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81" name="Rectangle 224"/>
            <p:cNvSpPr>
              <a:spLocks noChangeArrowheads="1"/>
            </p:cNvSpPr>
            <p:nvPr/>
          </p:nvSpPr>
          <p:spPr bwMode="auto">
            <a:xfrm>
              <a:off x="35052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82" name="Rectangle 41"/>
            <p:cNvSpPr>
              <a:spLocks noChangeArrowheads="1"/>
            </p:cNvSpPr>
            <p:nvPr/>
          </p:nvSpPr>
          <p:spPr bwMode="auto">
            <a:xfrm>
              <a:off x="58674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83" name="Rectangle 42"/>
            <p:cNvSpPr>
              <a:spLocks noChangeArrowheads="1"/>
            </p:cNvSpPr>
            <p:nvPr/>
          </p:nvSpPr>
          <p:spPr bwMode="auto">
            <a:xfrm>
              <a:off x="58674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84" name="Rectangle 45"/>
            <p:cNvSpPr>
              <a:spLocks noChangeArrowheads="1"/>
            </p:cNvSpPr>
            <p:nvPr/>
          </p:nvSpPr>
          <p:spPr bwMode="auto">
            <a:xfrm>
              <a:off x="63246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85" name="Rectangle 46"/>
            <p:cNvSpPr>
              <a:spLocks noChangeArrowheads="1"/>
            </p:cNvSpPr>
            <p:nvPr/>
          </p:nvSpPr>
          <p:spPr bwMode="auto">
            <a:xfrm>
              <a:off x="63246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86" name="Rectangle 47"/>
            <p:cNvSpPr>
              <a:spLocks noChangeArrowheads="1"/>
            </p:cNvSpPr>
            <p:nvPr/>
          </p:nvSpPr>
          <p:spPr bwMode="auto">
            <a:xfrm>
              <a:off x="48768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87" name="Rectangle 49"/>
            <p:cNvSpPr>
              <a:spLocks noChangeArrowheads="1"/>
            </p:cNvSpPr>
            <p:nvPr/>
          </p:nvSpPr>
          <p:spPr bwMode="auto">
            <a:xfrm>
              <a:off x="67818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88" name="Rectangle 50"/>
            <p:cNvSpPr>
              <a:spLocks noChangeArrowheads="1"/>
            </p:cNvSpPr>
            <p:nvPr/>
          </p:nvSpPr>
          <p:spPr bwMode="auto">
            <a:xfrm>
              <a:off x="67818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89" name="Rectangle 51"/>
            <p:cNvSpPr>
              <a:spLocks noChangeArrowheads="1"/>
            </p:cNvSpPr>
            <p:nvPr/>
          </p:nvSpPr>
          <p:spPr bwMode="auto">
            <a:xfrm>
              <a:off x="54102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90" name="Rectangle 77"/>
            <p:cNvSpPr>
              <a:spLocks noChangeArrowheads="1"/>
            </p:cNvSpPr>
            <p:nvPr/>
          </p:nvSpPr>
          <p:spPr bwMode="auto">
            <a:xfrm>
              <a:off x="54102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91" name="Rectangle 78"/>
            <p:cNvSpPr>
              <a:spLocks noChangeArrowheads="1"/>
            </p:cNvSpPr>
            <p:nvPr/>
          </p:nvSpPr>
          <p:spPr bwMode="auto">
            <a:xfrm>
              <a:off x="72390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92" name="Rectangle 79"/>
            <p:cNvSpPr>
              <a:spLocks noChangeArrowheads="1"/>
            </p:cNvSpPr>
            <p:nvPr/>
          </p:nvSpPr>
          <p:spPr bwMode="auto">
            <a:xfrm>
              <a:off x="72390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93" name="Rectangle 80"/>
            <p:cNvSpPr>
              <a:spLocks noChangeArrowheads="1"/>
            </p:cNvSpPr>
            <p:nvPr/>
          </p:nvSpPr>
          <p:spPr bwMode="auto">
            <a:xfrm>
              <a:off x="48768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94" name="Rectangle 41"/>
            <p:cNvSpPr>
              <a:spLocks noChangeArrowheads="1"/>
            </p:cNvSpPr>
            <p:nvPr/>
          </p:nvSpPr>
          <p:spPr bwMode="auto">
            <a:xfrm>
              <a:off x="58674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95" name="Rectangle 42"/>
            <p:cNvSpPr>
              <a:spLocks noChangeArrowheads="1"/>
            </p:cNvSpPr>
            <p:nvPr/>
          </p:nvSpPr>
          <p:spPr bwMode="auto">
            <a:xfrm>
              <a:off x="58674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96" name="Rectangle 45"/>
            <p:cNvSpPr>
              <a:spLocks noChangeArrowheads="1"/>
            </p:cNvSpPr>
            <p:nvPr/>
          </p:nvSpPr>
          <p:spPr bwMode="auto">
            <a:xfrm>
              <a:off x="63246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97" name="Rectangle 46"/>
            <p:cNvSpPr>
              <a:spLocks noChangeArrowheads="1"/>
            </p:cNvSpPr>
            <p:nvPr/>
          </p:nvSpPr>
          <p:spPr bwMode="auto">
            <a:xfrm>
              <a:off x="63246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98" name="Rectangle 47"/>
            <p:cNvSpPr>
              <a:spLocks noChangeArrowheads="1"/>
            </p:cNvSpPr>
            <p:nvPr/>
          </p:nvSpPr>
          <p:spPr bwMode="auto">
            <a:xfrm>
              <a:off x="48768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599" name="Rectangle 49"/>
            <p:cNvSpPr>
              <a:spLocks noChangeArrowheads="1"/>
            </p:cNvSpPr>
            <p:nvPr/>
          </p:nvSpPr>
          <p:spPr bwMode="auto">
            <a:xfrm>
              <a:off x="67818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00" name="Rectangle 50"/>
            <p:cNvSpPr>
              <a:spLocks noChangeArrowheads="1"/>
            </p:cNvSpPr>
            <p:nvPr/>
          </p:nvSpPr>
          <p:spPr bwMode="auto">
            <a:xfrm>
              <a:off x="67818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01" name="Rectangle 51"/>
            <p:cNvSpPr>
              <a:spLocks noChangeArrowheads="1"/>
            </p:cNvSpPr>
            <p:nvPr/>
          </p:nvSpPr>
          <p:spPr bwMode="auto">
            <a:xfrm>
              <a:off x="54102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02" name="Rectangle 77"/>
            <p:cNvSpPr>
              <a:spLocks noChangeArrowheads="1"/>
            </p:cNvSpPr>
            <p:nvPr/>
          </p:nvSpPr>
          <p:spPr bwMode="auto">
            <a:xfrm>
              <a:off x="54102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03" name="Rectangle 78"/>
            <p:cNvSpPr>
              <a:spLocks noChangeArrowheads="1"/>
            </p:cNvSpPr>
            <p:nvPr/>
          </p:nvSpPr>
          <p:spPr bwMode="auto">
            <a:xfrm>
              <a:off x="72390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04" name="Rectangle 79"/>
            <p:cNvSpPr>
              <a:spLocks noChangeArrowheads="1"/>
            </p:cNvSpPr>
            <p:nvPr/>
          </p:nvSpPr>
          <p:spPr bwMode="auto">
            <a:xfrm>
              <a:off x="72390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05" name="Rectangle 80"/>
            <p:cNvSpPr>
              <a:spLocks noChangeArrowheads="1"/>
            </p:cNvSpPr>
            <p:nvPr/>
          </p:nvSpPr>
          <p:spPr bwMode="auto">
            <a:xfrm>
              <a:off x="48768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06" name="Rectangle 41"/>
            <p:cNvSpPr>
              <a:spLocks noChangeArrowheads="1"/>
            </p:cNvSpPr>
            <p:nvPr/>
          </p:nvSpPr>
          <p:spPr bwMode="auto">
            <a:xfrm>
              <a:off x="58674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07" name="Rectangle 42"/>
            <p:cNvSpPr>
              <a:spLocks noChangeArrowheads="1"/>
            </p:cNvSpPr>
            <p:nvPr/>
          </p:nvSpPr>
          <p:spPr bwMode="auto">
            <a:xfrm>
              <a:off x="58674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08" name="Rectangle 45"/>
            <p:cNvSpPr>
              <a:spLocks noChangeArrowheads="1"/>
            </p:cNvSpPr>
            <p:nvPr/>
          </p:nvSpPr>
          <p:spPr bwMode="auto">
            <a:xfrm>
              <a:off x="63246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09" name="Rectangle 46"/>
            <p:cNvSpPr>
              <a:spLocks noChangeArrowheads="1"/>
            </p:cNvSpPr>
            <p:nvPr/>
          </p:nvSpPr>
          <p:spPr bwMode="auto">
            <a:xfrm>
              <a:off x="63246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10" name="Rectangle 47"/>
            <p:cNvSpPr>
              <a:spLocks noChangeArrowheads="1"/>
            </p:cNvSpPr>
            <p:nvPr/>
          </p:nvSpPr>
          <p:spPr bwMode="auto">
            <a:xfrm>
              <a:off x="48768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11" name="Rectangle 49"/>
            <p:cNvSpPr>
              <a:spLocks noChangeArrowheads="1"/>
            </p:cNvSpPr>
            <p:nvPr/>
          </p:nvSpPr>
          <p:spPr bwMode="auto">
            <a:xfrm>
              <a:off x="67818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12" name="Rectangle 50"/>
            <p:cNvSpPr>
              <a:spLocks noChangeArrowheads="1"/>
            </p:cNvSpPr>
            <p:nvPr/>
          </p:nvSpPr>
          <p:spPr bwMode="auto">
            <a:xfrm>
              <a:off x="67818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13" name="Rectangle 51"/>
            <p:cNvSpPr>
              <a:spLocks noChangeArrowheads="1"/>
            </p:cNvSpPr>
            <p:nvPr/>
          </p:nvSpPr>
          <p:spPr bwMode="auto">
            <a:xfrm>
              <a:off x="54102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14" name="Rectangle 77"/>
            <p:cNvSpPr>
              <a:spLocks noChangeArrowheads="1"/>
            </p:cNvSpPr>
            <p:nvPr/>
          </p:nvSpPr>
          <p:spPr bwMode="auto">
            <a:xfrm>
              <a:off x="54102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15" name="Rectangle 78"/>
            <p:cNvSpPr>
              <a:spLocks noChangeArrowheads="1"/>
            </p:cNvSpPr>
            <p:nvPr/>
          </p:nvSpPr>
          <p:spPr bwMode="auto">
            <a:xfrm>
              <a:off x="72390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16" name="Rectangle 79"/>
            <p:cNvSpPr>
              <a:spLocks noChangeArrowheads="1"/>
            </p:cNvSpPr>
            <p:nvPr/>
          </p:nvSpPr>
          <p:spPr bwMode="auto">
            <a:xfrm>
              <a:off x="72390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17" name="Rectangle 80"/>
            <p:cNvSpPr>
              <a:spLocks noChangeArrowheads="1"/>
            </p:cNvSpPr>
            <p:nvPr/>
          </p:nvSpPr>
          <p:spPr bwMode="auto">
            <a:xfrm>
              <a:off x="48768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18" name="Rectangle 41"/>
            <p:cNvSpPr>
              <a:spLocks noChangeArrowheads="1"/>
            </p:cNvSpPr>
            <p:nvPr/>
          </p:nvSpPr>
          <p:spPr bwMode="auto">
            <a:xfrm>
              <a:off x="58674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19" name="Rectangle 42"/>
            <p:cNvSpPr>
              <a:spLocks noChangeArrowheads="1"/>
            </p:cNvSpPr>
            <p:nvPr/>
          </p:nvSpPr>
          <p:spPr bwMode="auto">
            <a:xfrm>
              <a:off x="58674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20" name="Rectangle 45"/>
            <p:cNvSpPr>
              <a:spLocks noChangeArrowheads="1"/>
            </p:cNvSpPr>
            <p:nvPr/>
          </p:nvSpPr>
          <p:spPr bwMode="auto">
            <a:xfrm>
              <a:off x="63246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21" name="Rectangle 46"/>
            <p:cNvSpPr>
              <a:spLocks noChangeArrowheads="1"/>
            </p:cNvSpPr>
            <p:nvPr/>
          </p:nvSpPr>
          <p:spPr bwMode="auto">
            <a:xfrm>
              <a:off x="63246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22" name="Rectangle 47"/>
            <p:cNvSpPr>
              <a:spLocks noChangeArrowheads="1"/>
            </p:cNvSpPr>
            <p:nvPr/>
          </p:nvSpPr>
          <p:spPr bwMode="auto">
            <a:xfrm>
              <a:off x="48768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23" name="Rectangle 49"/>
            <p:cNvSpPr>
              <a:spLocks noChangeArrowheads="1"/>
            </p:cNvSpPr>
            <p:nvPr/>
          </p:nvSpPr>
          <p:spPr bwMode="auto">
            <a:xfrm>
              <a:off x="67818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24" name="Rectangle 50"/>
            <p:cNvSpPr>
              <a:spLocks noChangeArrowheads="1"/>
            </p:cNvSpPr>
            <p:nvPr/>
          </p:nvSpPr>
          <p:spPr bwMode="auto">
            <a:xfrm>
              <a:off x="67818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25" name="Rectangle 51"/>
            <p:cNvSpPr>
              <a:spLocks noChangeArrowheads="1"/>
            </p:cNvSpPr>
            <p:nvPr/>
          </p:nvSpPr>
          <p:spPr bwMode="auto">
            <a:xfrm>
              <a:off x="54102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26" name="Rectangle 269"/>
            <p:cNvSpPr>
              <a:spLocks noChangeArrowheads="1"/>
            </p:cNvSpPr>
            <p:nvPr/>
          </p:nvSpPr>
          <p:spPr bwMode="auto">
            <a:xfrm>
              <a:off x="54102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27" name="Rectangle 270"/>
            <p:cNvSpPr>
              <a:spLocks noChangeArrowheads="1"/>
            </p:cNvSpPr>
            <p:nvPr/>
          </p:nvSpPr>
          <p:spPr bwMode="auto">
            <a:xfrm>
              <a:off x="72390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28" name="Rectangle 271"/>
            <p:cNvSpPr>
              <a:spLocks noChangeArrowheads="1"/>
            </p:cNvSpPr>
            <p:nvPr/>
          </p:nvSpPr>
          <p:spPr bwMode="auto">
            <a:xfrm>
              <a:off x="72390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29" name="Rectangle 272"/>
            <p:cNvSpPr>
              <a:spLocks noChangeArrowheads="1"/>
            </p:cNvSpPr>
            <p:nvPr/>
          </p:nvSpPr>
          <p:spPr bwMode="auto">
            <a:xfrm>
              <a:off x="48768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30" name="Rectangle 41"/>
            <p:cNvSpPr>
              <a:spLocks noChangeArrowheads="1"/>
            </p:cNvSpPr>
            <p:nvPr/>
          </p:nvSpPr>
          <p:spPr bwMode="auto">
            <a:xfrm>
              <a:off x="58674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31" name="Rectangle 42"/>
            <p:cNvSpPr>
              <a:spLocks noChangeArrowheads="1"/>
            </p:cNvSpPr>
            <p:nvPr/>
          </p:nvSpPr>
          <p:spPr bwMode="auto">
            <a:xfrm>
              <a:off x="58674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32" name="Rectangle 45"/>
            <p:cNvSpPr>
              <a:spLocks noChangeArrowheads="1"/>
            </p:cNvSpPr>
            <p:nvPr/>
          </p:nvSpPr>
          <p:spPr bwMode="auto">
            <a:xfrm>
              <a:off x="63246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33" name="Rectangle 46"/>
            <p:cNvSpPr>
              <a:spLocks noChangeArrowheads="1"/>
            </p:cNvSpPr>
            <p:nvPr/>
          </p:nvSpPr>
          <p:spPr bwMode="auto">
            <a:xfrm>
              <a:off x="63246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34" name="Rectangle 47"/>
            <p:cNvSpPr>
              <a:spLocks noChangeArrowheads="1"/>
            </p:cNvSpPr>
            <p:nvPr/>
          </p:nvSpPr>
          <p:spPr bwMode="auto">
            <a:xfrm>
              <a:off x="48768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35" name="Rectangle 49"/>
            <p:cNvSpPr>
              <a:spLocks noChangeArrowheads="1"/>
            </p:cNvSpPr>
            <p:nvPr/>
          </p:nvSpPr>
          <p:spPr bwMode="auto">
            <a:xfrm>
              <a:off x="67818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36" name="Rectangle 50"/>
            <p:cNvSpPr>
              <a:spLocks noChangeArrowheads="1"/>
            </p:cNvSpPr>
            <p:nvPr/>
          </p:nvSpPr>
          <p:spPr bwMode="auto">
            <a:xfrm>
              <a:off x="67818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37" name="Rectangle 51"/>
            <p:cNvSpPr>
              <a:spLocks noChangeArrowheads="1"/>
            </p:cNvSpPr>
            <p:nvPr/>
          </p:nvSpPr>
          <p:spPr bwMode="auto">
            <a:xfrm>
              <a:off x="54102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38" name="Rectangle 281"/>
            <p:cNvSpPr>
              <a:spLocks noChangeArrowheads="1"/>
            </p:cNvSpPr>
            <p:nvPr/>
          </p:nvSpPr>
          <p:spPr bwMode="auto">
            <a:xfrm>
              <a:off x="54102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39" name="Rectangle 282"/>
            <p:cNvSpPr>
              <a:spLocks noChangeArrowheads="1"/>
            </p:cNvSpPr>
            <p:nvPr/>
          </p:nvSpPr>
          <p:spPr bwMode="auto">
            <a:xfrm>
              <a:off x="72390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40" name="Rectangle 283"/>
            <p:cNvSpPr>
              <a:spLocks noChangeArrowheads="1"/>
            </p:cNvSpPr>
            <p:nvPr/>
          </p:nvSpPr>
          <p:spPr bwMode="auto">
            <a:xfrm>
              <a:off x="72390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41" name="Rectangle 284"/>
            <p:cNvSpPr>
              <a:spLocks noChangeArrowheads="1"/>
            </p:cNvSpPr>
            <p:nvPr/>
          </p:nvSpPr>
          <p:spPr bwMode="auto">
            <a:xfrm>
              <a:off x="48768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42" name="Rectangle 41"/>
            <p:cNvSpPr>
              <a:spLocks noChangeArrowheads="1"/>
            </p:cNvSpPr>
            <p:nvPr/>
          </p:nvSpPr>
          <p:spPr bwMode="auto">
            <a:xfrm>
              <a:off x="58674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43" name="Rectangle 42"/>
            <p:cNvSpPr>
              <a:spLocks noChangeArrowheads="1"/>
            </p:cNvSpPr>
            <p:nvPr/>
          </p:nvSpPr>
          <p:spPr bwMode="auto">
            <a:xfrm>
              <a:off x="58674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44" name="Rectangle 45"/>
            <p:cNvSpPr>
              <a:spLocks noChangeArrowheads="1"/>
            </p:cNvSpPr>
            <p:nvPr/>
          </p:nvSpPr>
          <p:spPr bwMode="auto">
            <a:xfrm>
              <a:off x="63246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45" name="Rectangle 46"/>
            <p:cNvSpPr>
              <a:spLocks noChangeArrowheads="1"/>
            </p:cNvSpPr>
            <p:nvPr/>
          </p:nvSpPr>
          <p:spPr bwMode="auto">
            <a:xfrm>
              <a:off x="63246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46" name="Rectangle 47"/>
            <p:cNvSpPr>
              <a:spLocks noChangeArrowheads="1"/>
            </p:cNvSpPr>
            <p:nvPr/>
          </p:nvSpPr>
          <p:spPr bwMode="auto">
            <a:xfrm>
              <a:off x="48768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47" name="Rectangle 49"/>
            <p:cNvSpPr>
              <a:spLocks noChangeArrowheads="1"/>
            </p:cNvSpPr>
            <p:nvPr/>
          </p:nvSpPr>
          <p:spPr bwMode="auto">
            <a:xfrm>
              <a:off x="67818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48" name="Rectangle 50"/>
            <p:cNvSpPr>
              <a:spLocks noChangeArrowheads="1"/>
            </p:cNvSpPr>
            <p:nvPr/>
          </p:nvSpPr>
          <p:spPr bwMode="auto">
            <a:xfrm>
              <a:off x="67818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49" name="Rectangle 51"/>
            <p:cNvSpPr>
              <a:spLocks noChangeArrowheads="1"/>
            </p:cNvSpPr>
            <p:nvPr/>
          </p:nvSpPr>
          <p:spPr bwMode="auto">
            <a:xfrm>
              <a:off x="54102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50" name="Rectangle 293"/>
            <p:cNvSpPr>
              <a:spLocks noChangeArrowheads="1"/>
            </p:cNvSpPr>
            <p:nvPr/>
          </p:nvSpPr>
          <p:spPr bwMode="auto">
            <a:xfrm>
              <a:off x="54102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51" name="Rectangle 294"/>
            <p:cNvSpPr>
              <a:spLocks noChangeArrowheads="1"/>
            </p:cNvSpPr>
            <p:nvPr/>
          </p:nvSpPr>
          <p:spPr bwMode="auto">
            <a:xfrm>
              <a:off x="72390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52" name="Rectangle 295"/>
            <p:cNvSpPr>
              <a:spLocks noChangeArrowheads="1"/>
            </p:cNvSpPr>
            <p:nvPr/>
          </p:nvSpPr>
          <p:spPr bwMode="auto">
            <a:xfrm>
              <a:off x="72390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53" name="Rectangle 296"/>
            <p:cNvSpPr>
              <a:spLocks noChangeArrowheads="1"/>
            </p:cNvSpPr>
            <p:nvPr/>
          </p:nvSpPr>
          <p:spPr bwMode="auto">
            <a:xfrm>
              <a:off x="48768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54" name="Rectangle 41"/>
            <p:cNvSpPr>
              <a:spLocks noChangeArrowheads="1"/>
            </p:cNvSpPr>
            <p:nvPr/>
          </p:nvSpPr>
          <p:spPr bwMode="auto">
            <a:xfrm>
              <a:off x="58674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55" name="Rectangle 42"/>
            <p:cNvSpPr>
              <a:spLocks noChangeArrowheads="1"/>
            </p:cNvSpPr>
            <p:nvPr/>
          </p:nvSpPr>
          <p:spPr bwMode="auto">
            <a:xfrm>
              <a:off x="58674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56" name="Rectangle 45"/>
            <p:cNvSpPr>
              <a:spLocks noChangeArrowheads="1"/>
            </p:cNvSpPr>
            <p:nvPr/>
          </p:nvSpPr>
          <p:spPr bwMode="auto">
            <a:xfrm>
              <a:off x="63246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57" name="Rectangle 46"/>
            <p:cNvSpPr>
              <a:spLocks noChangeArrowheads="1"/>
            </p:cNvSpPr>
            <p:nvPr/>
          </p:nvSpPr>
          <p:spPr bwMode="auto">
            <a:xfrm>
              <a:off x="63246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58" name="Rectangle 49"/>
            <p:cNvSpPr>
              <a:spLocks noChangeArrowheads="1"/>
            </p:cNvSpPr>
            <p:nvPr/>
          </p:nvSpPr>
          <p:spPr bwMode="auto">
            <a:xfrm>
              <a:off x="67818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59" name="Rectangle 50"/>
            <p:cNvSpPr>
              <a:spLocks noChangeArrowheads="1"/>
            </p:cNvSpPr>
            <p:nvPr/>
          </p:nvSpPr>
          <p:spPr bwMode="auto">
            <a:xfrm>
              <a:off x="67818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60" name="Rectangle 51"/>
            <p:cNvSpPr>
              <a:spLocks noChangeArrowheads="1"/>
            </p:cNvSpPr>
            <p:nvPr/>
          </p:nvSpPr>
          <p:spPr bwMode="auto">
            <a:xfrm>
              <a:off x="54102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61" name="Rectangle 304"/>
            <p:cNvSpPr>
              <a:spLocks noChangeArrowheads="1"/>
            </p:cNvSpPr>
            <p:nvPr/>
          </p:nvSpPr>
          <p:spPr bwMode="auto">
            <a:xfrm>
              <a:off x="54102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62" name="Rectangle 305"/>
            <p:cNvSpPr>
              <a:spLocks noChangeArrowheads="1"/>
            </p:cNvSpPr>
            <p:nvPr/>
          </p:nvSpPr>
          <p:spPr bwMode="auto">
            <a:xfrm>
              <a:off x="72390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63" name="Rectangle 51"/>
            <p:cNvSpPr>
              <a:spLocks noChangeArrowheads="1"/>
            </p:cNvSpPr>
            <p:nvPr/>
          </p:nvSpPr>
          <p:spPr bwMode="auto">
            <a:xfrm>
              <a:off x="48768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64" name="Rectangle 307"/>
            <p:cNvSpPr>
              <a:spLocks noChangeArrowheads="1"/>
            </p:cNvSpPr>
            <p:nvPr/>
          </p:nvSpPr>
          <p:spPr bwMode="auto">
            <a:xfrm>
              <a:off x="48768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65" name="Rectangle 41"/>
            <p:cNvSpPr>
              <a:spLocks noChangeArrowheads="1"/>
            </p:cNvSpPr>
            <p:nvPr/>
          </p:nvSpPr>
          <p:spPr bwMode="auto">
            <a:xfrm>
              <a:off x="58674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66" name="Rectangle 42"/>
            <p:cNvSpPr>
              <a:spLocks noChangeArrowheads="1"/>
            </p:cNvSpPr>
            <p:nvPr/>
          </p:nvSpPr>
          <p:spPr bwMode="auto">
            <a:xfrm>
              <a:off x="58674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67" name="Rectangle 45"/>
            <p:cNvSpPr>
              <a:spLocks noChangeArrowheads="1"/>
            </p:cNvSpPr>
            <p:nvPr/>
          </p:nvSpPr>
          <p:spPr bwMode="auto">
            <a:xfrm>
              <a:off x="63246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68" name="Rectangle 46"/>
            <p:cNvSpPr>
              <a:spLocks noChangeArrowheads="1"/>
            </p:cNvSpPr>
            <p:nvPr/>
          </p:nvSpPr>
          <p:spPr bwMode="auto">
            <a:xfrm>
              <a:off x="63246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69" name="Rectangle 47"/>
            <p:cNvSpPr>
              <a:spLocks noChangeArrowheads="1"/>
            </p:cNvSpPr>
            <p:nvPr/>
          </p:nvSpPr>
          <p:spPr bwMode="auto">
            <a:xfrm>
              <a:off x="48768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70" name="Rectangle 49"/>
            <p:cNvSpPr>
              <a:spLocks noChangeArrowheads="1"/>
            </p:cNvSpPr>
            <p:nvPr/>
          </p:nvSpPr>
          <p:spPr bwMode="auto">
            <a:xfrm>
              <a:off x="67818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71" name="Rectangle 50"/>
            <p:cNvSpPr>
              <a:spLocks noChangeArrowheads="1"/>
            </p:cNvSpPr>
            <p:nvPr/>
          </p:nvSpPr>
          <p:spPr bwMode="auto">
            <a:xfrm>
              <a:off x="67818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72" name="Rectangle 51"/>
            <p:cNvSpPr>
              <a:spLocks noChangeArrowheads="1"/>
            </p:cNvSpPr>
            <p:nvPr/>
          </p:nvSpPr>
          <p:spPr bwMode="auto">
            <a:xfrm>
              <a:off x="54102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73" name="Rectangle 77"/>
            <p:cNvSpPr>
              <a:spLocks noChangeArrowheads="1"/>
            </p:cNvSpPr>
            <p:nvPr/>
          </p:nvSpPr>
          <p:spPr bwMode="auto">
            <a:xfrm>
              <a:off x="54102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74" name="Rectangle 80"/>
            <p:cNvSpPr>
              <a:spLocks noChangeArrowheads="1"/>
            </p:cNvSpPr>
            <p:nvPr/>
          </p:nvSpPr>
          <p:spPr bwMode="auto">
            <a:xfrm>
              <a:off x="48768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75" name="Rectangle 41"/>
            <p:cNvSpPr>
              <a:spLocks noChangeArrowheads="1"/>
            </p:cNvSpPr>
            <p:nvPr/>
          </p:nvSpPr>
          <p:spPr bwMode="auto">
            <a:xfrm>
              <a:off x="58674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76" name="Rectangle 42"/>
            <p:cNvSpPr>
              <a:spLocks noChangeArrowheads="1"/>
            </p:cNvSpPr>
            <p:nvPr/>
          </p:nvSpPr>
          <p:spPr bwMode="auto">
            <a:xfrm>
              <a:off x="58674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77" name="Rectangle 45"/>
            <p:cNvSpPr>
              <a:spLocks noChangeArrowheads="1"/>
            </p:cNvSpPr>
            <p:nvPr/>
          </p:nvSpPr>
          <p:spPr bwMode="auto">
            <a:xfrm>
              <a:off x="63246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78" name="Rectangle 46"/>
            <p:cNvSpPr>
              <a:spLocks noChangeArrowheads="1"/>
            </p:cNvSpPr>
            <p:nvPr/>
          </p:nvSpPr>
          <p:spPr bwMode="auto">
            <a:xfrm>
              <a:off x="63246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79" name="Rectangle 47"/>
            <p:cNvSpPr>
              <a:spLocks noChangeArrowheads="1"/>
            </p:cNvSpPr>
            <p:nvPr/>
          </p:nvSpPr>
          <p:spPr bwMode="auto">
            <a:xfrm>
              <a:off x="48768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80" name="Rectangle 49"/>
            <p:cNvSpPr>
              <a:spLocks noChangeArrowheads="1"/>
            </p:cNvSpPr>
            <p:nvPr/>
          </p:nvSpPr>
          <p:spPr bwMode="auto">
            <a:xfrm>
              <a:off x="67818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81" name="Rectangle 50"/>
            <p:cNvSpPr>
              <a:spLocks noChangeArrowheads="1"/>
            </p:cNvSpPr>
            <p:nvPr/>
          </p:nvSpPr>
          <p:spPr bwMode="auto">
            <a:xfrm>
              <a:off x="67818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82" name="Rectangle 51"/>
            <p:cNvSpPr>
              <a:spLocks noChangeArrowheads="1"/>
            </p:cNvSpPr>
            <p:nvPr/>
          </p:nvSpPr>
          <p:spPr bwMode="auto">
            <a:xfrm>
              <a:off x="54102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83" name="Rectangle 77"/>
            <p:cNvSpPr>
              <a:spLocks noChangeArrowheads="1"/>
            </p:cNvSpPr>
            <p:nvPr/>
          </p:nvSpPr>
          <p:spPr bwMode="auto">
            <a:xfrm>
              <a:off x="54102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84" name="Rectangle 80"/>
            <p:cNvSpPr>
              <a:spLocks noChangeArrowheads="1"/>
            </p:cNvSpPr>
            <p:nvPr/>
          </p:nvSpPr>
          <p:spPr bwMode="auto">
            <a:xfrm>
              <a:off x="48768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85" name="Rectangle 41"/>
            <p:cNvSpPr>
              <a:spLocks noChangeArrowheads="1"/>
            </p:cNvSpPr>
            <p:nvPr/>
          </p:nvSpPr>
          <p:spPr bwMode="auto">
            <a:xfrm>
              <a:off x="58674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86" name="Rectangle 42"/>
            <p:cNvSpPr>
              <a:spLocks noChangeArrowheads="1"/>
            </p:cNvSpPr>
            <p:nvPr/>
          </p:nvSpPr>
          <p:spPr bwMode="auto">
            <a:xfrm>
              <a:off x="58674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87" name="Rectangle 45"/>
            <p:cNvSpPr>
              <a:spLocks noChangeArrowheads="1"/>
            </p:cNvSpPr>
            <p:nvPr/>
          </p:nvSpPr>
          <p:spPr bwMode="auto">
            <a:xfrm>
              <a:off x="63246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88" name="Rectangle 46"/>
            <p:cNvSpPr>
              <a:spLocks noChangeArrowheads="1"/>
            </p:cNvSpPr>
            <p:nvPr/>
          </p:nvSpPr>
          <p:spPr bwMode="auto">
            <a:xfrm>
              <a:off x="63246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89" name="Rectangle 47"/>
            <p:cNvSpPr>
              <a:spLocks noChangeArrowheads="1"/>
            </p:cNvSpPr>
            <p:nvPr/>
          </p:nvSpPr>
          <p:spPr bwMode="auto">
            <a:xfrm>
              <a:off x="48768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90" name="Rectangle 49"/>
            <p:cNvSpPr>
              <a:spLocks noChangeArrowheads="1"/>
            </p:cNvSpPr>
            <p:nvPr/>
          </p:nvSpPr>
          <p:spPr bwMode="auto">
            <a:xfrm>
              <a:off x="67818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91" name="Rectangle 50"/>
            <p:cNvSpPr>
              <a:spLocks noChangeArrowheads="1"/>
            </p:cNvSpPr>
            <p:nvPr/>
          </p:nvSpPr>
          <p:spPr bwMode="auto">
            <a:xfrm>
              <a:off x="67818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92" name="Rectangle 51"/>
            <p:cNvSpPr>
              <a:spLocks noChangeArrowheads="1"/>
            </p:cNvSpPr>
            <p:nvPr/>
          </p:nvSpPr>
          <p:spPr bwMode="auto">
            <a:xfrm>
              <a:off x="54102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93" name="Rectangle 77"/>
            <p:cNvSpPr>
              <a:spLocks noChangeArrowheads="1"/>
            </p:cNvSpPr>
            <p:nvPr/>
          </p:nvSpPr>
          <p:spPr bwMode="auto">
            <a:xfrm>
              <a:off x="54102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94" name="Rectangle 80"/>
            <p:cNvSpPr>
              <a:spLocks noChangeArrowheads="1"/>
            </p:cNvSpPr>
            <p:nvPr/>
          </p:nvSpPr>
          <p:spPr bwMode="auto">
            <a:xfrm>
              <a:off x="48768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95" name="Rectangle 41"/>
            <p:cNvSpPr>
              <a:spLocks noChangeArrowheads="1"/>
            </p:cNvSpPr>
            <p:nvPr/>
          </p:nvSpPr>
          <p:spPr bwMode="auto">
            <a:xfrm>
              <a:off x="58674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96" name="Rectangle 42"/>
            <p:cNvSpPr>
              <a:spLocks noChangeArrowheads="1"/>
            </p:cNvSpPr>
            <p:nvPr/>
          </p:nvSpPr>
          <p:spPr bwMode="auto">
            <a:xfrm>
              <a:off x="58674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97" name="Rectangle 45"/>
            <p:cNvSpPr>
              <a:spLocks noChangeArrowheads="1"/>
            </p:cNvSpPr>
            <p:nvPr/>
          </p:nvSpPr>
          <p:spPr bwMode="auto">
            <a:xfrm>
              <a:off x="63246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98" name="Rectangle 46"/>
            <p:cNvSpPr>
              <a:spLocks noChangeArrowheads="1"/>
            </p:cNvSpPr>
            <p:nvPr/>
          </p:nvSpPr>
          <p:spPr bwMode="auto">
            <a:xfrm>
              <a:off x="63246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699" name="Rectangle 47"/>
            <p:cNvSpPr>
              <a:spLocks noChangeArrowheads="1"/>
            </p:cNvSpPr>
            <p:nvPr/>
          </p:nvSpPr>
          <p:spPr bwMode="auto">
            <a:xfrm>
              <a:off x="48768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00" name="Rectangle 49"/>
            <p:cNvSpPr>
              <a:spLocks noChangeArrowheads="1"/>
            </p:cNvSpPr>
            <p:nvPr/>
          </p:nvSpPr>
          <p:spPr bwMode="auto">
            <a:xfrm>
              <a:off x="67818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01" name="Rectangle 50"/>
            <p:cNvSpPr>
              <a:spLocks noChangeArrowheads="1"/>
            </p:cNvSpPr>
            <p:nvPr/>
          </p:nvSpPr>
          <p:spPr bwMode="auto">
            <a:xfrm>
              <a:off x="67818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02" name="Rectangle 51"/>
            <p:cNvSpPr>
              <a:spLocks noChangeArrowheads="1"/>
            </p:cNvSpPr>
            <p:nvPr/>
          </p:nvSpPr>
          <p:spPr bwMode="auto">
            <a:xfrm>
              <a:off x="54102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03" name="Rectangle 346"/>
            <p:cNvSpPr>
              <a:spLocks noChangeArrowheads="1"/>
            </p:cNvSpPr>
            <p:nvPr/>
          </p:nvSpPr>
          <p:spPr bwMode="auto">
            <a:xfrm>
              <a:off x="54102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04" name="Rectangle 347"/>
            <p:cNvSpPr>
              <a:spLocks noChangeArrowheads="1"/>
            </p:cNvSpPr>
            <p:nvPr/>
          </p:nvSpPr>
          <p:spPr bwMode="auto">
            <a:xfrm>
              <a:off x="48768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05" name="Rectangle 41"/>
            <p:cNvSpPr>
              <a:spLocks noChangeArrowheads="1"/>
            </p:cNvSpPr>
            <p:nvPr/>
          </p:nvSpPr>
          <p:spPr bwMode="auto">
            <a:xfrm>
              <a:off x="58674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06" name="Rectangle 42"/>
            <p:cNvSpPr>
              <a:spLocks noChangeArrowheads="1"/>
            </p:cNvSpPr>
            <p:nvPr/>
          </p:nvSpPr>
          <p:spPr bwMode="auto">
            <a:xfrm>
              <a:off x="58674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07" name="Rectangle 45"/>
            <p:cNvSpPr>
              <a:spLocks noChangeArrowheads="1"/>
            </p:cNvSpPr>
            <p:nvPr/>
          </p:nvSpPr>
          <p:spPr bwMode="auto">
            <a:xfrm>
              <a:off x="63246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08" name="Rectangle 46"/>
            <p:cNvSpPr>
              <a:spLocks noChangeArrowheads="1"/>
            </p:cNvSpPr>
            <p:nvPr/>
          </p:nvSpPr>
          <p:spPr bwMode="auto">
            <a:xfrm>
              <a:off x="63246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09" name="Rectangle 47"/>
            <p:cNvSpPr>
              <a:spLocks noChangeArrowheads="1"/>
            </p:cNvSpPr>
            <p:nvPr/>
          </p:nvSpPr>
          <p:spPr bwMode="auto">
            <a:xfrm>
              <a:off x="48768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10" name="Rectangle 49"/>
            <p:cNvSpPr>
              <a:spLocks noChangeArrowheads="1"/>
            </p:cNvSpPr>
            <p:nvPr/>
          </p:nvSpPr>
          <p:spPr bwMode="auto">
            <a:xfrm>
              <a:off x="67818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11" name="Rectangle 50"/>
            <p:cNvSpPr>
              <a:spLocks noChangeArrowheads="1"/>
            </p:cNvSpPr>
            <p:nvPr/>
          </p:nvSpPr>
          <p:spPr bwMode="auto">
            <a:xfrm>
              <a:off x="67818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12" name="Rectangle 51"/>
            <p:cNvSpPr>
              <a:spLocks noChangeArrowheads="1"/>
            </p:cNvSpPr>
            <p:nvPr/>
          </p:nvSpPr>
          <p:spPr bwMode="auto">
            <a:xfrm>
              <a:off x="54102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13" name="Rectangle 356"/>
            <p:cNvSpPr>
              <a:spLocks noChangeArrowheads="1"/>
            </p:cNvSpPr>
            <p:nvPr/>
          </p:nvSpPr>
          <p:spPr bwMode="auto">
            <a:xfrm>
              <a:off x="54102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14" name="Rectangle 357"/>
            <p:cNvSpPr>
              <a:spLocks noChangeArrowheads="1"/>
            </p:cNvSpPr>
            <p:nvPr/>
          </p:nvSpPr>
          <p:spPr bwMode="auto">
            <a:xfrm>
              <a:off x="48768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15" name="Rectangle 41"/>
            <p:cNvSpPr>
              <a:spLocks noChangeArrowheads="1"/>
            </p:cNvSpPr>
            <p:nvPr/>
          </p:nvSpPr>
          <p:spPr bwMode="auto">
            <a:xfrm>
              <a:off x="58674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16" name="Rectangle 42"/>
            <p:cNvSpPr>
              <a:spLocks noChangeArrowheads="1"/>
            </p:cNvSpPr>
            <p:nvPr/>
          </p:nvSpPr>
          <p:spPr bwMode="auto">
            <a:xfrm>
              <a:off x="58674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17" name="Rectangle 45"/>
            <p:cNvSpPr>
              <a:spLocks noChangeArrowheads="1"/>
            </p:cNvSpPr>
            <p:nvPr/>
          </p:nvSpPr>
          <p:spPr bwMode="auto">
            <a:xfrm>
              <a:off x="63246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18" name="Rectangle 46"/>
            <p:cNvSpPr>
              <a:spLocks noChangeArrowheads="1"/>
            </p:cNvSpPr>
            <p:nvPr/>
          </p:nvSpPr>
          <p:spPr bwMode="auto">
            <a:xfrm>
              <a:off x="63246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19" name="Rectangle 47"/>
            <p:cNvSpPr>
              <a:spLocks noChangeArrowheads="1"/>
            </p:cNvSpPr>
            <p:nvPr/>
          </p:nvSpPr>
          <p:spPr bwMode="auto">
            <a:xfrm>
              <a:off x="48768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20" name="Rectangle 49"/>
            <p:cNvSpPr>
              <a:spLocks noChangeArrowheads="1"/>
            </p:cNvSpPr>
            <p:nvPr/>
          </p:nvSpPr>
          <p:spPr bwMode="auto">
            <a:xfrm>
              <a:off x="67818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21" name="Rectangle 50"/>
            <p:cNvSpPr>
              <a:spLocks noChangeArrowheads="1"/>
            </p:cNvSpPr>
            <p:nvPr/>
          </p:nvSpPr>
          <p:spPr bwMode="auto">
            <a:xfrm>
              <a:off x="67818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22" name="Rectangle 51"/>
            <p:cNvSpPr>
              <a:spLocks noChangeArrowheads="1"/>
            </p:cNvSpPr>
            <p:nvPr/>
          </p:nvSpPr>
          <p:spPr bwMode="auto">
            <a:xfrm>
              <a:off x="54102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23" name="Rectangle 366"/>
            <p:cNvSpPr>
              <a:spLocks noChangeArrowheads="1"/>
            </p:cNvSpPr>
            <p:nvPr/>
          </p:nvSpPr>
          <p:spPr bwMode="auto">
            <a:xfrm>
              <a:off x="54102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24" name="Rectangle 367"/>
            <p:cNvSpPr>
              <a:spLocks noChangeArrowheads="1"/>
            </p:cNvSpPr>
            <p:nvPr/>
          </p:nvSpPr>
          <p:spPr bwMode="auto">
            <a:xfrm>
              <a:off x="48768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25" name="Rectangle 41"/>
            <p:cNvSpPr>
              <a:spLocks noChangeArrowheads="1"/>
            </p:cNvSpPr>
            <p:nvPr/>
          </p:nvSpPr>
          <p:spPr bwMode="auto">
            <a:xfrm>
              <a:off x="58674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26" name="Rectangle 42"/>
            <p:cNvSpPr>
              <a:spLocks noChangeArrowheads="1"/>
            </p:cNvSpPr>
            <p:nvPr/>
          </p:nvSpPr>
          <p:spPr bwMode="auto">
            <a:xfrm>
              <a:off x="58674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27" name="Rectangle 45"/>
            <p:cNvSpPr>
              <a:spLocks noChangeArrowheads="1"/>
            </p:cNvSpPr>
            <p:nvPr/>
          </p:nvSpPr>
          <p:spPr bwMode="auto">
            <a:xfrm>
              <a:off x="63246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28" name="Rectangle 46"/>
            <p:cNvSpPr>
              <a:spLocks noChangeArrowheads="1"/>
            </p:cNvSpPr>
            <p:nvPr/>
          </p:nvSpPr>
          <p:spPr bwMode="auto">
            <a:xfrm>
              <a:off x="63246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29" name="Rectangle 49"/>
            <p:cNvSpPr>
              <a:spLocks noChangeArrowheads="1"/>
            </p:cNvSpPr>
            <p:nvPr/>
          </p:nvSpPr>
          <p:spPr bwMode="auto">
            <a:xfrm>
              <a:off x="67818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30" name="Rectangle 50"/>
            <p:cNvSpPr>
              <a:spLocks noChangeArrowheads="1"/>
            </p:cNvSpPr>
            <p:nvPr/>
          </p:nvSpPr>
          <p:spPr bwMode="auto">
            <a:xfrm>
              <a:off x="67818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31" name="Rectangle 51"/>
            <p:cNvSpPr>
              <a:spLocks noChangeArrowheads="1"/>
            </p:cNvSpPr>
            <p:nvPr/>
          </p:nvSpPr>
          <p:spPr bwMode="auto">
            <a:xfrm>
              <a:off x="54102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32" name="Rectangle 375"/>
            <p:cNvSpPr>
              <a:spLocks noChangeArrowheads="1"/>
            </p:cNvSpPr>
            <p:nvPr/>
          </p:nvSpPr>
          <p:spPr bwMode="auto">
            <a:xfrm>
              <a:off x="54102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33" name="Rectangle 51"/>
            <p:cNvSpPr>
              <a:spLocks noChangeArrowheads="1"/>
            </p:cNvSpPr>
            <p:nvPr/>
          </p:nvSpPr>
          <p:spPr bwMode="auto">
            <a:xfrm>
              <a:off x="48768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34" name="Rectangle 377"/>
            <p:cNvSpPr>
              <a:spLocks noChangeArrowheads="1"/>
            </p:cNvSpPr>
            <p:nvPr/>
          </p:nvSpPr>
          <p:spPr bwMode="auto">
            <a:xfrm>
              <a:off x="48768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35" name="Rectangle 41"/>
            <p:cNvSpPr>
              <a:spLocks noChangeArrowheads="1"/>
            </p:cNvSpPr>
            <p:nvPr/>
          </p:nvSpPr>
          <p:spPr bwMode="auto">
            <a:xfrm>
              <a:off x="58751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36" name="Rectangle 42"/>
            <p:cNvSpPr>
              <a:spLocks noChangeArrowheads="1"/>
            </p:cNvSpPr>
            <p:nvPr/>
          </p:nvSpPr>
          <p:spPr bwMode="auto">
            <a:xfrm>
              <a:off x="58751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37" name="Rectangle 45"/>
            <p:cNvSpPr>
              <a:spLocks noChangeArrowheads="1"/>
            </p:cNvSpPr>
            <p:nvPr/>
          </p:nvSpPr>
          <p:spPr bwMode="auto">
            <a:xfrm>
              <a:off x="63323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38" name="Rectangle 46"/>
            <p:cNvSpPr>
              <a:spLocks noChangeArrowheads="1"/>
            </p:cNvSpPr>
            <p:nvPr/>
          </p:nvSpPr>
          <p:spPr bwMode="auto">
            <a:xfrm>
              <a:off x="63323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39" name="Rectangle 49"/>
            <p:cNvSpPr>
              <a:spLocks noChangeArrowheads="1"/>
            </p:cNvSpPr>
            <p:nvPr/>
          </p:nvSpPr>
          <p:spPr bwMode="auto">
            <a:xfrm>
              <a:off x="67895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40" name="Rectangle 50"/>
            <p:cNvSpPr>
              <a:spLocks noChangeArrowheads="1"/>
            </p:cNvSpPr>
            <p:nvPr/>
          </p:nvSpPr>
          <p:spPr bwMode="auto">
            <a:xfrm>
              <a:off x="67895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41" name="Rectangle 51"/>
            <p:cNvSpPr>
              <a:spLocks noChangeArrowheads="1"/>
            </p:cNvSpPr>
            <p:nvPr/>
          </p:nvSpPr>
          <p:spPr bwMode="auto">
            <a:xfrm>
              <a:off x="54179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42" name="Rectangle 77"/>
            <p:cNvSpPr>
              <a:spLocks noChangeArrowheads="1"/>
            </p:cNvSpPr>
            <p:nvPr/>
          </p:nvSpPr>
          <p:spPr bwMode="auto">
            <a:xfrm>
              <a:off x="54179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43" name="Rectangle 80"/>
            <p:cNvSpPr>
              <a:spLocks noChangeArrowheads="1"/>
            </p:cNvSpPr>
            <p:nvPr/>
          </p:nvSpPr>
          <p:spPr bwMode="auto">
            <a:xfrm>
              <a:off x="48845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44" name="Rectangle 41"/>
            <p:cNvSpPr>
              <a:spLocks noChangeArrowheads="1"/>
            </p:cNvSpPr>
            <p:nvPr/>
          </p:nvSpPr>
          <p:spPr bwMode="auto">
            <a:xfrm>
              <a:off x="58751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45" name="Rectangle 42"/>
            <p:cNvSpPr>
              <a:spLocks noChangeArrowheads="1"/>
            </p:cNvSpPr>
            <p:nvPr/>
          </p:nvSpPr>
          <p:spPr bwMode="auto">
            <a:xfrm>
              <a:off x="58751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46" name="Rectangle 45"/>
            <p:cNvSpPr>
              <a:spLocks noChangeArrowheads="1"/>
            </p:cNvSpPr>
            <p:nvPr/>
          </p:nvSpPr>
          <p:spPr bwMode="auto">
            <a:xfrm>
              <a:off x="63323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47" name="Rectangle 46"/>
            <p:cNvSpPr>
              <a:spLocks noChangeArrowheads="1"/>
            </p:cNvSpPr>
            <p:nvPr/>
          </p:nvSpPr>
          <p:spPr bwMode="auto">
            <a:xfrm>
              <a:off x="63323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48" name="Rectangle 49"/>
            <p:cNvSpPr>
              <a:spLocks noChangeArrowheads="1"/>
            </p:cNvSpPr>
            <p:nvPr/>
          </p:nvSpPr>
          <p:spPr bwMode="auto">
            <a:xfrm>
              <a:off x="67895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49" name="Rectangle 50"/>
            <p:cNvSpPr>
              <a:spLocks noChangeArrowheads="1"/>
            </p:cNvSpPr>
            <p:nvPr/>
          </p:nvSpPr>
          <p:spPr bwMode="auto">
            <a:xfrm>
              <a:off x="67895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50" name="Rectangle 51"/>
            <p:cNvSpPr>
              <a:spLocks noChangeArrowheads="1"/>
            </p:cNvSpPr>
            <p:nvPr/>
          </p:nvSpPr>
          <p:spPr bwMode="auto">
            <a:xfrm>
              <a:off x="54179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51" name="Rectangle 77"/>
            <p:cNvSpPr>
              <a:spLocks noChangeArrowheads="1"/>
            </p:cNvSpPr>
            <p:nvPr/>
          </p:nvSpPr>
          <p:spPr bwMode="auto">
            <a:xfrm>
              <a:off x="54179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52" name="Rectangle 41"/>
            <p:cNvSpPr>
              <a:spLocks noChangeArrowheads="1"/>
            </p:cNvSpPr>
            <p:nvPr/>
          </p:nvSpPr>
          <p:spPr bwMode="auto">
            <a:xfrm>
              <a:off x="58751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53" name="Rectangle 42"/>
            <p:cNvSpPr>
              <a:spLocks noChangeArrowheads="1"/>
            </p:cNvSpPr>
            <p:nvPr/>
          </p:nvSpPr>
          <p:spPr bwMode="auto">
            <a:xfrm>
              <a:off x="58751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54" name="Rectangle 45"/>
            <p:cNvSpPr>
              <a:spLocks noChangeArrowheads="1"/>
            </p:cNvSpPr>
            <p:nvPr/>
          </p:nvSpPr>
          <p:spPr bwMode="auto">
            <a:xfrm>
              <a:off x="63323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55" name="Rectangle 46"/>
            <p:cNvSpPr>
              <a:spLocks noChangeArrowheads="1"/>
            </p:cNvSpPr>
            <p:nvPr/>
          </p:nvSpPr>
          <p:spPr bwMode="auto">
            <a:xfrm>
              <a:off x="63323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56" name="Rectangle 49"/>
            <p:cNvSpPr>
              <a:spLocks noChangeArrowheads="1"/>
            </p:cNvSpPr>
            <p:nvPr/>
          </p:nvSpPr>
          <p:spPr bwMode="auto">
            <a:xfrm>
              <a:off x="67895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57" name="Rectangle 50"/>
            <p:cNvSpPr>
              <a:spLocks noChangeArrowheads="1"/>
            </p:cNvSpPr>
            <p:nvPr/>
          </p:nvSpPr>
          <p:spPr bwMode="auto">
            <a:xfrm>
              <a:off x="67895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58" name="Rectangle 51"/>
            <p:cNvSpPr>
              <a:spLocks noChangeArrowheads="1"/>
            </p:cNvSpPr>
            <p:nvPr/>
          </p:nvSpPr>
          <p:spPr bwMode="auto">
            <a:xfrm>
              <a:off x="54179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59" name="Rectangle 77"/>
            <p:cNvSpPr>
              <a:spLocks noChangeArrowheads="1"/>
            </p:cNvSpPr>
            <p:nvPr/>
          </p:nvSpPr>
          <p:spPr bwMode="auto">
            <a:xfrm>
              <a:off x="54179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60" name="Rectangle 41"/>
            <p:cNvSpPr>
              <a:spLocks noChangeArrowheads="1"/>
            </p:cNvSpPr>
            <p:nvPr/>
          </p:nvSpPr>
          <p:spPr bwMode="auto">
            <a:xfrm>
              <a:off x="58751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61" name="Rectangle 42"/>
            <p:cNvSpPr>
              <a:spLocks noChangeArrowheads="1"/>
            </p:cNvSpPr>
            <p:nvPr/>
          </p:nvSpPr>
          <p:spPr bwMode="auto">
            <a:xfrm>
              <a:off x="58751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62" name="Rectangle 45"/>
            <p:cNvSpPr>
              <a:spLocks noChangeArrowheads="1"/>
            </p:cNvSpPr>
            <p:nvPr/>
          </p:nvSpPr>
          <p:spPr bwMode="auto">
            <a:xfrm>
              <a:off x="63323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63" name="Rectangle 46"/>
            <p:cNvSpPr>
              <a:spLocks noChangeArrowheads="1"/>
            </p:cNvSpPr>
            <p:nvPr/>
          </p:nvSpPr>
          <p:spPr bwMode="auto">
            <a:xfrm>
              <a:off x="63323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64" name="Rectangle 49"/>
            <p:cNvSpPr>
              <a:spLocks noChangeArrowheads="1"/>
            </p:cNvSpPr>
            <p:nvPr/>
          </p:nvSpPr>
          <p:spPr bwMode="auto">
            <a:xfrm>
              <a:off x="67895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65" name="Rectangle 50"/>
            <p:cNvSpPr>
              <a:spLocks noChangeArrowheads="1"/>
            </p:cNvSpPr>
            <p:nvPr/>
          </p:nvSpPr>
          <p:spPr bwMode="auto">
            <a:xfrm>
              <a:off x="67895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66" name="Rectangle 51"/>
            <p:cNvSpPr>
              <a:spLocks noChangeArrowheads="1"/>
            </p:cNvSpPr>
            <p:nvPr/>
          </p:nvSpPr>
          <p:spPr bwMode="auto">
            <a:xfrm>
              <a:off x="54179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67" name="Rectangle 410"/>
            <p:cNvSpPr>
              <a:spLocks noChangeArrowheads="1"/>
            </p:cNvSpPr>
            <p:nvPr/>
          </p:nvSpPr>
          <p:spPr bwMode="auto">
            <a:xfrm>
              <a:off x="54179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68" name="Rectangle 49"/>
            <p:cNvSpPr>
              <a:spLocks noChangeArrowheads="1"/>
            </p:cNvSpPr>
            <p:nvPr/>
          </p:nvSpPr>
          <p:spPr bwMode="auto">
            <a:xfrm>
              <a:off x="6789577" y="167316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69" name="Rectangle 50"/>
            <p:cNvSpPr>
              <a:spLocks noChangeArrowheads="1"/>
            </p:cNvSpPr>
            <p:nvPr/>
          </p:nvSpPr>
          <p:spPr bwMode="auto">
            <a:xfrm>
              <a:off x="6789577" y="155966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70" name="Rectangle 51"/>
            <p:cNvSpPr>
              <a:spLocks noChangeArrowheads="1"/>
            </p:cNvSpPr>
            <p:nvPr/>
          </p:nvSpPr>
          <p:spPr bwMode="auto">
            <a:xfrm>
              <a:off x="5417977" y="155966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71" name="Rectangle 414"/>
            <p:cNvSpPr>
              <a:spLocks noChangeArrowheads="1"/>
            </p:cNvSpPr>
            <p:nvPr/>
          </p:nvSpPr>
          <p:spPr bwMode="auto">
            <a:xfrm>
              <a:off x="5417977" y="167316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72" name="Rectangle 47"/>
            <p:cNvSpPr>
              <a:spLocks noChangeArrowheads="1"/>
            </p:cNvSpPr>
            <p:nvPr/>
          </p:nvSpPr>
          <p:spPr bwMode="auto">
            <a:xfrm>
              <a:off x="4876800" y="247730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73" name="Rectangle 47"/>
            <p:cNvSpPr>
              <a:spLocks noChangeArrowheads="1"/>
            </p:cNvSpPr>
            <p:nvPr/>
          </p:nvSpPr>
          <p:spPr bwMode="auto">
            <a:xfrm>
              <a:off x="4876800" y="225030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74" name="Rectangle 417"/>
            <p:cNvSpPr>
              <a:spLocks noChangeArrowheads="1"/>
            </p:cNvSpPr>
            <p:nvPr/>
          </p:nvSpPr>
          <p:spPr bwMode="auto">
            <a:xfrm>
              <a:off x="4876800" y="236380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75" name="Rectangle 47"/>
            <p:cNvSpPr>
              <a:spLocks noChangeArrowheads="1"/>
            </p:cNvSpPr>
            <p:nvPr/>
          </p:nvSpPr>
          <p:spPr bwMode="auto">
            <a:xfrm>
              <a:off x="4876800" y="202331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76" name="Rectangle 419"/>
            <p:cNvSpPr>
              <a:spLocks noChangeArrowheads="1"/>
            </p:cNvSpPr>
            <p:nvPr/>
          </p:nvSpPr>
          <p:spPr bwMode="auto">
            <a:xfrm>
              <a:off x="4876800" y="213680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77" name="Rectangle 47"/>
            <p:cNvSpPr>
              <a:spLocks noChangeArrowheads="1"/>
            </p:cNvSpPr>
            <p:nvPr/>
          </p:nvSpPr>
          <p:spPr bwMode="auto">
            <a:xfrm>
              <a:off x="4876800" y="179631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78" name="Rectangle 421"/>
            <p:cNvSpPr>
              <a:spLocks noChangeArrowheads="1"/>
            </p:cNvSpPr>
            <p:nvPr/>
          </p:nvSpPr>
          <p:spPr bwMode="auto">
            <a:xfrm>
              <a:off x="4876800" y="190981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79" name="Rectangle 51"/>
            <p:cNvSpPr>
              <a:spLocks noChangeArrowheads="1"/>
            </p:cNvSpPr>
            <p:nvPr/>
          </p:nvSpPr>
          <p:spPr bwMode="auto">
            <a:xfrm>
              <a:off x="4876800" y="156931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80" name="Rectangle 423"/>
            <p:cNvSpPr>
              <a:spLocks noChangeArrowheads="1"/>
            </p:cNvSpPr>
            <p:nvPr/>
          </p:nvSpPr>
          <p:spPr bwMode="auto">
            <a:xfrm>
              <a:off x="4876800" y="168281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781" name="Rectangle 80"/>
            <p:cNvSpPr>
              <a:spLocks noChangeArrowheads="1"/>
            </p:cNvSpPr>
            <p:nvPr/>
          </p:nvSpPr>
          <p:spPr bwMode="auto">
            <a:xfrm>
              <a:off x="4884577" y="1470508"/>
              <a:ext cx="304800" cy="113498"/>
            </a:xfrm>
            <a:prstGeom prst="rect">
              <a:avLst/>
            </a:prstGeom>
            <a:solidFill>
              <a:srgbClr val="99CC00"/>
            </a:solidFill>
            <a:ln w="9525">
              <a:solidFill>
                <a:schemeClr val="tx1"/>
              </a:solidFill>
              <a:round/>
              <a:headEnd/>
              <a:tailEnd/>
            </a:ln>
          </p:spPr>
          <p:txBody>
            <a:bodyPr/>
            <a:lstStyle/>
            <a:p>
              <a:endParaRPr lang="en-US" sz="1400"/>
            </a:p>
          </p:txBody>
        </p:sp>
      </p:grpSp>
      <p:sp>
        <p:nvSpPr>
          <p:cNvPr id="2" name="Slide Number Placeholder 1">
            <a:extLst>
              <a:ext uri="{FF2B5EF4-FFF2-40B4-BE49-F238E27FC236}">
                <a16:creationId xmlns:a16="http://schemas.microsoft.com/office/drawing/2014/main" id="{907A6BBE-51E5-834D-8FC1-4F6ED1A8FA09}"/>
              </a:ext>
            </a:extLst>
          </p:cNvPr>
          <p:cNvSpPr>
            <a:spLocks noGrp="1"/>
          </p:cNvSpPr>
          <p:nvPr>
            <p:ph type="sldNum" sz="quarter" idx="12"/>
          </p:nvPr>
        </p:nvSpPr>
        <p:spPr/>
        <p:txBody>
          <a:bodyPr/>
          <a:lstStyle/>
          <a:p>
            <a:fld id="{803C33BC-767D-8845-BB2C-A473FB4A7552}" type="slidenum">
              <a:rPr lang="en-US" smtClean="0"/>
              <a:pPr/>
              <a:t>59</a:t>
            </a:fld>
            <a:endParaRPr lang="en-US"/>
          </a:p>
        </p:txBody>
      </p:sp>
    </p:spTree>
    <p:extLst>
      <p:ext uri="{BB962C8B-B14F-4D97-AF65-F5344CB8AC3E}">
        <p14:creationId xmlns:p14="http://schemas.microsoft.com/office/powerpoint/2010/main" val="1718710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FDDD9-6C74-4B4A-9493-95F7AB732DB6}"/>
              </a:ext>
            </a:extLst>
          </p:cNvPr>
          <p:cNvPicPr>
            <a:picLocks noChangeAspect="1"/>
          </p:cNvPicPr>
          <p:nvPr/>
        </p:nvPicPr>
        <p:blipFill>
          <a:blip r:embed="rId2"/>
          <a:stretch>
            <a:fillRect/>
          </a:stretch>
        </p:blipFill>
        <p:spPr>
          <a:xfrm>
            <a:off x="762000" y="381000"/>
            <a:ext cx="3124200" cy="422785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C4739446-97E9-2142-8698-AE109880F310}"/>
              </a:ext>
            </a:extLst>
          </p:cNvPr>
          <p:cNvPicPr>
            <a:picLocks noChangeAspect="1"/>
          </p:cNvPicPr>
          <p:nvPr/>
        </p:nvPicPr>
        <p:blipFill rotWithShape="1">
          <a:blip r:embed="rId3"/>
          <a:srcRect t="5277" b="6776"/>
          <a:stretch/>
        </p:blipFill>
        <p:spPr>
          <a:xfrm>
            <a:off x="5029200" y="374072"/>
            <a:ext cx="3206887" cy="4234785"/>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B9336996-B5B4-3946-8F02-8F2B20D48BCE}"/>
              </a:ext>
            </a:extLst>
          </p:cNvPr>
          <p:cNvSpPr txBox="1">
            <a:spLocks noChangeArrowheads="1"/>
          </p:cNvSpPr>
          <p:nvPr/>
        </p:nvSpPr>
        <p:spPr bwMode="auto">
          <a:xfrm>
            <a:off x="0" y="5334000"/>
            <a:ext cx="9144000" cy="1200329"/>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dirty="0">
                <a:solidFill>
                  <a:schemeClr val="bg1"/>
                </a:solidFill>
              </a:rPr>
              <a:t>the </a:t>
            </a:r>
            <a:r>
              <a:rPr lang="en-US" sz="3600" dirty="0">
                <a:solidFill>
                  <a:srgbClr val="99CC00"/>
                </a:solidFill>
              </a:rPr>
              <a:t>text book </a:t>
            </a:r>
            <a:r>
              <a:rPr lang="en-US" sz="3600" b="0" dirty="0">
                <a:solidFill>
                  <a:schemeClr val="bg1"/>
                </a:solidFill>
              </a:rPr>
              <a:t>I am using and a suggestion of </a:t>
            </a:r>
            <a:r>
              <a:rPr lang="en-US" sz="3600" dirty="0">
                <a:solidFill>
                  <a:srgbClr val="99CC00"/>
                </a:solidFill>
              </a:rPr>
              <a:t>YouTube video channel</a:t>
            </a:r>
          </a:p>
        </p:txBody>
      </p:sp>
      <p:sp>
        <p:nvSpPr>
          <p:cNvPr id="2" name="Slide Number Placeholder 1">
            <a:extLst>
              <a:ext uri="{FF2B5EF4-FFF2-40B4-BE49-F238E27FC236}">
                <a16:creationId xmlns:a16="http://schemas.microsoft.com/office/drawing/2014/main" id="{517023CC-D4C7-214C-98EC-F0BB69009815}"/>
              </a:ext>
            </a:extLst>
          </p:cNvPr>
          <p:cNvSpPr>
            <a:spLocks noGrp="1"/>
          </p:cNvSpPr>
          <p:nvPr>
            <p:ph type="sldNum" sz="quarter" idx="12"/>
          </p:nvPr>
        </p:nvSpPr>
        <p:spPr/>
        <p:txBody>
          <a:bodyPr/>
          <a:lstStyle/>
          <a:p>
            <a:fld id="{803C33BC-767D-8845-BB2C-A473FB4A7552}" type="slidenum">
              <a:rPr lang="en-US" smtClean="0"/>
              <a:pPr/>
              <a:t>6</a:t>
            </a:fld>
            <a:endParaRPr lang="en-US"/>
          </a:p>
        </p:txBody>
      </p:sp>
    </p:spTree>
    <p:extLst>
      <p:ext uri="{BB962C8B-B14F-4D97-AF65-F5344CB8AC3E}">
        <p14:creationId xmlns:p14="http://schemas.microsoft.com/office/powerpoint/2010/main" val="2093159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again, the distribution could have happened by chance, but it seems </a:t>
            </a:r>
            <a:r>
              <a:rPr lang="en-US" b="1" dirty="0">
                <a:solidFill>
                  <a:srgbClr val="FF9900"/>
                </a:solidFill>
                <a:latin typeface="Arial" charset="0"/>
                <a:cs typeface="Arial" charset="0"/>
              </a:rPr>
              <a:t>even more unlikely. </a:t>
            </a:r>
            <a:r>
              <a:rPr lang="en-US" dirty="0">
                <a:latin typeface="Arial" charset="0"/>
                <a:cs typeface="Arial" charset="0"/>
              </a:rPr>
              <a:t>This is </a:t>
            </a:r>
            <a:r>
              <a:rPr lang="en-US" b="1" dirty="0">
                <a:solidFill>
                  <a:srgbClr val="FF9900"/>
                </a:solidFill>
                <a:latin typeface="Arial" charset="0"/>
                <a:cs typeface="Arial" charset="0"/>
              </a:rPr>
              <a:t>probably not </a:t>
            </a:r>
            <a:r>
              <a:rPr lang="en-US" dirty="0">
                <a:latin typeface="Arial" charset="0"/>
                <a:cs typeface="Arial" charset="0"/>
              </a:rPr>
              <a:t>your shoes</a:t>
            </a:r>
          </a:p>
        </p:txBody>
      </p:sp>
      <p:sp>
        <p:nvSpPr>
          <p:cNvPr id="2" name="Rectangle 1"/>
          <p:cNvSpPr/>
          <p:nvPr/>
        </p:nvSpPr>
        <p:spPr>
          <a:xfrm>
            <a:off x="533400" y="5562600"/>
            <a:ext cx="5335115" cy="461665"/>
          </a:xfrm>
          <a:prstGeom prst="rect">
            <a:avLst/>
          </a:prstGeom>
        </p:spPr>
        <p:txBody>
          <a:bodyPr wrap="none">
            <a:spAutoFit/>
          </a:bodyPr>
          <a:lstStyle/>
          <a:p>
            <a:pPr lvl="0" eaLnBrk="0" hangingPunct="0">
              <a:spcBef>
                <a:spcPct val="20000"/>
              </a:spcBef>
            </a:pPr>
            <a:r>
              <a:rPr lang="en-US" sz="2400" b="0" kern="0" dirty="0">
                <a:solidFill>
                  <a:srgbClr val="404040"/>
                </a:solidFill>
              </a:rPr>
              <a:t>are you </a:t>
            </a:r>
            <a:r>
              <a:rPr lang="en-US" sz="2400" kern="0" dirty="0">
                <a:solidFill>
                  <a:srgbClr val="99CC00"/>
                </a:solidFill>
              </a:rPr>
              <a:t>sure </a:t>
            </a:r>
            <a:r>
              <a:rPr lang="en-US" sz="2400" b="0" kern="0" dirty="0">
                <a:solidFill>
                  <a:srgbClr val="404040"/>
                </a:solidFill>
              </a:rPr>
              <a:t>this it is not your shoes?</a:t>
            </a:r>
          </a:p>
        </p:txBody>
      </p:sp>
      <p:grpSp>
        <p:nvGrpSpPr>
          <p:cNvPr id="1273" name="Group 425">
            <a:extLst>
              <a:ext uri="{FF2B5EF4-FFF2-40B4-BE49-F238E27FC236}">
                <a16:creationId xmlns:a16="http://schemas.microsoft.com/office/drawing/2014/main" id="{36A195BF-AEF3-D04F-A0EC-FB5F2E243152}"/>
              </a:ext>
            </a:extLst>
          </p:cNvPr>
          <p:cNvGrpSpPr>
            <a:grpSpLocks/>
          </p:cNvGrpSpPr>
          <p:nvPr/>
        </p:nvGrpSpPr>
        <p:grpSpPr bwMode="auto">
          <a:xfrm>
            <a:off x="4572000" y="1066800"/>
            <a:ext cx="3739038" cy="2767020"/>
            <a:chOff x="981235" y="1470508"/>
            <a:chExt cx="6783388" cy="5020271"/>
          </a:xfrm>
        </p:grpSpPr>
        <p:cxnSp>
          <p:nvCxnSpPr>
            <p:cNvPr id="1274" name="Straight Connector 61">
              <a:extLst>
                <a:ext uri="{FF2B5EF4-FFF2-40B4-BE49-F238E27FC236}">
                  <a16:creationId xmlns:a16="http://schemas.microsoft.com/office/drawing/2014/main" id="{B74F0475-2865-9240-B047-20D6520AA494}"/>
                </a:ext>
              </a:extLst>
            </p:cNvPr>
            <p:cNvCxnSpPr>
              <a:cxnSpLocks noChangeShapeType="1"/>
            </p:cNvCxnSpPr>
            <p:nvPr/>
          </p:nvCxnSpPr>
          <p:spPr bwMode="auto">
            <a:xfrm rot="16200000" flipH="1">
              <a:off x="-1185643" y="3690879"/>
              <a:ext cx="4333758" cy="1"/>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1275" name="Straight Connector 62">
              <a:extLst>
                <a:ext uri="{FF2B5EF4-FFF2-40B4-BE49-F238E27FC236}">
                  <a16:creationId xmlns:a16="http://schemas.microsoft.com/office/drawing/2014/main" id="{74BC9A56-9904-2D4A-B4B5-1C9043B43139}"/>
                </a:ext>
              </a:extLst>
            </p:cNvPr>
            <p:cNvCxnSpPr>
              <a:cxnSpLocks noChangeShapeType="1"/>
            </p:cNvCxnSpPr>
            <p:nvPr/>
          </p:nvCxnSpPr>
          <p:spPr bwMode="auto">
            <a:xfrm rot="10800000" flipV="1">
              <a:off x="982823" y="5856171"/>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1276" name="Straight Connector 61">
              <a:extLst>
                <a:ext uri="{FF2B5EF4-FFF2-40B4-BE49-F238E27FC236}">
                  <a16:creationId xmlns:a16="http://schemas.microsoft.com/office/drawing/2014/main" id="{330F62CC-CDA7-6945-83AF-B000FABB6567}"/>
                </a:ext>
              </a:extLst>
            </p:cNvPr>
            <p:cNvCxnSpPr>
              <a:cxnSpLocks noChangeShapeType="1"/>
            </p:cNvCxnSpPr>
            <p:nvPr/>
          </p:nvCxnSpPr>
          <p:spPr bwMode="auto">
            <a:xfrm rot="16200000" flipH="1">
              <a:off x="2548157" y="3690879"/>
              <a:ext cx="4333758" cy="1"/>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1277" name="Straight Connector 62">
              <a:extLst>
                <a:ext uri="{FF2B5EF4-FFF2-40B4-BE49-F238E27FC236}">
                  <a16:creationId xmlns:a16="http://schemas.microsoft.com/office/drawing/2014/main" id="{E26B28FA-7BB7-A945-A3B0-91667A1F6A52}"/>
                </a:ext>
              </a:extLst>
            </p:cNvPr>
            <p:cNvCxnSpPr>
              <a:cxnSpLocks noChangeShapeType="1"/>
            </p:cNvCxnSpPr>
            <p:nvPr/>
          </p:nvCxnSpPr>
          <p:spPr bwMode="auto">
            <a:xfrm rot="10800000" flipV="1">
              <a:off x="4716623" y="5856171"/>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1278" name="Group 7">
              <a:extLst>
                <a:ext uri="{FF2B5EF4-FFF2-40B4-BE49-F238E27FC236}">
                  <a16:creationId xmlns:a16="http://schemas.microsoft.com/office/drawing/2014/main" id="{54E4BED0-F328-FE48-82D1-8FF765CF97CB}"/>
                </a:ext>
              </a:extLst>
            </p:cNvPr>
            <p:cNvGrpSpPr>
              <a:grpSpLocks/>
            </p:cNvGrpSpPr>
            <p:nvPr/>
          </p:nvGrpSpPr>
          <p:grpSpPr bwMode="auto">
            <a:xfrm>
              <a:off x="1135223" y="4267200"/>
              <a:ext cx="2667000" cy="1588972"/>
              <a:chOff x="1135223" y="2655771"/>
              <a:chExt cx="2667000" cy="3200400"/>
            </a:xfrm>
          </p:grpSpPr>
          <p:sp>
            <p:nvSpPr>
              <p:cNvPr id="1611" name="Rectangle 41">
                <a:extLst>
                  <a:ext uri="{FF2B5EF4-FFF2-40B4-BE49-F238E27FC236}">
                    <a16:creationId xmlns:a16="http://schemas.microsoft.com/office/drawing/2014/main" id="{62AA7FCD-715E-F943-B3F4-E8B6C91A7AE4}"/>
                  </a:ext>
                </a:extLst>
              </p:cNvPr>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12" name="Rectangle 42">
                <a:extLst>
                  <a:ext uri="{FF2B5EF4-FFF2-40B4-BE49-F238E27FC236}">
                    <a16:creationId xmlns:a16="http://schemas.microsoft.com/office/drawing/2014/main" id="{E73A30C0-243E-FE49-97BC-5A879EFB94A4}"/>
                  </a:ext>
                </a:extLst>
              </p:cNvPr>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13" name="Rectangle 45">
                <a:extLst>
                  <a:ext uri="{FF2B5EF4-FFF2-40B4-BE49-F238E27FC236}">
                    <a16:creationId xmlns:a16="http://schemas.microsoft.com/office/drawing/2014/main" id="{AF5F583A-7E3C-9549-ACDD-3B095323FC5F}"/>
                  </a:ext>
                </a:extLst>
              </p:cNvPr>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14" name="Rectangle 46">
                <a:extLst>
                  <a:ext uri="{FF2B5EF4-FFF2-40B4-BE49-F238E27FC236}">
                    <a16:creationId xmlns:a16="http://schemas.microsoft.com/office/drawing/2014/main" id="{20A4E841-2514-A843-87B8-25C9013B6586}"/>
                  </a:ext>
                </a:extLst>
              </p:cNvPr>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15" name="Rectangle 47">
                <a:extLst>
                  <a:ext uri="{FF2B5EF4-FFF2-40B4-BE49-F238E27FC236}">
                    <a16:creationId xmlns:a16="http://schemas.microsoft.com/office/drawing/2014/main" id="{5015A338-00CC-DD47-9F40-3120E809A987}"/>
                  </a:ext>
                </a:extLst>
              </p:cNvPr>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16" name="Rectangle 49">
                <a:extLst>
                  <a:ext uri="{FF2B5EF4-FFF2-40B4-BE49-F238E27FC236}">
                    <a16:creationId xmlns:a16="http://schemas.microsoft.com/office/drawing/2014/main" id="{E820D1F0-55DB-F64A-B33D-C1E880568D81}"/>
                  </a:ext>
                </a:extLst>
              </p:cNvPr>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17" name="Rectangle 50">
                <a:extLst>
                  <a:ext uri="{FF2B5EF4-FFF2-40B4-BE49-F238E27FC236}">
                    <a16:creationId xmlns:a16="http://schemas.microsoft.com/office/drawing/2014/main" id="{83726B4C-363C-2548-827D-71651DB64B5F}"/>
                  </a:ext>
                </a:extLst>
              </p:cNvPr>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18" name="Rectangle 51">
                <a:extLst>
                  <a:ext uri="{FF2B5EF4-FFF2-40B4-BE49-F238E27FC236}">
                    <a16:creationId xmlns:a16="http://schemas.microsoft.com/office/drawing/2014/main" id="{2353108B-F5A3-044F-8E06-E492DEC148E6}"/>
                  </a:ext>
                </a:extLst>
              </p:cNvPr>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19" name="Rectangle 77">
                <a:extLst>
                  <a:ext uri="{FF2B5EF4-FFF2-40B4-BE49-F238E27FC236}">
                    <a16:creationId xmlns:a16="http://schemas.microsoft.com/office/drawing/2014/main" id="{5106CFD0-9AFA-154A-9BE5-A5069D1A37DD}"/>
                  </a:ext>
                </a:extLst>
              </p:cNvPr>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20" name="Rectangle 78">
                <a:extLst>
                  <a:ext uri="{FF2B5EF4-FFF2-40B4-BE49-F238E27FC236}">
                    <a16:creationId xmlns:a16="http://schemas.microsoft.com/office/drawing/2014/main" id="{73AA01A7-2DE4-704D-B69C-AC39F53EE6B4}"/>
                  </a:ext>
                </a:extLst>
              </p:cNvPr>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21" name="Rectangle 79">
                <a:extLst>
                  <a:ext uri="{FF2B5EF4-FFF2-40B4-BE49-F238E27FC236}">
                    <a16:creationId xmlns:a16="http://schemas.microsoft.com/office/drawing/2014/main" id="{6984689E-CE86-AC47-A118-811BED4390EA}"/>
                  </a:ext>
                </a:extLst>
              </p:cNvPr>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22" name="Rectangle 80">
                <a:extLst>
                  <a:ext uri="{FF2B5EF4-FFF2-40B4-BE49-F238E27FC236}">
                    <a16:creationId xmlns:a16="http://schemas.microsoft.com/office/drawing/2014/main" id="{7003C106-8C31-BD4F-8D42-F0901268D956}"/>
                  </a:ext>
                </a:extLst>
              </p:cNvPr>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23" name="Rectangle 41">
                <a:extLst>
                  <a:ext uri="{FF2B5EF4-FFF2-40B4-BE49-F238E27FC236}">
                    <a16:creationId xmlns:a16="http://schemas.microsoft.com/office/drawing/2014/main" id="{D852D65F-AB62-9A45-8E5B-DBB0D208ADC5}"/>
                  </a:ext>
                </a:extLst>
              </p:cNvPr>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24" name="Rectangle 42">
                <a:extLst>
                  <a:ext uri="{FF2B5EF4-FFF2-40B4-BE49-F238E27FC236}">
                    <a16:creationId xmlns:a16="http://schemas.microsoft.com/office/drawing/2014/main" id="{3BBB588D-F107-8B4C-BA7C-77FFA86C61AC}"/>
                  </a:ext>
                </a:extLst>
              </p:cNvPr>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25" name="Rectangle 45">
                <a:extLst>
                  <a:ext uri="{FF2B5EF4-FFF2-40B4-BE49-F238E27FC236}">
                    <a16:creationId xmlns:a16="http://schemas.microsoft.com/office/drawing/2014/main" id="{748AD777-BFF5-B34D-99C1-7E59D194173B}"/>
                  </a:ext>
                </a:extLst>
              </p:cNvPr>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26" name="Rectangle 46">
                <a:extLst>
                  <a:ext uri="{FF2B5EF4-FFF2-40B4-BE49-F238E27FC236}">
                    <a16:creationId xmlns:a16="http://schemas.microsoft.com/office/drawing/2014/main" id="{545541C1-3A35-864C-9ECC-A452DE00985D}"/>
                  </a:ext>
                </a:extLst>
              </p:cNvPr>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27" name="Rectangle 47">
                <a:extLst>
                  <a:ext uri="{FF2B5EF4-FFF2-40B4-BE49-F238E27FC236}">
                    <a16:creationId xmlns:a16="http://schemas.microsoft.com/office/drawing/2014/main" id="{8CCAE7DA-7203-CA42-8960-31B5933EE42B}"/>
                  </a:ext>
                </a:extLst>
              </p:cNvPr>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28" name="Rectangle 49">
                <a:extLst>
                  <a:ext uri="{FF2B5EF4-FFF2-40B4-BE49-F238E27FC236}">
                    <a16:creationId xmlns:a16="http://schemas.microsoft.com/office/drawing/2014/main" id="{E151785E-A492-4F46-A932-D0F27DB90E9D}"/>
                  </a:ext>
                </a:extLst>
              </p:cNvPr>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29" name="Rectangle 50">
                <a:extLst>
                  <a:ext uri="{FF2B5EF4-FFF2-40B4-BE49-F238E27FC236}">
                    <a16:creationId xmlns:a16="http://schemas.microsoft.com/office/drawing/2014/main" id="{C29C386B-5937-564E-876D-2079F1C78D2D}"/>
                  </a:ext>
                </a:extLst>
              </p:cNvPr>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30" name="Rectangle 51">
                <a:extLst>
                  <a:ext uri="{FF2B5EF4-FFF2-40B4-BE49-F238E27FC236}">
                    <a16:creationId xmlns:a16="http://schemas.microsoft.com/office/drawing/2014/main" id="{9984AF9B-E9F2-C74B-A658-5560C3CCE81F}"/>
                  </a:ext>
                </a:extLst>
              </p:cNvPr>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31" name="Rectangle 77">
                <a:extLst>
                  <a:ext uri="{FF2B5EF4-FFF2-40B4-BE49-F238E27FC236}">
                    <a16:creationId xmlns:a16="http://schemas.microsoft.com/office/drawing/2014/main" id="{FC7369AD-D928-294B-88D3-5EF9EE91B5AF}"/>
                  </a:ext>
                </a:extLst>
              </p:cNvPr>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32" name="Rectangle 78">
                <a:extLst>
                  <a:ext uri="{FF2B5EF4-FFF2-40B4-BE49-F238E27FC236}">
                    <a16:creationId xmlns:a16="http://schemas.microsoft.com/office/drawing/2014/main" id="{029DA6F0-F941-7A45-A7E8-3CC710B39B12}"/>
                  </a:ext>
                </a:extLst>
              </p:cNvPr>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33" name="Rectangle 79">
                <a:extLst>
                  <a:ext uri="{FF2B5EF4-FFF2-40B4-BE49-F238E27FC236}">
                    <a16:creationId xmlns:a16="http://schemas.microsoft.com/office/drawing/2014/main" id="{4C33E2AB-0ED6-BF47-A47B-18F3717F7E1D}"/>
                  </a:ext>
                </a:extLst>
              </p:cNvPr>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34" name="Rectangle 80">
                <a:extLst>
                  <a:ext uri="{FF2B5EF4-FFF2-40B4-BE49-F238E27FC236}">
                    <a16:creationId xmlns:a16="http://schemas.microsoft.com/office/drawing/2014/main" id="{36AAF2FE-ED5C-0C4D-A4CF-6D79638A6682}"/>
                  </a:ext>
                </a:extLst>
              </p:cNvPr>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35" name="Rectangle 41">
                <a:extLst>
                  <a:ext uri="{FF2B5EF4-FFF2-40B4-BE49-F238E27FC236}">
                    <a16:creationId xmlns:a16="http://schemas.microsoft.com/office/drawing/2014/main" id="{32CEC858-3E16-7D48-8B1A-D301FA591EC0}"/>
                  </a:ext>
                </a:extLst>
              </p:cNvPr>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36" name="Rectangle 42">
                <a:extLst>
                  <a:ext uri="{FF2B5EF4-FFF2-40B4-BE49-F238E27FC236}">
                    <a16:creationId xmlns:a16="http://schemas.microsoft.com/office/drawing/2014/main" id="{0E70E752-2549-F64E-A69D-A9D5D2AEE5E0}"/>
                  </a:ext>
                </a:extLst>
              </p:cNvPr>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37" name="Rectangle 45">
                <a:extLst>
                  <a:ext uri="{FF2B5EF4-FFF2-40B4-BE49-F238E27FC236}">
                    <a16:creationId xmlns:a16="http://schemas.microsoft.com/office/drawing/2014/main" id="{C3B0E4BC-2E6C-364F-910F-10B72E8EE465}"/>
                  </a:ext>
                </a:extLst>
              </p:cNvPr>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38" name="Rectangle 46">
                <a:extLst>
                  <a:ext uri="{FF2B5EF4-FFF2-40B4-BE49-F238E27FC236}">
                    <a16:creationId xmlns:a16="http://schemas.microsoft.com/office/drawing/2014/main" id="{EE4E0844-D6FE-074A-8F28-FCAD9BCC2830}"/>
                  </a:ext>
                </a:extLst>
              </p:cNvPr>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39" name="Rectangle 47">
                <a:extLst>
                  <a:ext uri="{FF2B5EF4-FFF2-40B4-BE49-F238E27FC236}">
                    <a16:creationId xmlns:a16="http://schemas.microsoft.com/office/drawing/2014/main" id="{42727199-5AE2-8342-8CC6-F910F6049ADF}"/>
                  </a:ext>
                </a:extLst>
              </p:cNvPr>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40" name="Rectangle 49">
                <a:extLst>
                  <a:ext uri="{FF2B5EF4-FFF2-40B4-BE49-F238E27FC236}">
                    <a16:creationId xmlns:a16="http://schemas.microsoft.com/office/drawing/2014/main" id="{394C9C27-4AD2-C746-84E2-CA7FF9923689}"/>
                  </a:ext>
                </a:extLst>
              </p:cNvPr>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41" name="Rectangle 50">
                <a:extLst>
                  <a:ext uri="{FF2B5EF4-FFF2-40B4-BE49-F238E27FC236}">
                    <a16:creationId xmlns:a16="http://schemas.microsoft.com/office/drawing/2014/main" id="{55C2FB3A-31E3-C940-BD50-710A68D1A847}"/>
                  </a:ext>
                </a:extLst>
              </p:cNvPr>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42" name="Rectangle 51">
                <a:extLst>
                  <a:ext uri="{FF2B5EF4-FFF2-40B4-BE49-F238E27FC236}">
                    <a16:creationId xmlns:a16="http://schemas.microsoft.com/office/drawing/2014/main" id="{377DDF4B-01E5-174D-AC3C-9F55C7ACEF8E}"/>
                  </a:ext>
                </a:extLst>
              </p:cNvPr>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43" name="Rectangle 77">
                <a:extLst>
                  <a:ext uri="{FF2B5EF4-FFF2-40B4-BE49-F238E27FC236}">
                    <a16:creationId xmlns:a16="http://schemas.microsoft.com/office/drawing/2014/main" id="{491B0A26-9D03-A040-BDF1-F6630D26FE3F}"/>
                  </a:ext>
                </a:extLst>
              </p:cNvPr>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44" name="Rectangle 78">
                <a:extLst>
                  <a:ext uri="{FF2B5EF4-FFF2-40B4-BE49-F238E27FC236}">
                    <a16:creationId xmlns:a16="http://schemas.microsoft.com/office/drawing/2014/main" id="{798273A8-7999-EA46-9E7D-266E0292ADED}"/>
                  </a:ext>
                </a:extLst>
              </p:cNvPr>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45" name="Rectangle 79">
                <a:extLst>
                  <a:ext uri="{FF2B5EF4-FFF2-40B4-BE49-F238E27FC236}">
                    <a16:creationId xmlns:a16="http://schemas.microsoft.com/office/drawing/2014/main" id="{50D84063-A818-4446-9E27-F202761F3DED}"/>
                  </a:ext>
                </a:extLst>
              </p:cNvPr>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46" name="Rectangle 80">
                <a:extLst>
                  <a:ext uri="{FF2B5EF4-FFF2-40B4-BE49-F238E27FC236}">
                    <a16:creationId xmlns:a16="http://schemas.microsoft.com/office/drawing/2014/main" id="{CC37CA14-8D52-C540-B686-4FCD2C75D8FE}"/>
                  </a:ext>
                </a:extLst>
              </p:cNvPr>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47" name="Rectangle 41">
                <a:extLst>
                  <a:ext uri="{FF2B5EF4-FFF2-40B4-BE49-F238E27FC236}">
                    <a16:creationId xmlns:a16="http://schemas.microsoft.com/office/drawing/2014/main" id="{A4A4181A-CEDD-BC42-94F4-68BC4C12C6EC}"/>
                  </a:ext>
                </a:extLst>
              </p:cNvPr>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48" name="Rectangle 42">
                <a:extLst>
                  <a:ext uri="{FF2B5EF4-FFF2-40B4-BE49-F238E27FC236}">
                    <a16:creationId xmlns:a16="http://schemas.microsoft.com/office/drawing/2014/main" id="{953A7753-6307-0242-8367-B9CA99A489CB}"/>
                  </a:ext>
                </a:extLst>
              </p:cNvPr>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49" name="Rectangle 45">
                <a:extLst>
                  <a:ext uri="{FF2B5EF4-FFF2-40B4-BE49-F238E27FC236}">
                    <a16:creationId xmlns:a16="http://schemas.microsoft.com/office/drawing/2014/main" id="{C1684532-895B-3746-BF11-CEBF82A2831C}"/>
                  </a:ext>
                </a:extLst>
              </p:cNvPr>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50" name="Rectangle 46">
                <a:extLst>
                  <a:ext uri="{FF2B5EF4-FFF2-40B4-BE49-F238E27FC236}">
                    <a16:creationId xmlns:a16="http://schemas.microsoft.com/office/drawing/2014/main" id="{78782500-8B0F-7744-A064-EA913BBB1597}"/>
                  </a:ext>
                </a:extLst>
              </p:cNvPr>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51" name="Rectangle 47">
                <a:extLst>
                  <a:ext uri="{FF2B5EF4-FFF2-40B4-BE49-F238E27FC236}">
                    <a16:creationId xmlns:a16="http://schemas.microsoft.com/office/drawing/2014/main" id="{C99477CF-2701-2F4B-AD41-99F9D1F74148}"/>
                  </a:ext>
                </a:extLst>
              </p:cNvPr>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52" name="Rectangle 49">
                <a:extLst>
                  <a:ext uri="{FF2B5EF4-FFF2-40B4-BE49-F238E27FC236}">
                    <a16:creationId xmlns:a16="http://schemas.microsoft.com/office/drawing/2014/main" id="{371E0246-2B8B-7044-8F14-CFE1DF92741D}"/>
                  </a:ext>
                </a:extLst>
              </p:cNvPr>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53" name="Rectangle 50">
                <a:extLst>
                  <a:ext uri="{FF2B5EF4-FFF2-40B4-BE49-F238E27FC236}">
                    <a16:creationId xmlns:a16="http://schemas.microsoft.com/office/drawing/2014/main" id="{8A7A1BDD-4747-5841-A0BA-C58EA84FAFD8}"/>
                  </a:ext>
                </a:extLst>
              </p:cNvPr>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54" name="Rectangle 51">
                <a:extLst>
                  <a:ext uri="{FF2B5EF4-FFF2-40B4-BE49-F238E27FC236}">
                    <a16:creationId xmlns:a16="http://schemas.microsoft.com/office/drawing/2014/main" id="{607056C9-F8E8-D845-B851-25C452CABCAB}"/>
                  </a:ext>
                </a:extLst>
              </p:cNvPr>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55" name="Rectangle 52">
                <a:extLst>
                  <a:ext uri="{FF2B5EF4-FFF2-40B4-BE49-F238E27FC236}">
                    <a16:creationId xmlns:a16="http://schemas.microsoft.com/office/drawing/2014/main" id="{1C6AF94F-ACF8-3546-8C25-6B4DEB182BA4}"/>
                  </a:ext>
                </a:extLst>
              </p:cNvPr>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56" name="Rectangle 53">
                <a:extLst>
                  <a:ext uri="{FF2B5EF4-FFF2-40B4-BE49-F238E27FC236}">
                    <a16:creationId xmlns:a16="http://schemas.microsoft.com/office/drawing/2014/main" id="{4DA9BF6F-0D34-E846-A7E6-08324D620360}"/>
                  </a:ext>
                </a:extLst>
              </p:cNvPr>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57" name="Rectangle 54">
                <a:extLst>
                  <a:ext uri="{FF2B5EF4-FFF2-40B4-BE49-F238E27FC236}">
                    <a16:creationId xmlns:a16="http://schemas.microsoft.com/office/drawing/2014/main" id="{B22BA09B-DA33-FE4B-B4FD-006017996CDE}"/>
                  </a:ext>
                </a:extLst>
              </p:cNvPr>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58" name="Rectangle 55">
                <a:extLst>
                  <a:ext uri="{FF2B5EF4-FFF2-40B4-BE49-F238E27FC236}">
                    <a16:creationId xmlns:a16="http://schemas.microsoft.com/office/drawing/2014/main" id="{49ADF875-04A1-3344-80A1-C7ECED4BB81C}"/>
                  </a:ext>
                </a:extLst>
              </p:cNvPr>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59" name="Rectangle 41">
                <a:extLst>
                  <a:ext uri="{FF2B5EF4-FFF2-40B4-BE49-F238E27FC236}">
                    <a16:creationId xmlns:a16="http://schemas.microsoft.com/office/drawing/2014/main" id="{D103231B-EF23-DA4E-AD94-80F7D3D36C4F}"/>
                  </a:ext>
                </a:extLst>
              </p:cNvPr>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60" name="Rectangle 42">
                <a:extLst>
                  <a:ext uri="{FF2B5EF4-FFF2-40B4-BE49-F238E27FC236}">
                    <a16:creationId xmlns:a16="http://schemas.microsoft.com/office/drawing/2014/main" id="{EFD4E591-14A6-304D-99B4-F40A057F53A0}"/>
                  </a:ext>
                </a:extLst>
              </p:cNvPr>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61" name="Rectangle 45">
                <a:extLst>
                  <a:ext uri="{FF2B5EF4-FFF2-40B4-BE49-F238E27FC236}">
                    <a16:creationId xmlns:a16="http://schemas.microsoft.com/office/drawing/2014/main" id="{E686EBBC-97A8-9541-ADE5-113AD804086F}"/>
                  </a:ext>
                </a:extLst>
              </p:cNvPr>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62" name="Rectangle 46">
                <a:extLst>
                  <a:ext uri="{FF2B5EF4-FFF2-40B4-BE49-F238E27FC236}">
                    <a16:creationId xmlns:a16="http://schemas.microsoft.com/office/drawing/2014/main" id="{47D4B886-7627-5043-984F-85ED43ED8E9D}"/>
                  </a:ext>
                </a:extLst>
              </p:cNvPr>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63" name="Rectangle 47">
                <a:extLst>
                  <a:ext uri="{FF2B5EF4-FFF2-40B4-BE49-F238E27FC236}">
                    <a16:creationId xmlns:a16="http://schemas.microsoft.com/office/drawing/2014/main" id="{D53D8388-D43C-8E49-B208-AC8C280ABAD4}"/>
                  </a:ext>
                </a:extLst>
              </p:cNvPr>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64" name="Rectangle 49">
                <a:extLst>
                  <a:ext uri="{FF2B5EF4-FFF2-40B4-BE49-F238E27FC236}">
                    <a16:creationId xmlns:a16="http://schemas.microsoft.com/office/drawing/2014/main" id="{5411BC03-227F-D34B-8FAC-5A7468D54A26}"/>
                  </a:ext>
                </a:extLst>
              </p:cNvPr>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65" name="Rectangle 50">
                <a:extLst>
                  <a:ext uri="{FF2B5EF4-FFF2-40B4-BE49-F238E27FC236}">
                    <a16:creationId xmlns:a16="http://schemas.microsoft.com/office/drawing/2014/main" id="{B331BC49-4F86-484B-AE8B-AFFD5822CD23}"/>
                  </a:ext>
                </a:extLst>
              </p:cNvPr>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66" name="Rectangle 51">
                <a:extLst>
                  <a:ext uri="{FF2B5EF4-FFF2-40B4-BE49-F238E27FC236}">
                    <a16:creationId xmlns:a16="http://schemas.microsoft.com/office/drawing/2014/main" id="{517716D9-A353-2D4B-9A3D-EA4FAE9B4DB7}"/>
                  </a:ext>
                </a:extLst>
              </p:cNvPr>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67" name="Rectangle 64">
                <a:extLst>
                  <a:ext uri="{FF2B5EF4-FFF2-40B4-BE49-F238E27FC236}">
                    <a16:creationId xmlns:a16="http://schemas.microsoft.com/office/drawing/2014/main" id="{33E776CD-2232-D647-99D7-4646DC31A9D4}"/>
                  </a:ext>
                </a:extLst>
              </p:cNvPr>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68" name="Rectangle 65">
                <a:extLst>
                  <a:ext uri="{FF2B5EF4-FFF2-40B4-BE49-F238E27FC236}">
                    <a16:creationId xmlns:a16="http://schemas.microsoft.com/office/drawing/2014/main" id="{DC8819E3-723B-A04A-967A-EFF00BB9020F}"/>
                  </a:ext>
                </a:extLst>
              </p:cNvPr>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69" name="Rectangle 66">
                <a:extLst>
                  <a:ext uri="{FF2B5EF4-FFF2-40B4-BE49-F238E27FC236}">
                    <a16:creationId xmlns:a16="http://schemas.microsoft.com/office/drawing/2014/main" id="{E5553D3E-FEA4-FB4A-8E9E-427E511688CE}"/>
                  </a:ext>
                </a:extLst>
              </p:cNvPr>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70" name="Rectangle 67">
                <a:extLst>
                  <a:ext uri="{FF2B5EF4-FFF2-40B4-BE49-F238E27FC236}">
                    <a16:creationId xmlns:a16="http://schemas.microsoft.com/office/drawing/2014/main" id="{BE2482A2-B08E-934F-BB9E-D3C78713A503}"/>
                  </a:ext>
                </a:extLst>
              </p:cNvPr>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71" name="Rectangle 41">
                <a:extLst>
                  <a:ext uri="{FF2B5EF4-FFF2-40B4-BE49-F238E27FC236}">
                    <a16:creationId xmlns:a16="http://schemas.microsoft.com/office/drawing/2014/main" id="{520C36CA-AA3F-C840-8A5A-F68C6B8E1EB1}"/>
                  </a:ext>
                </a:extLst>
              </p:cNvPr>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72" name="Rectangle 42">
                <a:extLst>
                  <a:ext uri="{FF2B5EF4-FFF2-40B4-BE49-F238E27FC236}">
                    <a16:creationId xmlns:a16="http://schemas.microsoft.com/office/drawing/2014/main" id="{03553981-564D-C84A-A1C2-F7E98412A731}"/>
                  </a:ext>
                </a:extLst>
              </p:cNvPr>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73" name="Rectangle 45">
                <a:extLst>
                  <a:ext uri="{FF2B5EF4-FFF2-40B4-BE49-F238E27FC236}">
                    <a16:creationId xmlns:a16="http://schemas.microsoft.com/office/drawing/2014/main" id="{1853A5DB-A381-8448-9D14-ED5404404A1F}"/>
                  </a:ext>
                </a:extLst>
              </p:cNvPr>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74" name="Rectangle 46">
                <a:extLst>
                  <a:ext uri="{FF2B5EF4-FFF2-40B4-BE49-F238E27FC236}">
                    <a16:creationId xmlns:a16="http://schemas.microsoft.com/office/drawing/2014/main" id="{A56F4539-5236-4F40-92CE-CCF7983E44DC}"/>
                  </a:ext>
                </a:extLst>
              </p:cNvPr>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75" name="Rectangle 47">
                <a:extLst>
                  <a:ext uri="{FF2B5EF4-FFF2-40B4-BE49-F238E27FC236}">
                    <a16:creationId xmlns:a16="http://schemas.microsoft.com/office/drawing/2014/main" id="{A8C5BAE2-1D08-8447-A358-43DAAD2E130E}"/>
                  </a:ext>
                </a:extLst>
              </p:cNvPr>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76" name="Rectangle 49">
                <a:extLst>
                  <a:ext uri="{FF2B5EF4-FFF2-40B4-BE49-F238E27FC236}">
                    <a16:creationId xmlns:a16="http://schemas.microsoft.com/office/drawing/2014/main" id="{543AE38B-89E5-6847-83A5-5EF1451FAA77}"/>
                  </a:ext>
                </a:extLst>
              </p:cNvPr>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77" name="Rectangle 50">
                <a:extLst>
                  <a:ext uri="{FF2B5EF4-FFF2-40B4-BE49-F238E27FC236}">
                    <a16:creationId xmlns:a16="http://schemas.microsoft.com/office/drawing/2014/main" id="{CF2972F0-E6C6-DB44-8EDE-5A5450A308C7}"/>
                  </a:ext>
                </a:extLst>
              </p:cNvPr>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78" name="Rectangle 51">
                <a:extLst>
                  <a:ext uri="{FF2B5EF4-FFF2-40B4-BE49-F238E27FC236}">
                    <a16:creationId xmlns:a16="http://schemas.microsoft.com/office/drawing/2014/main" id="{DECF4C82-C977-994F-830D-19C651E3ACFF}"/>
                  </a:ext>
                </a:extLst>
              </p:cNvPr>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79" name="Rectangle 76">
                <a:extLst>
                  <a:ext uri="{FF2B5EF4-FFF2-40B4-BE49-F238E27FC236}">
                    <a16:creationId xmlns:a16="http://schemas.microsoft.com/office/drawing/2014/main" id="{6C88C289-DB96-3949-A633-E30FC2725003}"/>
                  </a:ext>
                </a:extLst>
              </p:cNvPr>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80" name="Rectangle 77">
                <a:extLst>
                  <a:ext uri="{FF2B5EF4-FFF2-40B4-BE49-F238E27FC236}">
                    <a16:creationId xmlns:a16="http://schemas.microsoft.com/office/drawing/2014/main" id="{5539D040-6E6D-B54B-8314-73BDA875F0F1}"/>
                  </a:ext>
                </a:extLst>
              </p:cNvPr>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81" name="Rectangle 78">
                <a:extLst>
                  <a:ext uri="{FF2B5EF4-FFF2-40B4-BE49-F238E27FC236}">
                    <a16:creationId xmlns:a16="http://schemas.microsoft.com/office/drawing/2014/main" id="{345C1D09-B97A-834A-B8F7-F337945BD48C}"/>
                  </a:ext>
                </a:extLst>
              </p:cNvPr>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82" name="Rectangle 79">
                <a:extLst>
                  <a:ext uri="{FF2B5EF4-FFF2-40B4-BE49-F238E27FC236}">
                    <a16:creationId xmlns:a16="http://schemas.microsoft.com/office/drawing/2014/main" id="{09323543-EAE9-6749-AD6D-280FD74EB4DC}"/>
                  </a:ext>
                </a:extLst>
              </p:cNvPr>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83" name="Rectangle 41">
                <a:extLst>
                  <a:ext uri="{FF2B5EF4-FFF2-40B4-BE49-F238E27FC236}">
                    <a16:creationId xmlns:a16="http://schemas.microsoft.com/office/drawing/2014/main" id="{A9FB07EF-96A5-8443-84BD-24E4DCCC3E51}"/>
                  </a:ext>
                </a:extLst>
              </p:cNvPr>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84" name="Rectangle 42">
                <a:extLst>
                  <a:ext uri="{FF2B5EF4-FFF2-40B4-BE49-F238E27FC236}">
                    <a16:creationId xmlns:a16="http://schemas.microsoft.com/office/drawing/2014/main" id="{9378F3EB-83EC-0C4F-B890-2D7647A54667}"/>
                  </a:ext>
                </a:extLst>
              </p:cNvPr>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85" name="Rectangle 45">
                <a:extLst>
                  <a:ext uri="{FF2B5EF4-FFF2-40B4-BE49-F238E27FC236}">
                    <a16:creationId xmlns:a16="http://schemas.microsoft.com/office/drawing/2014/main" id="{A8172799-00AB-254C-8227-9D9EE85E05E0}"/>
                  </a:ext>
                </a:extLst>
              </p:cNvPr>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86" name="Rectangle 46">
                <a:extLst>
                  <a:ext uri="{FF2B5EF4-FFF2-40B4-BE49-F238E27FC236}">
                    <a16:creationId xmlns:a16="http://schemas.microsoft.com/office/drawing/2014/main" id="{1A0CE627-DBDD-2B41-85A5-5CAF34CFA54A}"/>
                  </a:ext>
                </a:extLst>
              </p:cNvPr>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87" name="Rectangle 49">
                <a:extLst>
                  <a:ext uri="{FF2B5EF4-FFF2-40B4-BE49-F238E27FC236}">
                    <a16:creationId xmlns:a16="http://schemas.microsoft.com/office/drawing/2014/main" id="{BE524248-C8EC-F04E-9246-9EC76556B8E1}"/>
                  </a:ext>
                </a:extLst>
              </p:cNvPr>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88" name="Rectangle 50">
                <a:extLst>
                  <a:ext uri="{FF2B5EF4-FFF2-40B4-BE49-F238E27FC236}">
                    <a16:creationId xmlns:a16="http://schemas.microsoft.com/office/drawing/2014/main" id="{69A21F79-CAB4-1948-B28F-7980284C729D}"/>
                  </a:ext>
                </a:extLst>
              </p:cNvPr>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89" name="Rectangle 51">
                <a:extLst>
                  <a:ext uri="{FF2B5EF4-FFF2-40B4-BE49-F238E27FC236}">
                    <a16:creationId xmlns:a16="http://schemas.microsoft.com/office/drawing/2014/main" id="{3B3A9D9E-369C-E749-8E68-A41F6272F6B3}"/>
                  </a:ext>
                </a:extLst>
              </p:cNvPr>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90" name="Rectangle 87">
                <a:extLst>
                  <a:ext uri="{FF2B5EF4-FFF2-40B4-BE49-F238E27FC236}">
                    <a16:creationId xmlns:a16="http://schemas.microsoft.com/office/drawing/2014/main" id="{FC38AA49-5AAA-4F49-8758-557F9BD2698C}"/>
                  </a:ext>
                </a:extLst>
              </p:cNvPr>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91" name="Rectangle 88">
                <a:extLst>
                  <a:ext uri="{FF2B5EF4-FFF2-40B4-BE49-F238E27FC236}">
                    <a16:creationId xmlns:a16="http://schemas.microsoft.com/office/drawing/2014/main" id="{76B583E6-F717-5548-A98A-5160EBE804B0}"/>
                  </a:ext>
                </a:extLst>
              </p:cNvPr>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92" name="Rectangle 89">
                <a:extLst>
                  <a:ext uri="{FF2B5EF4-FFF2-40B4-BE49-F238E27FC236}">
                    <a16:creationId xmlns:a16="http://schemas.microsoft.com/office/drawing/2014/main" id="{8F548E70-FF06-014F-AB04-966950F8E392}"/>
                  </a:ext>
                </a:extLst>
              </p:cNvPr>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93" name="Rectangle 51">
                <a:extLst>
                  <a:ext uri="{FF2B5EF4-FFF2-40B4-BE49-F238E27FC236}">
                    <a16:creationId xmlns:a16="http://schemas.microsoft.com/office/drawing/2014/main" id="{49E0A9DB-A3C7-4143-A806-A963CFF11B06}"/>
                  </a:ext>
                </a:extLst>
              </p:cNvPr>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94" name="Rectangle 91">
                <a:extLst>
                  <a:ext uri="{FF2B5EF4-FFF2-40B4-BE49-F238E27FC236}">
                    <a16:creationId xmlns:a16="http://schemas.microsoft.com/office/drawing/2014/main" id="{3CFCEF94-7284-BD43-8AF6-171E3C9D2C22}"/>
                  </a:ext>
                </a:extLst>
              </p:cNvPr>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1279" name="TextBox 92">
              <a:extLst>
                <a:ext uri="{FF2B5EF4-FFF2-40B4-BE49-F238E27FC236}">
                  <a16:creationId xmlns:a16="http://schemas.microsoft.com/office/drawing/2014/main" id="{7E44A57A-47BA-2840-8A8E-181EFBE5F713}"/>
                </a:ext>
              </a:extLst>
            </p:cNvPr>
            <p:cNvSpPr txBox="1">
              <a:spLocks noChangeArrowheads="1"/>
            </p:cNvSpPr>
            <p:nvPr/>
          </p:nvSpPr>
          <p:spPr bwMode="auto">
            <a:xfrm>
              <a:off x="1296502" y="5932372"/>
              <a:ext cx="2173098" cy="558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your shoes</a:t>
              </a:r>
            </a:p>
          </p:txBody>
        </p:sp>
        <p:grpSp>
          <p:nvGrpSpPr>
            <p:cNvPr id="1280" name="Group 94">
              <a:extLst>
                <a:ext uri="{FF2B5EF4-FFF2-40B4-BE49-F238E27FC236}">
                  <a16:creationId xmlns:a16="http://schemas.microsoft.com/office/drawing/2014/main" id="{1DCE2F79-BACA-5D41-BF6E-D76A26AB7666}"/>
                </a:ext>
              </a:extLst>
            </p:cNvPr>
            <p:cNvGrpSpPr>
              <a:grpSpLocks/>
            </p:cNvGrpSpPr>
            <p:nvPr/>
          </p:nvGrpSpPr>
          <p:grpSpPr bwMode="auto">
            <a:xfrm>
              <a:off x="1135223" y="2679959"/>
              <a:ext cx="2667000" cy="1588972"/>
              <a:chOff x="1135223" y="2655771"/>
              <a:chExt cx="2667000" cy="3200400"/>
            </a:xfrm>
          </p:grpSpPr>
          <p:sp>
            <p:nvSpPr>
              <p:cNvPr id="1527" name="Rectangle 41">
                <a:extLst>
                  <a:ext uri="{FF2B5EF4-FFF2-40B4-BE49-F238E27FC236}">
                    <a16:creationId xmlns:a16="http://schemas.microsoft.com/office/drawing/2014/main" id="{88BAACA9-540A-224A-AE2D-82B881932A30}"/>
                  </a:ext>
                </a:extLst>
              </p:cNvPr>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28" name="Rectangle 42">
                <a:extLst>
                  <a:ext uri="{FF2B5EF4-FFF2-40B4-BE49-F238E27FC236}">
                    <a16:creationId xmlns:a16="http://schemas.microsoft.com/office/drawing/2014/main" id="{5B7299A6-FE0C-2E46-A8AF-C4FF51D2E602}"/>
                  </a:ext>
                </a:extLst>
              </p:cNvPr>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29" name="Rectangle 45">
                <a:extLst>
                  <a:ext uri="{FF2B5EF4-FFF2-40B4-BE49-F238E27FC236}">
                    <a16:creationId xmlns:a16="http://schemas.microsoft.com/office/drawing/2014/main" id="{76D8EC33-0B49-644B-B92A-298F788EA84B}"/>
                  </a:ext>
                </a:extLst>
              </p:cNvPr>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30" name="Rectangle 46">
                <a:extLst>
                  <a:ext uri="{FF2B5EF4-FFF2-40B4-BE49-F238E27FC236}">
                    <a16:creationId xmlns:a16="http://schemas.microsoft.com/office/drawing/2014/main" id="{945379D2-D415-FF4A-9753-2D56D19432C9}"/>
                  </a:ext>
                </a:extLst>
              </p:cNvPr>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31" name="Rectangle 47">
                <a:extLst>
                  <a:ext uri="{FF2B5EF4-FFF2-40B4-BE49-F238E27FC236}">
                    <a16:creationId xmlns:a16="http://schemas.microsoft.com/office/drawing/2014/main" id="{ADBD3AE3-DB11-1241-9654-90DC2996F90F}"/>
                  </a:ext>
                </a:extLst>
              </p:cNvPr>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32" name="Rectangle 49">
                <a:extLst>
                  <a:ext uri="{FF2B5EF4-FFF2-40B4-BE49-F238E27FC236}">
                    <a16:creationId xmlns:a16="http://schemas.microsoft.com/office/drawing/2014/main" id="{F9741932-6C67-8E4B-B9A2-C6D19A42DCA4}"/>
                  </a:ext>
                </a:extLst>
              </p:cNvPr>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33" name="Rectangle 50">
                <a:extLst>
                  <a:ext uri="{FF2B5EF4-FFF2-40B4-BE49-F238E27FC236}">
                    <a16:creationId xmlns:a16="http://schemas.microsoft.com/office/drawing/2014/main" id="{19747210-D731-A74E-8D08-9D51E271353C}"/>
                  </a:ext>
                </a:extLst>
              </p:cNvPr>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34" name="Rectangle 51">
                <a:extLst>
                  <a:ext uri="{FF2B5EF4-FFF2-40B4-BE49-F238E27FC236}">
                    <a16:creationId xmlns:a16="http://schemas.microsoft.com/office/drawing/2014/main" id="{02B88E97-77BF-A44C-9149-FC5DCB190052}"/>
                  </a:ext>
                </a:extLst>
              </p:cNvPr>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35" name="Rectangle 77">
                <a:extLst>
                  <a:ext uri="{FF2B5EF4-FFF2-40B4-BE49-F238E27FC236}">
                    <a16:creationId xmlns:a16="http://schemas.microsoft.com/office/drawing/2014/main" id="{FB54FB8F-E480-8942-9F56-7AA80FD30B23}"/>
                  </a:ext>
                </a:extLst>
              </p:cNvPr>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36" name="Rectangle 78">
                <a:extLst>
                  <a:ext uri="{FF2B5EF4-FFF2-40B4-BE49-F238E27FC236}">
                    <a16:creationId xmlns:a16="http://schemas.microsoft.com/office/drawing/2014/main" id="{18C3BDCC-EC19-3A42-8A0A-079BC17EE634}"/>
                  </a:ext>
                </a:extLst>
              </p:cNvPr>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37" name="Rectangle 79">
                <a:extLst>
                  <a:ext uri="{FF2B5EF4-FFF2-40B4-BE49-F238E27FC236}">
                    <a16:creationId xmlns:a16="http://schemas.microsoft.com/office/drawing/2014/main" id="{13724718-58EC-084D-9AD5-B05B12A0DDE3}"/>
                  </a:ext>
                </a:extLst>
              </p:cNvPr>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38" name="Rectangle 80">
                <a:extLst>
                  <a:ext uri="{FF2B5EF4-FFF2-40B4-BE49-F238E27FC236}">
                    <a16:creationId xmlns:a16="http://schemas.microsoft.com/office/drawing/2014/main" id="{A5ACCBD9-022C-5540-9EAD-AA95E08203DE}"/>
                  </a:ext>
                </a:extLst>
              </p:cNvPr>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39" name="Rectangle 41">
                <a:extLst>
                  <a:ext uri="{FF2B5EF4-FFF2-40B4-BE49-F238E27FC236}">
                    <a16:creationId xmlns:a16="http://schemas.microsoft.com/office/drawing/2014/main" id="{37264A6F-3EEA-2D48-AD40-9294DB6A9538}"/>
                  </a:ext>
                </a:extLst>
              </p:cNvPr>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40" name="Rectangle 42">
                <a:extLst>
                  <a:ext uri="{FF2B5EF4-FFF2-40B4-BE49-F238E27FC236}">
                    <a16:creationId xmlns:a16="http://schemas.microsoft.com/office/drawing/2014/main" id="{07EB2661-9E81-DF43-A025-2DF497F67699}"/>
                  </a:ext>
                </a:extLst>
              </p:cNvPr>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41" name="Rectangle 45">
                <a:extLst>
                  <a:ext uri="{FF2B5EF4-FFF2-40B4-BE49-F238E27FC236}">
                    <a16:creationId xmlns:a16="http://schemas.microsoft.com/office/drawing/2014/main" id="{68ACD754-8125-2746-9B63-137E162844A5}"/>
                  </a:ext>
                </a:extLst>
              </p:cNvPr>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42" name="Rectangle 46">
                <a:extLst>
                  <a:ext uri="{FF2B5EF4-FFF2-40B4-BE49-F238E27FC236}">
                    <a16:creationId xmlns:a16="http://schemas.microsoft.com/office/drawing/2014/main" id="{72D03232-98CC-B24F-81FD-ACD637D1EA61}"/>
                  </a:ext>
                </a:extLst>
              </p:cNvPr>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43" name="Rectangle 47">
                <a:extLst>
                  <a:ext uri="{FF2B5EF4-FFF2-40B4-BE49-F238E27FC236}">
                    <a16:creationId xmlns:a16="http://schemas.microsoft.com/office/drawing/2014/main" id="{DE6148AE-89A0-D34A-B179-267BAB58E842}"/>
                  </a:ext>
                </a:extLst>
              </p:cNvPr>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44" name="Rectangle 49">
                <a:extLst>
                  <a:ext uri="{FF2B5EF4-FFF2-40B4-BE49-F238E27FC236}">
                    <a16:creationId xmlns:a16="http://schemas.microsoft.com/office/drawing/2014/main" id="{1F262ECE-BFA0-A548-BA06-FAF1CA8C0D9E}"/>
                  </a:ext>
                </a:extLst>
              </p:cNvPr>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45" name="Rectangle 50">
                <a:extLst>
                  <a:ext uri="{FF2B5EF4-FFF2-40B4-BE49-F238E27FC236}">
                    <a16:creationId xmlns:a16="http://schemas.microsoft.com/office/drawing/2014/main" id="{A243C3F7-22C3-2D41-975A-1EF69E36C4BE}"/>
                  </a:ext>
                </a:extLst>
              </p:cNvPr>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46" name="Rectangle 51">
                <a:extLst>
                  <a:ext uri="{FF2B5EF4-FFF2-40B4-BE49-F238E27FC236}">
                    <a16:creationId xmlns:a16="http://schemas.microsoft.com/office/drawing/2014/main" id="{AB7D0D2F-0A62-544E-89AF-21A5567A741D}"/>
                  </a:ext>
                </a:extLst>
              </p:cNvPr>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47" name="Rectangle 77">
                <a:extLst>
                  <a:ext uri="{FF2B5EF4-FFF2-40B4-BE49-F238E27FC236}">
                    <a16:creationId xmlns:a16="http://schemas.microsoft.com/office/drawing/2014/main" id="{DCBEE99E-074B-C747-878F-3B4B27E948B2}"/>
                  </a:ext>
                </a:extLst>
              </p:cNvPr>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48" name="Rectangle 78">
                <a:extLst>
                  <a:ext uri="{FF2B5EF4-FFF2-40B4-BE49-F238E27FC236}">
                    <a16:creationId xmlns:a16="http://schemas.microsoft.com/office/drawing/2014/main" id="{B28B9340-1B98-D144-8718-E51BAE593F58}"/>
                  </a:ext>
                </a:extLst>
              </p:cNvPr>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49" name="Rectangle 79">
                <a:extLst>
                  <a:ext uri="{FF2B5EF4-FFF2-40B4-BE49-F238E27FC236}">
                    <a16:creationId xmlns:a16="http://schemas.microsoft.com/office/drawing/2014/main" id="{27B1CC98-E732-E34B-8954-CF61E69DCF59}"/>
                  </a:ext>
                </a:extLst>
              </p:cNvPr>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50" name="Rectangle 80">
                <a:extLst>
                  <a:ext uri="{FF2B5EF4-FFF2-40B4-BE49-F238E27FC236}">
                    <a16:creationId xmlns:a16="http://schemas.microsoft.com/office/drawing/2014/main" id="{FECA9D94-E131-E646-AEA6-362CB3B752CD}"/>
                  </a:ext>
                </a:extLst>
              </p:cNvPr>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51" name="Rectangle 41">
                <a:extLst>
                  <a:ext uri="{FF2B5EF4-FFF2-40B4-BE49-F238E27FC236}">
                    <a16:creationId xmlns:a16="http://schemas.microsoft.com/office/drawing/2014/main" id="{4599481E-7D62-8C48-9A52-3B7EEB8BA760}"/>
                  </a:ext>
                </a:extLst>
              </p:cNvPr>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52" name="Rectangle 42">
                <a:extLst>
                  <a:ext uri="{FF2B5EF4-FFF2-40B4-BE49-F238E27FC236}">
                    <a16:creationId xmlns:a16="http://schemas.microsoft.com/office/drawing/2014/main" id="{8E186A52-1141-0443-9989-E9B1CA25AB4F}"/>
                  </a:ext>
                </a:extLst>
              </p:cNvPr>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53" name="Rectangle 45">
                <a:extLst>
                  <a:ext uri="{FF2B5EF4-FFF2-40B4-BE49-F238E27FC236}">
                    <a16:creationId xmlns:a16="http://schemas.microsoft.com/office/drawing/2014/main" id="{A5C2DFB1-C5D4-854C-9013-F5914F9D29FC}"/>
                  </a:ext>
                </a:extLst>
              </p:cNvPr>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54" name="Rectangle 46">
                <a:extLst>
                  <a:ext uri="{FF2B5EF4-FFF2-40B4-BE49-F238E27FC236}">
                    <a16:creationId xmlns:a16="http://schemas.microsoft.com/office/drawing/2014/main" id="{A80668DF-2F4E-4048-BC4E-4C75ADFB67FE}"/>
                  </a:ext>
                </a:extLst>
              </p:cNvPr>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55" name="Rectangle 47">
                <a:extLst>
                  <a:ext uri="{FF2B5EF4-FFF2-40B4-BE49-F238E27FC236}">
                    <a16:creationId xmlns:a16="http://schemas.microsoft.com/office/drawing/2014/main" id="{13337E5E-9FAF-5D49-AAEB-0F61DE551B43}"/>
                  </a:ext>
                </a:extLst>
              </p:cNvPr>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56" name="Rectangle 49">
                <a:extLst>
                  <a:ext uri="{FF2B5EF4-FFF2-40B4-BE49-F238E27FC236}">
                    <a16:creationId xmlns:a16="http://schemas.microsoft.com/office/drawing/2014/main" id="{8380B30B-2C8E-F843-A0FB-66B86F809F2D}"/>
                  </a:ext>
                </a:extLst>
              </p:cNvPr>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57" name="Rectangle 50">
                <a:extLst>
                  <a:ext uri="{FF2B5EF4-FFF2-40B4-BE49-F238E27FC236}">
                    <a16:creationId xmlns:a16="http://schemas.microsoft.com/office/drawing/2014/main" id="{00597305-74FC-0746-9B8C-DCBC2B57CE10}"/>
                  </a:ext>
                </a:extLst>
              </p:cNvPr>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58" name="Rectangle 51">
                <a:extLst>
                  <a:ext uri="{FF2B5EF4-FFF2-40B4-BE49-F238E27FC236}">
                    <a16:creationId xmlns:a16="http://schemas.microsoft.com/office/drawing/2014/main" id="{755E3F9F-6754-BB47-BABD-48C112495188}"/>
                  </a:ext>
                </a:extLst>
              </p:cNvPr>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59" name="Rectangle 77">
                <a:extLst>
                  <a:ext uri="{FF2B5EF4-FFF2-40B4-BE49-F238E27FC236}">
                    <a16:creationId xmlns:a16="http://schemas.microsoft.com/office/drawing/2014/main" id="{E722B7A2-67C9-0444-BA5D-34ECBF2ED368}"/>
                  </a:ext>
                </a:extLst>
              </p:cNvPr>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60" name="Rectangle 78">
                <a:extLst>
                  <a:ext uri="{FF2B5EF4-FFF2-40B4-BE49-F238E27FC236}">
                    <a16:creationId xmlns:a16="http://schemas.microsoft.com/office/drawing/2014/main" id="{47F61FC9-1491-D440-9E88-9C0DA2462044}"/>
                  </a:ext>
                </a:extLst>
              </p:cNvPr>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61" name="Rectangle 79">
                <a:extLst>
                  <a:ext uri="{FF2B5EF4-FFF2-40B4-BE49-F238E27FC236}">
                    <a16:creationId xmlns:a16="http://schemas.microsoft.com/office/drawing/2014/main" id="{60C54D0E-6456-D44D-A5C8-B3C5315FF385}"/>
                  </a:ext>
                </a:extLst>
              </p:cNvPr>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62" name="Rectangle 80">
                <a:extLst>
                  <a:ext uri="{FF2B5EF4-FFF2-40B4-BE49-F238E27FC236}">
                    <a16:creationId xmlns:a16="http://schemas.microsoft.com/office/drawing/2014/main" id="{67E8DF1E-2660-044B-B972-09DF17FD0F00}"/>
                  </a:ext>
                </a:extLst>
              </p:cNvPr>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63" name="Rectangle 41">
                <a:extLst>
                  <a:ext uri="{FF2B5EF4-FFF2-40B4-BE49-F238E27FC236}">
                    <a16:creationId xmlns:a16="http://schemas.microsoft.com/office/drawing/2014/main" id="{6C549A1A-1DC0-8F48-A70A-EFDFA4A07657}"/>
                  </a:ext>
                </a:extLst>
              </p:cNvPr>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64" name="Rectangle 42">
                <a:extLst>
                  <a:ext uri="{FF2B5EF4-FFF2-40B4-BE49-F238E27FC236}">
                    <a16:creationId xmlns:a16="http://schemas.microsoft.com/office/drawing/2014/main" id="{023A4241-8115-2947-AFA8-DFE94AFAB2E2}"/>
                  </a:ext>
                </a:extLst>
              </p:cNvPr>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65" name="Rectangle 45">
                <a:extLst>
                  <a:ext uri="{FF2B5EF4-FFF2-40B4-BE49-F238E27FC236}">
                    <a16:creationId xmlns:a16="http://schemas.microsoft.com/office/drawing/2014/main" id="{172D18EF-C8BD-934C-94B0-00D9BAA5020A}"/>
                  </a:ext>
                </a:extLst>
              </p:cNvPr>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66" name="Rectangle 46">
                <a:extLst>
                  <a:ext uri="{FF2B5EF4-FFF2-40B4-BE49-F238E27FC236}">
                    <a16:creationId xmlns:a16="http://schemas.microsoft.com/office/drawing/2014/main" id="{9C320192-2F70-9D44-9021-CDFF036FFA37}"/>
                  </a:ext>
                </a:extLst>
              </p:cNvPr>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67" name="Rectangle 47">
                <a:extLst>
                  <a:ext uri="{FF2B5EF4-FFF2-40B4-BE49-F238E27FC236}">
                    <a16:creationId xmlns:a16="http://schemas.microsoft.com/office/drawing/2014/main" id="{FF3E5290-9CC6-A047-8EE2-1519F9401315}"/>
                  </a:ext>
                </a:extLst>
              </p:cNvPr>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68" name="Rectangle 49">
                <a:extLst>
                  <a:ext uri="{FF2B5EF4-FFF2-40B4-BE49-F238E27FC236}">
                    <a16:creationId xmlns:a16="http://schemas.microsoft.com/office/drawing/2014/main" id="{2D6700A4-529E-8D46-B290-D8A9E6B354E5}"/>
                  </a:ext>
                </a:extLst>
              </p:cNvPr>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69" name="Rectangle 50">
                <a:extLst>
                  <a:ext uri="{FF2B5EF4-FFF2-40B4-BE49-F238E27FC236}">
                    <a16:creationId xmlns:a16="http://schemas.microsoft.com/office/drawing/2014/main" id="{79591E91-7146-B445-8E38-CE601C630494}"/>
                  </a:ext>
                </a:extLst>
              </p:cNvPr>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70" name="Rectangle 51">
                <a:extLst>
                  <a:ext uri="{FF2B5EF4-FFF2-40B4-BE49-F238E27FC236}">
                    <a16:creationId xmlns:a16="http://schemas.microsoft.com/office/drawing/2014/main" id="{B350EB29-BC60-E64E-A113-A33EC47F44C0}"/>
                  </a:ext>
                </a:extLst>
              </p:cNvPr>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71" name="Rectangle 139">
                <a:extLst>
                  <a:ext uri="{FF2B5EF4-FFF2-40B4-BE49-F238E27FC236}">
                    <a16:creationId xmlns:a16="http://schemas.microsoft.com/office/drawing/2014/main" id="{B740AD69-945D-C246-AEEA-55A5B55CBFF4}"/>
                  </a:ext>
                </a:extLst>
              </p:cNvPr>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72" name="Rectangle 140">
                <a:extLst>
                  <a:ext uri="{FF2B5EF4-FFF2-40B4-BE49-F238E27FC236}">
                    <a16:creationId xmlns:a16="http://schemas.microsoft.com/office/drawing/2014/main" id="{1EFC6B43-C9D9-C541-A735-E2E58378ECD1}"/>
                  </a:ext>
                </a:extLst>
              </p:cNvPr>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73" name="Rectangle 141">
                <a:extLst>
                  <a:ext uri="{FF2B5EF4-FFF2-40B4-BE49-F238E27FC236}">
                    <a16:creationId xmlns:a16="http://schemas.microsoft.com/office/drawing/2014/main" id="{5F42F1B8-0474-7C47-BD59-84FB758F3280}"/>
                  </a:ext>
                </a:extLst>
              </p:cNvPr>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74" name="Rectangle 142">
                <a:extLst>
                  <a:ext uri="{FF2B5EF4-FFF2-40B4-BE49-F238E27FC236}">
                    <a16:creationId xmlns:a16="http://schemas.microsoft.com/office/drawing/2014/main" id="{C0AEE7F4-56E2-554B-936C-EEE419F6B427}"/>
                  </a:ext>
                </a:extLst>
              </p:cNvPr>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75" name="Rectangle 41">
                <a:extLst>
                  <a:ext uri="{FF2B5EF4-FFF2-40B4-BE49-F238E27FC236}">
                    <a16:creationId xmlns:a16="http://schemas.microsoft.com/office/drawing/2014/main" id="{430D012A-4132-4146-9D6D-20F5A3B21C9C}"/>
                  </a:ext>
                </a:extLst>
              </p:cNvPr>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76" name="Rectangle 42">
                <a:extLst>
                  <a:ext uri="{FF2B5EF4-FFF2-40B4-BE49-F238E27FC236}">
                    <a16:creationId xmlns:a16="http://schemas.microsoft.com/office/drawing/2014/main" id="{4F0A3E70-7794-7148-9AF7-5D07A05E0816}"/>
                  </a:ext>
                </a:extLst>
              </p:cNvPr>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77" name="Rectangle 45">
                <a:extLst>
                  <a:ext uri="{FF2B5EF4-FFF2-40B4-BE49-F238E27FC236}">
                    <a16:creationId xmlns:a16="http://schemas.microsoft.com/office/drawing/2014/main" id="{8A292E6F-B256-1B46-B128-EBD2068495AE}"/>
                  </a:ext>
                </a:extLst>
              </p:cNvPr>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78" name="Rectangle 46">
                <a:extLst>
                  <a:ext uri="{FF2B5EF4-FFF2-40B4-BE49-F238E27FC236}">
                    <a16:creationId xmlns:a16="http://schemas.microsoft.com/office/drawing/2014/main" id="{2C6984C8-CB64-104E-AF04-26ED790734D1}"/>
                  </a:ext>
                </a:extLst>
              </p:cNvPr>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79" name="Rectangle 47">
                <a:extLst>
                  <a:ext uri="{FF2B5EF4-FFF2-40B4-BE49-F238E27FC236}">
                    <a16:creationId xmlns:a16="http://schemas.microsoft.com/office/drawing/2014/main" id="{2CB64A89-AA66-E34E-A28E-F47B4FE4B336}"/>
                  </a:ext>
                </a:extLst>
              </p:cNvPr>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80" name="Rectangle 49">
                <a:extLst>
                  <a:ext uri="{FF2B5EF4-FFF2-40B4-BE49-F238E27FC236}">
                    <a16:creationId xmlns:a16="http://schemas.microsoft.com/office/drawing/2014/main" id="{80E6AC86-8675-4F44-A3A4-38514BC15B5F}"/>
                  </a:ext>
                </a:extLst>
              </p:cNvPr>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81" name="Rectangle 50">
                <a:extLst>
                  <a:ext uri="{FF2B5EF4-FFF2-40B4-BE49-F238E27FC236}">
                    <a16:creationId xmlns:a16="http://schemas.microsoft.com/office/drawing/2014/main" id="{626632A9-398C-3B43-ACAA-811E3A83A079}"/>
                  </a:ext>
                </a:extLst>
              </p:cNvPr>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82" name="Rectangle 51">
                <a:extLst>
                  <a:ext uri="{FF2B5EF4-FFF2-40B4-BE49-F238E27FC236}">
                    <a16:creationId xmlns:a16="http://schemas.microsoft.com/office/drawing/2014/main" id="{D5832638-F147-BC41-ACB6-4462CB90467B}"/>
                  </a:ext>
                </a:extLst>
              </p:cNvPr>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83" name="Rectangle 151">
                <a:extLst>
                  <a:ext uri="{FF2B5EF4-FFF2-40B4-BE49-F238E27FC236}">
                    <a16:creationId xmlns:a16="http://schemas.microsoft.com/office/drawing/2014/main" id="{9EF40227-CA63-D14B-BFD2-6840783EB622}"/>
                  </a:ext>
                </a:extLst>
              </p:cNvPr>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84" name="Rectangle 152">
                <a:extLst>
                  <a:ext uri="{FF2B5EF4-FFF2-40B4-BE49-F238E27FC236}">
                    <a16:creationId xmlns:a16="http://schemas.microsoft.com/office/drawing/2014/main" id="{4C63C2DF-B705-2F46-8790-FA23B77A24CB}"/>
                  </a:ext>
                </a:extLst>
              </p:cNvPr>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85" name="Rectangle 153">
                <a:extLst>
                  <a:ext uri="{FF2B5EF4-FFF2-40B4-BE49-F238E27FC236}">
                    <a16:creationId xmlns:a16="http://schemas.microsoft.com/office/drawing/2014/main" id="{DF3518C4-A06B-F741-BE25-EB800B00FE5F}"/>
                  </a:ext>
                </a:extLst>
              </p:cNvPr>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86" name="Rectangle 154">
                <a:extLst>
                  <a:ext uri="{FF2B5EF4-FFF2-40B4-BE49-F238E27FC236}">
                    <a16:creationId xmlns:a16="http://schemas.microsoft.com/office/drawing/2014/main" id="{53497299-FE42-464E-BB94-9A8CF6AD3FB8}"/>
                  </a:ext>
                </a:extLst>
              </p:cNvPr>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87" name="Rectangle 41">
                <a:extLst>
                  <a:ext uri="{FF2B5EF4-FFF2-40B4-BE49-F238E27FC236}">
                    <a16:creationId xmlns:a16="http://schemas.microsoft.com/office/drawing/2014/main" id="{8408CDCB-4FD7-3E43-A2B5-6A33E6FE7027}"/>
                  </a:ext>
                </a:extLst>
              </p:cNvPr>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88" name="Rectangle 42">
                <a:extLst>
                  <a:ext uri="{FF2B5EF4-FFF2-40B4-BE49-F238E27FC236}">
                    <a16:creationId xmlns:a16="http://schemas.microsoft.com/office/drawing/2014/main" id="{ED318014-33AC-A249-89BF-3242D62BA8FC}"/>
                  </a:ext>
                </a:extLst>
              </p:cNvPr>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89" name="Rectangle 45">
                <a:extLst>
                  <a:ext uri="{FF2B5EF4-FFF2-40B4-BE49-F238E27FC236}">
                    <a16:creationId xmlns:a16="http://schemas.microsoft.com/office/drawing/2014/main" id="{A3547390-F2FE-FB43-9A7B-981B0DCF2B28}"/>
                  </a:ext>
                </a:extLst>
              </p:cNvPr>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90" name="Rectangle 46">
                <a:extLst>
                  <a:ext uri="{FF2B5EF4-FFF2-40B4-BE49-F238E27FC236}">
                    <a16:creationId xmlns:a16="http://schemas.microsoft.com/office/drawing/2014/main" id="{A9A90709-5CD6-FC45-9A56-828450CD8714}"/>
                  </a:ext>
                </a:extLst>
              </p:cNvPr>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91" name="Rectangle 47">
                <a:extLst>
                  <a:ext uri="{FF2B5EF4-FFF2-40B4-BE49-F238E27FC236}">
                    <a16:creationId xmlns:a16="http://schemas.microsoft.com/office/drawing/2014/main" id="{834E739B-8ED5-2741-B86E-0FD32B823B85}"/>
                  </a:ext>
                </a:extLst>
              </p:cNvPr>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92" name="Rectangle 49">
                <a:extLst>
                  <a:ext uri="{FF2B5EF4-FFF2-40B4-BE49-F238E27FC236}">
                    <a16:creationId xmlns:a16="http://schemas.microsoft.com/office/drawing/2014/main" id="{BE5B52F4-FE0F-4C40-8E47-F80C4E036B42}"/>
                  </a:ext>
                </a:extLst>
              </p:cNvPr>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93" name="Rectangle 50">
                <a:extLst>
                  <a:ext uri="{FF2B5EF4-FFF2-40B4-BE49-F238E27FC236}">
                    <a16:creationId xmlns:a16="http://schemas.microsoft.com/office/drawing/2014/main" id="{0B99B0A3-D0AA-9846-ACCA-C991308AA02F}"/>
                  </a:ext>
                </a:extLst>
              </p:cNvPr>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94" name="Rectangle 51">
                <a:extLst>
                  <a:ext uri="{FF2B5EF4-FFF2-40B4-BE49-F238E27FC236}">
                    <a16:creationId xmlns:a16="http://schemas.microsoft.com/office/drawing/2014/main" id="{4F43D894-0E58-9348-BE29-C84E4F9D41FB}"/>
                  </a:ext>
                </a:extLst>
              </p:cNvPr>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95" name="Rectangle 163">
                <a:extLst>
                  <a:ext uri="{FF2B5EF4-FFF2-40B4-BE49-F238E27FC236}">
                    <a16:creationId xmlns:a16="http://schemas.microsoft.com/office/drawing/2014/main" id="{20BA9C2E-FF98-B749-B7F9-DE60A7DDD8A7}"/>
                  </a:ext>
                </a:extLst>
              </p:cNvPr>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96" name="Rectangle 164">
                <a:extLst>
                  <a:ext uri="{FF2B5EF4-FFF2-40B4-BE49-F238E27FC236}">
                    <a16:creationId xmlns:a16="http://schemas.microsoft.com/office/drawing/2014/main" id="{74795E7A-8704-1242-A93C-E946D4F215C4}"/>
                  </a:ext>
                </a:extLst>
              </p:cNvPr>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97" name="Rectangle 165">
                <a:extLst>
                  <a:ext uri="{FF2B5EF4-FFF2-40B4-BE49-F238E27FC236}">
                    <a16:creationId xmlns:a16="http://schemas.microsoft.com/office/drawing/2014/main" id="{9D81A94F-2204-924C-B731-AA0794710F80}"/>
                  </a:ext>
                </a:extLst>
              </p:cNvPr>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98" name="Rectangle 166">
                <a:extLst>
                  <a:ext uri="{FF2B5EF4-FFF2-40B4-BE49-F238E27FC236}">
                    <a16:creationId xmlns:a16="http://schemas.microsoft.com/office/drawing/2014/main" id="{2DCC3AF1-0E48-0642-B8A8-B9A0337823FE}"/>
                  </a:ext>
                </a:extLst>
              </p:cNvPr>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599" name="Rectangle 41">
                <a:extLst>
                  <a:ext uri="{FF2B5EF4-FFF2-40B4-BE49-F238E27FC236}">
                    <a16:creationId xmlns:a16="http://schemas.microsoft.com/office/drawing/2014/main" id="{A15D70DB-A599-7A40-A5D9-6649CA079517}"/>
                  </a:ext>
                </a:extLst>
              </p:cNvPr>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00" name="Rectangle 42">
                <a:extLst>
                  <a:ext uri="{FF2B5EF4-FFF2-40B4-BE49-F238E27FC236}">
                    <a16:creationId xmlns:a16="http://schemas.microsoft.com/office/drawing/2014/main" id="{2A4BA2AA-96A4-724A-9B1B-9DCAF9DCF7C4}"/>
                  </a:ext>
                </a:extLst>
              </p:cNvPr>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01" name="Rectangle 45">
                <a:extLst>
                  <a:ext uri="{FF2B5EF4-FFF2-40B4-BE49-F238E27FC236}">
                    <a16:creationId xmlns:a16="http://schemas.microsoft.com/office/drawing/2014/main" id="{F7487C27-0B5A-954A-A760-61673ADBC39F}"/>
                  </a:ext>
                </a:extLst>
              </p:cNvPr>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02" name="Rectangle 46">
                <a:extLst>
                  <a:ext uri="{FF2B5EF4-FFF2-40B4-BE49-F238E27FC236}">
                    <a16:creationId xmlns:a16="http://schemas.microsoft.com/office/drawing/2014/main" id="{0C9BD021-C124-994D-A0A9-A20E2E7698A3}"/>
                  </a:ext>
                </a:extLst>
              </p:cNvPr>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03" name="Rectangle 49">
                <a:extLst>
                  <a:ext uri="{FF2B5EF4-FFF2-40B4-BE49-F238E27FC236}">
                    <a16:creationId xmlns:a16="http://schemas.microsoft.com/office/drawing/2014/main" id="{93A91702-E449-B54E-A65E-AEB4D06B6784}"/>
                  </a:ext>
                </a:extLst>
              </p:cNvPr>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04" name="Rectangle 50">
                <a:extLst>
                  <a:ext uri="{FF2B5EF4-FFF2-40B4-BE49-F238E27FC236}">
                    <a16:creationId xmlns:a16="http://schemas.microsoft.com/office/drawing/2014/main" id="{3AA31BCE-6A04-D642-B8A0-6B3A07A066DC}"/>
                  </a:ext>
                </a:extLst>
              </p:cNvPr>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05" name="Rectangle 51">
                <a:extLst>
                  <a:ext uri="{FF2B5EF4-FFF2-40B4-BE49-F238E27FC236}">
                    <a16:creationId xmlns:a16="http://schemas.microsoft.com/office/drawing/2014/main" id="{50D045ED-1277-F441-BCA3-813F306464DD}"/>
                  </a:ext>
                </a:extLst>
              </p:cNvPr>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06" name="Rectangle 174">
                <a:extLst>
                  <a:ext uri="{FF2B5EF4-FFF2-40B4-BE49-F238E27FC236}">
                    <a16:creationId xmlns:a16="http://schemas.microsoft.com/office/drawing/2014/main" id="{885AF235-601D-AD4C-815F-F4E9A45FA08F}"/>
                  </a:ext>
                </a:extLst>
              </p:cNvPr>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07" name="Rectangle 175">
                <a:extLst>
                  <a:ext uri="{FF2B5EF4-FFF2-40B4-BE49-F238E27FC236}">
                    <a16:creationId xmlns:a16="http://schemas.microsoft.com/office/drawing/2014/main" id="{094C14E5-6EB3-964F-90C3-ADBC4D998129}"/>
                  </a:ext>
                </a:extLst>
              </p:cNvPr>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08" name="Rectangle 176">
                <a:extLst>
                  <a:ext uri="{FF2B5EF4-FFF2-40B4-BE49-F238E27FC236}">
                    <a16:creationId xmlns:a16="http://schemas.microsoft.com/office/drawing/2014/main" id="{05663885-1A87-D147-ACC1-7C187C37ED9C}"/>
                  </a:ext>
                </a:extLst>
              </p:cNvPr>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09" name="Rectangle 51">
                <a:extLst>
                  <a:ext uri="{FF2B5EF4-FFF2-40B4-BE49-F238E27FC236}">
                    <a16:creationId xmlns:a16="http://schemas.microsoft.com/office/drawing/2014/main" id="{285950C2-2136-CA40-821B-556AFD172FD2}"/>
                  </a:ext>
                </a:extLst>
              </p:cNvPr>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1610" name="Rectangle 178">
                <a:extLst>
                  <a:ext uri="{FF2B5EF4-FFF2-40B4-BE49-F238E27FC236}">
                    <a16:creationId xmlns:a16="http://schemas.microsoft.com/office/drawing/2014/main" id="{16036777-F602-2643-A8A7-BF20951ACCAE}"/>
                  </a:ext>
                </a:extLst>
              </p:cNvPr>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1281" name="Rectangle 41">
              <a:extLst>
                <a:ext uri="{FF2B5EF4-FFF2-40B4-BE49-F238E27FC236}">
                  <a16:creationId xmlns:a16="http://schemas.microsoft.com/office/drawing/2014/main" id="{22A84824-570E-624C-8B59-0B75FF918A87}"/>
                </a:ext>
              </a:extLst>
            </p:cNvPr>
            <p:cNvSpPr>
              <a:spLocks noChangeArrowheads="1"/>
            </p:cNvSpPr>
            <p:nvPr/>
          </p:nvSpPr>
          <p:spPr bwMode="auto">
            <a:xfrm>
              <a:off x="21336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82" name="Rectangle 42">
              <a:extLst>
                <a:ext uri="{FF2B5EF4-FFF2-40B4-BE49-F238E27FC236}">
                  <a16:creationId xmlns:a16="http://schemas.microsoft.com/office/drawing/2014/main" id="{8B63AAEF-6CB5-B341-865C-5522F571CCB4}"/>
                </a:ext>
              </a:extLst>
            </p:cNvPr>
            <p:cNvSpPr>
              <a:spLocks noChangeArrowheads="1"/>
            </p:cNvSpPr>
            <p:nvPr/>
          </p:nvSpPr>
          <p:spPr bwMode="auto">
            <a:xfrm>
              <a:off x="21336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83" name="Rectangle 45">
              <a:extLst>
                <a:ext uri="{FF2B5EF4-FFF2-40B4-BE49-F238E27FC236}">
                  <a16:creationId xmlns:a16="http://schemas.microsoft.com/office/drawing/2014/main" id="{E52586BA-C3AD-294D-AE4E-5312C97AC560}"/>
                </a:ext>
              </a:extLst>
            </p:cNvPr>
            <p:cNvSpPr>
              <a:spLocks noChangeArrowheads="1"/>
            </p:cNvSpPr>
            <p:nvPr/>
          </p:nvSpPr>
          <p:spPr bwMode="auto">
            <a:xfrm>
              <a:off x="25908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84" name="Rectangle 46">
              <a:extLst>
                <a:ext uri="{FF2B5EF4-FFF2-40B4-BE49-F238E27FC236}">
                  <a16:creationId xmlns:a16="http://schemas.microsoft.com/office/drawing/2014/main" id="{27A5FC11-C946-6F42-BAEB-A6027C68BAD1}"/>
                </a:ext>
              </a:extLst>
            </p:cNvPr>
            <p:cNvSpPr>
              <a:spLocks noChangeArrowheads="1"/>
            </p:cNvSpPr>
            <p:nvPr/>
          </p:nvSpPr>
          <p:spPr bwMode="auto">
            <a:xfrm>
              <a:off x="25908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85" name="Rectangle 49">
              <a:extLst>
                <a:ext uri="{FF2B5EF4-FFF2-40B4-BE49-F238E27FC236}">
                  <a16:creationId xmlns:a16="http://schemas.microsoft.com/office/drawing/2014/main" id="{FBFBD6B4-5EDA-7A47-B61C-DB15A054C1DC}"/>
                </a:ext>
              </a:extLst>
            </p:cNvPr>
            <p:cNvSpPr>
              <a:spLocks noChangeArrowheads="1"/>
            </p:cNvSpPr>
            <p:nvPr/>
          </p:nvSpPr>
          <p:spPr bwMode="auto">
            <a:xfrm>
              <a:off x="30480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86" name="Rectangle 50">
              <a:extLst>
                <a:ext uri="{FF2B5EF4-FFF2-40B4-BE49-F238E27FC236}">
                  <a16:creationId xmlns:a16="http://schemas.microsoft.com/office/drawing/2014/main" id="{E47380B1-764A-494A-BA44-D11E14320A73}"/>
                </a:ext>
              </a:extLst>
            </p:cNvPr>
            <p:cNvSpPr>
              <a:spLocks noChangeArrowheads="1"/>
            </p:cNvSpPr>
            <p:nvPr/>
          </p:nvSpPr>
          <p:spPr bwMode="auto">
            <a:xfrm>
              <a:off x="30480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87" name="Rectangle 51">
              <a:extLst>
                <a:ext uri="{FF2B5EF4-FFF2-40B4-BE49-F238E27FC236}">
                  <a16:creationId xmlns:a16="http://schemas.microsoft.com/office/drawing/2014/main" id="{7F072F7F-85B5-CE4D-ABA2-721A6CEA6012}"/>
                </a:ext>
              </a:extLst>
            </p:cNvPr>
            <p:cNvSpPr>
              <a:spLocks noChangeArrowheads="1"/>
            </p:cNvSpPr>
            <p:nvPr/>
          </p:nvSpPr>
          <p:spPr bwMode="auto">
            <a:xfrm>
              <a:off x="16764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88" name="Rectangle 77">
              <a:extLst>
                <a:ext uri="{FF2B5EF4-FFF2-40B4-BE49-F238E27FC236}">
                  <a16:creationId xmlns:a16="http://schemas.microsoft.com/office/drawing/2014/main" id="{BE4FD942-6881-084D-B2BF-25629C340788}"/>
                </a:ext>
              </a:extLst>
            </p:cNvPr>
            <p:cNvSpPr>
              <a:spLocks noChangeArrowheads="1"/>
            </p:cNvSpPr>
            <p:nvPr/>
          </p:nvSpPr>
          <p:spPr bwMode="auto">
            <a:xfrm>
              <a:off x="16764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89" name="Rectangle 78">
              <a:extLst>
                <a:ext uri="{FF2B5EF4-FFF2-40B4-BE49-F238E27FC236}">
                  <a16:creationId xmlns:a16="http://schemas.microsoft.com/office/drawing/2014/main" id="{888F51BF-2B02-E243-A6CC-C042EB498ADF}"/>
                </a:ext>
              </a:extLst>
            </p:cNvPr>
            <p:cNvSpPr>
              <a:spLocks noChangeArrowheads="1"/>
            </p:cNvSpPr>
            <p:nvPr/>
          </p:nvSpPr>
          <p:spPr bwMode="auto">
            <a:xfrm>
              <a:off x="35052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90" name="Rectangle 79">
              <a:extLst>
                <a:ext uri="{FF2B5EF4-FFF2-40B4-BE49-F238E27FC236}">
                  <a16:creationId xmlns:a16="http://schemas.microsoft.com/office/drawing/2014/main" id="{77D9D986-45A5-204C-9EFB-86B1F8F53CB4}"/>
                </a:ext>
              </a:extLst>
            </p:cNvPr>
            <p:cNvSpPr>
              <a:spLocks noChangeArrowheads="1"/>
            </p:cNvSpPr>
            <p:nvPr/>
          </p:nvSpPr>
          <p:spPr bwMode="auto">
            <a:xfrm>
              <a:off x="35052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91" name="Rectangle 80">
              <a:extLst>
                <a:ext uri="{FF2B5EF4-FFF2-40B4-BE49-F238E27FC236}">
                  <a16:creationId xmlns:a16="http://schemas.microsoft.com/office/drawing/2014/main" id="{1E2A17EF-B5D5-EE4A-8D50-7BBF8B4EF2CB}"/>
                </a:ext>
              </a:extLst>
            </p:cNvPr>
            <p:cNvSpPr>
              <a:spLocks noChangeArrowheads="1"/>
            </p:cNvSpPr>
            <p:nvPr/>
          </p:nvSpPr>
          <p:spPr bwMode="auto">
            <a:xfrm>
              <a:off x="11430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92" name="Rectangle 41">
              <a:extLst>
                <a:ext uri="{FF2B5EF4-FFF2-40B4-BE49-F238E27FC236}">
                  <a16:creationId xmlns:a16="http://schemas.microsoft.com/office/drawing/2014/main" id="{4713C2F4-4EA7-F741-AE3C-9F4F91BC2B96}"/>
                </a:ext>
              </a:extLst>
            </p:cNvPr>
            <p:cNvSpPr>
              <a:spLocks noChangeArrowheads="1"/>
            </p:cNvSpPr>
            <p:nvPr/>
          </p:nvSpPr>
          <p:spPr bwMode="auto">
            <a:xfrm>
              <a:off x="21336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93" name="Rectangle 42">
              <a:extLst>
                <a:ext uri="{FF2B5EF4-FFF2-40B4-BE49-F238E27FC236}">
                  <a16:creationId xmlns:a16="http://schemas.microsoft.com/office/drawing/2014/main" id="{993DA573-5B90-E946-9E1B-EB5B172A6DC8}"/>
                </a:ext>
              </a:extLst>
            </p:cNvPr>
            <p:cNvSpPr>
              <a:spLocks noChangeArrowheads="1"/>
            </p:cNvSpPr>
            <p:nvPr/>
          </p:nvSpPr>
          <p:spPr bwMode="auto">
            <a:xfrm>
              <a:off x="21336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94" name="Rectangle 45">
              <a:extLst>
                <a:ext uri="{FF2B5EF4-FFF2-40B4-BE49-F238E27FC236}">
                  <a16:creationId xmlns:a16="http://schemas.microsoft.com/office/drawing/2014/main" id="{1017F6EB-7BFE-ED46-9B55-5ACBD84247DF}"/>
                </a:ext>
              </a:extLst>
            </p:cNvPr>
            <p:cNvSpPr>
              <a:spLocks noChangeArrowheads="1"/>
            </p:cNvSpPr>
            <p:nvPr/>
          </p:nvSpPr>
          <p:spPr bwMode="auto">
            <a:xfrm>
              <a:off x="25908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95" name="Rectangle 46">
              <a:extLst>
                <a:ext uri="{FF2B5EF4-FFF2-40B4-BE49-F238E27FC236}">
                  <a16:creationId xmlns:a16="http://schemas.microsoft.com/office/drawing/2014/main" id="{13B8F410-9234-494E-B2B8-8F5DE5A1A272}"/>
                </a:ext>
              </a:extLst>
            </p:cNvPr>
            <p:cNvSpPr>
              <a:spLocks noChangeArrowheads="1"/>
            </p:cNvSpPr>
            <p:nvPr/>
          </p:nvSpPr>
          <p:spPr bwMode="auto">
            <a:xfrm>
              <a:off x="25908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96" name="Rectangle 49">
              <a:extLst>
                <a:ext uri="{FF2B5EF4-FFF2-40B4-BE49-F238E27FC236}">
                  <a16:creationId xmlns:a16="http://schemas.microsoft.com/office/drawing/2014/main" id="{5EBD4E98-132C-954E-BE2C-49FDF296EA98}"/>
                </a:ext>
              </a:extLst>
            </p:cNvPr>
            <p:cNvSpPr>
              <a:spLocks noChangeArrowheads="1"/>
            </p:cNvSpPr>
            <p:nvPr/>
          </p:nvSpPr>
          <p:spPr bwMode="auto">
            <a:xfrm>
              <a:off x="30480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97" name="Rectangle 50">
              <a:extLst>
                <a:ext uri="{FF2B5EF4-FFF2-40B4-BE49-F238E27FC236}">
                  <a16:creationId xmlns:a16="http://schemas.microsoft.com/office/drawing/2014/main" id="{1884FE44-397A-2C4F-A182-62E6C634DE3A}"/>
                </a:ext>
              </a:extLst>
            </p:cNvPr>
            <p:cNvSpPr>
              <a:spLocks noChangeArrowheads="1"/>
            </p:cNvSpPr>
            <p:nvPr/>
          </p:nvSpPr>
          <p:spPr bwMode="auto">
            <a:xfrm>
              <a:off x="30480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98" name="Rectangle 51">
              <a:extLst>
                <a:ext uri="{FF2B5EF4-FFF2-40B4-BE49-F238E27FC236}">
                  <a16:creationId xmlns:a16="http://schemas.microsoft.com/office/drawing/2014/main" id="{FF0D9501-5553-D04B-9F20-037B90911F4C}"/>
                </a:ext>
              </a:extLst>
            </p:cNvPr>
            <p:cNvSpPr>
              <a:spLocks noChangeArrowheads="1"/>
            </p:cNvSpPr>
            <p:nvPr/>
          </p:nvSpPr>
          <p:spPr bwMode="auto">
            <a:xfrm>
              <a:off x="16764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299" name="Rectangle 77">
              <a:extLst>
                <a:ext uri="{FF2B5EF4-FFF2-40B4-BE49-F238E27FC236}">
                  <a16:creationId xmlns:a16="http://schemas.microsoft.com/office/drawing/2014/main" id="{B55985ED-6BA3-D24F-A385-485F433EE352}"/>
                </a:ext>
              </a:extLst>
            </p:cNvPr>
            <p:cNvSpPr>
              <a:spLocks noChangeArrowheads="1"/>
            </p:cNvSpPr>
            <p:nvPr/>
          </p:nvSpPr>
          <p:spPr bwMode="auto">
            <a:xfrm>
              <a:off x="16764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00" name="Rectangle 78">
              <a:extLst>
                <a:ext uri="{FF2B5EF4-FFF2-40B4-BE49-F238E27FC236}">
                  <a16:creationId xmlns:a16="http://schemas.microsoft.com/office/drawing/2014/main" id="{2F5FB48F-D62F-234A-A9F9-F218F446B422}"/>
                </a:ext>
              </a:extLst>
            </p:cNvPr>
            <p:cNvSpPr>
              <a:spLocks noChangeArrowheads="1"/>
            </p:cNvSpPr>
            <p:nvPr/>
          </p:nvSpPr>
          <p:spPr bwMode="auto">
            <a:xfrm>
              <a:off x="35052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01" name="Rectangle 79">
              <a:extLst>
                <a:ext uri="{FF2B5EF4-FFF2-40B4-BE49-F238E27FC236}">
                  <a16:creationId xmlns:a16="http://schemas.microsoft.com/office/drawing/2014/main" id="{84250D7D-E206-794A-92EE-CFB41505398F}"/>
                </a:ext>
              </a:extLst>
            </p:cNvPr>
            <p:cNvSpPr>
              <a:spLocks noChangeArrowheads="1"/>
            </p:cNvSpPr>
            <p:nvPr/>
          </p:nvSpPr>
          <p:spPr bwMode="auto">
            <a:xfrm>
              <a:off x="35052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02" name="Rectangle 41">
              <a:extLst>
                <a:ext uri="{FF2B5EF4-FFF2-40B4-BE49-F238E27FC236}">
                  <a16:creationId xmlns:a16="http://schemas.microsoft.com/office/drawing/2014/main" id="{69B0DBFF-2D56-E34E-90D3-3976D7CF73F5}"/>
                </a:ext>
              </a:extLst>
            </p:cNvPr>
            <p:cNvSpPr>
              <a:spLocks noChangeArrowheads="1"/>
            </p:cNvSpPr>
            <p:nvPr/>
          </p:nvSpPr>
          <p:spPr bwMode="auto">
            <a:xfrm>
              <a:off x="21336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03" name="Rectangle 42">
              <a:extLst>
                <a:ext uri="{FF2B5EF4-FFF2-40B4-BE49-F238E27FC236}">
                  <a16:creationId xmlns:a16="http://schemas.microsoft.com/office/drawing/2014/main" id="{9CFD91F0-B861-8C49-995B-C2A55DA41B2F}"/>
                </a:ext>
              </a:extLst>
            </p:cNvPr>
            <p:cNvSpPr>
              <a:spLocks noChangeArrowheads="1"/>
            </p:cNvSpPr>
            <p:nvPr/>
          </p:nvSpPr>
          <p:spPr bwMode="auto">
            <a:xfrm>
              <a:off x="21336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04" name="Rectangle 45">
              <a:extLst>
                <a:ext uri="{FF2B5EF4-FFF2-40B4-BE49-F238E27FC236}">
                  <a16:creationId xmlns:a16="http://schemas.microsoft.com/office/drawing/2014/main" id="{FFEF416F-253B-584E-AB59-4CC9B7055169}"/>
                </a:ext>
              </a:extLst>
            </p:cNvPr>
            <p:cNvSpPr>
              <a:spLocks noChangeArrowheads="1"/>
            </p:cNvSpPr>
            <p:nvPr/>
          </p:nvSpPr>
          <p:spPr bwMode="auto">
            <a:xfrm>
              <a:off x="25908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05" name="Rectangle 46">
              <a:extLst>
                <a:ext uri="{FF2B5EF4-FFF2-40B4-BE49-F238E27FC236}">
                  <a16:creationId xmlns:a16="http://schemas.microsoft.com/office/drawing/2014/main" id="{3D382335-8F69-D246-A78F-13426AA65E35}"/>
                </a:ext>
              </a:extLst>
            </p:cNvPr>
            <p:cNvSpPr>
              <a:spLocks noChangeArrowheads="1"/>
            </p:cNvSpPr>
            <p:nvPr/>
          </p:nvSpPr>
          <p:spPr bwMode="auto">
            <a:xfrm>
              <a:off x="25908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06" name="Rectangle 49">
              <a:extLst>
                <a:ext uri="{FF2B5EF4-FFF2-40B4-BE49-F238E27FC236}">
                  <a16:creationId xmlns:a16="http://schemas.microsoft.com/office/drawing/2014/main" id="{5DC9441D-8739-CC45-A4F1-A2AD53F5CCA4}"/>
                </a:ext>
              </a:extLst>
            </p:cNvPr>
            <p:cNvSpPr>
              <a:spLocks noChangeArrowheads="1"/>
            </p:cNvSpPr>
            <p:nvPr/>
          </p:nvSpPr>
          <p:spPr bwMode="auto">
            <a:xfrm>
              <a:off x="30480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07" name="Rectangle 50">
              <a:extLst>
                <a:ext uri="{FF2B5EF4-FFF2-40B4-BE49-F238E27FC236}">
                  <a16:creationId xmlns:a16="http://schemas.microsoft.com/office/drawing/2014/main" id="{2F376F79-CB03-EA4F-8CB4-61DB7F7B586D}"/>
                </a:ext>
              </a:extLst>
            </p:cNvPr>
            <p:cNvSpPr>
              <a:spLocks noChangeArrowheads="1"/>
            </p:cNvSpPr>
            <p:nvPr/>
          </p:nvSpPr>
          <p:spPr bwMode="auto">
            <a:xfrm>
              <a:off x="30480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08" name="Rectangle 51">
              <a:extLst>
                <a:ext uri="{FF2B5EF4-FFF2-40B4-BE49-F238E27FC236}">
                  <a16:creationId xmlns:a16="http://schemas.microsoft.com/office/drawing/2014/main" id="{1BB832EC-392D-6A41-A1B1-7891A0286E82}"/>
                </a:ext>
              </a:extLst>
            </p:cNvPr>
            <p:cNvSpPr>
              <a:spLocks noChangeArrowheads="1"/>
            </p:cNvSpPr>
            <p:nvPr/>
          </p:nvSpPr>
          <p:spPr bwMode="auto">
            <a:xfrm>
              <a:off x="16764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09" name="Rectangle 77">
              <a:extLst>
                <a:ext uri="{FF2B5EF4-FFF2-40B4-BE49-F238E27FC236}">
                  <a16:creationId xmlns:a16="http://schemas.microsoft.com/office/drawing/2014/main" id="{75E5A117-A996-4F41-9913-747226BFFFFA}"/>
                </a:ext>
              </a:extLst>
            </p:cNvPr>
            <p:cNvSpPr>
              <a:spLocks noChangeArrowheads="1"/>
            </p:cNvSpPr>
            <p:nvPr/>
          </p:nvSpPr>
          <p:spPr bwMode="auto">
            <a:xfrm>
              <a:off x="16764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10" name="Rectangle 78">
              <a:extLst>
                <a:ext uri="{FF2B5EF4-FFF2-40B4-BE49-F238E27FC236}">
                  <a16:creationId xmlns:a16="http://schemas.microsoft.com/office/drawing/2014/main" id="{E51E417F-BAB0-2840-9AC0-BD6332EF0584}"/>
                </a:ext>
              </a:extLst>
            </p:cNvPr>
            <p:cNvSpPr>
              <a:spLocks noChangeArrowheads="1"/>
            </p:cNvSpPr>
            <p:nvPr/>
          </p:nvSpPr>
          <p:spPr bwMode="auto">
            <a:xfrm>
              <a:off x="35052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11" name="Rectangle 79">
              <a:extLst>
                <a:ext uri="{FF2B5EF4-FFF2-40B4-BE49-F238E27FC236}">
                  <a16:creationId xmlns:a16="http://schemas.microsoft.com/office/drawing/2014/main" id="{A3840F34-9E4C-D342-846D-B75EE17E78F4}"/>
                </a:ext>
              </a:extLst>
            </p:cNvPr>
            <p:cNvSpPr>
              <a:spLocks noChangeArrowheads="1"/>
            </p:cNvSpPr>
            <p:nvPr/>
          </p:nvSpPr>
          <p:spPr bwMode="auto">
            <a:xfrm>
              <a:off x="35052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12" name="Rectangle 41">
              <a:extLst>
                <a:ext uri="{FF2B5EF4-FFF2-40B4-BE49-F238E27FC236}">
                  <a16:creationId xmlns:a16="http://schemas.microsoft.com/office/drawing/2014/main" id="{17A54612-3774-234D-A7BE-330BB95135FA}"/>
                </a:ext>
              </a:extLst>
            </p:cNvPr>
            <p:cNvSpPr>
              <a:spLocks noChangeArrowheads="1"/>
            </p:cNvSpPr>
            <p:nvPr/>
          </p:nvSpPr>
          <p:spPr bwMode="auto">
            <a:xfrm>
              <a:off x="21336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13" name="Rectangle 42">
              <a:extLst>
                <a:ext uri="{FF2B5EF4-FFF2-40B4-BE49-F238E27FC236}">
                  <a16:creationId xmlns:a16="http://schemas.microsoft.com/office/drawing/2014/main" id="{A14DF2C9-0A16-5249-8B1A-FDCAC46214D0}"/>
                </a:ext>
              </a:extLst>
            </p:cNvPr>
            <p:cNvSpPr>
              <a:spLocks noChangeArrowheads="1"/>
            </p:cNvSpPr>
            <p:nvPr/>
          </p:nvSpPr>
          <p:spPr bwMode="auto">
            <a:xfrm>
              <a:off x="21336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14" name="Rectangle 45">
              <a:extLst>
                <a:ext uri="{FF2B5EF4-FFF2-40B4-BE49-F238E27FC236}">
                  <a16:creationId xmlns:a16="http://schemas.microsoft.com/office/drawing/2014/main" id="{BF78D8E7-603C-F948-AB70-DF35187BE272}"/>
                </a:ext>
              </a:extLst>
            </p:cNvPr>
            <p:cNvSpPr>
              <a:spLocks noChangeArrowheads="1"/>
            </p:cNvSpPr>
            <p:nvPr/>
          </p:nvSpPr>
          <p:spPr bwMode="auto">
            <a:xfrm>
              <a:off x="25908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15" name="Rectangle 46">
              <a:extLst>
                <a:ext uri="{FF2B5EF4-FFF2-40B4-BE49-F238E27FC236}">
                  <a16:creationId xmlns:a16="http://schemas.microsoft.com/office/drawing/2014/main" id="{2F1B226A-09E8-564C-BEFE-EB3A6F3710C4}"/>
                </a:ext>
              </a:extLst>
            </p:cNvPr>
            <p:cNvSpPr>
              <a:spLocks noChangeArrowheads="1"/>
            </p:cNvSpPr>
            <p:nvPr/>
          </p:nvSpPr>
          <p:spPr bwMode="auto">
            <a:xfrm>
              <a:off x="25908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16" name="Rectangle 49">
              <a:extLst>
                <a:ext uri="{FF2B5EF4-FFF2-40B4-BE49-F238E27FC236}">
                  <a16:creationId xmlns:a16="http://schemas.microsoft.com/office/drawing/2014/main" id="{FF602CD2-0553-DE46-95AE-43B1F52BD672}"/>
                </a:ext>
              </a:extLst>
            </p:cNvPr>
            <p:cNvSpPr>
              <a:spLocks noChangeArrowheads="1"/>
            </p:cNvSpPr>
            <p:nvPr/>
          </p:nvSpPr>
          <p:spPr bwMode="auto">
            <a:xfrm>
              <a:off x="30480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17" name="Rectangle 50">
              <a:extLst>
                <a:ext uri="{FF2B5EF4-FFF2-40B4-BE49-F238E27FC236}">
                  <a16:creationId xmlns:a16="http://schemas.microsoft.com/office/drawing/2014/main" id="{571A745B-7A31-F949-A86B-8BF00C6236B0}"/>
                </a:ext>
              </a:extLst>
            </p:cNvPr>
            <p:cNvSpPr>
              <a:spLocks noChangeArrowheads="1"/>
            </p:cNvSpPr>
            <p:nvPr/>
          </p:nvSpPr>
          <p:spPr bwMode="auto">
            <a:xfrm>
              <a:off x="30480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18" name="Rectangle 51">
              <a:extLst>
                <a:ext uri="{FF2B5EF4-FFF2-40B4-BE49-F238E27FC236}">
                  <a16:creationId xmlns:a16="http://schemas.microsoft.com/office/drawing/2014/main" id="{B32EB8BF-FF6A-D942-8E2B-B71B689546AA}"/>
                </a:ext>
              </a:extLst>
            </p:cNvPr>
            <p:cNvSpPr>
              <a:spLocks noChangeArrowheads="1"/>
            </p:cNvSpPr>
            <p:nvPr/>
          </p:nvSpPr>
          <p:spPr bwMode="auto">
            <a:xfrm>
              <a:off x="16764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19" name="Rectangle 217">
              <a:extLst>
                <a:ext uri="{FF2B5EF4-FFF2-40B4-BE49-F238E27FC236}">
                  <a16:creationId xmlns:a16="http://schemas.microsoft.com/office/drawing/2014/main" id="{502CCF2A-2C3A-D54E-8C4C-12C32540D969}"/>
                </a:ext>
              </a:extLst>
            </p:cNvPr>
            <p:cNvSpPr>
              <a:spLocks noChangeArrowheads="1"/>
            </p:cNvSpPr>
            <p:nvPr/>
          </p:nvSpPr>
          <p:spPr bwMode="auto">
            <a:xfrm>
              <a:off x="16764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20" name="Rectangle 218">
              <a:extLst>
                <a:ext uri="{FF2B5EF4-FFF2-40B4-BE49-F238E27FC236}">
                  <a16:creationId xmlns:a16="http://schemas.microsoft.com/office/drawing/2014/main" id="{3C6D66F2-6AF5-FA42-9A5E-E4C215F05522}"/>
                </a:ext>
              </a:extLst>
            </p:cNvPr>
            <p:cNvSpPr>
              <a:spLocks noChangeArrowheads="1"/>
            </p:cNvSpPr>
            <p:nvPr/>
          </p:nvSpPr>
          <p:spPr bwMode="auto">
            <a:xfrm>
              <a:off x="35052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21" name="Rectangle 219">
              <a:extLst>
                <a:ext uri="{FF2B5EF4-FFF2-40B4-BE49-F238E27FC236}">
                  <a16:creationId xmlns:a16="http://schemas.microsoft.com/office/drawing/2014/main" id="{CA56ADA6-E1F0-BF4D-9D78-21778BED6AFF}"/>
                </a:ext>
              </a:extLst>
            </p:cNvPr>
            <p:cNvSpPr>
              <a:spLocks noChangeArrowheads="1"/>
            </p:cNvSpPr>
            <p:nvPr/>
          </p:nvSpPr>
          <p:spPr bwMode="auto">
            <a:xfrm>
              <a:off x="35052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22" name="Rectangle 49">
              <a:extLst>
                <a:ext uri="{FF2B5EF4-FFF2-40B4-BE49-F238E27FC236}">
                  <a16:creationId xmlns:a16="http://schemas.microsoft.com/office/drawing/2014/main" id="{591B397D-92A2-2C4E-A895-46E785A83DA6}"/>
                </a:ext>
              </a:extLst>
            </p:cNvPr>
            <p:cNvSpPr>
              <a:spLocks noChangeArrowheads="1"/>
            </p:cNvSpPr>
            <p:nvPr/>
          </p:nvSpPr>
          <p:spPr bwMode="auto">
            <a:xfrm>
              <a:off x="30480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23" name="Rectangle 50">
              <a:extLst>
                <a:ext uri="{FF2B5EF4-FFF2-40B4-BE49-F238E27FC236}">
                  <a16:creationId xmlns:a16="http://schemas.microsoft.com/office/drawing/2014/main" id="{94FD3D3A-958F-224B-B3D7-B864747903C0}"/>
                </a:ext>
              </a:extLst>
            </p:cNvPr>
            <p:cNvSpPr>
              <a:spLocks noChangeArrowheads="1"/>
            </p:cNvSpPr>
            <p:nvPr/>
          </p:nvSpPr>
          <p:spPr bwMode="auto">
            <a:xfrm>
              <a:off x="3048000" y="155966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24" name="Rectangle 51">
              <a:extLst>
                <a:ext uri="{FF2B5EF4-FFF2-40B4-BE49-F238E27FC236}">
                  <a16:creationId xmlns:a16="http://schemas.microsoft.com/office/drawing/2014/main" id="{8D51332D-9193-9E40-97B0-12FC7D53160A}"/>
                </a:ext>
              </a:extLst>
            </p:cNvPr>
            <p:cNvSpPr>
              <a:spLocks noChangeArrowheads="1"/>
            </p:cNvSpPr>
            <p:nvPr/>
          </p:nvSpPr>
          <p:spPr bwMode="auto">
            <a:xfrm>
              <a:off x="1676400" y="155966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25" name="Rectangle 223">
              <a:extLst>
                <a:ext uri="{FF2B5EF4-FFF2-40B4-BE49-F238E27FC236}">
                  <a16:creationId xmlns:a16="http://schemas.microsoft.com/office/drawing/2014/main" id="{32317989-5497-7E4E-8A59-C348BEF9DBC5}"/>
                </a:ext>
              </a:extLst>
            </p:cNvPr>
            <p:cNvSpPr>
              <a:spLocks noChangeArrowheads="1"/>
            </p:cNvSpPr>
            <p:nvPr/>
          </p:nvSpPr>
          <p:spPr bwMode="auto">
            <a:xfrm>
              <a:off x="16764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26" name="Rectangle 224">
              <a:extLst>
                <a:ext uri="{FF2B5EF4-FFF2-40B4-BE49-F238E27FC236}">
                  <a16:creationId xmlns:a16="http://schemas.microsoft.com/office/drawing/2014/main" id="{28B646D6-0FF1-4A41-AADE-D894FB8B45D4}"/>
                </a:ext>
              </a:extLst>
            </p:cNvPr>
            <p:cNvSpPr>
              <a:spLocks noChangeArrowheads="1"/>
            </p:cNvSpPr>
            <p:nvPr/>
          </p:nvSpPr>
          <p:spPr bwMode="auto">
            <a:xfrm>
              <a:off x="35052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27" name="Rectangle 41">
              <a:extLst>
                <a:ext uri="{FF2B5EF4-FFF2-40B4-BE49-F238E27FC236}">
                  <a16:creationId xmlns:a16="http://schemas.microsoft.com/office/drawing/2014/main" id="{4B59FA89-3B31-DB4A-AA16-8B96C3B842D2}"/>
                </a:ext>
              </a:extLst>
            </p:cNvPr>
            <p:cNvSpPr>
              <a:spLocks noChangeArrowheads="1"/>
            </p:cNvSpPr>
            <p:nvPr/>
          </p:nvSpPr>
          <p:spPr bwMode="auto">
            <a:xfrm>
              <a:off x="58674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28" name="Rectangle 42">
              <a:extLst>
                <a:ext uri="{FF2B5EF4-FFF2-40B4-BE49-F238E27FC236}">
                  <a16:creationId xmlns:a16="http://schemas.microsoft.com/office/drawing/2014/main" id="{7F8D20A7-80B9-3943-BBE3-8A2F291F9763}"/>
                </a:ext>
              </a:extLst>
            </p:cNvPr>
            <p:cNvSpPr>
              <a:spLocks noChangeArrowheads="1"/>
            </p:cNvSpPr>
            <p:nvPr/>
          </p:nvSpPr>
          <p:spPr bwMode="auto">
            <a:xfrm>
              <a:off x="58674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29" name="Rectangle 45">
              <a:extLst>
                <a:ext uri="{FF2B5EF4-FFF2-40B4-BE49-F238E27FC236}">
                  <a16:creationId xmlns:a16="http://schemas.microsoft.com/office/drawing/2014/main" id="{D3B1BDA8-6179-7D4C-88A7-351186DC9F8C}"/>
                </a:ext>
              </a:extLst>
            </p:cNvPr>
            <p:cNvSpPr>
              <a:spLocks noChangeArrowheads="1"/>
            </p:cNvSpPr>
            <p:nvPr/>
          </p:nvSpPr>
          <p:spPr bwMode="auto">
            <a:xfrm>
              <a:off x="63246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30" name="Rectangle 46">
              <a:extLst>
                <a:ext uri="{FF2B5EF4-FFF2-40B4-BE49-F238E27FC236}">
                  <a16:creationId xmlns:a16="http://schemas.microsoft.com/office/drawing/2014/main" id="{1D3C1A2B-4F00-454D-AA71-D4DA4E266EBB}"/>
                </a:ext>
              </a:extLst>
            </p:cNvPr>
            <p:cNvSpPr>
              <a:spLocks noChangeArrowheads="1"/>
            </p:cNvSpPr>
            <p:nvPr/>
          </p:nvSpPr>
          <p:spPr bwMode="auto">
            <a:xfrm>
              <a:off x="63246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31" name="Rectangle 47">
              <a:extLst>
                <a:ext uri="{FF2B5EF4-FFF2-40B4-BE49-F238E27FC236}">
                  <a16:creationId xmlns:a16="http://schemas.microsoft.com/office/drawing/2014/main" id="{EFF57FDC-3F9C-0B4E-9CCF-270120F45CD0}"/>
                </a:ext>
              </a:extLst>
            </p:cNvPr>
            <p:cNvSpPr>
              <a:spLocks noChangeArrowheads="1"/>
            </p:cNvSpPr>
            <p:nvPr/>
          </p:nvSpPr>
          <p:spPr bwMode="auto">
            <a:xfrm>
              <a:off x="48768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32" name="Rectangle 49">
              <a:extLst>
                <a:ext uri="{FF2B5EF4-FFF2-40B4-BE49-F238E27FC236}">
                  <a16:creationId xmlns:a16="http://schemas.microsoft.com/office/drawing/2014/main" id="{D64D260A-8BC2-914F-8D36-DA5F01FBE2C2}"/>
                </a:ext>
              </a:extLst>
            </p:cNvPr>
            <p:cNvSpPr>
              <a:spLocks noChangeArrowheads="1"/>
            </p:cNvSpPr>
            <p:nvPr/>
          </p:nvSpPr>
          <p:spPr bwMode="auto">
            <a:xfrm>
              <a:off x="67818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33" name="Rectangle 50">
              <a:extLst>
                <a:ext uri="{FF2B5EF4-FFF2-40B4-BE49-F238E27FC236}">
                  <a16:creationId xmlns:a16="http://schemas.microsoft.com/office/drawing/2014/main" id="{F1E74935-6DFE-EB44-99ED-FDE066F4E0B1}"/>
                </a:ext>
              </a:extLst>
            </p:cNvPr>
            <p:cNvSpPr>
              <a:spLocks noChangeArrowheads="1"/>
            </p:cNvSpPr>
            <p:nvPr/>
          </p:nvSpPr>
          <p:spPr bwMode="auto">
            <a:xfrm>
              <a:off x="67818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34" name="Rectangle 51">
              <a:extLst>
                <a:ext uri="{FF2B5EF4-FFF2-40B4-BE49-F238E27FC236}">
                  <a16:creationId xmlns:a16="http://schemas.microsoft.com/office/drawing/2014/main" id="{768DC20D-3A03-4743-9CB1-449D5BF99CE6}"/>
                </a:ext>
              </a:extLst>
            </p:cNvPr>
            <p:cNvSpPr>
              <a:spLocks noChangeArrowheads="1"/>
            </p:cNvSpPr>
            <p:nvPr/>
          </p:nvSpPr>
          <p:spPr bwMode="auto">
            <a:xfrm>
              <a:off x="54102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35" name="Rectangle 77">
              <a:extLst>
                <a:ext uri="{FF2B5EF4-FFF2-40B4-BE49-F238E27FC236}">
                  <a16:creationId xmlns:a16="http://schemas.microsoft.com/office/drawing/2014/main" id="{FAFB6ABB-2CB6-DB44-8B8B-D0749DB8B450}"/>
                </a:ext>
              </a:extLst>
            </p:cNvPr>
            <p:cNvSpPr>
              <a:spLocks noChangeArrowheads="1"/>
            </p:cNvSpPr>
            <p:nvPr/>
          </p:nvSpPr>
          <p:spPr bwMode="auto">
            <a:xfrm>
              <a:off x="54102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36" name="Rectangle 78">
              <a:extLst>
                <a:ext uri="{FF2B5EF4-FFF2-40B4-BE49-F238E27FC236}">
                  <a16:creationId xmlns:a16="http://schemas.microsoft.com/office/drawing/2014/main" id="{95348E36-6B1E-9742-ADA1-E56F19CDD098}"/>
                </a:ext>
              </a:extLst>
            </p:cNvPr>
            <p:cNvSpPr>
              <a:spLocks noChangeArrowheads="1"/>
            </p:cNvSpPr>
            <p:nvPr/>
          </p:nvSpPr>
          <p:spPr bwMode="auto">
            <a:xfrm>
              <a:off x="72390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37" name="Rectangle 79">
              <a:extLst>
                <a:ext uri="{FF2B5EF4-FFF2-40B4-BE49-F238E27FC236}">
                  <a16:creationId xmlns:a16="http://schemas.microsoft.com/office/drawing/2014/main" id="{4AE2F0BE-DD04-784D-889E-53AF7D93E535}"/>
                </a:ext>
              </a:extLst>
            </p:cNvPr>
            <p:cNvSpPr>
              <a:spLocks noChangeArrowheads="1"/>
            </p:cNvSpPr>
            <p:nvPr/>
          </p:nvSpPr>
          <p:spPr bwMode="auto">
            <a:xfrm>
              <a:off x="72390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38" name="Rectangle 80">
              <a:extLst>
                <a:ext uri="{FF2B5EF4-FFF2-40B4-BE49-F238E27FC236}">
                  <a16:creationId xmlns:a16="http://schemas.microsoft.com/office/drawing/2014/main" id="{5ED72584-C0A8-B643-AABD-5485E8DA96F4}"/>
                </a:ext>
              </a:extLst>
            </p:cNvPr>
            <p:cNvSpPr>
              <a:spLocks noChangeArrowheads="1"/>
            </p:cNvSpPr>
            <p:nvPr/>
          </p:nvSpPr>
          <p:spPr bwMode="auto">
            <a:xfrm>
              <a:off x="48768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39" name="Rectangle 41">
              <a:extLst>
                <a:ext uri="{FF2B5EF4-FFF2-40B4-BE49-F238E27FC236}">
                  <a16:creationId xmlns:a16="http://schemas.microsoft.com/office/drawing/2014/main" id="{3A2C4B83-E47F-AE4D-8CFB-108926E85735}"/>
                </a:ext>
              </a:extLst>
            </p:cNvPr>
            <p:cNvSpPr>
              <a:spLocks noChangeArrowheads="1"/>
            </p:cNvSpPr>
            <p:nvPr/>
          </p:nvSpPr>
          <p:spPr bwMode="auto">
            <a:xfrm>
              <a:off x="58674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40" name="Rectangle 42">
              <a:extLst>
                <a:ext uri="{FF2B5EF4-FFF2-40B4-BE49-F238E27FC236}">
                  <a16:creationId xmlns:a16="http://schemas.microsoft.com/office/drawing/2014/main" id="{8DB8C438-4630-4A4E-BE47-AD5B555ED559}"/>
                </a:ext>
              </a:extLst>
            </p:cNvPr>
            <p:cNvSpPr>
              <a:spLocks noChangeArrowheads="1"/>
            </p:cNvSpPr>
            <p:nvPr/>
          </p:nvSpPr>
          <p:spPr bwMode="auto">
            <a:xfrm>
              <a:off x="58674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41" name="Rectangle 45">
              <a:extLst>
                <a:ext uri="{FF2B5EF4-FFF2-40B4-BE49-F238E27FC236}">
                  <a16:creationId xmlns:a16="http://schemas.microsoft.com/office/drawing/2014/main" id="{D014D4C5-F6B6-1941-B60E-6FD3E3DAC91F}"/>
                </a:ext>
              </a:extLst>
            </p:cNvPr>
            <p:cNvSpPr>
              <a:spLocks noChangeArrowheads="1"/>
            </p:cNvSpPr>
            <p:nvPr/>
          </p:nvSpPr>
          <p:spPr bwMode="auto">
            <a:xfrm>
              <a:off x="63246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42" name="Rectangle 46">
              <a:extLst>
                <a:ext uri="{FF2B5EF4-FFF2-40B4-BE49-F238E27FC236}">
                  <a16:creationId xmlns:a16="http://schemas.microsoft.com/office/drawing/2014/main" id="{C8026E9E-3420-E447-B42E-A4F65FEA65C6}"/>
                </a:ext>
              </a:extLst>
            </p:cNvPr>
            <p:cNvSpPr>
              <a:spLocks noChangeArrowheads="1"/>
            </p:cNvSpPr>
            <p:nvPr/>
          </p:nvSpPr>
          <p:spPr bwMode="auto">
            <a:xfrm>
              <a:off x="63246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43" name="Rectangle 47">
              <a:extLst>
                <a:ext uri="{FF2B5EF4-FFF2-40B4-BE49-F238E27FC236}">
                  <a16:creationId xmlns:a16="http://schemas.microsoft.com/office/drawing/2014/main" id="{69D64ECF-8894-B342-9749-E98CE825539D}"/>
                </a:ext>
              </a:extLst>
            </p:cNvPr>
            <p:cNvSpPr>
              <a:spLocks noChangeArrowheads="1"/>
            </p:cNvSpPr>
            <p:nvPr/>
          </p:nvSpPr>
          <p:spPr bwMode="auto">
            <a:xfrm>
              <a:off x="48768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44" name="Rectangle 49">
              <a:extLst>
                <a:ext uri="{FF2B5EF4-FFF2-40B4-BE49-F238E27FC236}">
                  <a16:creationId xmlns:a16="http://schemas.microsoft.com/office/drawing/2014/main" id="{2F911674-3627-8448-BFB0-A9752CADFBD3}"/>
                </a:ext>
              </a:extLst>
            </p:cNvPr>
            <p:cNvSpPr>
              <a:spLocks noChangeArrowheads="1"/>
            </p:cNvSpPr>
            <p:nvPr/>
          </p:nvSpPr>
          <p:spPr bwMode="auto">
            <a:xfrm>
              <a:off x="67818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45" name="Rectangle 50">
              <a:extLst>
                <a:ext uri="{FF2B5EF4-FFF2-40B4-BE49-F238E27FC236}">
                  <a16:creationId xmlns:a16="http://schemas.microsoft.com/office/drawing/2014/main" id="{45E94B11-5092-B943-A03B-7F1D0D6CE497}"/>
                </a:ext>
              </a:extLst>
            </p:cNvPr>
            <p:cNvSpPr>
              <a:spLocks noChangeArrowheads="1"/>
            </p:cNvSpPr>
            <p:nvPr/>
          </p:nvSpPr>
          <p:spPr bwMode="auto">
            <a:xfrm>
              <a:off x="67818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46" name="Rectangle 51">
              <a:extLst>
                <a:ext uri="{FF2B5EF4-FFF2-40B4-BE49-F238E27FC236}">
                  <a16:creationId xmlns:a16="http://schemas.microsoft.com/office/drawing/2014/main" id="{E3666F96-A339-8343-A52C-9BC8206E2A45}"/>
                </a:ext>
              </a:extLst>
            </p:cNvPr>
            <p:cNvSpPr>
              <a:spLocks noChangeArrowheads="1"/>
            </p:cNvSpPr>
            <p:nvPr/>
          </p:nvSpPr>
          <p:spPr bwMode="auto">
            <a:xfrm>
              <a:off x="54102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47" name="Rectangle 77">
              <a:extLst>
                <a:ext uri="{FF2B5EF4-FFF2-40B4-BE49-F238E27FC236}">
                  <a16:creationId xmlns:a16="http://schemas.microsoft.com/office/drawing/2014/main" id="{63B9C7B8-5E0B-6241-8297-9592A324D307}"/>
                </a:ext>
              </a:extLst>
            </p:cNvPr>
            <p:cNvSpPr>
              <a:spLocks noChangeArrowheads="1"/>
            </p:cNvSpPr>
            <p:nvPr/>
          </p:nvSpPr>
          <p:spPr bwMode="auto">
            <a:xfrm>
              <a:off x="54102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48" name="Rectangle 78">
              <a:extLst>
                <a:ext uri="{FF2B5EF4-FFF2-40B4-BE49-F238E27FC236}">
                  <a16:creationId xmlns:a16="http://schemas.microsoft.com/office/drawing/2014/main" id="{2CF32327-FB79-2647-A565-E39748D5702E}"/>
                </a:ext>
              </a:extLst>
            </p:cNvPr>
            <p:cNvSpPr>
              <a:spLocks noChangeArrowheads="1"/>
            </p:cNvSpPr>
            <p:nvPr/>
          </p:nvSpPr>
          <p:spPr bwMode="auto">
            <a:xfrm>
              <a:off x="72390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49" name="Rectangle 79">
              <a:extLst>
                <a:ext uri="{FF2B5EF4-FFF2-40B4-BE49-F238E27FC236}">
                  <a16:creationId xmlns:a16="http://schemas.microsoft.com/office/drawing/2014/main" id="{73183D63-E5E3-A84B-95A8-CFFE6D681D21}"/>
                </a:ext>
              </a:extLst>
            </p:cNvPr>
            <p:cNvSpPr>
              <a:spLocks noChangeArrowheads="1"/>
            </p:cNvSpPr>
            <p:nvPr/>
          </p:nvSpPr>
          <p:spPr bwMode="auto">
            <a:xfrm>
              <a:off x="72390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50" name="Rectangle 80">
              <a:extLst>
                <a:ext uri="{FF2B5EF4-FFF2-40B4-BE49-F238E27FC236}">
                  <a16:creationId xmlns:a16="http://schemas.microsoft.com/office/drawing/2014/main" id="{EB793717-076D-4140-8FE2-314653D49CDD}"/>
                </a:ext>
              </a:extLst>
            </p:cNvPr>
            <p:cNvSpPr>
              <a:spLocks noChangeArrowheads="1"/>
            </p:cNvSpPr>
            <p:nvPr/>
          </p:nvSpPr>
          <p:spPr bwMode="auto">
            <a:xfrm>
              <a:off x="48768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51" name="Rectangle 41">
              <a:extLst>
                <a:ext uri="{FF2B5EF4-FFF2-40B4-BE49-F238E27FC236}">
                  <a16:creationId xmlns:a16="http://schemas.microsoft.com/office/drawing/2014/main" id="{1607C108-4786-1A45-BF83-B229B33AB01D}"/>
                </a:ext>
              </a:extLst>
            </p:cNvPr>
            <p:cNvSpPr>
              <a:spLocks noChangeArrowheads="1"/>
            </p:cNvSpPr>
            <p:nvPr/>
          </p:nvSpPr>
          <p:spPr bwMode="auto">
            <a:xfrm>
              <a:off x="58674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52" name="Rectangle 42">
              <a:extLst>
                <a:ext uri="{FF2B5EF4-FFF2-40B4-BE49-F238E27FC236}">
                  <a16:creationId xmlns:a16="http://schemas.microsoft.com/office/drawing/2014/main" id="{03953D82-51E3-D040-B508-77397E2164F8}"/>
                </a:ext>
              </a:extLst>
            </p:cNvPr>
            <p:cNvSpPr>
              <a:spLocks noChangeArrowheads="1"/>
            </p:cNvSpPr>
            <p:nvPr/>
          </p:nvSpPr>
          <p:spPr bwMode="auto">
            <a:xfrm>
              <a:off x="58674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53" name="Rectangle 45">
              <a:extLst>
                <a:ext uri="{FF2B5EF4-FFF2-40B4-BE49-F238E27FC236}">
                  <a16:creationId xmlns:a16="http://schemas.microsoft.com/office/drawing/2014/main" id="{01187A8B-FF62-FC45-9CB3-4D40F447CB4B}"/>
                </a:ext>
              </a:extLst>
            </p:cNvPr>
            <p:cNvSpPr>
              <a:spLocks noChangeArrowheads="1"/>
            </p:cNvSpPr>
            <p:nvPr/>
          </p:nvSpPr>
          <p:spPr bwMode="auto">
            <a:xfrm>
              <a:off x="63246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54" name="Rectangle 46">
              <a:extLst>
                <a:ext uri="{FF2B5EF4-FFF2-40B4-BE49-F238E27FC236}">
                  <a16:creationId xmlns:a16="http://schemas.microsoft.com/office/drawing/2014/main" id="{E49D55D9-DE8C-4E45-8663-F07B7F7D95CF}"/>
                </a:ext>
              </a:extLst>
            </p:cNvPr>
            <p:cNvSpPr>
              <a:spLocks noChangeArrowheads="1"/>
            </p:cNvSpPr>
            <p:nvPr/>
          </p:nvSpPr>
          <p:spPr bwMode="auto">
            <a:xfrm>
              <a:off x="63246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55" name="Rectangle 47">
              <a:extLst>
                <a:ext uri="{FF2B5EF4-FFF2-40B4-BE49-F238E27FC236}">
                  <a16:creationId xmlns:a16="http://schemas.microsoft.com/office/drawing/2014/main" id="{3607A94F-4B90-5B4B-BA89-7B4D0AC7C138}"/>
                </a:ext>
              </a:extLst>
            </p:cNvPr>
            <p:cNvSpPr>
              <a:spLocks noChangeArrowheads="1"/>
            </p:cNvSpPr>
            <p:nvPr/>
          </p:nvSpPr>
          <p:spPr bwMode="auto">
            <a:xfrm>
              <a:off x="48768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56" name="Rectangle 49">
              <a:extLst>
                <a:ext uri="{FF2B5EF4-FFF2-40B4-BE49-F238E27FC236}">
                  <a16:creationId xmlns:a16="http://schemas.microsoft.com/office/drawing/2014/main" id="{8B31876E-A92A-034C-BC83-6729FDD56756}"/>
                </a:ext>
              </a:extLst>
            </p:cNvPr>
            <p:cNvSpPr>
              <a:spLocks noChangeArrowheads="1"/>
            </p:cNvSpPr>
            <p:nvPr/>
          </p:nvSpPr>
          <p:spPr bwMode="auto">
            <a:xfrm>
              <a:off x="67818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57" name="Rectangle 50">
              <a:extLst>
                <a:ext uri="{FF2B5EF4-FFF2-40B4-BE49-F238E27FC236}">
                  <a16:creationId xmlns:a16="http://schemas.microsoft.com/office/drawing/2014/main" id="{FE494673-0F36-444A-A398-813543834342}"/>
                </a:ext>
              </a:extLst>
            </p:cNvPr>
            <p:cNvSpPr>
              <a:spLocks noChangeArrowheads="1"/>
            </p:cNvSpPr>
            <p:nvPr/>
          </p:nvSpPr>
          <p:spPr bwMode="auto">
            <a:xfrm>
              <a:off x="67818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58" name="Rectangle 51">
              <a:extLst>
                <a:ext uri="{FF2B5EF4-FFF2-40B4-BE49-F238E27FC236}">
                  <a16:creationId xmlns:a16="http://schemas.microsoft.com/office/drawing/2014/main" id="{8BAB9D80-3F46-AD48-BDE3-AEDF85B42E5F}"/>
                </a:ext>
              </a:extLst>
            </p:cNvPr>
            <p:cNvSpPr>
              <a:spLocks noChangeArrowheads="1"/>
            </p:cNvSpPr>
            <p:nvPr/>
          </p:nvSpPr>
          <p:spPr bwMode="auto">
            <a:xfrm>
              <a:off x="54102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59" name="Rectangle 77">
              <a:extLst>
                <a:ext uri="{FF2B5EF4-FFF2-40B4-BE49-F238E27FC236}">
                  <a16:creationId xmlns:a16="http://schemas.microsoft.com/office/drawing/2014/main" id="{DCDFD094-5DC7-D643-8331-4B6607EC5D77}"/>
                </a:ext>
              </a:extLst>
            </p:cNvPr>
            <p:cNvSpPr>
              <a:spLocks noChangeArrowheads="1"/>
            </p:cNvSpPr>
            <p:nvPr/>
          </p:nvSpPr>
          <p:spPr bwMode="auto">
            <a:xfrm>
              <a:off x="54102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60" name="Rectangle 78">
              <a:extLst>
                <a:ext uri="{FF2B5EF4-FFF2-40B4-BE49-F238E27FC236}">
                  <a16:creationId xmlns:a16="http://schemas.microsoft.com/office/drawing/2014/main" id="{1BC02423-80B0-6243-A31B-AFCD02FF6FBB}"/>
                </a:ext>
              </a:extLst>
            </p:cNvPr>
            <p:cNvSpPr>
              <a:spLocks noChangeArrowheads="1"/>
            </p:cNvSpPr>
            <p:nvPr/>
          </p:nvSpPr>
          <p:spPr bwMode="auto">
            <a:xfrm>
              <a:off x="72390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61" name="Rectangle 79">
              <a:extLst>
                <a:ext uri="{FF2B5EF4-FFF2-40B4-BE49-F238E27FC236}">
                  <a16:creationId xmlns:a16="http://schemas.microsoft.com/office/drawing/2014/main" id="{EE2B4D4A-76CE-8841-9CA0-F3C488B5DBD2}"/>
                </a:ext>
              </a:extLst>
            </p:cNvPr>
            <p:cNvSpPr>
              <a:spLocks noChangeArrowheads="1"/>
            </p:cNvSpPr>
            <p:nvPr/>
          </p:nvSpPr>
          <p:spPr bwMode="auto">
            <a:xfrm>
              <a:off x="72390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62" name="Rectangle 80">
              <a:extLst>
                <a:ext uri="{FF2B5EF4-FFF2-40B4-BE49-F238E27FC236}">
                  <a16:creationId xmlns:a16="http://schemas.microsoft.com/office/drawing/2014/main" id="{B3A3D35A-E2DE-7B4D-8FEF-F2315C9C0CAF}"/>
                </a:ext>
              </a:extLst>
            </p:cNvPr>
            <p:cNvSpPr>
              <a:spLocks noChangeArrowheads="1"/>
            </p:cNvSpPr>
            <p:nvPr/>
          </p:nvSpPr>
          <p:spPr bwMode="auto">
            <a:xfrm>
              <a:off x="48768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63" name="Rectangle 41">
              <a:extLst>
                <a:ext uri="{FF2B5EF4-FFF2-40B4-BE49-F238E27FC236}">
                  <a16:creationId xmlns:a16="http://schemas.microsoft.com/office/drawing/2014/main" id="{2797229B-B3EA-5D43-8A36-5EF818CD778D}"/>
                </a:ext>
              </a:extLst>
            </p:cNvPr>
            <p:cNvSpPr>
              <a:spLocks noChangeArrowheads="1"/>
            </p:cNvSpPr>
            <p:nvPr/>
          </p:nvSpPr>
          <p:spPr bwMode="auto">
            <a:xfrm>
              <a:off x="58674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64" name="Rectangle 42">
              <a:extLst>
                <a:ext uri="{FF2B5EF4-FFF2-40B4-BE49-F238E27FC236}">
                  <a16:creationId xmlns:a16="http://schemas.microsoft.com/office/drawing/2014/main" id="{1CE43CCF-7F6B-1F4B-BD93-BF200897931C}"/>
                </a:ext>
              </a:extLst>
            </p:cNvPr>
            <p:cNvSpPr>
              <a:spLocks noChangeArrowheads="1"/>
            </p:cNvSpPr>
            <p:nvPr/>
          </p:nvSpPr>
          <p:spPr bwMode="auto">
            <a:xfrm>
              <a:off x="58674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65" name="Rectangle 45">
              <a:extLst>
                <a:ext uri="{FF2B5EF4-FFF2-40B4-BE49-F238E27FC236}">
                  <a16:creationId xmlns:a16="http://schemas.microsoft.com/office/drawing/2014/main" id="{7AB976B8-CAE3-A94F-93A3-7BBB1807A25F}"/>
                </a:ext>
              </a:extLst>
            </p:cNvPr>
            <p:cNvSpPr>
              <a:spLocks noChangeArrowheads="1"/>
            </p:cNvSpPr>
            <p:nvPr/>
          </p:nvSpPr>
          <p:spPr bwMode="auto">
            <a:xfrm>
              <a:off x="63246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66" name="Rectangle 46">
              <a:extLst>
                <a:ext uri="{FF2B5EF4-FFF2-40B4-BE49-F238E27FC236}">
                  <a16:creationId xmlns:a16="http://schemas.microsoft.com/office/drawing/2014/main" id="{89847909-9F3C-3F44-9785-70B72D858078}"/>
                </a:ext>
              </a:extLst>
            </p:cNvPr>
            <p:cNvSpPr>
              <a:spLocks noChangeArrowheads="1"/>
            </p:cNvSpPr>
            <p:nvPr/>
          </p:nvSpPr>
          <p:spPr bwMode="auto">
            <a:xfrm>
              <a:off x="63246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67" name="Rectangle 47">
              <a:extLst>
                <a:ext uri="{FF2B5EF4-FFF2-40B4-BE49-F238E27FC236}">
                  <a16:creationId xmlns:a16="http://schemas.microsoft.com/office/drawing/2014/main" id="{D8C7FB0C-0483-DC43-A6D5-1CCEF8A1A6A2}"/>
                </a:ext>
              </a:extLst>
            </p:cNvPr>
            <p:cNvSpPr>
              <a:spLocks noChangeArrowheads="1"/>
            </p:cNvSpPr>
            <p:nvPr/>
          </p:nvSpPr>
          <p:spPr bwMode="auto">
            <a:xfrm>
              <a:off x="48768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68" name="Rectangle 49">
              <a:extLst>
                <a:ext uri="{FF2B5EF4-FFF2-40B4-BE49-F238E27FC236}">
                  <a16:creationId xmlns:a16="http://schemas.microsoft.com/office/drawing/2014/main" id="{DEC60D3C-DFCA-4A45-9CD6-1AEAF25DCD4A}"/>
                </a:ext>
              </a:extLst>
            </p:cNvPr>
            <p:cNvSpPr>
              <a:spLocks noChangeArrowheads="1"/>
            </p:cNvSpPr>
            <p:nvPr/>
          </p:nvSpPr>
          <p:spPr bwMode="auto">
            <a:xfrm>
              <a:off x="67818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69" name="Rectangle 50">
              <a:extLst>
                <a:ext uri="{FF2B5EF4-FFF2-40B4-BE49-F238E27FC236}">
                  <a16:creationId xmlns:a16="http://schemas.microsoft.com/office/drawing/2014/main" id="{B4DB40D1-8749-CC49-A20C-62AF17A57A9F}"/>
                </a:ext>
              </a:extLst>
            </p:cNvPr>
            <p:cNvSpPr>
              <a:spLocks noChangeArrowheads="1"/>
            </p:cNvSpPr>
            <p:nvPr/>
          </p:nvSpPr>
          <p:spPr bwMode="auto">
            <a:xfrm>
              <a:off x="67818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70" name="Rectangle 51">
              <a:extLst>
                <a:ext uri="{FF2B5EF4-FFF2-40B4-BE49-F238E27FC236}">
                  <a16:creationId xmlns:a16="http://schemas.microsoft.com/office/drawing/2014/main" id="{60CBC0FD-0ECE-AC4E-A161-85590AB40B24}"/>
                </a:ext>
              </a:extLst>
            </p:cNvPr>
            <p:cNvSpPr>
              <a:spLocks noChangeArrowheads="1"/>
            </p:cNvSpPr>
            <p:nvPr/>
          </p:nvSpPr>
          <p:spPr bwMode="auto">
            <a:xfrm>
              <a:off x="54102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71" name="Rectangle 269">
              <a:extLst>
                <a:ext uri="{FF2B5EF4-FFF2-40B4-BE49-F238E27FC236}">
                  <a16:creationId xmlns:a16="http://schemas.microsoft.com/office/drawing/2014/main" id="{E364D6EA-54E8-8B41-B6BB-96F2ED7BFF9B}"/>
                </a:ext>
              </a:extLst>
            </p:cNvPr>
            <p:cNvSpPr>
              <a:spLocks noChangeArrowheads="1"/>
            </p:cNvSpPr>
            <p:nvPr/>
          </p:nvSpPr>
          <p:spPr bwMode="auto">
            <a:xfrm>
              <a:off x="54102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72" name="Rectangle 270">
              <a:extLst>
                <a:ext uri="{FF2B5EF4-FFF2-40B4-BE49-F238E27FC236}">
                  <a16:creationId xmlns:a16="http://schemas.microsoft.com/office/drawing/2014/main" id="{C28DB133-79F6-5046-AF4E-7209F3EA4B08}"/>
                </a:ext>
              </a:extLst>
            </p:cNvPr>
            <p:cNvSpPr>
              <a:spLocks noChangeArrowheads="1"/>
            </p:cNvSpPr>
            <p:nvPr/>
          </p:nvSpPr>
          <p:spPr bwMode="auto">
            <a:xfrm>
              <a:off x="72390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73" name="Rectangle 271">
              <a:extLst>
                <a:ext uri="{FF2B5EF4-FFF2-40B4-BE49-F238E27FC236}">
                  <a16:creationId xmlns:a16="http://schemas.microsoft.com/office/drawing/2014/main" id="{92C4C1F1-A7C5-1344-87C7-7A6CD74B92C9}"/>
                </a:ext>
              </a:extLst>
            </p:cNvPr>
            <p:cNvSpPr>
              <a:spLocks noChangeArrowheads="1"/>
            </p:cNvSpPr>
            <p:nvPr/>
          </p:nvSpPr>
          <p:spPr bwMode="auto">
            <a:xfrm>
              <a:off x="72390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74" name="Rectangle 272">
              <a:extLst>
                <a:ext uri="{FF2B5EF4-FFF2-40B4-BE49-F238E27FC236}">
                  <a16:creationId xmlns:a16="http://schemas.microsoft.com/office/drawing/2014/main" id="{CCF062E0-EBE7-1648-9D95-C6B1228E688F}"/>
                </a:ext>
              </a:extLst>
            </p:cNvPr>
            <p:cNvSpPr>
              <a:spLocks noChangeArrowheads="1"/>
            </p:cNvSpPr>
            <p:nvPr/>
          </p:nvSpPr>
          <p:spPr bwMode="auto">
            <a:xfrm>
              <a:off x="48768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75" name="Rectangle 41">
              <a:extLst>
                <a:ext uri="{FF2B5EF4-FFF2-40B4-BE49-F238E27FC236}">
                  <a16:creationId xmlns:a16="http://schemas.microsoft.com/office/drawing/2014/main" id="{E01A5589-033A-0B4D-8533-3F99496D59C9}"/>
                </a:ext>
              </a:extLst>
            </p:cNvPr>
            <p:cNvSpPr>
              <a:spLocks noChangeArrowheads="1"/>
            </p:cNvSpPr>
            <p:nvPr/>
          </p:nvSpPr>
          <p:spPr bwMode="auto">
            <a:xfrm>
              <a:off x="58674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76" name="Rectangle 42">
              <a:extLst>
                <a:ext uri="{FF2B5EF4-FFF2-40B4-BE49-F238E27FC236}">
                  <a16:creationId xmlns:a16="http://schemas.microsoft.com/office/drawing/2014/main" id="{9A1051BF-3DEC-D14B-A955-18595F5E0CCC}"/>
                </a:ext>
              </a:extLst>
            </p:cNvPr>
            <p:cNvSpPr>
              <a:spLocks noChangeArrowheads="1"/>
            </p:cNvSpPr>
            <p:nvPr/>
          </p:nvSpPr>
          <p:spPr bwMode="auto">
            <a:xfrm>
              <a:off x="58674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77" name="Rectangle 45">
              <a:extLst>
                <a:ext uri="{FF2B5EF4-FFF2-40B4-BE49-F238E27FC236}">
                  <a16:creationId xmlns:a16="http://schemas.microsoft.com/office/drawing/2014/main" id="{1195D54B-0184-4E4F-8D7F-7E3C87FC7AFA}"/>
                </a:ext>
              </a:extLst>
            </p:cNvPr>
            <p:cNvSpPr>
              <a:spLocks noChangeArrowheads="1"/>
            </p:cNvSpPr>
            <p:nvPr/>
          </p:nvSpPr>
          <p:spPr bwMode="auto">
            <a:xfrm>
              <a:off x="63246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78" name="Rectangle 46">
              <a:extLst>
                <a:ext uri="{FF2B5EF4-FFF2-40B4-BE49-F238E27FC236}">
                  <a16:creationId xmlns:a16="http://schemas.microsoft.com/office/drawing/2014/main" id="{E434698B-3123-DD4C-BEAC-16C2757CE8F8}"/>
                </a:ext>
              </a:extLst>
            </p:cNvPr>
            <p:cNvSpPr>
              <a:spLocks noChangeArrowheads="1"/>
            </p:cNvSpPr>
            <p:nvPr/>
          </p:nvSpPr>
          <p:spPr bwMode="auto">
            <a:xfrm>
              <a:off x="63246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79" name="Rectangle 47">
              <a:extLst>
                <a:ext uri="{FF2B5EF4-FFF2-40B4-BE49-F238E27FC236}">
                  <a16:creationId xmlns:a16="http://schemas.microsoft.com/office/drawing/2014/main" id="{9496318C-E479-BA4C-A033-5813A49A2091}"/>
                </a:ext>
              </a:extLst>
            </p:cNvPr>
            <p:cNvSpPr>
              <a:spLocks noChangeArrowheads="1"/>
            </p:cNvSpPr>
            <p:nvPr/>
          </p:nvSpPr>
          <p:spPr bwMode="auto">
            <a:xfrm>
              <a:off x="48768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80" name="Rectangle 49">
              <a:extLst>
                <a:ext uri="{FF2B5EF4-FFF2-40B4-BE49-F238E27FC236}">
                  <a16:creationId xmlns:a16="http://schemas.microsoft.com/office/drawing/2014/main" id="{5826A265-65E8-084F-9C7B-F459BDE84193}"/>
                </a:ext>
              </a:extLst>
            </p:cNvPr>
            <p:cNvSpPr>
              <a:spLocks noChangeArrowheads="1"/>
            </p:cNvSpPr>
            <p:nvPr/>
          </p:nvSpPr>
          <p:spPr bwMode="auto">
            <a:xfrm>
              <a:off x="67818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81" name="Rectangle 50">
              <a:extLst>
                <a:ext uri="{FF2B5EF4-FFF2-40B4-BE49-F238E27FC236}">
                  <a16:creationId xmlns:a16="http://schemas.microsoft.com/office/drawing/2014/main" id="{0B5F2694-CC3D-C04A-9DBF-E01CB25EE670}"/>
                </a:ext>
              </a:extLst>
            </p:cNvPr>
            <p:cNvSpPr>
              <a:spLocks noChangeArrowheads="1"/>
            </p:cNvSpPr>
            <p:nvPr/>
          </p:nvSpPr>
          <p:spPr bwMode="auto">
            <a:xfrm>
              <a:off x="67818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82" name="Rectangle 51">
              <a:extLst>
                <a:ext uri="{FF2B5EF4-FFF2-40B4-BE49-F238E27FC236}">
                  <a16:creationId xmlns:a16="http://schemas.microsoft.com/office/drawing/2014/main" id="{BB15739A-8BB5-3F47-B707-9CFA8D253124}"/>
                </a:ext>
              </a:extLst>
            </p:cNvPr>
            <p:cNvSpPr>
              <a:spLocks noChangeArrowheads="1"/>
            </p:cNvSpPr>
            <p:nvPr/>
          </p:nvSpPr>
          <p:spPr bwMode="auto">
            <a:xfrm>
              <a:off x="54102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83" name="Rectangle 281">
              <a:extLst>
                <a:ext uri="{FF2B5EF4-FFF2-40B4-BE49-F238E27FC236}">
                  <a16:creationId xmlns:a16="http://schemas.microsoft.com/office/drawing/2014/main" id="{6AADD962-9E13-2548-83A5-06DACDA94587}"/>
                </a:ext>
              </a:extLst>
            </p:cNvPr>
            <p:cNvSpPr>
              <a:spLocks noChangeArrowheads="1"/>
            </p:cNvSpPr>
            <p:nvPr/>
          </p:nvSpPr>
          <p:spPr bwMode="auto">
            <a:xfrm>
              <a:off x="54102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84" name="Rectangle 282">
              <a:extLst>
                <a:ext uri="{FF2B5EF4-FFF2-40B4-BE49-F238E27FC236}">
                  <a16:creationId xmlns:a16="http://schemas.microsoft.com/office/drawing/2014/main" id="{FD500539-681B-F54B-81AA-E7E03CF2C85C}"/>
                </a:ext>
              </a:extLst>
            </p:cNvPr>
            <p:cNvSpPr>
              <a:spLocks noChangeArrowheads="1"/>
            </p:cNvSpPr>
            <p:nvPr/>
          </p:nvSpPr>
          <p:spPr bwMode="auto">
            <a:xfrm>
              <a:off x="72390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85" name="Rectangle 283">
              <a:extLst>
                <a:ext uri="{FF2B5EF4-FFF2-40B4-BE49-F238E27FC236}">
                  <a16:creationId xmlns:a16="http://schemas.microsoft.com/office/drawing/2014/main" id="{A1521720-D3D2-6245-9238-ACBCAE62C9C6}"/>
                </a:ext>
              </a:extLst>
            </p:cNvPr>
            <p:cNvSpPr>
              <a:spLocks noChangeArrowheads="1"/>
            </p:cNvSpPr>
            <p:nvPr/>
          </p:nvSpPr>
          <p:spPr bwMode="auto">
            <a:xfrm>
              <a:off x="72390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86" name="Rectangle 284">
              <a:extLst>
                <a:ext uri="{FF2B5EF4-FFF2-40B4-BE49-F238E27FC236}">
                  <a16:creationId xmlns:a16="http://schemas.microsoft.com/office/drawing/2014/main" id="{254B750A-B83D-5F45-B659-A630DEB50A01}"/>
                </a:ext>
              </a:extLst>
            </p:cNvPr>
            <p:cNvSpPr>
              <a:spLocks noChangeArrowheads="1"/>
            </p:cNvSpPr>
            <p:nvPr/>
          </p:nvSpPr>
          <p:spPr bwMode="auto">
            <a:xfrm>
              <a:off x="48768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87" name="Rectangle 41">
              <a:extLst>
                <a:ext uri="{FF2B5EF4-FFF2-40B4-BE49-F238E27FC236}">
                  <a16:creationId xmlns:a16="http://schemas.microsoft.com/office/drawing/2014/main" id="{8F901C4F-A853-6F48-99DF-9DE8C7689522}"/>
                </a:ext>
              </a:extLst>
            </p:cNvPr>
            <p:cNvSpPr>
              <a:spLocks noChangeArrowheads="1"/>
            </p:cNvSpPr>
            <p:nvPr/>
          </p:nvSpPr>
          <p:spPr bwMode="auto">
            <a:xfrm>
              <a:off x="58674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88" name="Rectangle 42">
              <a:extLst>
                <a:ext uri="{FF2B5EF4-FFF2-40B4-BE49-F238E27FC236}">
                  <a16:creationId xmlns:a16="http://schemas.microsoft.com/office/drawing/2014/main" id="{2DF87A09-22EE-1345-8BFD-7D75181DE437}"/>
                </a:ext>
              </a:extLst>
            </p:cNvPr>
            <p:cNvSpPr>
              <a:spLocks noChangeArrowheads="1"/>
            </p:cNvSpPr>
            <p:nvPr/>
          </p:nvSpPr>
          <p:spPr bwMode="auto">
            <a:xfrm>
              <a:off x="58674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89" name="Rectangle 45">
              <a:extLst>
                <a:ext uri="{FF2B5EF4-FFF2-40B4-BE49-F238E27FC236}">
                  <a16:creationId xmlns:a16="http://schemas.microsoft.com/office/drawing/2014/main" id="{E8C639E5-4F38-D241-AA99-F17D3CC78064}"/>
                </a:ext>
              </a:extLst>
            </p:cNvPr>
            <p:cNvSpPr>
              <a:spLocks noChangeArrowheads="1"/>
            </p:cNvSpPr>
            <p:nvPr/>
          </p:nvSpPr>
          <p:spPr bwMode="auto">
            <a:xfrm>
              <a:off x="63246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90" name="Rectangle 46">
              <a:extLst>
                <a:ext uri="{FF2B5EF4-FFF2-40B4-BE49-F238E27FC236}">
                  <a16:creationId xmlns:a16="http://schemas.microsoft.com/office/drawing/2014/main" id="{3909D225-BFF1-D14F-9078-1FD89C746096}"/>
                </a:ext>
              </a:extLst>
            </p:cNvPr>
            <p:cNvSpPr>
              <a:spLocks noChangeArrowheads="1"/>
            </p:cNvSpPr>
            <p:nvPr/>
          </p:nvSpPr>
          <p:spPr bwMode="auto">
            <a:xfrm>
              <a:off x="63246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91" name="Rectangle 47">
              <a:extLst>
                <a:ext uri="{FF2B5EF4-FFF2-40B4-BE49-F238E27FC236}">
                  <a16:creationId xmlns:a16="http://schemas.microsoft.com/office/drawing/2014/main" id="{93E009C2-4A81-8A44-AEAC-2FBB9FD3A314}"/>
                </a:ext>
              </a:extLst>
            </p:cNvPr>
            <p:cNvSpPr>
              <a:spLocks noChangeArrowheads="1"/>
            </p:cNvSpPr>
            <p:nvPr/>
          </p:nvSpPr>
          <p:spPr bwMode="auto">
            <a:xfrm>
              <a:off x="48768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92" name="Rectangle 49">
              <a:extLst>
                <a:ext uri="{FF2B5EF4-FFF2-40B4-BE49-F238E27FC236}">
                  <a16:creationId xmlns:a16="http://schemas.microsoft.com/office/drawing/2014/main" id="{C854007A-4FF1-EE45-A109-E848F3BEA704}"/>
                </a:ext>
              </a:extLst>
            </p:cNvPr>
            <p:cNvSpPr>
              <a:spLocks noChangeArrowheads="1"/>
            </p:cNvSpPr>
            <p:nvPr/>
          </p:nvSpPr>
          <p:spPr bwMode="auto">
            <a:xfrm>
              <a:off x="67818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93" name="Rectangle 50">
              <a:extLst>
                <a:ext uri="{FF2B5EF4-FFF2-40B4-BE49-F238E27FC236}">
                  <a16:creationId xmlns:a16="http://schemas.microsoft.com/office/drawing/2014/main" id="{244A69DB-38C2-584C-A637-B4835AE21450}"/>
                </a:ext>
              </a:extLst>
            </p:cNvPr>
            <p:cNvSpPr>
              <a:spLocks noChangeArrowheads="1"/>
            </p:cNvSpPr>
            <p:nvPr/>
          </p:nvSpPr>
          <p:spPr bwMode="auto">
            <a:xfrm>
              <a:off x="67818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94" name="Rectangle 51">
              <a:extLst>
                <a:ext uri="{FF2B5EF4-FFF2-40B4-BE49-F238E27FC236}">
                  <a16:creationId xmlns:a16="http://schemas.microsoft.com/office/drawing/2014/main" id="{C3D29FFF-8868-D14A-9603-7F1259B08650}"/>
                </a:ext>
              </a:extLst>
            </p:cNvPr>
            <p:cNvSpPr>
              <a:spLocks noChangeArrowheads="1"/>
            </p:cNvSpPr>
            <p:nvPr/>
          </p:nvSpPr>
          <p:spPr bwMode="auto">
            <a:xfrm>
              <a:off x="54102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95" name="Rectangle 293">
              <a:extLst>
                <a:ext uri="{FF2B5EF4-FFF2-40B4-BE49-F238E27FC236}">
                  <a16:creationId xmlns:a16="http://schemas.microsoft.com/office/drawing/2014/main" id="{EDA8DE83-887A-1F45-90D7-0A0510D2FE3C}"/>
                </a:ext>
              </a:extLst>
            </p:cNvPr>
            <p:cNvSpPr>
              <a:spLocks noChangeArrowheads="1"/>
            </p:cNvSpPr>
            <p:nvPr/>
          </p:nvSpPr>
          <p:spPr bwMode="auto">
            <a:xfrm>
              <a:off x="54102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96" name="Rectangle 294">
              <a:extLst>
                <a:ext uri="{FF2B5EF4-FFF2-40B4-BE49-F238E27FC236}">
                  <a16:creationId xmlns:a16="http://schemas.microsoft.com/office/drawing/2014/main" id="{0BE2281A-B0C7-C747-A12D-225C41816CF1}"/>
                </a:ext>
              </a:extLst>
            </p:cNvPr>
            <p:cNvSpPr>
              <a:spLocks noChangeArrowheads="1"/>
            </p:cNvSpPr>
            <p:nvPr/>
          </p:nvSpPr>
          <p:spPr bwMode="auto">
            <a:xfrm>
              <a:off x="72390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97" name="Rectangle 295">
              <a:extLst>
                <a:ext uri="{FF2B5EF4-FFF2-40B4-BE49-F238E27FC236}">
                  <a16:creationId xmlns:a16="http://schemas.microsoft.com/office/drawing/2014/main" id="{60A8AD98-8329-6346-A984-B6429E78AC26}"/>
                </a:ext>
              </a:extLst>
            </p:cNvPr>
            <p:cNvSpPr>
              <a:spLocks noChangeArrowheads="1"/>
            </p:cNvSpPr>
            <p:nvPr/>
          </p:nvSpPr>
          <p:spPr bwMode="auto">
            <a:xfrm>
              <a:off x="72390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98" name="Rectangle 296">
              <a:extLst>
                <a:ext uri="{FF2B5EF4-FFF2-40B4-BE49-F238E27FC236}">
                  <a16:creationId xmlns:a16="http://schemas.microsoft.com/office/drawing/2014/main" id="{2791A478-20F4-B543-9850-52E529A063EC}"/>
                </a:ext>
              </a:extLst>
            </p:cNvPr>
            <p:cNvSpPr>
              <a:spLocks noChangeArrowheads="1"/>
            </p:cNvSpPr>
            <p:nvPr/>
          </p:nvSpPr>
          <p:spPr bwMode="auto">
            <a:xfrm>
              <a:off x="48768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399" name="Rectangle 41">
              <a:extLst>
                <a:ext uri="{FF2B5EF4-FFF2-40B4-BE49-F238E27FC236}">
                  <a16:creationId xmlns:a16="http://schemas.microsoft.com/office/drawing/2014/main" id="{68555A7D-8C3B-9145-B7BE-24E0AB61D60E}"/>
                </a:ext>
              </a:extLst>
            </p:cNvPr>
            <p:cNvSpPr>
              <a:spLocks noChangeArrowheads="1"/>
            </p:cNvSpPr>
            <p:nvPr/>
          </p:nvSpPr>
          <p:spPr bwMode="auto">
            <a:xfrm>
              <a:off x="58674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00" name="Rectangle 42">
              <a:extLst>
                <a:ext uri="{FF2B5EF4-FFF2-40B4-BE49-F238E27FC236}">
                  <a16:creationId xmlns:a16="http://schemas.microsoft.com/office/drawing/2014/main" id="{F945BD45-2C2E-0441-BC52-0DCAD6370CA5}"/>
                </a:ext>
              </a:extLst>
            </p:cNvPr>
            <p:cNvSpPr>
              <a:spLocks noChangeArrowheads="1"/>
            </p:cNvSpPr>
            <p:nvPr/>
          </p:nvSpPr>
          <p:spPr bwMode="auto">
            <a:xfrm>
              <a:off x="58674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01" name="Rectangle 45">
              <a:extLst>
                <a:ext uri="{FF2B5EF4-FFF2-40B4-BE49-F238E27FC236}">
                  <a16:creationId xmlns:a16="http://schemas.microsoft.com/office/drawing/2014/main" id="{BFC7B905-BDAD-2649-B702-BD03E08F071F}"/>
                </a:ext>
              </a:extLst>
            </p:cNvPr>
            <p:cNvSpPr>
              <a:spLocks noChangeArrowheads="1"/>
            </p:cNvSpPr>
            <p:nvPr/>
          </p:nvSpPr>
          <p:spPr bwMode="auto">
            <a:xfrm>
              <a:off x="63246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02" name="Rectangle 46">
              <a:extLst>
                <a:ext uri="{FF2B5EF4-FFF2-40B4-BE49-F238E27FC236}">
                  <a16:creationId xmlns:a16="http://schemas.microsoft.com/office/drawing/2014/main" id="{61A5EEB5-479C-0643-B7AA-38FA18414A9A}"/>
                </a:ext>
              </a:extLst>
            </p:cNvPr>
            <p:cNvSpPr>
              <a:spLocks noChangeArrowheads="1"/>
            </p:cNvSpPr>
            <p:nvPr/>
          </p:nvSpPr>
          <p:spPr bwMode="auto">
            <a:xfrm>
              <a:off x="63246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03" name="Rectangle 49">
              <a:extLst>
                <a:ext uri="{FF2B5EF4-FFF2-40B4-BE49-F238E27FC236}">
                  <a16:creationId xmlns:a16="http://schemas.microsoft.com/office/drawing/2014/main" id="{82C3EC00-70E2-364C-8901-00F41F87BD04}"/>
                </a:ext>
              </a:extLst>
            </p:cNvPr>
            <p:cNvSpPr>
              <a:spLocks noChangeArrowheads="1"/>
            </p:cNvSpPr>
            <p:nvPr/>
          </p:nvSpPr>
          <p:spPr bwMode="auto">
            <a:xfrm>
              <a:off x="67818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04" name="Rectangle 50">
              <a:extLst>
                <a:ext uri="{FF2B5EF4-FFF2-40B4-BE49-F238E27FC236}">
                  <a16:creationId xmlns:a16="http://schemas.microsoft.com/office/drawing/2014/main" id="{2612A2B9-DCE0-7644-8C47-6052BC834B14}"/>
                </a:ext>
              </a:extLst>
            </p:cNvPr>
            <p:cNvSpPr>
              <a:spLocks noChangeArrowheads="1"/>
            </p:cNvSpPr>
            <p:nvPr/>
          </p:nvSpPr>
          <p:spPr bwMode="auto">
            <a:xfrm>
              <a:off x="67818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05" name="Rectangle 51">
              <a:extLst>
                <a:ext uri="{FF2B5EF4-FFF2-40B4-BE49-F238E27FC236}">
                  <a16:creationId xmlns:a16="http://schemas.microsoft.com/office/drawing/2014/main" id="{921CC82F-C543-4844-9190-E506D554AD13}"/>
                </a:ext>
              </a:extLst>
            </p:cNvPr>
            <p:cNvSpPr>
              <a:spLocks noChangeArrowheads="1"/>
            </p:cNvSpPr>
            <p:nvPr/>
          </p:nvSpPr>
          <p:spPr bwMode="auto">
            <a:xfrm>
              <a:off x="54102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06" name="Rectangle 304">
              <a:extLst>
                <a:ext uri="{FF2B5EF4-FFF2-40B4-BE49-F238E27FC236}">
                  <a16:creationId xmlns:a16="http://schemas.microsoft.com/office/drawing/2014/main" id="{FA907247-5DDD-F444-A5F6-021B9F084370}"/>
                </a:ext>
              </a:extLst>
            </p:cNvPr>
            <p:cNvSpPr>
              <a:spLocks noChangeArrowheads="1"/>
            </p:cNvSpPr>
            <p:nvPr/>
          </p:nvSpPr>
          <p:spPr bwMode="auto">
            <a:xfrm>
              <a:off x="54102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07" name="Rectangle 305">
              <a:extLst>
                <a:ext uri="{FF2B5EF4-FFF2-40B4-BE49-F238E27FC236}">
                  <a16:creationId xmlns:a16="http://schemas.microsoft.com/office/drawing/2014/main" id="{0943667D-F1EB-424E-A08A-EF805B9885AE}"/>
                </a:ext>
              </a:extLst>
            </p:cNvPr>
            <p:cNvSpPr>
              <a:spLocks noChangeArrowheads="1"/>
            </p:cNvSpPr>
            <p:nvPr/>
          </p:nvSpPr>
          <p:spPr bwMode="auto">
            <a:xfrm>
              <a:off x="72390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08" name="Rectangle 51">
              <a:extLst>
                <a:ext uri="{FF2B5EF4-FFF2-40B4-BE49-F238E27FC236}">
                  <a16:creationId xmlns:a16="http://schemas.microsoft.com/office/drawing/2014/main" id="{FD63B99E-6AF8-224D-BE0C-48F0BCCF0468}"/>
                </a:ext>
              </a:extLst>
            </p:cNvPr>
            <p:cNvSpPr>
              <a:spLocks noChangeArrowheads="1"/>
            </p:cNvSpPr>
            <p:nvPr/>
          </p:nvSpPr>
          <p:spPr bwMode="auto">
            <a:xfrm>
              <a:off x="48768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09" name="Rectangle 307">
              <a:extLst>
                <a:ext uri="{FF2B5EF4-FFF2-40B4-BE49-F238E27FC236}">
                  <a16:creationId xmlns:a16="http://schemas.microsoft.com/office/drawing/2014/main" id="{7214170D-7278-204E-BFBA-D58BF3A646A6}"/>
                </a:ext>
              </a:extLst>
            </p:cNvPr>
            <p:cNvSpPr>
              <a:spLocks noChangeArrowheads="1"/>
            </p:cNvSpPr>
            <p:nvPr/>
          </p:nvSpPr>
          <p:spPr bwMode="auto">
            <a:xfrm>
              <a:off x="48768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10" name="Rectangle 41">
              <a:extLst>
                <a:ext uri="{FF2B5EF4-FFF2-40B4-BE49-F238E27FC236}">
                  <a16:creationId xmlns:a16="http://schemas.microsoft.com/office/drawing/2014/main" id="{7D9E933F-38F1-B641-A28B-8AB38D4BA3AE}"/>
                </a:ext>
              </a:extLst>
            </p:cNvPr>
            <p:cNvSpPr>
              <a:spLocks noChangeArrowheads="1"/>
            </p:cNvSpPr>
            <p:nvPr/>
          </p:nvSpPr>
          <p:spPr bwMode="auto">
            <a:xfrm>
              <a:off x="58674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11" name="Rectangle 42">
              <a:extLst>
                <a:ext uri="{FF2B5EF4-FFF2-40B4-BE49-F238E27FC236}">
                  <a16:creationId xmlns:a16="http://schemas.microsoft.com/office/drawing/2014/main" id="{5527AF71-AD46-3A49-AFE7-3B7D2491631B}"/>
                </a:ext>
              </a:extLst>
            </p:cNvPr>
            <p:cNvSpPr>
              <a:spLocks noChangeArrowheads="1"/>
            </p:cNvSpPr>
            <p:nvPr/>
          </p:nvSpPr>
          <p:spPr bwMode="auto">
            <a:xfrm>
              <a:off x="58674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12" name="Rectangle 45">
              <a:extLst>
                <a:ext uri="{FF2B5EF4-FFF2-40B4-BE49-F238E27FC236}">
                  <a16:creationId xmlns:a16="http://schemas.microsoft.com/office/drawing/2014/main" id="{E1C77D2D-06D8-5E4A-BDD6-2DA35DA0A9FD}"/>
                </a:ext>
              </a:extLst>
            </p:cNvPr>
            <p:cNvSpPr>
              <a:spLocks noChangeArrowheads="1"/>
            </p:cNvSpPr>
            <p:nvPr/>
          </p:nvSpPr>
          <p:spPr bwMode="auto">
            <a:xfrm>
              <a:off x="63246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13" name="Rectangle 46">
              <a:extLst>
                <a:ext uri="{FF2B5EF4-FFF2-40B4-BE49-F238E27FC236}">
                  <a16:creationId xmlns:a16="http://schemas.microsoft.com/office/drawing/2014/main" id="{D3B17D39-EEA1-D84E-A052-F17AEAF1F10E}"/>
                </a:ext>
              </a:extLst>
            </p:cNvPr>
            <p:cNvSpPr>
              <a:spLocks noChangeArrowheads="1"/>
            </p:cNvSpPr>
            <p:nvPr/>
          </p:nvSpPr>
          <p:spPr bwMode="auto">
            <a:xfrm>
              <a:off x="63246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14" name="Rectangle 47">
              <a:extLst>
                <a:ext uri="{FF2B5EF4-FFF2-40B4-BE49-F238E27FC236}">
                  <a16:creationId xmlns:a16="http://schemas.microsoft.com/office/drawing/2014/main" id="{E6D20076-D8A6-BE4F-B258-3635EF10BE2A}"/>
                </a:ext>
              </a:extLst>
            </p:cNvPr>
            <p:cNvSpPr>
              <a:spLocks noChangeArrowheads="1"/>
            </p:cNvSpPr>
            <p:nvPr/>
          </p:nvSpPr>
          <p:spPr bwMode="auto">
            <a:xfrm>
              <a:off x="48768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15" name="Rectangle 49">
              <a:extLst>
                <a:ext uri="{FF2B5EF4-FFF2-40B4-BE49-F238E27FC236}">
                  <a16:creationId xmlns:a16="http://schemas.microsoft.com/office/drawing/2014/main" id="{C64544F8-FE37-9046-ADB9-80F70ED5DA29}"/>
                </a:ext>
              </a:extLst>
            </p:cNvPr>
            <p:cNvSpPr>
              <a:spLocks noChangeArrowheads="1"/>
            </p:cNvSpPr>
            <p:nvPr/>
          </p:nvSpPr>
          <p:spPr bwMode="auto">
            <a:xfrm>
              <a:off x="67818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16" name="Rectangle 50">
              <a:extLst>
                <a:ext uri="{FF2B5EF4-FFF2-40B4-BE49-F238E27FC236}">
                  <a16:creationId xmlns:a16="http://schemas.microsoft.com/office/drawing/2014/main" id="{2CB08308-9FDB-0846-9C28-80FF17A9EE48}"/>
                </a:ext>
              </a:extLst>
            </p:cNvPr>
            <p:cNvSpPr>
              <a:spLocks noChangeArrowheads="1"/>
            </p:cNvSpPr>
            <p:nvPr/>
          </p:nvSpPr>
          <p:spPr bwMode="auto">
            <a:xfrm>
              <a:off x="67818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17" name="Rectangle 51">
              <a:extLst>
                <a:ext uri="{FF2B5EF4-FFF2-40B4-BE49-F238E27FC236}">
                  <a16:creationId xmlns:a16="http://schemas.microsoft.com/office/drawing/2014/main" id="{22D1006D-7871-1842-96F4-E49834F4E6C4}"/>
                </a:ext>
              </a:extLst>
            </p:cNvPr>
            <p:cNvSpPr>
              <a:spLocks noChangeArrowheads="1"/>
            </p:cNvSpPr>
            <p:nvPr/>
          </p:nvSpPr>
          <p:spPr bwMode="auto">
            <a:xfrm>
              <a:off x="54102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18" name="Rectangle 77">
              <a:extLst>
                <a:ext uri="{FF2B5EF4-FFF2-40B4-BE49-F238E27FC236}">
                  <a16:creationId xmlns:a16="http://schemas.microsoft.com/office/drawing/2014/main" id="{E027BBE3-0477-8445-ADF8-6A230AB13293}"/>
                </a:ext>
              </a:extLst>
            </p:cNvPr>
            <p:cNvSpPr>
              <a:spLocks noChangeArrowheads="1"/>
            </p:cNvSpPr>
            <p:nvPr/>
          </p:nvSpPr>
          <p:spPr bwMode="auto">
            <a:xfrm>
              <a:off x="54102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19" name="Rectangle 80">
              <a:extLst>
                <a:ext uri="{FF2B5EF4-FFF2-40B4-BE49-F238E27FC236}">
                  <a16:creationId xmlns:a16="http://schemas.microsoft.com/office/drawing/2014/main" id="{C557BE2E-4055-E846-A356-347FA725C891}"/>
                </a:ext>
              </a:extLst>
            </p:cNvPr>
            <p:cNvSpPr>
              <a:spLocks noChangeArrowheads="1"/>
            </p:cNvSpPr>
            <p:nvPr/>
          </p:nvSpPr>
          <p:spPr bwMode="auto">
            <a:xfrm>
              <a:off x="48768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20" name="Rectangle 41">
              <a:extLst>
                <a:ext uri="{FF2B5EF4-FFF2-40B4-BE49-F238E27FC236}">
                  <a16:creationId xmlns:a16="http://schemas.microsoft.com/office/drawing/2014/main" id="{A900476D-BFB0-674A-A96F-79D69BDBCECE}"/>
                </a:ext>
              </a:extLst>
            </p:cNvPr>
            <p:cNvSpPr>
              <a:spLocks noChangeArrowheads="1"/>
            </p:cNvSpPr>
            <p:nvPr/>
          </p:nvSpPr>
          <p:spPr bwMode="auto">
            <a:xfrm>
              <a:off x="58674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21" name="Rectangle 42">
              <a:extLst>
                <a:ext uri="{FF2B5EF4-FFF2-40B4-BE49-F238E27FC236}">
                  <a16:creationId xmlns:a16="http://schemas.microsoft.com/office/drawing/2014/main" id="{F2610EB4-9B06-A141-A3A6-167BCA581B3B}"/>
                </a:ext>
              </a:extLst>
            </p:cNvPr>
            <p:cNvSpPr>
              <a:spLocks noChangeArrowheads="1"/>
            </p:cNvSpPr>
            <p:nvPr/>
          </p:nvSpPr>
          <p:spPr bwMode="auto">
            <a:xfrm>
              <a:off x="58674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22" name="Rectangle 45">
              <a:extLst>
                <a:ext uri="{FF2B5EF4-FFF2-40B4-BE49-F238E27FC236}">
                  <a16:creationId xmlns:a16="http://schemas.microsoft.com/office/drawing/2014/main" id="{3F9326C4-2DB1-8E46-B75A-DF9A95E2A7BF}"/>
                </a:ext>
              </a:extLst>
            </p:cNvPr>
            <p:cNvSpPr>
              <a:spLocks noChangeArrowheads="1"/>
            </p:cNvSpPr>
            <p:nvPr/>
          </p:nvSpPr>
          <p:spPr bwMode="auto">
            <a:xfrm>
              <a:off x="63246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23" name="Rectangle 46">
              <a:extLst>
                <a:ext uri="{FF2B5EF4-FFF2-40B4-BE49-F238E27FC236}">
                  <a16:creationId xmlns:a16="http://schemas.microsoft.com/office/drawing/2014/main" id="{B563BE3F-4643-3943-8BEB-29A03012193D}"/>
                </a:ext>
              </a:extLst>
            </p:cNvPr>
            <p:cNvSpPr>
              <a:spLocks noChangeArrowheads="1"/>
            </p:cNvSpPr>
            <p:nvPr/>
          </p:nvSpPr>
          <p:spPr bwMode="auto">
            <a:xfrm>
              <a:off x="63246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24" name="Rectangle 47">
              <a:extLst>
                <a:ext uri="{FF2B5EF4-FFF2-40B4-BE49-F238E27FC236}">
                  <a16:creationId xmlns:a16="http://schemas.microsoft.com/office/drawing/2014/main" id="{381A08A4-97D5-634B-A999-5A2AD3ABF7D7}"/>
                </a:ext>
              </a:extLst>
            </p:cNvPr>
            <p:cNvSpPr>
              <a:spLocks noChangeArrowheads="1"/>
            </p:cNvSpPr>
            <p:nvPr/>
          </p:nvSpPr>
          <p:spPr bwMode="auto">
            <a:xfrm>
              <a:off x="48768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25" name="Rectangle 49">
              <a:extLst>
                <a:ext uri="{FF2B5EF4-FFF2-40B4-BE49-F238E27FC236}">
                  <a16:creationId xmlns:a16="http://schemas.microsoft.com/office/drawing/2014/main" id="{444908D2-26A5-4840-B326-0122BE33E199}"/>
                </a:ext>
              </a:extLst>
            </p:cNvPr>
            <p:cNvSpPr>
              <a:spLocks noChangeArrowheads="1"/>
            </p:cNvSpPr>
            <p:nvPr/>
          </p:nvSpPr>
          <p:spPr bwMode="auto">
            <a:xfrm>
              <a:off x="67818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26" name="Rectangle 50">
              <a:extLst>
                <a:ext uri="{FF2B5EF4-FFF2-40B4-BE49-F238E27FC236}">
                  <a16:creationId xmlns:a16="http://schemas.microsoft.com/office/drawing/2014/main" id="{2CAF4B91-12B3-5E41-B495-5603AA118F62}"/>
                </a:ext>
              </a:extLst>
            </p:cNvPr>
            <p:cNvSpPr>
              <a:spLocks noChangeArrowheads="1"/>
            </p:cNvSpPr>
            <p:nvPr/>
          </p:nvSpPr>
          <p:spPr bwMode="auto">
            <a:xfrm>
              <a:off x="67818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27" name="Rectangle 51">
              <a:extLst>
                <a:ext uri="{FF2B5EF4-FFF2-40B4-BE49-F238E27FC236}">
                  <a16:creationId xmlns:a16="http://schemas.microsoft.com/office/drawing/2014/main" id="{66625C37-92B0-D149-8A49-1789CD9CEF2A}"/>
                </a:ext>
              </a:extLst>
            </p:cNvPr>
            <p:cNvSpPr>
              <a:spLocks noChangeArrowheads="1"/>
            </p:cNvSpPr>
            <p:nvPr/>
          </p:nvSpPr>
          <p:spPr bwMode="auto">
            <a:xfrm>
              <a:off x="54102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28" name="Rectangle 77">
              <a:extLst>
                <a:ext uri="{FF2B5EF4-FFF2-40B4-BE49-F238E27FC236}">
                  <a16:creationId xmlns:a16="http://schemas.microsoft.com/office/drawing/2014/main" id="{BCFFF2FC-CDC1-314E-B07A-272E2C056EB9}"/>
                </a:ext>
              </a:extLst>
            </p:cNvPr>
            <p:cNvSpPr>
              <a:spLocks noChangeArrowheads="1"/>
            </p:cNvSpPr>
            <p:nvPr/>
          </p:nvSpPr>
          <p:spPr bwMode="auto">
            <a:xfrm>
              <a:off x="54102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29" name="Rectangle 80">
              <a:extLst>
                <a:ext uri="{FF2B5EF4-FFF2-40B4-BE49-F238E27FC236}">
                  <a16:creationId xmlns:a16="http://schemas.microsoft.com/office/drawing/2014/main" id="{5B5353FE-520F-AF43-8F17-BDF6DBBC9196}"/>
                </a:ext>
              </a:extLst>
            </p:cNvPr>
            <p:cNvSpPr>
              <a:spLocks noChangeArrowheads="1"/>
            </p:cNvSpPr>
            <p:nvPr/>
          </p:nvSpPr>
          <p:spPr bwMode="auto">
            <a:xfrm>
              <a:off x="48768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30" name="Rectangle 41">
              <a:extLst>
                <a:ext uri="{FF2B5EF4-FFF2-40B4-BE49-F238E27FC236}">
                  <a16:creationId xmlns:a16="http://schemas.microsoft.com/office/drawing/2014/main" id="{49E87AB4-C4D8-7041-91D2-54EC9C1E4077}"/>
                </a:ext>
              </a:extLst>
            </p:cNvPr>
            <p:cNvSpPr>
              <a:spLocks noChangeArrowheads="1"/>
            </p:cNvSpPr>
            <p:nvPr/>
          </p:nvSpPr>
          <p:spPr bwMode="auto">
            <a:xfrm>
              <a:off x="58674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31" name="Rectangle 42">
              <a:extLst>
                <a:ext uri="{FF2B5EF4-FFF2-40B4-BE49-F238E27FC236}">
                  <a16:creationId xmlns:a16="http://schemas.microsoft.com/office/drawing/2014/main" id="{75197E07-326F-F849-9467-77CD90E7E9DE}"/>
                </a:ext>
              </a:extLst>
            </p:cNvPr>
            <p:cNvSpPr>
              <a:spLocks noChangeArrowheads="1"/>
            </p:cNvSpPr>
            <p:nvPr/>
          </p:nvSpPr>
          <p:spPr bwMode="auto">
            <a:xfrm>
              <a:off x="58674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32" name="Rectangle 45">
              <a:extLst>
                <a:ext uri="{FF2B5EF4-FFF2-40B4-BE49-F238E27FC236}">
                  <a16:creationId xmlns:a16="http://schemas.microsoft.com/office/drawing/2014/main" id="{4D6F016B-3832-F341-97D3-95C9227858DE}"/>
                </a:ext>
              </a:extLst>
            </p:cNvPr>
            <p:cNvSpPr>
              <a:spLocks noChangeArrowheads="1"/>
            </p:cNvSpPr>
            <p:nvPr/>
          </p:nvSpPr>
          <p:spPr bwMode="auto">
            <a:xfrm>
              <a:off x="63246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33" name="Rectangle 46">
              <a:extLst>
                <a:ext uri="{FF2B5EF4-FFF2-40B4-BE49-F238E27FC236}">
                  <a16:creationId xmlns:a16="http://schemas.microsoft.com/office/drawing/2014/main" id="{BB0A685A-27DA-5F4F-8601-EB48A859F1C0}"/>
                </a:ext>
              </a:extLst>
            </p:cNvPr>
            <p:cNvSpPr>
              <a:spLocks noChangeArrowheads="1"/>
            </p:cNvSpPr>
            <p:nvPr/>
          </p:nvSpPr>
          <p:spPr bwMode="auto">
            <a:xfrm>
              <a:off x="63246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34" name="Rectangle 47">
              <a:extLst>
                <a:ext uri="{FF2B5EF4-FFF2-40B4-BE49-F238E27FC236}">
                  <a16:creationId xmlns:a16="http://schemas.microsoft.com/office/drawing/2014/main" id="{A21EF6D9-CBCD-5F42-8D8A-FA3F46AF6BA1}"/>
                </a:ext>
              </a:extLst>
            </p:cNvPr>
            <p:cNvSpPr>
              <a:spLocks noChangeArrowheads="1"/>
            </p:cNvSpPr>
            <p:nvPr/>
          </p:nvSpPr>
          <p:spPr bwMode="auto">
            <a:xfrm>
              <a:off x="48768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35" name="Rectangle 49">
              <a:extLst>
                <a:ext uri="{FF2B5EF4-FFF2-40B4-BE49-F238E27FC236}">
                  <a16:creationId xmlns:a16="http://schemas.microsoft.com/office/drawing/2014/main" id="{9AAE6139-2D91-8747-B9A4-F73DD4944DFD}"/>
                </a:ext>
              </a:extLst>
            </p:cNvPr>
            <p:cNvSpPr>
              <a:spLocks noChangeArrowheads="1"/>
            </p:cNvSpPr>
            <p:nvPr/>
          </p:nvSpPr>
          <p:spPr bwMode="auto">
            <a:xfrm>
              <a:off x="67818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36" name="Rectangle 50">
              <a:extLst>
                <a:ext uri="{FF2B5EF4-FFF2-40B4-BE49-F238E27FC236}">
                  <a16:creationId xmlns:a16="http://schemas.microsoft.com/office/drawing/2014/main" id="{22DD5C9D-8154-4F47-BA06-F29CC4015AC0}"/>
                </a:ext>
              </a:extLst>
            </p:cNvPr>
            <p:cNvSpPr>
              <a:spLocks noChangeArrowheads="1"/>
            </p:cNvSpPr>
            <p:nvPr/>
          </p:nvSpPr>
          <p:spPr bwMode="auto">
            <a:xfrm>
              <a:off x="67818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37" name="Rectangle 51">
              <a:extLst>
                <a:ext uri="{FF2B5EF4-FFF2-40B4-BE49-F238E27FC236}">
                  <a16:creationId xmlns:a16="http://schemas.microsoft.com/office/drawing/2014/main" id="{FCEB3621-1AF7-784C-BB4F-5331272803CD}"/>
                </a:ext>
              </a:extLst>
            </p:cNvPr>
            <p:cNvSpPr>
              <a:spLocks noChangeArrowheads="1"/>
            </p:cNvSpPr>
            <p:nvPr/>
          </p:nvSpPr>
          <p:spPr bwMode="auto">
            <a:xfrm>
              <a:off x="54102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38" name="Rectangle 77">
              <a:extLst>
                <a:ext uri="{FF2B5EF4-FFF2-40B4-BE49-F238E27FC236}">
                  <a16:creationId xmlns:a16="http://schemas.microsoft.com/office/drawing/2014/main" id="{F8553EAA-4B30-274E-BA71-2957456CE14D}"/>
                </a:ext>
              </a:extLst>
            </p:cNvPr>
            <p:cNvSpPr>
              <a:spLocks noChangeArrowheads="1"/>
            </p:cNvSpPr>
            <p:nvPr/>
          </p:nvSpPr>
          <p:spPr bwMode="auto">
            <a:xfrm>
              <a:off x="54102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39" name="Rectangle 80">
              <a:extLst>
                <a:ext uri="{FF2B5EF4-FFF2-40B4-BE49-F238E27FC236}">
                  <a16:creationId xmlns:a16="http://schemas.microsoft.com/office/drawing/2014/main" id="{E35AF77C-2253-1B43-A5F2-0F5F95267821}"/>
                </a:ext>
              </a:extLst>
            </p:cNvPr>
            <p:cNvSpPr>
              <a:spLocks noChangeArrowheads="1"/>
            </p:cNvSpPr>
            <p:nvPr/>
          </p:nvSpPr>
          <p:spPr bwMode="auto">
            <a:xfrm>
              <a:off x="48768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40" name="Rectangle 41">
              <a:extLst>
                <a:ext uri="{FF2B5EF4-FFF2-40B4-BE49-F238E27FC236}">
                  <a16:creationId xmlns:a16="http://schemas.microsoft.com/office/drawing/2014/main" id="{DCA83F64-094C-BD49-B41C-FC415E6F0DAE}"/>
                </a:ext>
              </a:extLst>
            </p:cNvPr>
            <p:cNvSpPr>
              <a:spLocks noChangeArrowheads="1"/>
            </p:cNvSpPr>
            <p:nvPr/>
          </p:nvSpPr>
          <p:spPr bwMode="auto">
            <a:xfrm>
              <a:off x="58674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41" name="Rectangle 42">
              <a:extLst>
                <a:ext uri="{FF2B5EF4-FFF2-40B4-BE49-F238E27FC236}">
                  <a16:creationId xmlns:a16="http://schemas.microsoft.com/office/drawing/2014/main" id="{38B08E4C-DC02-D649-88BA-C96B5B7FB759}"/>
                </a:ext>
              </a:extLst>
            </p:cNvPr>
            <p:cNvSpPr>
              <a:spLocks noChangeArrowheads="1"/>
            </p:cNvSpPr>
            <p:nvPr/>
          </p:nvSpPr>
          <p:spPr bwMode="auto">
            <a:xfrm>
              <a:off x="58674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42" name="Rectangle 45">
              <a:extLst>
                <a:ext uri="{FF2B5EF4-FFF2-40B4-BE49-F238E27FC236}">
                  <a16:creationId xmlns:a16="http://schemas.microsoft.com/office/drawing/2014/main" id="{9BF6132A-FB1F-374C-A99B-3AFE1CAB90F3}"/>
                </a:ext>
              </a:extLst>
            </p:cNvPr>
            <p:cNvSpPr>
              <a:spLocks noChangeArrowheads="1"/>
            </p:cNvSpPr>
            <p:nvPr/>
          </p:nvSpPr>
          <p:spPr bwMode="auto">
            <a:xfrm>
              <a:off x="63246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43" name="Rectangle 46">
              <a:extLst>
                <a:ext uri="{FF2B5EF4-FFF2-40B4-BE49-F238E27FC236}">
                  <a16:creationId xmlns:a16="http://schemas.microsoft.com/office/drawing/2014/main" id="{E26893C3-7A77-8A40-A585-D0AC0F07A782}"/>
                </a:ext>
              </a:extLst>
            </p:cNvPr>
            <p:cNvSpPr>
              <a:spLocks noChangeArrowheads="1"/>
            </p:cNvSpPr>
            <p:nvPr/>
          </p:nvSpPr>
          <p:spPr bwMode="auto">
            <a:xfrm>
              <a:off x="63246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44" name="Rectangle 47">
              <a:extLst>
                <a:ext uri="{FF2B5EF4-FFF2-40B4-BE49-F238E27FC236}">
                  <a16:creationId xmlns:a16="http://schemas.microsoft.com/office/drawing/2014/main" id="{A0FA5419-6213-0E4C-9158-DB201D80A8F9}"/>
                </a:ext>
              </a:extLst>
            </p:cNvPr>
            <p:cNvSpPr>
              <a:spLocks noChangeArrowheads="1"/>
            </p:cNvSpPr>
            <p:nvPr/>
          </p:nvSpPr>
          <p:spPr bwMode="auto">
            <a:xfrm>
              <a:off x="48768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45" name="Rectangle 49">
              <a:extLst>
                <a:ext uri="{FF2B5EF4-FFF2-40B4-BE49-F238E27FC236}">
                  <a16:creationId xmlns:a16="http://schemas.microsoft.com/office/drawing/2014/main" id="{07D2BE93-3034-1F4E-AFA4-6AD8C41123EF}"/>
                </a:ext>
              </a:extLst>
            </p:cNvPr>
            <p:cNvSpPr>
              <a:spLocks noChangeArrowheads="1"/>
            </p:cNvSpPr>
            <p:nvPr/>
          </p:nvSpPr>
          <p:spPr bwMode="auto">
            <a:xfrm>
              <a:off x="67818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46" name="Rectangle 50">
              <a:extLst>
                <a:ext uri="{FF2B5EF4-FFF2-40B4-BE49-F238E27FC236}">
                  <a16:creationId xmlns:a16="http://schemas.microsoft.com/office/drawing/2014/main" id="{66DA9748-5CA5-CD4C-978E-CA6B1A45637F}"/>
                </a:ext>
              </a:extLst>
            </p:cNvPr>
            <p:cNvSpPr>
              <a:spLocks noChangeArrowheads="1"/>
            </p:cNvSpPr>
            <p:nvPr/>
          </p:nvSpPr>
          <p:spPr bwMode="auto">
            <a:xfrm>
              <a:off x="67818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47" name="Rectangle 51">
              <a:extLst>
                <a:ext uri="{FF2B5EF4-FFF2-40B4-BE49-F238E27FC236}">
                  <a16:creationId xmlns:a16="http://schemas.microsoft.com/office/drawing/2014/main" id="{4A82148A-5B68-1947-B074-69384CF3BE05}"/>
                </a:ext>
              </a:extLst>
            </p:cNvPr>
            <p:cNvSpPr>
              <a:spLocks noChangeArrowheads="1"/>
            </p:cNvSpPr>
            <p:nvPr/>
          </p:nvSpPr>
          <p:spPr bwMode="auto">
            <a:xfrm>
              <a:off x="54102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48" name="Rectangle 346">
              <a:extLst>
                <a:ext uri="{FF2B5EF4-FFF2-40B4-BE49-F238E27FC236}">
                  <a16:creationId xmlns:a16="http://schemas.microsoft.com/office/drawing/2014/main" id="{6C28D63D-D8D1-8F45-8E83-51BAB83C1C0C}"/>
                </a:ext>
              </a:extLst>
            </p:cNvPr>
            <p:cNvSpPr>
              <a:spLocks noChangeArrowheads="1"/>
            </p:cNvSpPr>
            <p:nvPr/>
          </p:nvSpPr>
          <p:spPr bwMode="auto">
            <a:xfrm>
              <a:off x="54102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49" name="Rectangle 347">
              <a:extLst>
                <a:ext uri="{FF2B5EF4-FFF2-40B4-BE49-F238E27FC236}">
                  <a16:creationId xmlns:a16="http://schemas.microsoft.com/office/drawing/2014/main" id="{276EC72C-F509-F245-BC9A-B1C529B13DF1}"/>
                </a:ext>
              </a:extLst>
            </p:cNvPr>
            <p:cNvSpPr>
              <a:spLocks noChangeArrowheads="1"/>
            </p:cNvSpPr>
            <p:nvPr/>
          </p:nvSpPr>
          <p:spPr bwMode="auto">
            <a:xfrm>
              <a:off x="48768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50" name="Rectangle 41">
              <a:extLst>
                <a:ext uri="{FF2B5EF4-FFF2-40B4-BE49-F238E27FC236}">
                  <a16:creationId xmlns:a16="http://schemas.microsoft.com/office/drawing/2014/main" id="{B8FF1E9E-C472-854A-906D-2FF18A7CE1BB}"/>
                </a:ext>
              </a:extLst>
            </p:cNvPr>
            <p:cNvSpPr>
              <a:spLocks noChangeArrowheads="1"/>
            </p:cNvSpPr>
            <p:nvPr/>
          </p:nvSpPr>
          <p:spPr bwMode="auto">
            <a:xfrm>
              <a:off x="58674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51" name="Rectangle 42">
              <a:extLst>
                <a:ext uri="{FF2B5EF4-FFF2-40B4-BE49-F238E27FC236}">
                  <a16:creationId xmlns:a16="http://schemas.microsoft.com/office/drawing/2014/main" id="{973F1CDA-EC7A-2648-BD33-F33744102BC7}"/>
                </a:ext>
              </a:extLst>
            </p:cNvPr>
            <p:cNvSpPr>
              <a:spLocks noChangeArrowheads="1"/>
            </p:cNvSpPr>
            <p:nvPr/>
          </p:nvSpPr>
          <p:spPr bwMode="auto">
            <a:xfrm>
              <a:off x="58674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52" name="Rectangle 45">
              <a:extLst>
                <a:ext uri="{FF2B5EF4-FFF2-40B4-BE49-F238E27FC236}">
                  <a16:creationId xmlns:a16="http://schemas.microsoft.com/office/drawing/2014/main" id="{55F32B57-12CC-D943-B164-1BB92480459C}"/>
                </a:ext>
              </a:extLst>
            </p:cNvPr>
            <p:cNvSpPr>
              <a:spLocks noChangeArrowheads="1"/>
            </p:cNvSpPr>
            <p:nvPr/>
          </p:nvSpPr>
          <p:spPr bwMode="auto">
            <a:xfrm>
              <a:off x="63246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53" name="Rectangle 46">
              <a:extLst>
                <a:ext uri="{FF2B5EF4-FFF2-40B4-BE49-F238E27FC236}">
                  <a16:creationId xmlns:a16="http://schemas.microsoft.com/office/drawing/2014/main" id="{D7724F3B-1EA8-5F40-A800-ED0A72C9E7BF}"/>
                </a:ext>
              </a:extLst>
            </p:cNvPr>
            <p:cNvSpPr>
              <a:spLocks noChangeArrowheads="1"/>
            </p:cNvSpPr>
            <p:nvPr/>
          </p:nvSpPr>
          <p:spPr bwMode="auto">
            <a:xfrm>
              <a:off x="63246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54" name="Rectangle 47">
              <a:extLst>
                <a:ext uri="{FF2B5EF4-FFF2-40B4-BE49-F238E27FC236}">
                  <a16:creationId xmlns:a16="http://schemas.microsoft.com/office/drawing/2014/main" id="{26756AF3-9265-8549-AED1-9AB4C2DE94C9}"/>
                </a:ext>
              </a:extLst>
            </p:cNvPr>
            <p:cNvSpPr>
              <a:spLocks noChangeArrowheads="1"/>
            </p:cNvSpPr>
            <p:nvPr/>
          </p:nvSpPr>
          <p:spPr bwMode="auto">
            <a:xfrm>
              <a:off x="48768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55" name="Rectangle 49">
              <a:extLst>
                <a:ext uri="{FF2B5EF4-FFF2-40B4-BE49-F238E27FC236}">
                  <a16:creationId xmlns:a16="http://schemas.microsoft.com/office/drawing/2014/main" id="{2BCCB782-6F7A-984A-9894-0A6D1D787919}"/>
                </a:ext>
              </a:extLst>
            </p:cNvPr>
            <p:cNvSpPr>
              <a:spLocks noChangeArrowheads="1"/>
            </p:cNvSpPr>
            <p:nvPr/>
          </p:nvSpPr>
          <p:spPr bwMode="auto">
            <a:xfrm>
              <a:off x="67818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56" name="Rectangle 50">
              <a:extLst>
                <a:ext uri="{FF2B5EF4-FFF2-40B4-BE49-F238E27FC236}">
                  <a16:creationId xmlns:a16="http://schemas.microsoft.com/office/drawing/2014/main" id="{670927F1-2950-2A44-B240-26868F13D593}"/>
                </a:ext>
              </a:extLst>
            </p:cNvPr>
            <p:cNvSpPr>
              <a:spLocks noChangeArrowheads="1"/>
            </p:cNvSpPr>
            <p:nvPr/>
          </p:nvSpPr>
          <p:spPr bwMode="auto">
            <a:xfrm>
              <a:off x="67818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57" name="Rectangle 51">
              <a:extLst>
                <a:ext uri="{FF2B5EF4-FFF2-40B4-BE49-F238E27FC236}">
                  <a16:creationId xmlns:a16="http://schemas.microsoft.com/office/drawing/2014/main" id="{6095548E-4BCF-6142-BB3B-F7EB91832CC9}"/>
                </a:ext>
              </a:extLst>
            </p:cNvPr>
            <p:cNvSpPr>
              <a:spLocks noChangeArrowheads="1"/>
            </p:cNvSpPr>
            <p:nvPr/>
          </p:nvSpPr>
          <p:spPr bwMode="auto">
            <a:xfrm>
              <a:off x="54102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58" name="Rectangle 356">
              <a:extLst>
                <a:ext uri="{FF2B5EF4-FFF2-40B4-BE49-F238E27FC236}">
                  <a16:creationId xmlns:a16="http://schemas.microsoft.com/office/drawing/2014/main" id="{67D4D13A-328E-8945-8831-538B3D49A133}"/>
                </a:ext>
              </a:extLst>
            </p:cNvPr>
            <p:cNvSpPr>
              <a:spLocks noChangeArrowheads="1"/>
            </p:cNvSpPr>
            <p:nvPr/>
          </p:nvSpPr>
          <p:spPr bwMode="auto">
            <a:xfrm>
              <a:off x="54102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59" name="Rectangle 357">
              <a:extLst>
                <a:ext uri="{FF2B5EF4-FFF2-40B4-BE49-F238E27FC236}">
                  <a16:creationId xmlns:a16="http://schemas.microsoft.com/office/drawing/2014/main" id="{F315334C-13FB-5045-B55B-74228F1E3B52}"/>
                </a:ext>
              </a:extLst>
            </p:cNvPr>
            <p:cNvSpPr>
              <a:spLocks noChangeArrowheads="1"/>
            </p:cNvSpPr>
            <p:nvPr/>
          </p:nvSpPr>
          <p:spPr bwMode="auto">
            <a:xfrm>
              <a:off x="48768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60" name="Rectangle 41">
              <a:extLst>
                <a:ext uri="{FF2B5EF4-FFF2-40B4-BE49-F238E27FC236}">
                  <a16:creationId xmlns:a16="http://schemas.microsoft.com/office/drawing/2014/main" id="{DDB73BF5-C4BA-2C48-AD57-FCBC5A45571B}"/>
                </a:ext>
              </a:extLst>
            </p:cNvPr>
            <p:cNvSpPr>
              <a:spLocks noChangeArrowheads="1"/>
            </p:cNvSpPr>
            <p:nvPr/>
          </p:nvSpPr>
          <p:spPr bwMode="auto">
            <a:xfrm>
              <a:off x="58674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61" name="Rectangle 42">
              <a:extLst>
                <a:ext uri="{FF2B5EF4-FFF2-40B4-BE49-F238E27FC236}">
                  <a16:creationId xmlns:a16="http://schemas.microsoft.com/office/drawing/2014/main" id="{4C89295E-937A-1C42-96AE-24E11932FE15}"/>
                </a:ext>
              </a:extLst>
            </p:cNvPr>
            <p:cNvSpPr>
              <a:spLocks noChangeArrowheads="1"/>
            </p:cNvSpPr>
            <p:nvPr/>
          </p:nvSpPr>
          <p:spPr bwMode="auto">
            <a:xfrm>
              <a:off x="58674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62" name="Rectangle 45">
              <a:extLst>
                <a:ext uri="{FF2B5EF4-FFF2-40B4-BE49-F238E27FC236}">
                  <a16:creationId xmlns:a16="http://schemas.microsoft.com/office/drawing/2014/main" id="{08A390EA-9603-FE4F-A8A2-94D56D5330A7}"/>
                </a:ext>
              </a:extLst>
            </p:cNvPr>
            <p:cNvSpPr>
              <a:spLocks noChangeArrowheads="1"/>
            </p:cNvSpPr>
            <p:nvPr/>
          </p:nvSpPr>
          <p:spPr bwMode="auto">
            <a:xfrm>
              <a:off x="63246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63" name="Rectangle 46">
              <a:extLst>
                <a:ext uri="{FF2B5EF4-FFF2-40B4-BE49-F238E27FC236}">
                  <a16:creationId xmlns:a16="http://schemas.microsoft.com/office/drawing/2014/main" id="{78107E86-7545-4448-B80B-E3272B3DBE32}"/>
                </a:ext>
              </a:extLst>
            </p:cNvPr>
            <p:cNvSpPr>
              <a:spLocks noChangeArrowheads="1"/>
            </p:cNvSpPr>
            <p:nvPr/>
          </p:nvSpPr>
          <p:spPr bwMode="auto">
            <a:xfrm>
              <a:off x="63246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64" name="Rectangle 47">
              <a:extLst>
                <a:ext uri="{FF2B5EF4-FFF2-40B4-BE49-F238E27FC236}">
                  <a16:creationId xmlns:a16="http://schemas.microsoft.com/office/drawing/2014/main" id="{34411BC9-2158-DA41-A070-1FEB54998D67}"/>
                </a:ext>
              </a:extLst>
            </p:cNvPr>
            <p:cNvSpPr>
              <a:spLocks noChangeArrowheads="1"/>
            </p:cNvSpPr>
            <p:nvPr/>
          </p:nvSpPr>
          <p:spPr bwMode="auto">
            <a:xfrm>
              <a:off x="48768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65" name="Rectangle 49">
              <a:extLst>
                <a:ext uri="{FF2B5EF4-FFF2-40B4-BE49-F238E27FC236}">
                  <a16:creationId xmlns:a16="http://schemas.microsoft.com/office/drawing/2014/main" id="{172CC90F-8B3E-7B41-BEF4-ADF23EFFB0A3}"/>
                </a:ext>
              </a:extLst>
            </p:cNvPr>
            <p:cNvSpPr>
              <a:spLocks noChangeArrowheads="1"/>
            </p:cNvSpPr>
            <p:nvPr/>
          </p:nvSpPr>
          <p:spPr bwMode="auto">
            <a:xfrm>
              <a:off x="67818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66" name="Rectangle 50">
              <a:extLst>
                <a:ext uri="{FF2B5EF4-FFF2-40B4-BE49-F238E27FC236}">
                  <a16:creationId xmlns:a16="http://schemas.microsoft.com/office/drawing/2014/main" id="{24975C9C-78DB-664C-AE9F-BA977348396A}"/>
                </a:ext>
              </a:extLst>
            </p:cNvPr>
            <p:cNvSpPr>
              <a:spLocks noChangeArrowheads="1"/>
            </p:cNvSpPr>
            <p:nvPr/>
          </p:nvSpPr>
          <p:spPr bwMode="auto">
            <a:xfrm>
              <a:off x="67818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67" name="Rectangle 51">
              <a:extLst>
                <a:ext uri="{FF2B5EF4-FFF2-40B4-BE49-F238E27FC236}">
                  <a16:creationId xmlns:a16="http://schemas.microsoft.com/office/drawing/2014/main" id="{AAEB9D86-81A8-F14D-B0BC-1B35679317D1}"/>
                </a:ext>
              </a:extLst>
            </p:cNvPr>
            <p:cNvSpPr>
              <a:spLocks noChangeArrowheads="1"/>
            </p:cNvSpPr>
            <p:nvPr/>
          </p:nvSpPr>
          <p:spPr bwMode="auto">
            <a:xfrm>
              <a:off x="54102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68" name="Rectangle 366">
              <a:extLst>
                <a:ext uri="{FF2B5EF4-FFF2-40B4-BE49-F238E27FC236}">
                  <a16:creationId xmlns:a16="http://schemas.microsoft.com/office/drawing/2014/main" id="{57630854-6B78-0047-B354-F49967860145}"/>
                </a:ext>
              </a:extLst>
            </p:cNvPr>
            <p:cNvSpPr>
              <a:spLocks noChangeArrowheads="1"/>
            </p:cNvSpPr>
            <p:nvPr/>
          </p:nvSpPr>
          <p:spPr bwMode="auto">
            <a:xfrm>
              <a:off x="54102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69" name="Rectangle 367">
              <a:extLst>
                <a:ext uri="{FF2B5EF4-FFF2-40B4-BE49-F238E27FC236}">
                  <a16:creationId xmlns:a16="http://schemas.microsoft.com/office/drawing/2014/main" id="{7524F224-FEEC-E345-93FD-3E86990AE8D2}"/>
                </a:ext>
              </a:extLst>
            </p:cNvPr>
            <p:cNvSpPr>
              <a:spLocks noChangeArrowheads="1"/>
            </p:cNvSpPr>
            <p:nvPr/>
          </p:nvSpPr>
          <p:spPr bwMode="auto">
            <a:xfrm>
              <a:off x="48768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70" name="Rectangle 41">
              <a:extLst>
                <a:ext uri="{FF2B5EF4-FFF2-40B4-BE49-F238E27FC236}">
                  <a16:creationId xmlns:a16="http://schemas.microsoft.com/office/drawing/2014/main" id="{AE0C914F-A263-C24E-8A71-411117142090}"/>
                </a:ext>
              </a:extLst>
            </p:cNvPr>
            <p:cNvSpPr>
              <a:spLocks noChangeArrowheads="1"/>
            </p:cNvSpPr>
            <p:nvPr/>
          </p:nvSpPr>
          <p:spPr bwMode="auto">
            <a:xfrm>
              <a:off x="58674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71" name="Rectangle 42">
              <a:extLst>
                <a:ext uri="{FF2B5EF4-FFF2-40B4-BE49-F238E27FC236}">
                  <a16:creationId xmlns:a16="http://schemas.microsoft.com/office/drawing/2014/main" id="{B8997E84-4128-AE47-A8C5-A9548A80161C}"/>
                </a:ext>
              </a:extLst>
            </p:cNvPr>
            <p:cNvSpPr>
              <a:spLocks noChangeArrowheads="1"/>
            </p:cNvSpPr>
            <p:nvPr/>
          </p:nvSpPr>
          <p:spPr bwMode="auto">
            <a:xfrm>
              <a:off x="58674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72" name="Rectangle 45">
              <a:extLst>
                <a:ext uri="{FF2B5EF4-FFF2-40B4-BE49-F238E27FC236}">
                  <a16:creationId xmlns:a16="http://schemas.microsoft.com/office/drawing/2014/main" id="{246FD287-F657-204F-B041-4D9F74EBD6C4}"/>
                </a:ext>
              </a:extLst>
            </p:cNvPr>
            <p:cNvSpPr>
              <a:spLocks noChangeArrowheads="1"/>
            </p:cNvSpPr>
            <p:nvPr/>
          </p:nvSpPr>
          <p:spPr bwMode="auto">
            <a:xfrm>
              <a:off x="63246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73" name="Rectangle 46">
              <a:extLst>
                <a:ext uri="{FF2B5EF4-FFF2-40B4-BE49-F238E27FC236}">
                  <a16:creationId xmlns:a16="http://schemas.microsoft.com/office/drawing/2014/main" id="{FE218B44-7A23-0D43-A4E0-CE660EF340E2}"/>
                </a:ext>
              </a:extLst>
            </p:cNvPr>
            <p:cNvSpPr>
              <a:spLocks noChangeArrowheads="1"/>
            </p:cNvSpPr>
            <p:nvPr/>
          </p:nvSpPr>
          <p:spPr bwMode="auto">
            <a:xfrm>
              <a:off x="63246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74" name="Rectangle 49">
              <a:extLst>
                <a:ext uri="{FF2B5EF4-FFF2-40B4-BE49-F238E27FC236}">
                  <a16:creationId xmlns:a16="http://schemas.microsoft.com/office/drawing/2014/main" id="{067D286E-75AD-5F41-A0BD-2944FC32EAC7}"/>
                </a:ext>
              </a:extLst>
            </p:cNvPr>
            <p:cNvSpPr>
              <a:spLocks noChangeArrowheads="1"/>
            </p:cNvSpPr>
            <p:nvPr/>
          </p:nvSpPr>
          <p:spPr bwMode="auto">
            <a:xfrm>
              <a:off x="67818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75" name="Rectangle 50">
              <a:extLst>
                <a:ext uri="{FF2B5EF4-FFF2-40B4-BE49-F238E27FC236}">
                  <a16:creationId xmlns:a16="http://schemas.microsoft.com/office/drawing/2014/main" id="{249D4431-4AEE-3E43-8F03-8006F511917C}"/>
                </a:ext>
              </a:extLst>
            </p:cNvPr>
            <p:cNvSpPr>
              <a:spLocks noChangeArrowheads="1"/>
            </p:cNvSpPr>
            <p:nvPr/>
          </p:nvSpPr>
          <p:spPr bwMode="auto">
            <a:xfrm>
              <a:off x="67818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76" name="Rectangle 51">
              <a:extLst>
                <a:ext uri="{FF2B5EF4-FFF2-40B4-BE49-F238E27FC236}">
                  <a16:creationId xmlns:a16="http://schemas.microsoft.com/office/drawing/2014/main" id="{56594147-CB36-9848-AB56-00973A017968}"/>
                </a:ext>
              </a:extLst>
            </p:cNvPr>
            <p:cNvSpPr>
              <a:spLocks noChangeArrowheads="1"/>
            </p:cNvSpPr>
            <p:nvPr/>
          </p:nvSpPr>
          <p:spPr bwMode="auto">
            <a:xfrm>
              <a:off x="54102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77" name="Rectangle 375">
              <a:extLst>
                <a:ext uri="{FF2B5EF4-FFF2-40B4-BE49-F238E27FC236}">
                  <a16:creationId xmlns:a16="http://schemas.microsoft.com/office/drawing/2014/main" id="{16F72333-2DF3-6A41-AF56-82C34CD9F007}"/>
                </a:ext>
              </a:extLst>
            </p:cNvPr>
            <p:cNvSpPr>
              <a:spLocks noChangeArrowheads="1"/>
            </p:cNvSpPr>
            <p:nvPr/>
          </p:nvSpPr>
          <p:spPr bwMode="auto">
            <a:xfrm>
              <a:off x="54102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78" name="Rectangle 51">
              <a:extLst>
                <a:ext uri="{FF2B5EF4-FFF2-40B4-BE49-F238E27FC236}">
                  <a16:creationId xmlns:a16="http://schemas.microsoft.com/office/drawing/2014/main" id="{8A497057-48F4-7F4C-9D7E-D97281848203}"/>
                </a:ext>
              </a:extLst>
            </p:cNvPr>
            <p:cNvSpPr>
              <a:spLocks noChangeArrowheads="1"/>
            </p:cNvSpPr>
            <p:nvPr/>
          </p:nvSpPr>
          <p:spPr bwMode="auto">
            <a:xfrm>
              <a:off x="48768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79" name="Rectangle 377">
              <a:extLst>
                <a:ext uri="{FF2B5EF4-FFF2-40B4-BE49-F238E27FC236}">
                  <a16:creationId xmlns:a16="http://schemas.microsoft.com/office/drawing/2014/main" id="{67689923-5BA6-3441-B567-DDF7DA0C0484}"/>
                </a:ext>
              </a:extLst>
            </p:cNvPr>
            <p:cNvSpPr>
              <a:spLocks noChangeArrowheads="1"/>
            </p:cNvSpPr>
            <p:nvPr/>
          </p:nvSpPr>
          <p:spPr bwMode="auto">
            <a:xfrm>
              <a:off x="48768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80" name="Rectangle 41">
              <a:extLst>
                <a:ext uri="{FF2B5EF4-FFF2-40B4-BE49-F238E27FC236}">
                  <a16:creationId xmlns:a16="http://schemas.microsoft.com/office/drawing/2014/main" id="{5A07A5F4-FF58-054A-BDF0-E5DE63C11EFF}"/>
                </a:ext>
              </a:extLst>
            </p:cNvPr>
            <p:cNvSpPr>
              <a:spLocks noChangeArrowheads="1"/>
            </p:cNvSpPr>
            <p:nvPr/>
          </p:nvSpPr>
          <p:spPr bwMode="auto">
            <a:xfrm>
              <a:off x="58751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81" name="Rectangle 42">
              <a:extLst>
                <a:ext uri="{FF2B5EF4-FFF2-40B4-BE49-F238E27FC236}">
                  <a16:creationId xmlns:a16="http://schemas.microsoft.com/office/drawing/2014/main" id="{B852326E-FD9C-E245-9ED3-FCCF73EED22A}"/>
                </a:ext>
              </a:extLst>
            </p:cNvPr>
            <p:cNvSpPr>
              <a:spLocks noChangeArrowheads="1"/>
            </p:cNvSpPr>
            <p:nvPr/>
          </p:nvSpPr>
          <p:spPr bwMode="auto">
            <a:xfrm>
              <a:off x="58751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82" name="Rectangle 45">
              <a:extLst>
                <a:ext uri="{FF2B5EF4-FFF2-40B4-BE49-F238E27FC236}">
                  <a16:creationId xmlns:a16="http://schemas.microsoft.com/office/drawing/2014/main" id="{B437A8D2-9AA8-4D44-B192-755B721C012A}"/>
                </a:ext>
              </a:extLst>
            </p:cNvPr>
            <p:cNvSpPr>
              <a:spLocks noChangeArrowheads="1"/>
            </p:cNvSpPr>
            <p:nvPr/>
          </p:nvSpPr>
          <p:spPr bwMode="auto">
            <a:xfrm>
              <a:off x="63323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83" name="Rectangle 46">
              <a:extLst>
                <a:ext uri="{FF2B5EF4-FFF2-40B4-BE49-F238E27FC236}">
                  <a16:creationId xmlns:a16="http://schemas.microsoft.com/office/drawing/2014/main" id="{6890A848-D833-7A4D-8F19-0E42233312B9}"/>
                </a:ext>
              </a:extLst>
            </p:cNvPr>
            <p:cNvSpPr>
              <a:spLocks noChangeArrowheads="1"/>
            </p:cNvSpPr>
            <p:nvPr/>
          </p:nvSpPr>
          <p:spPr bwMode="auto">
            <a:xfrm>
              <a:off x="63323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84" name="Rectangle 49">
              <a:extLst>
                <a:ext uri="{FF2B5EF4-FFF2-40B4-BE49-F238E27FC236}">
                  <a16:creationId xmlns:a16="http://schemas.microsoft.com/office/drawing/2014/main" id="{A03A659D-87CC-1C4E-B2A6-3C96CC8ADCDE}"/>
                </a:ext>
              </a:extLst>
            </p:cNvPr>
            <p:cNvSpPr>
              <a:spLocks noChangeArrowheads="1"/>
            </p:cNvSpPr>
            <p:nvPr/>
          </p:nvSpPr>
          <p:spPr bwMode="auto">
            <a:xfrm>
              <a:off x="67895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85" name="Rectangle 50">
              <a:extLst>
                <a:ext uri="{FF2B5EF4-FFF2-40B4-BE49-F238E27FC236}">
                  <a16:creationId xmlns:a16="http://schemas.microsoft.com/office/drawing/2014/main" id="{1330312D-4411-6E49-B583-6C3762F0EE6D}"/>
                </a:ext>
              </a:extLst>
            </p:cNvPr>
            <p:cNvSpPr>
              <a:spLocks noChangeArrowheads="1"/>
            </p:cNvSpPr>
            <p:nvPr/>
          </p:nvSpPr>
          <p:spPr bwMode="auto">
            <a:xfrm>
              <a:off x="67895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86" name="Rectangle 51">
              <a:extLst>
                <a:ext uri="{FF2B5EF4-FFF2-40B4-BE49-F238E27FC236}">
                  <a16:creationId xmlns:a16="http://schemas.microsoft.com/office/drawing/2014/main" id="{3467720C-6476-5547-9C97-9EAB179E4355}"/>
                </a:ext>
              </a:extLst>
            </p:cNvPr>
            <p:cNvSpPr>
              <a:spLocks noChangeArrowheads="1"/>
            </p:cNvSpPr>
            <p:nvPr/>
          </p:nvSpPr>
          <p:spPr bwMode="auto">
            <a:xfrm>
              <a:off x="54179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87" name="Rectangle 77">
              <a:extLst>
                <a:ext uri="{FF2B5EF4-FFF2-40B4-BE49-F238E27FC236}">
                  <a16:creationId xmlns:a16="http://schemas.microsoft.com/office/drawing/2014/main" id="{C1C8582F-65FE-B444-95CB-C173636378AB}"/>
                </a:ext>
              </a:extLst>
            </p:cNvPr>
            <p:cNvSpPr>
              <a:spLocks noChangeArrowheads="1"/>
            </p:cNvSpPr>
            <p:nvPr/>
          </p:nvSpPr>
          <p:spPr bwMode="auto">
            <a:xfrm>
              <a:off x="54179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88" name="Rectangle 80">
              <a:extLst>
                <a:ext uri="{FF2B5EF4-FFF2-40B4-BE49-F238E27FC236}">
                  <a16:creationId xmlns:a16="http://schemas.microsoft.com/office/drawing/2014/main" id="{8B8EA014-6FBE-2F47-BC5F-43D3DA889699}"/>
                </a:ext>
              </a:extLst>
            </p:cNvPr>
            <p:cNvSpPr>
              <a:spLocks noChangeArrowheads="1"/>
            </p:cNvSpPr>
            <p:nvPr/>
          </p:nvSpPr>
          <p:spPr bwMode="auto">
            <a:xfrm>
              <a:off x="48845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89" name="Rectangle 41">
              <a:extLst>
                <a:ext uri="{FF2B5EF4-FFF2-40B4-BE49-F238E27FC236}">
                  <a16:creationId xmlns:a16="http://schemas.microsoft.com/office/drawing/2014/main" id="{C6D30E18-89D6-E041-A95B-88A1E0E88B95}"/>
                </a:ext>
              </a:extLst>
            </p:cNvPr>
            <p:cNvSpPr>
              <a:spLocks noChangeArrowheads="1"/>
            </p:cNvSpPr>
            <p:nvPr/>
          </p:nvSpPr>
          <p:spPr bwMode="auto">
            <a:xfrm>
              <a:off x="58751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90" name="Rectangle 42">
              <a:extLst>
                <a:ext uri="{FF2B5EF4-FFF2-40B4-BE49-F238E27FC236}">
                  <a16:creationId xmlns:a16="http://schemas.microsoft.com/office/drawing/2014/main" id="{6B0B9581-42B8-654F-8A56-B0697B9220E0}"/>
                </a:ext>
              </a:extLst>
            </p:cNvPr>
            <p:cNvSpPr>
              <a:spLocks noChangeArrowheads="1"/>
            </p:cNvSpPr>
            <p:nvPr/>
          </p:nvSpPr>
          <p:spPr bwMode="auto">
            <a:xfrm>
              <a:off x="58751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91" name="Rectangle 45">
              <a:extLst>
                <a:ext uri="{FF2B5EF4-FFF2-40B4-BE49-F238E27FC236}">
                  <a16:creationId xmlns:a16="http://schemas.microsoft.com/office/drawing/2014/main" id="{EDE39009-6F41-3340-9F09-63E5E61EB6B3}"/>
                </a:ext>
              </a:extLst>
            </p:cNvPr>
            <p:cNvSpPr>
              <a:spLocks noChangeArrowheads="1"/>
            </p:cNvSpPr>
            <p:nvPr/>
          </p:nvSpPr>
          <p:spPr bwMode="auto">
            <a:xfrm>
              <a:off x="63323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92" name="Rectangle 46">
              <a:extLst>
                <a:ext uri="{FF2B5EF4-FFF2-40B4-BE49-F238E27FC236}">
                  <a16:creationId xmlns:a16="http://schemas.microsoft.com/office/drawing/2014/main" id="{DA32C0E4-6DB5-D049-9B4F-AD9CCCD9A774}"/>
                </a:ext>
              </a:extLst>
            </p:cNvPr>
            <p:cNvSpPr>
              <a:spLocks noChangeArrowheads="1"/>
            </p:cNvSpPr>
            <p:nvPr/>
          </p:nvSpPr>
          <p:spPr bwMode="auto">
            <a:xfrm>
              <a:off x="63323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93" name="Rectangle 49">
              <a:extLst>
                <a:ext uri="{FF2B5EF4-FFF2-40B4-BE49-F238E27FC236}">
                  <a16:creationId xmlns:a16="http://schemas.microsoft.com/office/drawing/2014/main" id="{B615E55B-4AB0-DC48-9F26-21A7E7F78316}"/>
                </a:ext>
              </a:extLst>
            </p:cNvPr>
            <p:cNvSpPr>
              <a:spLocks noChangeArrowheads="1"/>
            </p:cNvSpPr>
            <p:nvPr/>
          </p:nvSpPr>
          <p:spPr bwMode="auto">
            <a:xfrm>
              <a:off x="67895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94" name="Rectangle 50">
              <a:extLst>
                <a:ext uri="{FF2B5EF4-FFF2-40B4-BE49-F238E27FC236}">
                  <a16:creationId xmlns:a16="http://schemas.microsoft.com/office/drawing/2014/main" id="{F5786926-7DF2-5643-9620-74CF669AFB7C}"/>
                </a:ext>
              </a:extLst>
            </p:cNvPr>
            <p:cNvSpPr>
              <a:spLocks noChangeArrowheads="1"/>
            </p:cNvSpPr>
            <p:nvPr/>
          </p:nvSpPr>
          <p:spPr bwMode="auto">
            <a:xfrm>
              <a:off x="67895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95" name="Rectangle 51">
              <a:extLst>
                <a:ext uri="{FF2B5EF4-FFF2-40B4-BE49-F238E27FC236}">
                  <a16:creationId xmlns:a16="http://schemas.microsoft.com/office/drawing/2014/main" id="{5FC1FE4C-3C66-054C-86EC-170CD6A2C86F}"/>
                </a:ext>
              </a:extLst>
            </p:cNvPr>
            <p:cNvSpPr>
              <a:spLocks noChangeArrowheads="1"/>
            </p:cNvSpPr>
            <p:nvPr/>
          </p:nvSpPr>
          <p:spPr bwMode="auto">
            <a:xfrm>
              <a:off x="54179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96" name="Rectangle 77">
              <a:extLst>
                <a:ext uri="{FF2B5EF4-FFF2-40B4-BE49-F238E27FC236}">
                  <a16:creationId xmlns:a16="http://schemas.microsoft.com/office/drawing/2014/main" id="{3EC59320-05FE-744F-B9F4-57486076CC45}"/>
                </a:ext>
              </a:extLst>
            </p:cNvPr>
            <p:cNvSpPr>
              <a:spLocks noChangeArrowheads="1"/>
            </p:cNvSpPr>
            <p:nvPr/>
          </p:nvSpPr>
          <p:spPr bwMode="auto">
            <a:xfrm>
              <a:off x="54179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97" name="Rectangle 41">
              <a:extLst>
                <a:ext uri="{FF2B5EF4-FFF2-40B4-BE49-F238E27FC236}">
                  <a16:creationId xmlns:a16="http://schemas.microsoft.com/office/drawing/2014/main" id="{025A0B19-19DB-E040-ACD4-269ED4775D39}"/>
                </a:ext>
              </a:extLst>
            </p:cNvPr>
            <p:cNvSpPr>
              <a:spLocks noChangeArrowheads="1"/>
            </p:cNvSpPr>
            <p:nvPr/>
          </p:nvSpPr>
          <p:spPr bwMode="auto">
            <a:xfrm>
              <a:off x="58751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98" name="Rectangle 42">
              <a:extLst>
                <a:ext uri="{FF2B5EF4-FFF2-40B4-BE49-F238E27FC236}">
                  <a16:creationId xmlns:a16="http://schemas.microsoft.com/office/drawing/2014/main" id="{D6163489-AE06-9042-945D-818A130340D7}"/>
                </a:ext>
              </a:extLst>
            </p:cNvPr>
            <p:cNvSpPr>
              <a:spLocks noChangeArrowheads="1"/>
            </p:cNvSpPr>
            <p:nvPr/>
          </p:nvSpPr>
          <p:spPr bwMode="auto">
            <a:xfrm>
              <a:off x="58751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499" name="Rectangle 45">
              <a:extLst>
                <a:ext uri="{FF2B5EF4-FFF2-40B4-BE49-F238E27FC236}">
                  <a16:creationId xmlns:a16="http://schemas.microsoft.com/office/drawing/2014/main" id="{A8A04E79-F70E-A04B-A70D-349326FADD8F}"/>
                </a:ext>
              </a:extLst>
            </p:cNvPr>
            <p:cNvSpPr>
              <a:spLocks noChangeArrowheads="1"/>
            </p:cNvSpPr>
            <p:nvPr/>
          </p:nvSpPr>
          <p:spPr bwMode="auto">
            <a:xfrm>
              <a:off x="63323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00" name="Rectangle 46">
              <a:extLst>
                <a:ext uri="{FF2B5EF4-FFF2-40B4-BE49-F238E27FC236}">
                  <a16:creationId xmlns:a16="http://schemas.microsoft.com/office/drawing/2014/main" id="{42BACDC0-43BC-E24C-A796-874C475D2843}"/>
                </a:ext>
              </a:extLst>
            </p:cNvPr>
            <p:cNvSpPr>
              <a:spLocks noChangeArrowheads="1"/>
            </p:cNvSpPr>
            <p:nvPr/>
          </p:nvSpPr>
          <p:spPr bwMode="auto">
            <a:xfrm>
              <a:off x="63323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01" name="Rectangle 49">
              <a:extLst>
                <a:ext uri="{FF2B5EF4-FFF2-40B4-BE49-F238E27FC236}">
                  <a16:creationId xmlns:a16="http://schemas.microsoft.com/office/drawing/2014/main" id="{B680F61F-2624-6940-BF35-6989F90A1BA7}"/>
                </a:ext>
              </a:extLst>
            </p:cNvPr>
            <p:cNvSpPr>
              <a:spLocks noChangeArrowheads="1"/>
            </p:cNvSpPr>
            <p:nvPr/>
          </p:nvSpPr>
          <p:spPr bwMode="auto">
            <a:xfrm>
              <a:off x="67895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02" name="Rectangle 50">
              <a:extLst>
                <a:ext uri="{FF2B5EF4-FFF2-40B4-BE49-F238E27FC236}">
                  <a16:creationId xmlns:a16="http://schemas.microsoft.com/office/drawing/2014/main" id="{BED0D318-58EB-3E43-8367-FE9E1D57D549}"/>
                </a:ext>
              </a:extLst>
            </p:cNvPr>
            <p:cNvSpPr>
              <a:spLocks noChangeArrowheads="1"/>
            </p:cNvSpPr>
            <p:nvPr/>
          </p:nvSpPr>
          <p:spPr bwMode="auto">
            <a:xfrm>
              <a:off x="67895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03" name="Rectangle 51">
              <a:extLst>
                <a:ext uri="{FF2B5EF4-FFF2-40B4-BE49-F238E27FC236}">
                  <a16:creationId xmlns:a16="http://schemas.microsoft.com/office/drawing/2014/main" id="{183E4A3F-6D61-F54B-9E8E-266525F1CDF5}"/>
                </a:ext>
              </a:extLst>
            </p:cNvPr>
            <p:cNvSpPr>
              <a:spLocks noChangeArrowheads="1"/>
            </p:cNvSpPr>
            <p:nvPr/>
          </p:nvSpPr>
          <p:spPr bwMode="auto">
            <a:xfrm>
              <a:off x="54179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04" name="Rectangle 77">
              <a:extLst>
                <a:ext uri="{FF2B5EF4-FFF2-40B4-BE49-F238E27FC236}">
                  <a16:creationId xmlns:a16="http://schemas.microsoft.com/office/drawing/2014/main" id="{1B29DDD8-2435-434B-A50D-AEDFD50F9924}"/>
                </a:ext>
              </a:extLst>
            </p:cNvPr>
            <p:cNvSpPr>
              <a:spLocks noChangeArrowheads="1"/>
            </p:cNvSpPr>
            <p:nvPr/>
          </p:nvSpPr>
          <p:spPr bwMode="auto">
            <a:xfrm>
              <a:off x="54179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05" name="Rectangle 41">
              <a:extLst>
                <a:ext uri="{FF2B5EF4-FFF2-40B4-BE49-F238E27FC236}">
                  <a16:creationId xmlns:a16="http://schemas.microsoft.com/office/drawing/2014/main" id="{8FCC7AA9-F2F1-BA41-B89F-06C7C2F9B892}"/>
                </a:ext>
              </a:extLst>
            </p:cNvPr>
            <p:cNvSpPr>
              <a:spLocks noChangeArrowheads="1"/>
            </p:cNvSpPr>
            <p:nvPr/>
          </p:nvSpPr>
          <p:spPr bwMode="auto">
            <a:xfrm>
              <a:off x="58751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06" name="Rectangle 42">
              <a:extLst>
                <a:ext uri="{FF2B5EF4-FFF2-40B4-BE49-F238E27FC236}">
                  <a16:creationId xmlns:a16="http://schemas.microsoft.com/office/drawing/2014/main" id="{8910DA7F-892D-2344-BE78-99D6A79E96AF}"/>
                </a:ext>
              </a:extLst>
            </p:cNvPr>
            <p:cNvSpPr>
              <a:spLocks noChangeArrowheads="1"/>
            </p:cNvSpPr>
            <p:nvPr/>
          </p:nvSpPr>
          <p:spPr bwMode="auto">
            <a:xfrm>
              <a:off x="58751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07" name="Rectangle 45">
              <a:extLst>
                <a:ext uri="{FF2B5EF4-FFF2-40B4-BE49-F238E27FC236}">
                  <a16:creationId xmlns:a16="http://schemas.microsoft.com/office/drawing/2014/main" id="{77AED014-46DE-F34A-9F18-A4AE87AF3944}"/>
                </a:ext>
              </a:extLst>
            </p:cNvPr>
            <p:cNvSpPr>
              <a:spLocks noChangeArrowheads="1"/>
            </p:cNvSpPr>
            <p:nvPr/>
          </p:nvSpPr>
          <p:spPr bwMode="auto">
            <a:xfrm>
              <a:off x="63323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08" name="Rectangle 46">
              <a:extLst>
                <a:ext uri="{FF2B5EF4-FFF2-40B4-BE49-F238E27FC236}">
                  <a16:creationId xmlns:a16="http://schemas.microsoft.com/office/drawing/2014/main" id="{58BA70E4-79AC-8C48-AD7C-D8300D5CC1A7}"/>
                </a:ext>
              </a:extLst>
            </p:cNvPr>
            <p:cNvSpPr>
              <a:spLocks noChangeArrowheads="1"/>
            </p:cNvSpPr>
            <p:nvPr/>
          </p:nvSpPr>
          <p:spPr bwMode="auto">
            <a:xfrm>
              <a:off x="63323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09" name="Rectangle 49">
              <a:extLst>
                <a:ext uri="{FF2B5EF4-FFF2-40B4-BE49-F238E27FC236}">
                  <a16:creationId xmlns:a16="http://schemas.microsoft.com/office/drawing/2014/main" id="{00FFD20A-A281-614A-BA57-83C9FF116984}"/>
                </a:ext>
              </a:extLst>
            </p:cNvPr>
            <p:cNvSpPr>
              <a:spLocks noChangeArrowheads="1"/>
            </p:cNvSpPr>
            <p:nvPr/>
          </p:nvSpPr>
          <p:spPr bwMode="auto">
            <a:xfrm>
              <a:off x="67895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10" name="Rectangle 50">
              <a:extLst>
                <a:ext uri="{FF2B5EF4-FFF2-40B4-BE49-F238E27FC236}">
                  <a16:creationId xmlns:a16="http://schemas.microsoft.com/office/drawing/2014/main" id="{0349DFA1-25FB-064B-A273-914E5982A82C}"/>
                </a:ext>
              </a:extLst>
            </p:cNvPr>
            <p:cNvSpPr>
              <a:spLocks noChangeArrowheads="1"/>
            </p:cNvSpPr>
            <p:nvPr/>
          </p:nvSpPr>
          <p:spPr bwMode="auto">
            <a:xfrm>
              <a:off x="67895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11" name="Rectangle 51">
              <a:extLst>
                <a:ext uri="{FF2B5EF4-FFF2-40B4-BE49-F238E27FC236}">
                  <a16:creationId xmlns:a16="http://schemas.microsoft.com/office/drawing/2014/main" id="{0D686A21-46C2-5B4A-8E53-21C6EB6DE124}"/>
                </a:ext>
              </a:extLst>
            </p:cNvPr>
            <p:cNvSpPr>
              <a:spLocks noChangeArrowheads="1"/>
            </p:cNvSpPr>
            <p:nvPr/>
          </p:nvSpPr>
          <p:spPr bwMode="auto">
            <a:xfrm>
              <a:off x="54179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12" name="Rectangle 410">
              <a:extLst>
                <a:ext uri="{FF2B5EF4-FFF2-40B4-BE49-F238E27FC236}">
                  <a16:creationId xmlns:a16="http://schemas.microsoft.com/office/drawing/2014/main" id="{597957C3-F8F8-2041-9449-D469A45DEA0D}"/>
                </a:ext>
              </a:extLst>
            </p:cNvPr>
            <p:cNvSpPr>
              <a:spLocks noChangeArrowheads="1"/>
            </p:cNvSpPr>
            <p:nvPr/>
          </p:nvSpPr>
          <p:spPr bwMode="auto">
            <a:xfrm>
              <a:off x="54179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13" name="Rectangle 49">
              <a:extLst>
                <a:ext uri="{FF2B5EF4-FFF2-40B4-BE49-F238E27FC236}">
                  <a16:creationId xmlns:a16="http://schemas.microsoft.com/office/drawing/2014/main" id="{E07E7840-A483-EA42-A386-0CE85237057B}"/>
                </a:ext>
              </a:extLst>
            </p:cNvPr>
            <p:cNvSpPr>
              <a:spLocks noChangeArrowheads="1"/>
            </p:cNvSpPr>
            <p:nvPr/>
          </p:nvSpPr>
          <p:spPr bwMode="auto">
            <a:xfrm>
              <a:off x="6789577" y="167316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14" name="Rectangle 50">
              <a:extLst>
                <a:ext uri="{FF2B5EF4-FFF2-40B4-BE49-F238E27FC236}">
                  <a16:creationId xmlns:a16="http://schemas.microsoft.com/office/drawing/2014/main" id="{214A52A0-113A-5149-BF8B-ACBC0B31CF1B}"/>
                </a:ext>
              </a:extLst>
            </p:cNvPr>
            <p:cNvSpPr>
              <a:spLocks noChangeArrowheads="1"/>
            </p:cNvSpPr>
            <p:nvPr/>
          </p:nvSpPr>
          <p:spPr bwMode="auto">
            <a:xfrm>
              <a:off x="6789577" y="155966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15" name="Rectangle 51">
              <a:extLst>
                <a:ext uri="{FF2B5EF4-FFF2-40B4-BE49-F238E27FC236}">
                  <a16:creationId xmlns:a16="http://schemas.microsoft.com/office/drawing/2014/main" id="{213B4880-4120-7643-8D47-4C660F1CC932}"/>
                </a:ext>
              </a:extLst>
            </p:cNvPr>
            <p:cNvSpPr>
              <a:spLocks noChangeArrowheads="1"/>
            </p:cNvSpPr>
            <p:nvPr/>
          </p:nvSpPr>
          <p:spPr bwMode="auto">
            <a:xfrm>
              <a:off x="5417977" y="155966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16" name="Rectangle 414">
              <a:extLst>
                <a:ext uri="{FF2B5EF4-FFF2-40B4-BE49-F238E27FC236}">
                  <a16:creationId xmlns:a16="http://schemas.microsoft.com/office/drawing/2014/main" id="{CB9FD709-DE81-A645-90A1-B58DF5728630}"/>
                </a:ext>
              </a:extLst>
            </p:cNvPr>
            <p:cNvSpPr>
              <a:spLocks noChangeArrowheads="1"/>
            </p:cNvSpPr>
            <p:nvPr/>
          </p:nvSpPr>
          <p:spPr bwMode="auto">
            <a:xfrm>
              <a:off x="5417977" y="167316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17" name="Rectangle 47">
              <a:extLst>
                <a:ext uri="{FF2B5EF4-FFF2-40B4-BE49-F238E27FC236}">
                  <a16:creationId xmlns:a16="http://schemas.microsoft.com/office/drawing/2014/main" id="{74B26CD7-0EBC-4D4E-924F-CC38CDFFFE2D}"/>
                </a:ext>
              </a:extLst>
            </p:cNvPr>
            <p:cNvSpPr>
              <a:spLocks noChangeArrowheads="1"/>
            </p:cNvSpPr>
            <p:nvPr/>
          </p:nvSpPr>
          <p:spPr bwMode="auto">
            <a:xfrm>
              <a:off x="4876800" y="247730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18" name="Rectangle 47">
              <a:extLst>
                <a:ext uri="{FF2B5EF4-FFF2-40B4-BE49-F238E27FC236}">
                  <a16:creationId xmlns:a16="http://schemas.microsoft.com/office/drawing/2014/main" id="{E51B782C-9488-0141-9774-CA918DE4967A}"/>
                </a:ext>
              </a:extLst>
            </p:cNvPr>
            <p:cNvSpPr>
              <a:spLocks noChangeArrowheads="1"/>
            </p:cNvSpPr>
            <p:nvPr/>
          </p:nvSpPr>
          <p:spPr bwMode="auto">
            <a:xfrm>
              <a:off x="4876800" y="225030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19" name="Rectangle 417">
              <a:extLst>
                <a:ext uri="{FF2B5EF4-FFF2-40B4-BE49-F238E27FC236}">
                  <a16:creationId xmlns:a16="http://schemas.microsoft.com/office/drawing/2014/main" id="{F1EAD40F-E140-7349-987A-92811F9D7AB2}"/>
                </a:ext>
              </a:extLst>
            </p:cNvPr>
            <p:cNvSpPr>
              <a:spLocks noChangeArrowheads="1"/>
            </p:cNvSpPr>
            <p:nvPr/>
          </p:nvSpPr>
          <p:spPr bwMode="auto">
            <a:xfrm>
              <a:off x="4876800" y="236380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20" name="Rectangle 47">
              <a:extLst>
                <a:ext uri="{FF2B5EF4-FFF2-40B4-BE49-F238E27FC236}">
                  <a16:creationId xmlns:a16="http://schemas.microsoft.com/office/drawing/2014/main" id="{DCCDD380-FFB4-9B42-A9E6-7A4D4ADE6B95}"/>
                </a:ext>
              </a:extLst>
            </p:cNvPr>
            <p:cNvSpPr>
              <a:spLocks noChangeArrowheads="1"/>
            </p:cNvSpPr>
            <p:nvPr/>
          </p:nvSpPr>
          <p:spPr bwMode="auto">
            <a:xfrm>
              <a:off x="4876800" y="202331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21" name="Rectangle 419">
              <a:extLst>
                <a:ext uri="{FF2B5EF4-FFF2-40B4-BE49-F238E27FC236}">
                  <a16:creationId xmlns:a16="http://schemas.microsoft.com/office/drawing/2014/main" id="{766CA857-5016-344E-A826-202BD9DC042A}"/>
                </a:ext>
              </a:extLst>
            </p:cNvPr>
            <p:cNvSpPr>
              <a:spLocks noChangeArrowheads="1"/>
            </p:cNvSpPr>
            <p:nvPr/>
          </p:nvSpPr>
          <p:spPr bwMode="auto">
            <a:xfrm>
              <a:off x="4876800" y="213680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22" name="Rectangle 47">
              <a:extLst>
                <a:ext uri="{FF2B5EF4-FFF2-40B4-BE49-F238E27FC236}">
                  <a16:creationId xmlns:a16="http://schemas.microsoft.com/office/drawing/2014/main" id="{D8F5022F-444D-5A4E-B281-92FE288D20D4}"/>
                </a:ext>
              </a:extLst>
            </p:cNvPr>
            <p:cNvSpPr>
              <a:spLocks noChangeArrowheads="1"/>
            </p:cNvSpPr>
            <p:nvPr/>
          </p:nvSpPr>
          <p:spPr bwMode="auto">
            <a:xfrm>
              <a:off x="4876800" y="179631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23" name="Rectangle 421">
              <a:extLst>
                <a:ext uri="{FF2B5EF4-FFF2-40B4-BE49-F238E27FC236}">
                  <a16:creationId xmlns:a16="http://schemas.microsoft.com/office/drawing/2014/main" id="{52FF7568-0612-1C42-A580-C1925EB4FA80}"/>
                </a:ext>
              </a:extLst>
            </p:cNvPr>
            <p:cNvSpPr>
              <a:spLocks noChangeArrowheads="1"/>
            </p:cNvSpPr>
            <p:nvPr/>
          </p:nvSpPr>
          <p:spPr bwMode="auto">
            <a:xfrm>
              <a:off x="4876800" y="190981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24" name="Rectangle 51">
              <a:extLst>
                <a:ext uri="{FF2B5EF4-FFF2-40B4-BE49-F238E27FC236}">
                  <a16:creationId xmlns:a16="http://schemas.microsoft.com/office/drawing/2014/main" id="{D78D5A5B-5816-3C45-A61B-04C142150888}"/>
                </a:ext>
              </a:extLst>
            </p:cNvPr>
            <p:cNvSpPr>
              <a:spLocks noChangeArrowheads="1"/>
            </p:cNvSpPr>
            <p:nvPr/>
          </p:nvSpPr>
          <p:spPr bwMode="auto">
            <a:xfrm>
              <a:off x="4876800" y="156931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25" name="Rectangle 423">
              <a:extLst>
                <a:ext uri="{FF2B5EF4-FFF2-40B4-BE49-F238E27FC236}">
                  <a16:creationId xmlns:a16="http://schemas.microsoft.com/office/drawing/2014/main" id="{4957B7F5-F38D-364A-B79C-2797BEC4F84D}"/>
                </a:ext>
              </a:extLst>
            </p:cNvPr>
            <p:cNvSpPr>
              <a:spLocks noChangeArrowheads="1"/>
            </p:cNvSpPr>
            <p:nvPr/>
          </p:nvSpPr>
          <p:spPr bwMode="auto">
            <a:xfrm>
              <a:off x="4876800" y="168281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1526" name="Rectangle 80">
              <a:extLst>
                <a:ext uri="{FF2B5EF4-FFF2-40B4-BE49-F238E27FC236}">
                  <a16:creationId xmlns:a16="http://schemas.microsoft.com/office/drawing/2014/main" id="{6601E883-3270-664E-8C45-7F7F958BCED0}"/>
                </a:ext>
              </a:extLst>
            </p:cNvPr>
            <p:cNvSpPr>
              <a:spLocks noChangeArrowheads="1"/>
            </p:cNvSpPr>
            <p:nvPr/>
          </p:nvSpPr>
          <p:spPr bwMode="auto">
            <a:xfrm>
              <a:off x="4884577" y="1470508"/>
              <a:ext cx="304800" cy="113498"/>
            </a:xfrm>
            <a:prstGeom prst="rect">
              <a:avLst/>
            </a:prstGeom>
            <a:solidFill>
              <a:srgbClr val="99CC00"/>
            </a:solidFill>
            <a:ln w="9525">
              <a:solidFill>
                <a:schemeClr val="tx1"/>
              </a:solidFill>
              <a:round/>
              <a:headEnd/>
              <a:tailEnd/>
            </a:ln>
          </p:spPr>
          <p:txBody>
            <a:bodyPr/>
            <a:lstStyle/>
            <a:p>
              <a:endParaRPr lang="en-US" sz="1400"/>
            </a:p>
          </p:txBody>
        </p:sp>
      </p:grpSp>
      <p:sp>
        <p:nvSpPr>
          <p:cNvPr id="1695" name="TextBox 93">
            <a:extLst>
              <a:ext uri="{FF2B5EF4-FFF2-40B4-BE49-F238E27FC236}">
                <a16:creationId xmlns:a16="http://schemas.microsoft.com/office/drawing/2014/main" id="{19234535-D44E-C545-A1EE-D902A770BBFF}"/>
              </a:ext>
            </a:extLst>
          </p:cNvPr>
          <p:cNvSpPr txBox="1">
            <a:spLocks noChangeArrowheads="1"/>
          </p:cNvSpPr>
          <p:nvPr/>
        </p:nvSpPr>
        <p:spPr bwMode="auto">
          <a:xfrm>
            <a:off x="6672966" y="3526043"/>
            <a:ext cx="178523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questionable shoes</a:t>
            </a:r>
          </a:p>
        </p:txBody>
      </p:sp>
      <p:sp>
        <p:nvSpPr>
          <p:cNvPr id="3" name="Slide Number Placeholder 2">
            <a:extLst>
              <a:ext uri="{FF2B5EF4-FFF2-40B4-BE49-F238E27FC236}">
                <a16:creationId xmlns:a16="http://schemas.microsoft.com/office/drawing/2014/main" id="{DAF71A70-B4C2-634B-AB30-601EC616643A}"/>
              </a:ext>
            </a:extLst>
          </p:cNvPr>
          <p:cNvSpPr>
            <a:spLocks noGrp="1"/>
          </p:cNvSpPr>
          <p:nvPr>
            <p:ph type="sldNum" sz="quarter" idx="12"/>
          </p:nvPr>
        </p:nvSpPr>
        <p:spPr/>
        <p:txBody>
          <a:bodyPr/>
          <a:lstStyle/>
          <a:p>
            <a:fld id="{803C33BC-767D-8845-BB2C-A473FB4A7552}" type="slidenum">
              <a:rPr lang="en-US" smtClean="0"/>
              <a:pPr/>
              <a:t>60</a:t>
            </a:fld>
            <a:endParaRPr lang="en-US"/>
          </a:p>
        </p:txBody>
      </p:sp>
    </p:spTree>
    <p:extLst>
      <p:ext uri="{BB962C8B-B14F-4D97-AF65-F5344CB8AC3E}">
        <p14:creationId xmlns:p14="http://schemas.microsoft.com/office/powerpoint/2010/main" val="1450396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p:txBody>
          <a:bodyPr/>
          <a:lstStyle/>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r>
              <a:rPr lang="en-US">
                <a:latin typeface="Arial" charset="0"/>
                <a:cs typeface="Arial" charset="0"/>
              </a:rPr>
              <a:t>you are </a:t>
            </a:r>
            <a:r>
              <a:rPr lang="en-US" b="1">
                <a:solidFill>
                  <a:srgbClr val="FF9900"/>
                </a:solidFill>
                <a:latin typeface="Arial" charset="0"/>
                <a:cs typeface="Arial" charset="0"/>
              </a:rPr>
              <a:t>not sure.</a:t>
            </a:r>
            <a:endParaRPr lang="en-US">
              <a:latin typeface="Arial" charset="0"/>
              <a:cs typeface="Arial" charset="0"/>
            </a:endParaRPr>
          </a:p>
          <a:p>
            <a:endParaRPr lang="en-US">
              <a:latin typeface="Arial" charset="0"/>
              <a:cs typeface="Arial" charset="0"/>
            </a:endParaRPr>
          </a:p>
          <a:p>
            <a:r>
              <a:rPr lang="en-US">
                <a:latin typeface="Arial" charset="0"/>
                <a:cs typeface="Arial" charset="0"/>
              </a:rPr>
              <a:t>what can you do </a:t>
            </a:r>
            <a:r>
              <a:rPr lang="en-US" b="1">
                <a:solidFill>
                  <a:srgbClr val="99CC00"/>
                </a:solidFill>
                <a:latin typeface="Arial" charset="0"/>
                <a:cs typeface="Arial" charset="0"/>
              </a:rPr>
              <a:t>to be sure?</a:t>
            </a:r>
          </a:p>
        </p:txBody>
      </p:sp>
      <p:sp>
        <p:nvSpPr>
          <p:cNvPr id="2" name="Slide Number Placeholder 1">
            <a:extLst>
              <a:ext uri="{FF2B5EF4-FFF2-40B4-BE49-F238E27FC236}">
                <a16:creationId xmlns:a16="http://schemas.microsoft.com/office/drawing/2014/main" id="{718C2C42-4BEA-8E47-9EE8-900CCE6E1A9A}"/>
              </a:ext>
            </a:extLst>
          </p:cNvPr>
          <p:cNvSpPr>
            <a:spLocks noGrp="1"/>
          </p:cNvSpPr>
          <p:nvPr>
            <p:ph type="sldNum" sz="quarter" idx="12"/>
          </p:nvPr>
        </p:nvSpPr>
        <p:spPr/>
        <p:txBody>
          <a:bodyPr/>
          <a:lstStyle/>
          <a:p>
            <a:fld id="{803C33BC-767D-8845-BB2C-A473FB4A7552}" type="slidenum">
              <a:rPr lang="en-US" smtClean="0"/>
              <a:pPr/>
              <a:t>61</a:t>
            </a:fld>
            <a:endParaRPr lang="en-US"/>
          </a:p>
        </p:txBody>
      </p:sp>
    </p:spTree>
    <p:extLst>
      <p:ext uri="{BB962C8B-B14F-4D97-AF65-F5344CB8AC3E}">
        <p14:creationId xmlns:p14="http://schemas.microsoft.com/office/powerpoint/2010/main" val="31865171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Content Placeholder 2"/>
          <p:cNvSpPr>
            <a:spLocks noGrp="1"/>
          </p:cNvSpPr>
          <p:nvPr>
            <p:ph idx="1"/>
          </p:nvPr>
        </p:nvSpPr>
        <p:spPr>
          <a:xfrm>
            <a:off x="457200" y="1600200"/>
            <a:ext cx="4953000" cy="4525963"/>
          </a:xfrm>
        </p:spPr>
        <p:txBody>
          <a:bodyPr/>
          <a:lstStyle/>
          <a:p>
            <a:r>
              <a:rPr lang="en-US">
                <a:latin typeface="Arial" charset="0"/>
                <a:cs typeface="Arial" charset="0"/>
              </a:rPr>
              <a:t>there is </a:t>
            </a:r>
            <a:r>
              <a:rPr lang="en-US" b="1">
                <a:solidFill>
                  <a:srgbClr val="FF9900"/>
                </a:solidFill>
                <a:latin typeface="Arial" charset="0"/>
                <a:cs typeface="Arial" charset="0"/>
              </a:rPr>
              <a:t>nothing </a:t>
            </a:r>
            <a:r>
              <a:rPr lang="en-US">
                <a:latin typeface="Arial" charset="0"/>
                <a:cs typeface="Arial" charset="0"/>
              </a:rPr>
              <a:t>you can do,</a:t>
            </a:r>
            <a:br>
              <a:rPr lang="en-US">
                <a:latin typeface="Arial" charset="0"/>
                <a:cs typeface="Arial" charset="0"/>
              </a:rPr>
            </a:br>
            <a:r>
              <a:rPr lang="en-US">
                <a:latin typeface="Arial" charset="0"/>
                <a:cs typeface="Arial" charset="0"/>
              </a:rPr>
              <a:t>you can </a:t>
            </a:r>
            <a:r>
              <a:rPr lang="en-US" b="1">
                <a:solidFill>
                  <a:srgbClr val="FF9900"/>
                </a:solidFill>
                <a:latin typeface="Arial" charset="0"/>
                <a:cs typeface="Arial" charset="0"/>
              </a:rPr>
              <a:t>never be sure</a:t>
            </a:r>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r>
              <a:rPr lang="en-US">
                <a:latin typeface="Arial" charset="0"/>
                <a:cs typeface="Arial" charset="0"/>
              </a:rPr>
              <a:t>it is a limitation of science:</a:t>
            </a:r>
          </a:p>
          <a:p>
            <a:r>
              <a:rPr lang="en-US">
                <a:latin typeface="Arial" charset="0"/>
                <a:cs typeface="Arial" charset="0"/>
              </a:rPr>
              <a:t>no matter how often you pull</a:t>
            </a:r>
            <a:br>
              <a:rPr lang="en-US">
                <a:latin typeface="Arial" charset="0"/>
                <a:cs typeface="Arial" charset="0"/>
              </a:rPr>
            </a:br>
            <a:r>
              <a:rPr lang="en-US">
                <a:latin typeface="Arial" charset="0"/>
                <a:cs typeface="Arial" charset="0"/>
              </a:rPr>
              <a:t>the lever, it could </a:t>
            </a:r>
            <a:r>
              <a:rPr lang="en-US" b="1">
                <a:solidFill>
                  <a:srgbClr val="FF9900"/>
                </a:solidFill>
                <a:latin typeface="Arial" charset="0"/>
                <a:cs typeface="Arial" charset="0"/>
              </a:rPr>
              <a:t>always </a:t>
            </a:r>
            <a:r>
              <a:rPr lang="en-US">
                <a:latin typeface="Arial" charset="0"/>
                <a:cs typeface="Arial" charset="0"/>
              </a:rPr>
              <a:t>be</a:t>
            </a:r>
            <a:br>
              <a:rPr lang="en-US">
                <a:latin typeface="Arial" charset="0"/>
                <a:cs typeface="Arial" charset="0"/>
              </a:rPr>
            </a:br>
            <a:r>
              <a:rPr lang="en-US">
                <a:latin typeface="Arial" charset="0"/>
                <a:cs typeface="Arial" charset="0"/>
              </a:rPr>
              <a:t>chance</a:t>
            </a:r>
          </a:p>
          <a:p>
            <a:endParaRPr lang="en-US">
              <a:latin typeface="Arial" charset="0"/>
              <a:cs typeface="Arial" charset="0"/>
            </a:endParaRPr>
          </a:p>
          <a:p>
            <a:endParaRPr lang="en-US">
              <a:latin typeface="Arial" charset="0"/>
              <a:cs typeface="Arial" charset="0"/>
            </a:endParaRPr>
          </a:p>
        </p:txBody>
      </p:sp>
      <p:grpSp>
        <p:nvGrpSpPr>
          <p:cNvPr id="2" name="Group 4"/>
          <p:cNvGrpSpPr>
            <a:grpSpLocks/>
          </p:cNvGrpSpPr>
          <p:nvPr/>
        </p:nvGrpSpPr>
        <p:grpSpPr bwMode="auto">
          <a:xfrm>
            <a:off x="5257800" y="46038"/>
            <a:ext cx="3586163" cy="6735762"/>
            <a:chOff x="5257800" y="46038"/>
            <a:chExt cx="3586163" cy="6735762"/>
          </a:xfrm>
        </p:grpSpPr>
        <p:pic>
          <p:nvPicPr>
            <p:cNvPr id="27652" name="Picture 3" descr="the_differenc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46038"/>
              <a:ext cx="3586163" cy="6735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ounded Rectangle 3"/>
            <p:cNvSpPr/>
            <p:nvPr/>
          </p:nvSpPr>
          <p:spPr bwMode="auto">
            <a:xfrm>
              <a:off x="6997700" y="5130800"/>
              <a:ext cx="1595438" cy="1511300"/>
            </a:xfrm>
            <a:prstGeom prst="roundRect">
              <a:avLst>
                <a:gd name="adj" fmla="val 50000"/>
              </a:avLst>
            </a:prstGeom>
            <a:noFill/>
            <a:ln w="76200" cap="flat" cmpd="sng" algn="ctr">
              <a:solidFill>
                <a:srgbClr val="FF99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grpSp>
      <p:sp>
        <p:nvSpPr>
          <p:cNvPr id="3" name="Slide Number Placeholder 2">
            <a:extLst>
              <a:ext uri="{FF2B5EF4-FFF2-40B4-BE49-F238E27FC236}">
                <a16:creationId xmlns:a16="http://schemas.microsoft.com/office/drawing/2014/main" id="{DC9EEDEF-0956-1844-BC59-2950DD66213D}"/>
              </a:ext>
            </a:extLst>
          </p:cNvPr>
          <p:cNvSpPr>
            <a:spLocks noGrp="1"/>
          </p:cNvSpPr>
          <p:nvPr>
            <p:ph type="sldNum" sz="quarter" idx="12"/>
          </p:nvPr>
        </p:nvSpPr>
        <p:spPr/>
        <p:txBody>
          <a:bodyPr/>
          <a:lstStyle/>
          <a:p>
            <a:fld id="{803C33BC-767D-8845-BB2C-A473FB4A7552}" type="slidenum">
              <a:rPr lang="en-US" smtClean="0"/>
              <a:pPr/>
              <a:t>62</a:t>
            </a:fld>
            <a:endParaRPr lang="en-US"/>
          </a:p>
        </p:txBody>
      </p:sp>
    </p:spTree>
    <p:extLst>
      <p:ext uri="{BB962C8B-B14F-4D97-AF65-F5344CB8AC3E}">
        <p14:creationId xmlns:p14="http://schemas.microsoft.com/office/powerpoint/2010/main" val="3220751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0098">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009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txBox="1">
            <a:spLocks/>
          </p:cNvSpPr>
          <p:nvPr/>
        </p:nvSpPr>
        <p:spPr bwMode="auto">
          <a:xfrm>
            <a:off x="0" y="4232426"/>
            <a:ext cx="9144000" cy="1619099"/>
          </a:xfrm>
          <a:prstGeom prst="rect">
            <a:avLst/>
          </a:prstGeom>
          <a:solidFill>
            <a:schemeClr val="tx1">
              <a:alpha val="5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tIns="46800" bIns="93600" anchor="b">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200" b="0" dirty="0">
                <a:solidFill>
                  <a:srgbClr val="FFFFFF"/>
                </a:solidFill>
                <a:sym typeface="Wingdings" charset="0"/>
              </a:rPr>
              <a:t>the more sample  (# of runs)</a:t>
            </a:r>
            <a:r>
              <a:rPr lang="en-US" sz="3200" b="0" dirty="0">
                <a:solidFill>
                  <a:srgbClr val="FFFFFF"/>
                </a:solidFill>
              </a:rPr>
              <a:t>, the more your confidence increases</a:t>
            </a:r>
          </a:p>
          <a:p>
            <a:pPr eaLnBrk="1" hangingPunct="1"/>
            <a:r>
              <a:rPr lang="en-US" sz="3200" b="0" dirty="0">
                <a:solidFill>
                  <a:schemeClr val="bg1"/>
                </a:solidFill>
                <a:sym typeface="Wingdings" charset="0"/>
              </a:rPr>
              <a:t> </a:t>
            </a:r>
            <a:r>
              <a:rPr lang="en-US" sz="3200" b="0" dirty="0">
                <a:solidFill>
                  <a:schemeClr val="bg1"/>
                </a:solidFill>
              </a:rPr>
              <a:t>you can be </a:t>
            </a:r>
            <a:r>
              <a:rPr lang="en-US" sz="3200" dirty="0">
                <a:solidFill>
                  <a:srgbClr val="99CC00"/>
                </a:solidFill>
              </a:rPr>
              <a:t>arbitrarily sure</a:t>
            </a:r>
          </a:p>
        </p:txBody>
      </p:sp>
      <p:sp>
        <p:nvSpPr>
          <p:cNvPr id="28675" name="Rectangle 5"/>
          <p:cNvSpPr>
            <a:spLocks noChangeArrowheads="1"/>
          </p:cNvSpPr>
          <p:nvPr/>
        </p:nvSpPr>
        <p:spPr bwMode="auto">
          <a:xfrm>
            <a:off x="152400" y="2971800"/>
            <a:ext cx="8493125"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9000" dirty="0">
                <a:solidFill>
                  <a:srgbClr val="99CC00"/>
                </a:solidFill>
                <a:latin typeface="Segoe UI" charset="0"/>
                <a:cs typeface="Segoe UI" charset="0"/>
              </a:rPr>
              <a:t>the good news:</a:t>
            </a:r>
          </a:p>
        </p:txBody>
      </p:sp>
    </p:spTree>
    <p:extLst>
      <p:ext uri="{BB962C8B-B14F-4D97-AF65-F5344CB8AC3E}">
        <p14:creationId xmlns:p14="http://schemas.microsoft.com/office/powerpoint/2010/main" val="1646951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295422" y="5867400"/>
            <a:ext cx="8839200" cy="1508125"/>
          </a:xfrm>
        </p:spPr>
        <p:txBody>
          <a:bodyPr/>
          <a:lstStyle/>
          <a:p>
            <a:pPr algn="r" eaLnBrk="1" hangingPunct="1"/>
            <a:r>
              <a:rPr lang="en-US" sz="8600" dirty="0">
                <a:solidFill>
                  <a:srgbClr val="A6A6A6"/>
                </a:solidFill>
                <a:latin typeface="Arial" charset="0"/>
                <a:cs typeface="Arial" charset="0"/>
              </a:rPr>
              <a:t>another round</a:t>
            </a:r>
          </a:p>
        </p:txBody>
      </p:sp>
      <p:sp>
        <p:nvSpPr>
          <p:cNvPr id="2" name="Slide Number Placeholder 1">
            <a:extLst>
              <a:ext uri="{FF2B5EF4-FFF2-40B4-BE49-F238E27FC236}">
                <a16:creationId xmlns:a16="http://schemas.microsoft.com/office/drawing/2014/main" id="{06B0DD9B-A61D-8B43-8D4B-B808FF385B1C}"/>
              </a:ext>
            </a:extLst>
          </p:cNvPr>
          <p:cNvSpPr>
            <a:spLocks noGrp="1"/>
          </p:cNvSpPr>
          <p:nvPr>
            <p:ph type="sldNum" sz="quarter" idx="12"/>
          </p:nvPr>
        </p:nvSpPr>
        <p:spPr/>
        <p:txBody>
          <a:bodyPr/>
          <a:lstStyle/>
          <a:p>
            <a:fld id="{8C734804-006E-DC44-93A2-A63A0AD6AB16}" type="slidenum">
              <a:rPr lang="en-US" smtClean="0"/>
              <a:pPr/>
              <a:t>64</a:t>
            </a:fld>
            <a:endParaRPr lang="en-US"/>
          </a:p>
        </p:txBody>
      </p:sp>
    </p:spTree>
    <p:extLst>
      <p:ext uri="{BB962C8B-B14F-4D97-AF65-F5344CB8AC3E}">
        <p14:creationId xmlns:p14="http://schemas.microsoft.com/office/powerpoint/2010/main" val="123279772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ok, you get your original shoes back</a:t>
            </a: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a week later the same thing </a:t>
            </a:r>
            <a:r>
              <a:rPr lang="en-US" b="1" dirty="0">
                <a:solidFill>
                  <a:srgbClr val="99CC00"/>
                </a:solidFill>
                <a:latin typeface="Arial" charset="0"/>
                <a:cs typeface="Arial" charset="0"/>
              </a:rPr>
              <a:t>happens again.</a:t>
            </a:r>
            <a:br>
              <a:rPr lang="en-US" b="1" dirty="0">
                <a:solidFill>
                  <a:srgbClr val="99CC00"/>
                </a:solidFill>
                <a:latin typeface="Arial" charset="0"/>
                <a:cs typeface="Arial" charset="0"/>
              </a:rPr>
            </a:br>
            <a:r>
              <a:rPr lang="en-US" dirty="0">
                <a:latin typeface="Arial" charset="0"/>
                <a:cs typeface="Arial" charset="0"/>
              </a:rPr>
              <a:t>again, </a:t>
            </a:r>
            <a:r>
              <a:rPr lang="en-US" b="1" dirty="0">
                <a:solidFill>
                  <a:srgbClr val="99CC00"/>
                </a:solidFill>
                <a:latin typeface="Arial" charset="0"/>
                <a:cs typeface="Arial" charset="0"/>
              </a:rPr>
              <a:t>you run 10 meters a few times </a:t>
            </a:r>
            <a:r>
              <a:rPr lang="en-US" dirty="0">
                <a:solidFill>
                  <a:schemeClr val="tx1"/>
                </a:solidFill>
                <a:latin typeface="Arial" charset="0"/>
                <a:cs typeface="Arial" charset="0"/>
              </a:rPr>
              <a:t>with</a:t>
            </a:r>
            <a:r>
              <a:rPr lang="en-US" b="1" dirty="0">
                <a:solidFill>
                  <a:srgbClr val="99CC00"/>
                </a:solidFill>
                <a:latin typeface="Arial" charset="0"/>
                <a:cs typeface="Arial" charset="0"/>
              </a:rPr>
              <a:t> </a:t>
            </a:r>
            <a:r>
              <a:rPr lang="en-US" dirty="0">
                <a:latin typeface="Arial" charset="0"/>
                <a:cs typeface="Arial" charset="0"/>
              </a:rPr>
              <a:t>the questionable shoes …</a:t>
            </a:r>
          </a:p>
        </p:txBody>
      </p:sp>
      <p:sp>
        <p:nvSpPr>
          <p:cNvPr id="2" name="Slide Number Placeholder 1">
            <a:extLst>
              <a:ext uri="{FF2B5EF4-FFF2-40B4-BE49-F238E27FC236}">
                <a16:creationId xmlns:a16="http://schemas.microsoft.com/office/drawing/2014/main" id="{E8048D4F-F0DE-0B4E-A68F-F7DD853A44A0}"/>
              </a:ext>
            </a:extLst>
          </p:cNvPr>
          <p:cNvSpPr>
            <a:spLocks noGrp="1"/>
          </p:cNvSpPr>
          <p:nvPr>
            <p:ph type="sldNum" sz="quarter" idx="12"/>
          </p:nvPr>
        </p:nvSpPr>
        <p:spPr/>
        <p:txBody>
          <a:bodyPr/>
          <a:lstStyle/>
          <a:p>
            <a:fld id="{803C33BC-767D-8845-BB2C-A473FB4A7552}" type="slidenum">
              <a:rPr lang="en-US" smtClean="0"/>
              <a:pPr/>
              <a:t>65</a:t>
            </a:fld>
            <a:endParaRPr lang="en-US"/>
          </a:p>
        </p:txBody>
      </p:sp>
    </p:spTree>
    <p:extLst>
      <p:ext uri="{BB962C8B-B14F-4D97-AF65-F5344CB8AC3E}">
        <p14:creationId xmlns:p14="http://schemas.microsoft.com/office/powerpoint/2010/main" val="3638513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746" name="Straight Connector 61"/>
          <p:cNvCxnSpPr>
            <a:cxnSpLocks noChangeShapeType="1"/>
          </p:cNvCxnSpPr>
          <p:nvPr/>
        </p:nvCxnSpPr>
        <p:spPr bwMode="auto">
          <a:xfrm rot="16200000" flipH="1">
            <a:off x="-1185863"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1747" name="Straight Connector 62"/>
          <p:cNvCxnSpPr>
            <a:cxnSpLocks noChangeShapeType="1"/>
          </p:cNvCxnSpPr>
          <p:nvPr/>
        </p:nvCxnSpPr>
        <p:spPr bwMode="auto">
          <a:xfrm rot="10800000" flipV="1">
            <a:off x="9826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1748" name="Straight Connector 61"/>
          <p:cNvCxnSpPr>
            <a:cxnSpLocks noChangeShapeType="1"/>
          </p:cNvCxnSpPr>
          <p:nvPr/>
        </p:nvCxnSpPr>
        <p:spPr bwMode="auto">
          <a:xfrm rot="16200000" flipH="1">
            <a:off x="2547937"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1749" name="Straight Connector 62"/>
          <p:cNvCxnSpPr>
            <a:cxnSpLocks noChangeShapeType="1"/>
          </p:cNvCxnSpPr>
          <p:nvPr/>
        </p:nvCxnSpPr>
        <p:spPr bwMode="auto">
          <a:xfrm rot="10800000" flipV="1">
            <a:off x="47164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31750" name="Group 200"/>
          <p:cNvGrpSpPr>
            <a:grpSpLocks/>
          </p:cNvGrpSpPr>
          <p:nvPr/>
        </p:nvGrpSpPr>
        <p:grpSpPr bwMode="auto">
          <a:xfrm>
            <a:off x="1135063" y="4267200"/>
            <a:ext cx="2667000" cy="1589088"/>
            <a:chOff x="1135223" y="2655771"/>
            <a:chExt cx="2667000" cy="3200400"/>
          </a:xfrm>
        </p:grpSpPr>
        <p:sp>
          <p:nvSpPr>
            <p:cNvPr id="32096"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97"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98"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99"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00"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01"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02"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03"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04"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05"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06"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07"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08"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09"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10"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11"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12"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13"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14"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15"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16"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17"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18"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19"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20"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21"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22"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23"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24"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25"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26"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27"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28"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29"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30"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31"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32"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33"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34"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35"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36"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37"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38"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39"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40" name="Rectangle 77"/>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41" name="Rectangle 78"/>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42" name="Rectangle 79"/>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43" name="Rectangle 80"/>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44"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45"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46"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47"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48"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49"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50"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51"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52" name="Rectangle 89"/>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53" name="Rectangle 90"/>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54" name="Rectangle 91"/>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55" name="Rectangle 92"/>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56"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57"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58"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59"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60"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61"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62"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63"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64" name="Rectangle 101"/>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65" name="Rectangle 102"/>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66" name="Rectangle 103"/>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67" name="Rectangle 104"/>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68"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69"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70"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71"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72"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73"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74"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75" name="Rectangle 113"/>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76" name="Rectangle 114"/>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77" name="Rectangle 115"/>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78"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179" name="Rectangle 252"/>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a:p>
          </p:txBody>
        </p:sp>
      </p:grpSp>
      <p:sp>
        <p:nvSpPr>
          <p:cNvPr id="31751" name="TextBox 253"/>
          <p:cNvSpPr txBox="1">
            <a:spLocks noChangeArrowheads="1"/>
          </p:cNvSpPr>
          <p:nvPr/>
        </p:nvSpPr>
        <p:spPr bwMode="auto">
          <a:xfrm>
            <a:off x="1296988" y="5932488"/>
            <a:ext cx="194476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800" b="0" dirty="0"/>
              <a:t>your shoes</a:t>
            </a:r>
          </a:p>
        </p:txBody>
      </p:sp>
      <p:sp>
        <p:nvSpPr>
          <p:cNvPr id="31752" name="TextBox 254"/>
          <p:cNvSpPr txBox="1">
            <a:spLocks noChangeArrowheads="1"/>
          </p:cNvSpPr>
          <p:nvPr/>
        </p:nvSpPr>
        <p:spPr bwMode="auto">
          <a:xfrm>
            <a:off x="4792663" y="5932488"/>
            <a:ext cx="328647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2800" b="0" dirty="0"/>
              <a:t>questionable shoes</a:t>
            </a:r>
          </a:p>
        </p:txBody>
      </p:sp>
      <p:grpSp>
        <p:nvGrpSpPr>
          <p:cNvPr id="31753" name="Group 201"/>
          <p:cNvGrpSpPr>
            <a:grpSpLocks/>
          </p:cNvGrpSpPr>
          <p:nvPr/>
        </p:nvGrpSpPr>
        <p:grpSpPr bwMode="auto">
          <a:xfrm>
            <a:off x="1135063" y="2679700"/>
            <a:ext cx="2667000" cy="1589088"/>
            <a:chOff x="1135223" y="2655771"/>
            <a:chExt cx="2667000" cy="3200400"/>
          </a:xfrm>
        </p:grpSpPr>
        <p:sp>
          <p:nvSpPr>
            <p:cNvPr id="32012"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13"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14"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15"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16"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17"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18"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19"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20"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21"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22"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23"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24"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25"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26"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27"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28"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29"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30"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31"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32"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33"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34"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35"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36"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37"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38"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39"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40"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41"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42"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43"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44"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45"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46"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47"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48"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49"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50"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51"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52"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53"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54"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55"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56" name="Rectangle 289"/>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57" name="Rectangle 290"/>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58" name="Rectangle 291"/>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59" name="Rectangle 292"/>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60"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61"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62"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63"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64"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65"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66"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67"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68" name="Rectangle 301"/>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69" name="Rectangle 302"/>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70" name="Rectangle 303"/>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71" name="Rectangle 304"/>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72"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73"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74"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75"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76"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77"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78"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79"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80" name="Rectangle 313"/>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81" name="Rectangle 314"/>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82" name="Rectangle 315"/>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83" name="Rectangle 316"/>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84"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85"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86"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87"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88"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89"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90"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91" name="Rectangle 324"/>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92" name="Rectangle 325"/>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93" name="Rectangle 326"/>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94"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095" name="Rectangle 328"/>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a:p>
          </p:txBody>
        </p:sp>
      </p:grpSp>
      <p:sp>
        <p:nvSpPr>
          <p:cNvPr id="31754" name="Rectangle 41"/>
          <p:cNvSpPr>
            <a:spLocks noChangeArrowheads="1"/>
          </p:cNvSpPr>
          <p:nvPr/>
        </p:nvSpPr>
        <p:spPr bwMode="auto">
          <a:xfrm>
            <a:off x="21336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55" name="Rectangle 42"/>
          <p:cNvSpPr>
            <a:spLocks noChangeArrowheads="1"/>
          </p:cNvSpPr>
          <p:nvPr/>
        </p:nvSpPr>
        <p:spPr bwMode="auto">
          <a:xfrm>
            <a:off x="21336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56" name="Rectangle 45"/>
          <p:cNvSpPr>
            <a:spLocks noChangeArrowheads="1"/>
          </p:cNvSpPr>
          <p:nvPr/>
        </p:nvSpPr>
        <p:spPr bwMode="auto">
          <a:xfrm>
            <a:off x="25908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57" name="Rectangle 46"/>
          <p:cNvSpPr>
            <a:spLocks noChangeArrowheads="1"/>
          </p:cNvSpPr>
          <p:nvPr/>
        </p:nvSpPr>
        <p:spPr bwMode="auto">
          <a:xfrm>
            <a:off x="25908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58" name="Rectangle 49"/>
          <p:cNvSpPr>
            <a:spLocks noChangeArrowheads="1"/>
          </p:cNvSpPr>
          <p:nvPr/>
        </p:nvSpPr>
        <p:spPr bwMode="auto">
          <a:xfrm>
            <a:off x="30480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59" name="Rectangle 50"/>
          <p:cNvSpPr>
            <a:spLocks noChangeArrowheads="1"/>
          </p:cNvSpPr>
          <p:nvPr/>
        </p:nvSpPr>
        <p:spPr bwMode="auto">
          <a:xfrm>
            <a:off x="30480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60" name="Rectangle 51"/>
          <p:cNvSpPr>
            <a:spLocks noChangeArrowheads="1"/>
          </p:cNvSpPr>
          <p:nvPr/>
        </p:nvSpPr>
        <p:spPr bwMode="auto">
          <a:xfrm>
            <a:off x="16764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61" name="Rectangle 77"/>
          <p:cNvSpPr>
            <a:spLocks noChangeArrowheads="1"/>
          </p:cNvSpPr>
          <p:nvPr/>
        </p:nvSpPr>
        <p:spPr bwMode="auto">
          <a:xfrm>
            <a:off x="16764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62" name="Rectangle 78"/>
          <p:cNvSpPr>
            <a:spLocks noChangeArrowheads="1"/>
          </p:cNvSpPr>
          <p:nvPr/>
        </p:nvSpPr>
        <p:spPr bwMode="auto">
          <a:xfrm>
            <a:off x="35052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63" name="Rectangle 79"/>
          <p:cNvSpPr>
            <a:spLocks noChangeArrowheads="1"/>
          </p:cNvSpPr>
          <p:nvPr/>
        </p:nvSpPr>
        <p:spPr bwMode="auto">
          <a:xfrm>
            <a:off x="3505200"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64" name="Rectangle 80"/>
          <p:cNvSpPr>
            <a:spLocks noChangeArrowheads="1"/>
          </p:cNvSpPr>
          <p:nvPr/>
        </p:nvSpPr>
        <p:spPr bwMode="auto">
          <a:xfrm>
            <a:off x="1143000"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65" name="Rectangle 41"/>
          <p:cNvSpPr>
            <a:spLocks noChangeArrowheads="1"/>
          </p:cNvSpPr>
          <p:nvPr/>
        </p:nvSpPr>
        <p:spPr bwMode="auto">
          <a:xfrm>
            <a:off x="21336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766" name="Rectangle 42"/>
          <p:cNvSpPr>
            <a:spLocks noChangeArrowheads="1"/>
          </p:cNvSpPr>
          <p:nvPr/>
        </p:nvSpPr>
        <p:spPr bwMode="auto">
          <a:xfrm>
            <a:off x="21336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67" name="Rectangle 45"/>
          <p:cNvSpPr>
            <a:spLocks noChangeArrowheads="1"/>
          </p:cNvSpPr>
          <p:nvPr/>
        </p:nvSpPr>
        <p:spPr bwMode="auto">
          <a:xfrm>
            <a:off x="25908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768" name="Rectangle 46"/>
          <p:cNvSpPr>
            <a:spLocks noChangeArrowheads="1"/>
          </p:cNvSpPr>
          <p:nvPr/>
        </p:nvSpPr>
        <p:spPr bwMode="auto">
          <a:xfrm>
            <a:off x="25908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69" name="Rectangle 49"/>
          <p:cNvSpPr>
            <a:spLocks noChangeArrowheads="1"/>
          </p:cNvSpPr>
          <p:nvPr/>
        </p:nvSpPr>
        <p:spPr bwMode="auto">
          <a:xfrm>
            <a:off x="30480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770" name="Rectangle 50"/>
          <p:cNvSpPr>
            <a:spLocks noChangeArrowheads="1"/>
          </p:cNvSpPr>
          <p:nvPr/>
        </p:nvSpPr>
        <p:spPr bwMode="auto">
          <a:xfrm>
            <a:off x="30480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71" name="Rectangle 51"/>
          <p:cNvSpPr>
            <a:spLocks noChangeArrowheads="1"/>
          </p:cNvSpPr>
          <p:nvPr/>
        </p:nvSpPr>
        <p:spPr bwMode="auto">
          <a:xfrm>
            <a:off x="16764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72" name="Rectangle 77"/>
          <p:cNvSpPr>
            <a:spLocks noChangeArrowheads="1"/>
          </p:cNvSpPr>
          <p:nvPr/>
        </p:nvSpPr>
        <p:spPr bwMode="auto">
          <a:xfrm>
            <a:off x="16764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773" name="Rectangle 78"/>
          <p:cNvSpPr>
            <a:spLocks noChangeArrowheads="1"/>
          </p:cNvSpPr>
          <p:nvPr/>
        </p:nvSpPr>
        <p:spPr bwMode="auto">
          <a:xfrm>
            <a:off x="3505200"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774" name="Rectangle 79"/>
          <p:cNvSpPr>
            <a:spLocks noChangeArrowheads="1"/>
          </p:cNvSpPr>
          <p:nvPr/>
        </p:nvSpPr>
        <p:spPr bwMode="auto">
          <a:xfrm>
            <a:off x="3505200"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75" name="Rectangle 41"/>
          <p:cNvSpPr>
            <a:spLocks noChangeArrowheads="1"/>
          </p:cNvSpPr>
          <p:nvPr/>
        </p:nvSpPr>
        <p:spPr bwMode="auto">
          <a:xfrm>
            <a:off x="21336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76" name="Rectangle 42"/>
          <p:cNvSpPr>
            <a:spLocks noChangeArrowheads="1"/>
          </p:cNvSpPr>
          <p:nvPr/>
        </p:nvSpPr>
        <p:spPr bwMode="auto">
          <a:xfrm>
            <a:off x="21336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77" name="Rectangle 45"/>
          <p:cNvSpPr>
            <a:spLocks noChangeArrowheads="1"/>
          </p:cNvSpPr>
          <p:nvPr/>
        </p:nvSpPr>
        <p:spPr bwMode="auto">
          <a:xfrm>
            <a:off x="25908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78" name="Rectangle 46"/>
          <p:cNvSpPr>
            <a:spLocks noChangeArrowheads="1"/>
          </p:cNvSpPr>
          <p:nvPr/>
        </p:nvSpPr>
        <p:spPr bwMode="auto">
          <a:xfrm>
            <a:off x="25908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79" name="Rectangle 49"/>
          <p:cNvSpPr>
            <a:spLocks noChangeArrowheads="1"/>
          </p:cNvSpPr>
          <p:nvPr/>
        </p:nvSpPr>
        <p:spPr bwMode="auto">
          <a:xfrm>
            <a:off x="30480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80" name="Rectangle 50"/>
          <p:cNvSpPr>
            <a:spLocks noChangeArrowheads="1"/>
          </p:cNvSpPr>
          <p:nvPr/>
        </p:nvSpPr>
        <p:spPr bwMode="auto">
          <a:xfrm>
            <a:off x="30480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81" name="Rectangle 51"/>
          <p:cNvSpPr>
            <a:spLocks noChangeArrowheads="1"/>
          </p:cNvSpPr>
          <p:nvPr/>
        </p:nvSpPr>
        <p:spPr bwMode="auto">
          <a:xfrm>
            <a:off x="16764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82" name="Rectangle 77"/>
          <p:cNvSpPr>
            <a:spLocks noChangeArrowheads="1"/>
          </p:cNvSpPr>
          <p:nvPr/>
        </p:nvSpPr>
        <p:spPr bwMode="auto">
          <a:xfrm>
            <a:off x="16764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83" name="Rectangle 78"/>
          <p:cNvSpPr>
            <a:spLocks noChangeArrowheads="1"/>
          </p:cNvSpPr>
          <p:nvPr/>
        </p:nvSpPr>
        <p:spPr bwMode="auto">
          <a:xfrm>
            <a:off x="3505200"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84" name="Rectangle 79"/>
          <p:cNvSpPr>
            <a:spLocks noChangeArrowheads="1"/>
          </p:cNvSpPr>
          <p:nvPr/>
        </p:nvSpPr>
        <p:spPr bwMode="auto">
          <a:xfrm>
            <a:off x="3505200"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85" name="Rectangle 41"/>
          <p:cNvSpPr>
            <a:spLocks noChangeArrowheads="1"/>
          </p:cNvSpPr>
          <p:nvPr/>
        </p:nvSpPr>
        <p:spPr bwMode="auto">
          <a:xfrm>
            <a:off x="21336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786" name="Rectangle 42"/>
          <p:cNvSpPr>
            <a:spLocks noChangeArrowheads="1"/>
          </p:cNvSpPr>
          <p:nvPr/>
        </p:nvSpPr>
        <p:spPr bwMode="auto">
          <a:xfrm>
            <a:off x="21336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87" name="Rectangle 45"/>
          <p:cNvSpPr>
            <a:spLocks noChangeArrowheads="1"/>
          </p:cNvSpPr>
          <p:nvPr/>
        </p:nvSpPr>
        <p:spPr bwMode="auto">
          <a:xfrm>
            <a:off x="25908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788" name="Rectangle 46"/>
          <p:cNvSpPr>
            <a:spLocks noChangeArrowheads="1"/>
          </p:cNvSpPr>
          <p:nvPr/>
        </p:nvSpPr>
        <p:spPr bwMode="auto">
          <a:xfrm>
            <a:off x="25908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89" name="Rectangle 49"/>
          <p:cNvSpPr>
            <a:spLocks noChangeArrowheads="1"/>
          </p:cNvSpPr>
          <p:nvPr/>
        </p:nvSpPr>
        <p:spPr bwMode="auto">
          <a:xfrm>
            <a:off x="30480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790" name="Rectangle 50"/>
          <p:cNvSpPr>
            <a:spLocks noChangeArrowheads="1"/>
          </p:cNvSpPr>
          <p:nvPr/>
        </p:nvSpPr>
        <p:spPr bwMode="auto">
          <a:xfrm>
            <a:off x="30480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91" name="Rectangle 51"/>
          <p:cNvSpPr>
            <a:spLocks noChangeArrowheads="1"/>
          </p:cNvSpPr>
          <p:nvPr/>
        </p:nvSpPr>
        <p:spPr bwMode="auto">
          <a:xfrm>
            <a:off x="16764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92" name="Rectangle 374"/>
          <p:cNvSpPr>
            <a:spLocks noChangeArrowheads="1"/>
          </p:cNvSpPr>
          <p:nvPr/>
        </p:nvSpPr>
        <p:spPr bwMode="auto">
          <a:xfrm>
            <a:off x="16764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793" name="Rectangle 375"/>
          <p:cNvSpPr>
            <a:spLocks noChangeArrowheads="1"/>
          </p:cNvSpPr>
          <p:nvPr/>
        </p:nvSpPr>
        <p:spPr bwMode="auto">
          <a:xfrm>
            <a:off x="3505200"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794" name="Rectangle 376"/>
          <p:cNvSpPr>
            <a:spLocks noChangeArrowheads="1"/>
          </p:cNvSpPr>
          <p:nvPr/>
        </p:nvSpPr>
        <p:spPr bwMode="auto">
          <a:xfrm>
            <a:off x="3505200"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95" name="Rectangle 49"/>
          <p:cNvSpPr>
            <a:spLocks noChangeArrowheads="1"/>
          </p:cNvSpPr>
          <p:nvPr/>
        </p:nvSpPr>
        <p:spPr bwMode="auto">
          <a:xfrm>
            <a:off x="3048000"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96" name="Rectangle 50"/>
          <p:cNvSpPr>
            <a:spLocks noChangeArrowheads="1"/>
          </p:cNvSpPr>
          <p:nvPr/>
        </p:nvSpPr>
        <p:spPr bwMode="auto">
          <a:xfrm>
            <a:off x="3048000" y="1558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97" name="Rectangle 51"/>
          <p:cNvSpPr>
            <a:spLocks noChangeArrowheads="1"/>
          </p:cNvSpPr>
          <p:nvPr/>
        </p:nvSpPr>
        <p:spPr bwMode="auto">
          <a:xfrm>
            <a:off x="1676400" y="1558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798" name="Rectangle 386"/>
          <p:cNvSpPr>
            <a:spLocks noChangeArrowheads="1"/>
          </p:cNvSpPr>
          <p:nvPr/>
        </p:nvSpPr>
        <p:spPr bwMode="auto">
          <a:xfrm>
            <a:off x="1676400"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799" name="Rectangle 387"/>
          <p:cNvSpPr>
            <a:spLocks noChangeArrowheads="1"/>
          </p:cNvSpPr>
          <p:nvPr/>
        </p:nvSpPr>
        <p:spPr bwMode="auto">
          <a:xfrm>
            <a:off x="3505200"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00" name="Rectangle 41"/>
          <p:cNvSpPr>
            <a:spLocks noChangeArrowheads="1"/>
          </p:cNvSpPr>
          <p:nvPr/>
        </p:nvSpPr>
        <p:spPr bwMode="auto">
          <a:xfrm>
            <a:off x="58674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01" name="Rectangle 42"/>
          <p:cNvSpPr>
            <a:spLocks noChangeArrowheads="1"/>
          </p:cNvSpPr>
          <p:nvPr/>
        </p:nvSpPr>
        <p:spPr bwMode="auto">
          <a:xfrm>
            <a:off x="58674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02" name="Rectangle 45"/>
          <p:cNvSpPr>
            <a:spLocks noChangeArrowheads="1"/>
          </p:cNvSpPr>
          <p:nvPr/>
        </p:nvSpPr>
        <p:spPr bwMode="auto">
          <a:xfrm>
            <a:off x="63246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03" name="Rectangle 46"/>
          <p:cNvSpPr>
            <a:spLocks noChangeArrowheads="1"/>
          </p:cNvSpPr>
          <p:nvPr/>
        </p:nvSpPr>
        <p:spPr bwMode="auto">
          <a:xfrm>
            <a:off x="63246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04" name="Rectangle 47"/>
          <p:cNvSpPr>
            <a:spLocks noChangeArrowheads="1"/>
          </p:cNvSpPr>
          <p:nvPr/>
        </p:nvSpPr>
        <p:spPr bwMode="auto">
          <a:xfrm>
            <a:off x="48768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05" name="Rectangle 49"/>
          <p:cNvSpPr>
            <a:spLocks noChangeArrowheads="1"/>
          </p:cNvSpPr>
          <p:nvPr/>
        </p:nvSpPr>
        <p:spPr bwMode="auto">
          <a:xfrm>
            <a:off x="67818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06" name="Rectangle 50"/>
          <p:cNvSpPr>
            <a:spLocks noChangeArrowheads="1"/>
          </p:cNvSpPr>
          <p:nvPr/>
        </p:nvSpPr>
        <p:spPr bwMode="auto">
          <a:xfrm>
            <a:off x="67818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07" name="Rectangle 51"/>
          <p:cNvSpPr>
            <a:spLocks noChangeArrowheads="1"/>
          </p:cNvSpPr>
          <p:nvPr/>
        </p:nvSpPr>
        <p:spPr bwMode="auto">
          <a:xfrm>
            <a:off x="54102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08" name="Rectangle 77"/>
          <p:cNvSpPr>
            <a:spLocks noChangeArrowheads="1"/>
          </p:cNvSpPr>
          <p:nvPr/>
        </p:nvSpPr>
        <p:spPr bwMode="auto">
          <a:xfrm>
            <a:off x="54102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09" name="Rectangle 78"/>
          <p:cNvSpPr>
            <a:spLocks noChangeArrowheads="1"/>
          </p:cNvSpPr>
          <p:nvPr/>
        </p:nvSpPr>
        <p:spPr bwMode="auto">
          <a:xfrm>
            <a:off x="72390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10" name="Rectangle 79"/>
          <p:cNvSpPr>
            <a:spLocks noChangeArrowheads="1"/>
          </p:cNvSpPr>
          <p:nvPr/>
        </p:nvSpPr>
        <p:spPr bwMode="auto">
          <a:xfrm>
            <a:off x="7239000" y="5629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11" name="Rectangle 80"/>
          <p:cNvSpPr>
            <a:spLocks noChangeArrowheads="1"/>
          </p:cNvSpPr>
          <p:nvPr/>
        </p:nvSpPr>
        <p:spPr bwMode="auto">
          <a:xfrm>
            <a:off x="4876800" y="57419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12" name="Rectangle 41"/>
          <p:cNvSpPr>
            <a:spLocks noChangeArrowheads="1"/>
          </p:cNvSpPr>
          <p:nvPr/>
        </p:nvSpPr>
        <p:spPr bwMode="auto">
          <a:xfrm>
            <a:off x="58674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13" name="Rectangle 42"/>
          <p:cNvSpPr>
            <a:spLocks noChangeArrowheads="1"/>
          </p:cNvSpPr>
          <p:nvPr/>
        </p:nvSpPr>
        <p:spPr bwMode="auto">
          <a:xfrm>
            <a:off x="58674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14" name="Rectangle 45"/>
          <p:cNvSpPr>
            <a:spLocks noChangeArrowheads="1"/>
          </p:cNvSpPr>
          <p:nvPr/>
        </p:nvSpPr>
        <p:spPr bwMode="auto">
          <a:xfrm>
            <a:off x="63246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15" name="Rectangle 46"/>
          <p:cNvSpPr>
            <a:spLocks noChangeArrowheads="1"/>
          </p:cNvSpPr>
          <p:nvPr/>
        </p:nvSpPr>
        <p:spPr bwMode="auto">
          <a:xfrm>
            <a:off x="63246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16" name="Rectangle 47"/>
          <p:cNvSpPr>
            <a:spLocks noChangeArrowheads="1"/>
          </p:cNvSpPr>
          <p:nvPr/>
        </p:nvSpPr>
        <p:spPr bwMode="auto">
          <a:xfrm>
            <a:off x="48768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17" name="Rectangle 49"/>
          <p:cNvSpPr>
            <a:spLocks noChangeArrowheads="1"/>
          </p:cNvSpPr>
          <p:nvPr/>
        </p:nvSpPr>
        <p:spPr bwMode="auto">
          <a:xfrm>
            <a:off x="67818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18" name="Rectangle 50"/>
          <p:cNvSpPr>
            <a:spLocks noChangeArrowheads="1"/>
          </p:cNvSpPr>
          <p:nvPr/>
        </p:nvSpPr>
        <p:spPr bwMode="auto">
          <a:xfrm>
            <a:off x="67818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19" name="Rectangle 51"/>
          <p:cNvSpPr>
            <a:spLocks noChangeArrowheads="1"/>
          </p:cNvSpPr>
          <p:nvPr/>
        </p:nvSpPr>
        <p:spPr bwMode="auto">
          <a:xfrm>
            <a:off x="54102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20" name="Rectangle 77"/>
          <p:cNvSpPr>
            <a:spLocks noChangeArrowheads="1"/>
          </p:cNvSpPr>
          <p:nvPr/>
        </p:nvSpPr>
        <p:spPr bwMode="auto">
          <a:xfrm>
            <a:off x="54102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21" name="Rectangle 78"/>
          <p:cNvSpPr>
            <a:spLocks noChangeArrowheads="1"/>
          </p:cNvSpPr>
          <p:nvPr/>
        </p:nvSpPr>
        <p:spPr bwMode="auto">
          <a:xfrm>
            <a:off x="72390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22" name="Rectangle 79"/>
          <p:cNvSpPr>
            <a:spLocks noChangeArrowheads="1"/>
          </p:cNvSpPr>
          <p:nvPr/>
        </p:nvSpPr>
        <p:spPr bwMode="auto">
          <a:xfrm>
            <a:off x="7239000" y="5402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23" name="Rectangle 80"/>
          <p:cNvSpPr>
            <a:spLocks noChangeArrowheads="1"/>
          </p:cNvSpPr>
          <p:nvPr/>
        </p:nvSpPr>
        <p:spPr bwMode="auto">
          <a:xfrm>
            <a:off x="4876800" y="5514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24" name="Rectangle 41"/>
          <p:cNvSpPr>
            <a:spLocks noChangeArrowheads="1"/>
          </p:cNvSpPr>
          <p:nvPr/>
        </p:nvSpPr>
        <p:spPr bwMode="auto">
          <a:xfrm>
            <a:off x="58674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25" name="Rectangle 42"/>
          <p:cNvSpPr>
            <a:spLocks noChangeArrowheads="1"/>
          </p:cNvSpPr>
          <p:nvPr/>
        </p:nvSpPr>
        <p:spPr bwMode="auto">
          <a:xfrm>
            <a:off x="58674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26" name="Rectangle 45"/>
          <p:cNvSpPr>
            <a:spLocks noChangeArrowheads="1"/>
          </p:cNvSpPr>
          <p:nvPr/>
        </p:nvSpPr>
        <p:spPr bwMode="auto">
          <a:xfrm>
            <a:off x="63246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27" name="Rectangle 46"/>
          <p:cNvSpPr>
            <a:spLocks noChangeArrowheads="1"/>
          </p:cNvSpPr>
          <p:nvPr/>
        </p:nvSpPr>
        <p:spPr bwMode="auto">
          <a:xfrm>
            <a:off x="63246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28" name="Rectangle 47"/>
          <p:cNvSpPr>
            <a:spLocks noChangeArrowheads="1"/>
          </p:cNvSpPr>
          <p:nvPr/>
        </p:nvSpPr>
        <p:spPr bwMode="auto">
          <a:xfrm>
            <a:off x="48768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29" name="Rectangle 49"/>
          <p:cNvSpPr>
            <a:spLocks noChangeArrowheads="1"/>
          </p:cNvSpPr>
          <p:nvPr/>
        </p:nvSpPr>
        <p:spPr bwMode="auto">
          <a:xfrm>
            <a:off x="67818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30" name="Rectangle 50"/>
          <p:cNvSpPr>
            <a:spLocks noChangeArrowheads="1"/>
          </p:cNvSpPr>
          <p:nvPr/>
        </p:nvSpPr>
        <p:spPr bwMode="auto">
          <a:xfrm>
            <a:off x="67818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31" name="Rectangle 51"/>
          <p:cNvSpPr>
            <a:spLocks noChangeArrowheads="1"/>
          </p:cNvSpPr>
          <p:nvPr/>
        </p:nvSpPr>
        <p:spPr bwMode="auto">
          <a:xfrm>
            <a:off x="54102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32" name="Rectangle 77"/>
          <p:cNvSpPr>
            <a:spLocks noChangeArrowheads="1"/>
          </p:cNvSpPr>
          <p:nvPr/>
        </p:nvSpPr>
        <p:spPr bwMode="auto">
          <a:xfrm>
            <a:off x="54102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33" name="Rectangle 78"/>
          <p:cNvSpPr>
            <a:spLocks noChangeArrowheads="1"/>
          </p:cNvSpPr>
          <p:nvPr/>
        </p:nvSpPr>
        <p:spPr bwMode="auto">
          <a:xfrm>
            <a:off x="72390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34" name="Rectangle 79"/>
          <p:cNvSpPr>
            <a:spLocks noChangeArrowheads="1"/>
          </p:cNvSpPr>
          <p:nvPr/>
        </p:nvSpPr>
        <p:spPr bwMode="auto">
          <a:xfrm>
            <a:off x="7239000" y="5175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35" name="Rectangle 80"/>
          <p:cNvSpPr>
            <a:spLocks noChangeArrowheads="1"/>
          </p:cNvSpPr>
          <p:nvPr/>
        </p:nvSpPr>
        <p:spPr bwMode="auto">
          <a:xfrm>
            <a:off x="4876800" y="5287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36" name="Rectangle 41"/>
          <p:cNvSpPr>
            <a:spLocks noChangeArrowheads="1"/>
          </p:cNvSpPr>
          <p:nvPr/>
        </p:nvSpPr>
        <p:spPr bwMode="auto">
          <a:xfrm>
            <a:off x="58674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37" name="Rectangle 42"/>
          <p:cNvSpPr>
            <a:spLocks noChangeArrowheads="1"/>
          </p:cNvSpPr>
          <p:nvPr/>
        </p:nvSpPr>
        <p:spPr bwMode="auto">
          <a:xfrm>
            <a:off x="58674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38" name="Rectangle 45"/>
          <p:cNvSpPr>
            <a:spLocks noChangeArrowheads="1"/>
          </p:cNvSpPr>
          <p:nvPr/>
        </p:nvSpPr>
        <p:spPr bwMode="auto">
          <a:xfrm>
            <a:off x="63246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39" name="Rectangle 46"/>
          <p:cNvSpPr>
            <a:spLocks noChangeArrowheads="1"/>
          </p:cNvSpPr>
          <p:nvPr/>
        </p:nvSpPr>
        <p:spPr bwMode="auto">
          <a:xfrm>
            <a:off x="63246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40" name="Rectangle 47"/>
          <p:cNvSpPr>
            <a:spLocks noChangeArrowheads="1"/>
          </p:cNvSpPr>
          <p:nvPr/>
        </p:nvSpPr>
        <p:spPr bwMode="auto">
          <a:xfrm>
            <a:off x="48768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41" name="Rectangle 49"/>
          <p:cNvSpPr>
            <a:spLocks noChangeArrowheads="1"/>
          </p:cNvSpPr>
          <p:nvPr/>
        </p:nvSpPr>
        <p:spPr bwMode="auto">
          <a:xfrm>
            <a:off x="67818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42" name="Rectangle 50"/>
          <p:cNvSpPr>
            <a:spLocks noChangeArrowheads="1"/>
          </p:cNvSpPr>
          <p:nvPr/>
        </p:nvSpPr>
        <p:spPr bwMode="auto">
          <a:xfrm>
            <a:off x="67818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43" name="Rectangle 51"/>
          <p:cNvSpPr>
            <a:spLocks noChangeArrowheads="1"/>
          </p:cNvSpPr>
          <p:nvPr/>
        </p:nvSpPr>
        <p:spPr bwMode="auto">
          <a:xfrm>
            <a:off x="54102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44" name="Rectangle 459"/>
          <p:cNvSpPr>
            <a:spLocks noChangeArrowheads="1"/>
          </p:cNvSpPr>
          <p:nvPr/>
        </p:nvSpPr>
        <p:spPr bwMode="auto">
          <a:xfrm>
            <a:off x="54102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45" name="Rectangle 460"/>
          <p:cNvSpPr>
            <a:spLocks noChangeArrowheads="1"/>
          </p:cNvSpPr>
          <p:nvPr/>
        </p:nvSpPr>
        <p:spPr bwMode="auto">
          <a:xfrm>
            <a:off x="72390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46" name="Rectangle 461"/>
          <p:cNvSpPr>
            <a:spLocks noChangeArrowheads="1"/>
          </p:cNvSpPr>
          <p:nvPr/>
        </p:nvSpPr>
        <p:spPr bwMode="auto">
          <a:xfrm>
            <a:off x="7239000" y="4948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47" name="Rectangle 462"/>
          <p:cNvSpPr>
            <a:spLocks noChangeArrowheads="1"/>
          </p:cNvSpPr>
          <p:nvPr/>
        </p:nvSpPr>
        <p:spPr bwMode="auto">
          <a:xfrm>
            <a:off x="4876800" y="5060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48" name="Rectangle 41"/>
          <p:cNvSpPr>
            <a:spLocks noChangeArrowheads="1"/>
          </p:cNvSpPr>
          <p:nvPr/>
        </p:nvSpPr>
        <p:spPr bwMode="auto">
          <a:xfrm>
            <a:off x="58674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49" name="Rectangle 42"/>
          <p:cNvSpPr>
            <a:spLocks noChangeArrowheads="1"/>
          </p:cNvSpPr>
          <p:nvPr/>
        </p:nvSpPr>
        <p:spPr bwMode="auto">
          <a:xfrm>
            <a:off x="58674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50" name="Rectangle 45"/>
          <p:cNvSpPr>
            <a:spLocks noChangeArrowheads="1"/>
          </p:cNvSpPr>
          <p:nvPr/>
        </p:nvSpPr>
        <p:spPr bwMode="auto">
          <a:xfrm>
            <a:off x="63246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51" name="Rectangle 46"/>
          <p:cNvSpPr>
            <a:spLocks noChangeArrowheads="1"/>
          </p:cNvSpPr>
          <p:nvPr/>
        </p:nvSpPr>
        <p:spPr bwMode="auto">
          <a:xfrm>
            <a:off x="63246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52" name="Rectangle 47"/>
          <p:cNvSpPr>
            <a:spLocks noChangeArrowheads="1"/>
          </p:cNvSpPr>
          <p:nvPr/>
        </p:nvSpPr>
        <p:spPr bwMode="auto">
          <a:xfrm>
            <a:off x="48768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53" name="Rectangle 49"/>
          <p:cNvSpPr>
            <a:spLocks noChangeArrowheads="1"/>
          </p:cNvSpPr>
          <p:nvPr/>
        </p:nvSpPr>
        <p:spPr bwMode="auto">
          <a:xfrm>
            <a:off x="67818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54" name="Rectangle 50"/>
          <p:cNvSpPr>
            <a:spLocks noChangeArrowheads="1"/>
          </p:cNvSpPr>
          <p:nvPr/>
        </p:nvSpPr>
        <p:spPr bwMode="auto">
          <a:xfrm>
            <a:off x="67818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55" name="Rectangle 51"/>
          <p:cNvSpPr>
            <a:spLocks noChangeArrowheads="1"/>
          </p:cNvSpPr>
          <p:nvPr/>
        </p:nvSpPr>
        <p:spPr bwMode="auto">
          <a:xfrm>
            <a:off x="54102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56" name="Rectangle 471"/>
          <p:cNvSpPr>
            <a:spLocks noChangeArrowheads="1"/>
          </p:cNvSpPr>
          <p:nvPr/>
        </p:nvSpPr>
        <p:spPr bwMode="auto">
          <a:xfrm>
            <a:off x="54102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57" name="Rectangle 472"/>
          <p:cNvSpPr>
            <a:spLocks noChangeArrowheads="1"/>
          </p:cNvSpPr>
          <p:nvPr/>
        </p:nvSpPr>
        <p:spPr bwMode="auto">
          <a:xfrm>
            <a:off x="72390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58" name="Rectangle 473"/>
          <p:cNvSpPr>
            <a:spLocks noChangeArrowheads="1"/>
          </p:cNvSpPr>
          <p:nvPr/>
        </p:nvSpPr>
        <p:spPr bwMode="auto">
          <a:xfrm>
            <a:off x="7239000" y="4721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59" name="Rectangle 474"/>
          <p:cNvSpPr>
            <a:spLocks noChangeArrowheads="1"/>
          </p:cNvSpPr>
          <p:nvPr/>
        </p:nvSpPr>
        <p:spPr bwMode="auto">
          <a:xfrm>
            <a:off x="4876800" y="4833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60" name="Rectangle 41"/>
          <p:cNvSpPr>
            <a:spLocks noChangeArrowheads="1"/>
          </p:cNvSpPr>
          <p:nvPr/>
        </p:nvSpPr>
        <p:spPr bwMode="auto">
          <a:xfrm>
            <a:off x="58674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61" name="Rectangle 42"/>
          <p:cNvSpPr>
            <a:spLocks noChangeArrowheads="1"/>
          </p:cNvSpPr>
          <p:nvPr/>
        </p:nvSpPr>
        <p:spPr bwMode="auto">
          <a:xfrm>
            <a:off x="58674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62" name="Rectangle 45"/>
          <p:cNvSpPr>
            <a:spLocks noChangeArrowheads="1"/>
          </p:cNvSpPr>
          <p:nvPr/>
        </p:nvSpPr>
        <p:spPr bwMode="auto">
          <a:xfrm>
            <a:off x="63246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63" name="Rectangle 46"/>
          <p:cNvSpPr>
            <a:spLocks noChangeArrowheads="1"/>
          </p:cNvSpPr>
          <p:nvPr/>
        </p:nvSpPr>
        <p:spPr bwMode="auto">
          <a:xfrm>
            <a:off x="63246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64" name="Rectangle 47"/>
          <p:cNvSpPr>
            <a:spLocks noChangeArrowheads="1"/>
          </p:cNvSpPr>
          <p:nvPr/>
        </p:nvSpPr>
        <p:spPr bwMode="auto">
          <a:xfrm>
            <a:off x="48768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65" name="Rectangle 49"/>
          <p:cNvSpPr>
            <a:spLocks noChangeArrowheads="1"/>
          </p:cNvSpPr>
          <p:nvPr/>
        </p:nvSpPr>
        <p:spPr bwMode="auto">
          <a:xfrm>
            <a:off x="67818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66" name="Rectangle 50"/>
          <p:cNvSpPr>
            <a:spLocks noChangeArrowheads="1"/>
          </p:cNvSpPr>
          <p:nvPr/>
        </p:nvSpPr>
        <p:spPr bwMode="auto">
          <a:xfrm>
            <a:off x="67818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67" name="Rectangle 51"/>
          <p:cNvSpPr>
            <a:spLocks noChangeArrowheads="1"/>
          </p:cNvSpPr>
          <p:nvPr/>
        </p:nvSpPr>
        <p:spPr bwMode="auto">
          <a:xfrm>
            <a:off x="54102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68" name="Rectangle 483"/>
          <p:cNvSpPr>
            <a:spLocks noChangeArrowheads="1"/>
          </p:cNvSpPr>
          <p:nvPr/>
        </p:nvSpPr>
        <p:spPr bwMode="auto">
          <a:xfrm>
            <a:off x="54102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69" name="Rectangle 484"/>
          <p:cNvSpPr>
            <a:spLocks noChangeArrowheads="1"/>
          </p:cNvSpPr>
          <p:nvPr/>
        </p:nvSpPr>
        <p:spPr bwMode="auto">
          <a:xfrm>
            <a:off x="72390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70" name="Rectangle 485"/>
          <p:cNvSpPr>
            <a:spLocks noChangeArrowheads="1"/>
          </p:cNvSpPr>
          <p:nvPr/>
        </p:nvSpPr>
        <p:spPr bwMode="auto">
          <a:xfrm>
            <a:off x="7239000" y="44942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71" name="Rectangle 486"/>
          <p:cNvSpPr>
            <a:spLocks noChangeArrowheads="1"/>
          </p:cNvSpPr>
          <p:nvPr/>
        </p:nvSpPr>
        <p:spPr bwMode="auto">
          <a:xfrm>
            <a:off x="4876800" y="4606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72" name="Rectangle 41"/>
          <p:cNvSpPr>
            <a:spLocks noChangeArrowheads="1"/>
          </p:cNvSpPr>
          <p:nvPr/>
        </p:nvSpPr>
        <p:spPr bwMode="auto">
          <a:xfrm>
            <a:off x="58674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73" name="Rectangle 42"/>
          <p:cNvSpPr>
            <a:spLocks noChangeArrowheads="1"/>
          </p:cNvSpPr>
          <p:nvPr/>
        </p:nvSpPr>
        <p:spPr bwMode="auto">
          <a:xfrm>
            <a:off x="5867400" y="42672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74" name="Rectangle 45"/>
          <p:cNvSpPr>
            <a:spLocks noChangeArrowheads="1"/>
          </p:cNvSpPr>
          <p:nvPr/>
        </p:nvSpPr>
        <p:spPr bwMode="auto">
          <a:xfrm>
            <a:off x="63246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75" name="Rectangle 46"/>
          <p:cNvSpPr>
            <a:spLocks noChangeArrowheads="1"/>
          </p:cNvSpPr>
          <p:nvPr/>
        </p:nvSpPr>
        <p:spPr bwMode="auto">
          <a:xfrm>
            <a:off x="6324600" y="42672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76" name="Rectangle 49"/>
          <p:cNvSpPr>
            <a:spLocks noChangeArrowheads="1"/>
          </p:cNvSpPr>
          <p:nvPr/>
        </p:nvSpPr>
        <p:spPr bwMode="auto">
          <a:xfrm>
            <a:off x="67818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77" name="Rectangle 50"/>
          <p:cNvSpPr>
            <a:spLocks noChangeArrowheads="1"/>
          </p:cNvSpPr>
          <p:nvPr/>
        </p:nvSpPr>
        <p:spPr bwMode="auto">
          <a:xfrm>
            <a:off x="6781800" y="42672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78" name="Rectangle 51"/>
          <p:cNvSpPr>
            <a:spLocks noChangeArrowheads="1"/>
          </p:cNvSpPr>
          <p:nvPr/>
        </p:nvSpPr>
        <p:spPr bwMode="auto">
          <a:xfrm>
            <a:off x="5410200" y="42672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79" name="Rectangle 494"/>
          <p:cNvSpPr>
            <a:spLocks noChangeArrowheads="1"/>
          </p:cNvSpPr>
          <p:nvPr/>
        </p:nvSpPr>
        <p:spPr bwMode="auto">
          <a:xfrm>
            <a:off x="54102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80" name="Rectangle 495"/>
          <p:cNvSpPr>
            <a:spLocks noChangeArrowheads="1"/>
          </p:cNvSpPr>
          <p:nvPr/>
        </p:nvSpPr>
        <p:spPr bwMode="auto">
          <a:xfrm>
            <a:off x="72390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81" name="Rectangle 51"/>
          <p:cNvSpPr>
            <a:spLocks noChangeArrowheads="1"/>
          </p:cNvSpPr>
          <p:nvPr/>
        </p:nvSpPr>
        <p:spPr bwMode="auto">
          <a:xfrm>
            <a:off x="4876800" y="42672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82" name="Rectangle 498"/>
          <p:cNvSpPr>
            <a:spLocks noChangeArrowheads="1"/>
          </p:cNvSpPr>
          <p:nvPr/>
        </p:nvSpPr>
        <p:spPr bwMode="auto">
          <a:xfrm>
            <a:off x="4876800" y="43799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83" name="Rectangle 41"/>
          <p:cNvSpPr>
            <a:spLocks noChangeArrowheads="1"/>
          </p:cNvSpPr>
          <p:nvPr/>
        </p:nvSpPr>
        <p:spPr bwMode="auto">
          <a:xfrm>
            <a:off x="5867400" y="41560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84" name="Rectangle 42"/>
          <p:cNvSpPr>
            <a:spLocks noChangeArrowheads="1"/>
          </p:cNvSpPr>
          <p:nvPr/>
        </p:nvSpPr>
        <p:spPr bwMode="auto">
          <a:xfrm>
            <a:off x="5867400" y="40417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85" name="Rectangle 45"/>
          <p:cNvSpPr>
            <a:spLocks noChangeArrowheads="1"/>
          </p:cNvSpPr>
          <p:nvPr/>
        </p:nvSpPr>
        <p:spPr bwMode="auto">
          <a:xfrm>
            <a:off x="6324600" y="41560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86" name="Rectangle 46"/>
          <p:cNvSpPr>
            <a:spLocks noChangeArrowheads="1"/>
          </p:cNvSpPr>
          <p:nvPr/>
        </p:nvSpPr>
        <p:spPr bwMode="auto">
          <a:xfrm>
            <a:off x="6324600" y="40417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87" name="Rectangle 47"/>
          <p:cNvSpPr>
            <a:spLocks noChangeArrowheads="1"/>
          </p:cNvSpPr>
          <p:nvPr/>
        </p:nvSpPr>
        <p:spPr bwMode="auto">
          <a:xfrm>
            <a:off x="4876800" y="40417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88" name="Rectangle 49"/>
          <p:cNvSpPr>
            <a:spLocks noChangeArrowheads="1"/>
          </p:cNvSpPr>
          <p:nvPr/>
        </p:nvSpPr>
        <p:spPr bwMode="auto">
          <a:xfrm>
            <a:off x="6781800" y="41560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89" name="Rectangle 50"/>
          <p:cNvSpPr>
            <a:spLocks noChangeArrowheads="1"/>
          </p:cNvSpPr>
          <p:nvPr/>
        </p:nvSpPr>
        <p:spPr bwMode="auto">
          <a:xfrm>
            <a:off x="6781800" y="40417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90" name="Rectangle 51"/>
          <p:cNvSpPr>
            <a:spLocks noChangeArrowheads="1"/>
          </p:cNvSpPr>
          <p:nvPr/>
        </p:nvSpPr>
        <p:spPr bwMode="auto">
          <a:xfrm>
            <a:off x="5410200" y="40417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91" name="Rectangle 77"/>
          <p:cNvSpPr>
            <a:spLocks noChangeArrowheads="1"/>
          </p:cNvSpPr>
          <p:nvPr/>
        </p:nvSpPr>
        <p:spPr bwMode="auto">
          <a:xfrm>
            <a:off x="5410200" y="41560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92" name="Rectangle 80"/>
          <p:cNvSpPr>
            <a:spLocks noChangeArrowheads="1"/>
          </p:cNvSpPr>
          <p:nvPr/>
        </p:nvSpPr>
        <p:spPr bwMode="auto">
          <a:xfrm>
            <a:off x="4876800" y="41560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893" name="Rectangle 41"/>
          <p:cNvSpPr>
            <a:spLocks noChangeArrowheads="1"/>
          </p:cNvSpPr>
          <p:nvPr/>
        </p:nvSpPr>
        <p:spPr bwMode="auto">
          <a:xfrm>
            <a:off x="5867400" y="39290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94" name="Rectangle 42"/>
          <p:cNvSpPr>
            <a:spLocks noChangeArrowheads="1"/>
          </p:cNvSpPr>
          <p:nvPr/>
        </p:nvSpPr>
        <p:spPr bwMode="auto">
          <a:xfrm>
            <a:off x="5867400" y="38147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95" name="Rectangle 45"/>
          <p:cNvSpPr>
            <a:spLocks noChangeArrowheads="1"/>
          </p:cNvSpPr>
          <p:nvPr/>
        </p:nvSpPr>
        <p:spPr bwMode="auto">
          <a:xfrm>
            <a:off x="6324600" y="39290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96" name="Rectangle 46"/>
          <p:cNvSpPr>
            <a:spLocks noChangeArrowheads="1"/>
          </p:cNvSpPr>
          <p:nvPr/>
        </p:nvSpPr>
        <p:spPr bwMode="auto">
          <a:xfrm>
            <a:off x="6324600" y="38147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97" name="Rectangle 47"/>
          <p:cNvSpPr>
            <a:spLocks noChangeArrowheads="1"/>
          </p:cNvSpPr>
          <p:nvPr/>
        </p:nvSpPr>
        <p:spPr bwMode="auto">
          <a:xfrm>
            <a:off x="4876800" y="38147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898" name="Rectangle 49"/>
          <p:cNvSpPr>
            <a:spLocks noChangeArrowheads="1"/>
          </p:cNvSpPr>
          <p:nvPr/>
        </p:nvSpPr>
        <p:spPr bwMode="auto">
          <a:xfrm>
            <a:off x="6781800" y="39290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899" name="Rectangle 50"/>
          <p:cNvSpPr>
            <a:spLocks noChangeArrowheads="1"/>
          </p:cNvSpPr>
          <p:nvPr/>
        </p:nvSpPr>
        <p:spPr bwMode="auto">
          <a:xfrm>
            <a:off x="6781800" y="38147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00" name="Rectangle 51"/>
          <p:cNvSpPr>
            <a:spLocks noChangeArrowheads="1"/>
          </p:cNvSpPr>
          <p:nvPr/>
        </p:nvSpPr>
        <p:spPr bwMode="auto">
          <a:xfrm>
            <a:off x="5410200" y="38147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01" name="Rectangle 77"/>
          <p:cNvSpPr>
            <a:spLocks noChangeArrowheads="1"/>
          </p:cNvSpPr>
          <p:nvPr/>
        </p:nvSpPr>
        <p:spPr bwMode="auto">
          <a:xfrm>
            <a:off x="5410200" y="39290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02" name="Rectangle 80"/>
          <p:cNvSpPr>
            <a:spLocks noChangeArrowheads="1"/>
          </p:cNvSpPr>
          <p:nvPr/>
        </p:nvSpPr>
        <p:spPr bwMode="auto">
          <a:xfrm>
            <a:off x="4876800" y="39290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03" name="Rectangle 41"/>
          <p:cNvSpPr>
            <a:spLocks noChangeArrowheads="1"/>
          </p:cNvSpPr>
          <p:nvPr/>
        </p:nvSpPr>
        <p:spPr bwMode="auto">
          <a:xfrm>
            <a:off x="5867400" y="37020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04" name="Rectangle 42"/>
          <p:cNvSpPr>
            <a:spLocks noChangeArrowheads="1"/>
          </p:cNvSpPr>
          <p:nvPr/>
        </p:nvSpPr>
        <p:spPr bwMode="auto">
          <a:xfrm>
            <a:off x="5867400" y="3587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05" name="Rectangle 45"/>
          <p:cNvSpPr>
            <a:spLocks noChangeArrowheads="1"/>
          </p:cNvSpPr>
          <p:nvPr/>
        </p:nvSpPr>
        <p:spPr bwMode="auto">
          <a:xfrm>
            <a:off x="6324600" y="37020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06" name="Rectangle 46"/>
          <p:cNvSpPr>
            <a:spLocks noChangeArrowheads="1"/>
          </p:cNvSpPr>
          <p:nvPr/>
        </p:nvSpPr>
        <p:spPr bwMode="auto">
          <a:xfrm>
            <a:off x="6324600" y="3587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07" name="Rectangle 47"/>
          <p:cNvSpPr>
            <a:spLocks noChangeArrowheads="1"/>
          </p:cNvSpPr>
          <p:nvPr/>
        </p:nvSpPr>
        <p:spPr bwMode="auto">
          <a:xfrm>
            <a:off x="4876800" y="3587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08" name="Rectangle 49"/>
          <p:cNvSpPr>
            <a:spLocks noChangeArrowheads="1"/>
          </p:cNvSpPr>
          <p:nvPr/>
        </p:nvSpPr>
        <p:spPr bwMode="auto">
          <a:xfrm>
            <a:off x="6781800" y="37020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09" name="Rectangle 50"/>
          <p:cNvSpPr>
            <a:spLocks noChangeArrowheads="1"/>
          </p:cNvSpPr>
          <p:nvPr/>
        </p:nvSpPr>
        <p:spPr bwMode="auto">
          <a:xfrm>
            <a:off x="6781800" y="3587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10" name="Rectangle 51"/>
          <p:cNvSpPr>
            <a:spLocks noChangeArrowheads="1"/>
          </p:cNvSpPr>
          <p:nvPr/>
        </p:nvSpPr>
        <p:spPr bwMode="auto">
          <a:xfrm>
            <a:off x="5410200" y="3587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11" name="Rectangle 77"/>
          <p:cNvSpPr>
            <a:spLocks noChangeArrowheads="1"/>
          </p:cNvSpPr>
          <p:nvPr/>
        </p:nvSpPr>
        <p:spPr bwMode="auto">
          <a:xfrm>
            <a:off x="5410200" y="37020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12" name="Rectangle 80"/>
          <p:cNvSpPr>
            <a:spLocks noChangeArrowheads="1"/>
          </p:cNvSpPr>
          <p:nvPr/>
        </p:nvSpPr>
        <p:spPr bwMode="auto">
          <a:xfrm>
            <a:off x="4876800" y="37020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13" name="Rectangle 41"/>
          <p:cNvSpPr>
            <a:spLocks noChangeArrowheads="1"/>
          </p:cNvSpPr>
          <p:nvPr/>
        </p:nvSpPr>
        <p:spPr bwMode="auto">
          <a:xfrm>
            <a:off x="5867400" y="3475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14" name="Rectangle 42"/>
          <p:cNvSpPr>
            <a:spLocks noChangeArrowheads="1"/>
          </p:cNvSpPr>
          <p:nvPr/>
        </p:nvSpPr>
        <p:spPr bwMode="auto">
          <a:xfrm>
            <a:off x="5867400" y="33607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15" name="Rectangle 45"/>
          <p:cNvSpPr>
            <a:spLocks noChangeArrowheads="1"/>
          </p:cNvSpPr>
          <p:nvPr/>
        </p:nvSpPr>
        <p:spPr bwMode="auto">
          <a:xfrm>
            <a:off x="6324600" y="3475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16" name="Rectangle 46"/>
          <p:cNvSpPr>
            <a:spLocks noChangeArrowheads="1"/>
          </p:cNvSpPr>
          <p:nvPr/>
        </p:nvSpPr>
        <p:spPr bwMode="auto">
          <a:xfrm>
            <a:off x="6324600" y="33607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17" name="Rectangle 47"/>
          <p:cNvSpPr>
            <a:spLocks noChangeArrowheads="1"/>
          </p:cNvSpPr>
          <p:nvPr/>
        </p:nvSpPr>
        <p:spPr bwMode="auto">
          <a:xfrm>
            <a:off x="4876800" y="33607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18" name="Rectangle 49"/>
          <p:cNvSpPr>
            <a:spLocks noChangeArrowheads="1"/>
          </p:cNvSpPr>
          <p:nvPr/>
        </p:nvSpPr>
        <p:spPr bwMode="auto">
          <a:xfrm>
            <a:off x="6781800" y="3475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19" name="Rectangle 50"/>
          <p:cNvSpPr>
            <a:spLocks noChangeArrowheads="1"/>
          </p:cNvSpPr>
          <p:nvPr/>
        </p:nvSpPr>
        <p:spPr bwMode="auto">
          <a:xfrm>
            <a:off x="6781800" y="33607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20" name="Rectangle 51"/>
          <p:cNvSpPr>
            <a:spLocks noChangeArrowheads="1"/>
          </p:cNvSpPr>
          <p:nvPr/>
        </p:nvSpPr>
        <p:spPr bwMode="auto">
          <a:xfrm>
            <a:off x="5410200" y="33607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21" name="Rectangle 544"/>
          <p:cNvSpPr>
            <a:spLocks noChangeArrowheads="1"/>
          </p:cNvSpPr>
          <p:nvPr/>
        </p:nvSpPr>
        <p:spPr bwMode="auto">
          <a:xfrm>
            <a:off x="5410200" y="3475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22" name="Rectangle 547"/>
          <p:cNvSpPr>
            <a:spLocks noChangeArrowheads="1"/>
          </p:cNvSpPr>
          <p:nvPr/>
        </p:nvSpPr>
        <p:spPr bwMode="auto">
          <a:xfrm>
            <a:off x="4876800" y="3475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23" name="Rectangle 41"/>
          <p:cNvSpPr>
            <a:spLocks noChangeArrowheads="1"/>
          </p:cNvSpPr>
          <p:nvPr/>
        </p:nvSpPr>
        <p:spPr bwMode="auto">
          <a:xfrm>
            <a:off x="5867400" y="32480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24" name="Rectangle 42"/>
          <p:cNvSpPr>
            <a:spLocks noChangeArrowheads="1"/>
          </p:cNvSpPr>
          <p:nvPr/>
        </p:nvSpPr>
        <p:spPr bwMode="auto">
          <a:xfrm>
            <a:off x="5867400" y="31337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25" name="Rectangle 45"/>
          <p:cNvSpPr>
            <a:spLocks noChangeArrowheads="1"/>
          </p:cNvSpPr>
          <p:nvPr/>
        </p:nvSpPr>
        <p:spPr bwMode="auto">
          <a:xfrm>
            <a:off x="6324600" y="32480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26" name="Rectangle 46"/>
          <p:cNvSpPr>
            <a:spLocks noChangeArrowheads="1"/>
          </p:cNvSpPr>
          <p:nvPr/>
        </p:nvSpPr>
        <p:spPr bwMode="auto">
          <a:xfrm>
            <a:off x="6324600" y="31337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27" name="Rectangle 47"/>
          <p:cNvSpPr>
            <a:spLocks noChangeArrowheads="1"/>
          </p:cNvSpPr>
          <p:nvPr/>
        </p:nvSpPr>
        <p:spPr bwMode="auto">
          <a:xfrm>
            <a:off x="4876800" y="31337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28" name="Rectangle 49"/>
          <p:cNvSpPr>
            <a:spLocks noChangeArrowheads="1"/>
          </p:cNvSpPr>
          <p:nvPr/>
        </p:nvSpPr>
        <p:spPr bwMode="auto">
          <a:xfrm>
            <a:off x="6781800" y="32480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29" name="Rectangle 50"/>
          <p:cNvSpPr>
            <a:spLocks noChangeArrowheads="1"/>
          </p:cNvSpPr>
          <p:nvPr/>
        </p:nvSpPr>
        <p:spPr bwMode="auto">
          <a:xfrm>
            <a:off x="6781800" y="31337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30" name="Rectangle 51"/>
          <p:cNvSpPr>
            <a:spLocks noChangeArrowheads="1"/>
          </p:cNvSpPr>
          <p:nvPr/>
        </p:nvSpPr>
        <p:spPr bwMode="auto">
          <a:xfrm>
            <a:off x="5410200" y="31337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31" name="Rectangle 556"/>
          <p:cNvSpPr>
            <a:spLocks noChangeArrowheads="1"/>
          </p:cNvSpPr>
          <p:nvPr/>
        </p:nvSpPr>
        <p:spPr bwMode="auto">
          <a:xfrm>
            <a:off x="5410200" y="32480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32" name="Rectangle 559"/>
          <p:cNvSpPr>
            <a:spLocks noChangeArrowheads="1"/>
          </p:cNvSpPr>
          <p:nvPr/>
        </p:nvSpPr>
        <p:spPr bwMode="auto">
          <a:xfrm>
            <a:off x="4876800" y="32480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33" name="Rectangle 41"/>
          <p:cNvSpPr>
            <a:spLocks noChangeArrowheads="1"/>
          </p:cNvSpPr>
          <p:nvPr/>
        </p:nvSpPr>
        <p:spPr bwMode="auto">
          <a:xfrm>
            <a:off x="5867400" y="30210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34" name="Rectangle 42"/>
          <p:cNvSpPr>
            <a:spLocks noChangeArrowheads="1"/>
          </p:cNvSpPr>
          <p:nvPr/>
        </p:nvSpPr>
        <p:spPr bwMode="auto">
          <a:xfrm>
            <a:off x="5867400" y="29067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35" name="Rectangle 45"/>
          <p:cNvSpPr>
            <a:spLocks noChangeArrowheads="1"/>
          </p:cNvSpPr>
          <p:nvPr/>
        </p:nvSpPr>
        <p:spPr bwMode="auto">
          <a:xfrm>
            <a:off x="6324600" y="30210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36" name="Rectangle 46"/>
          <p:cNvSpPr>
            <a:spLocks noChangeArrowheads="1"/>
          </p:cNvSpPr>
          <p:nvPr/>
        </p:nvSpPr>
        <p:spPr bwMode="auto">
          <a:xfrm>
            <a:off x="6324600" y="29067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37" name="Rectangle 47"/>
          <p:cNvSpPr>
            <a:spLocks noChangeArrowheads="1"/>
          </p:cNvSpPr>
          <p:nvPr/>
        </p:nvSpPr>
        <p:spPr bwMode="auto">
          <a:xfrm>
            <a:off x="4876800" y="29067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38" name="Rectangle 49"/>
          <p:cNvSpPr>
            <a:spLocks noChangeArrowheads="1"/>
          </p:cNvSpPr>
          <p:nvPr/>
        </p:nvSpPr>
        <p:spPr bwMode="auto">
          <a:xfrm>
            <a:off x="6781800" y="30210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39" name="Rectangle 50"/>
          <p:cNvSpPr>
            <a:spLocks noChangeArrowheads="1"/>
          </p:cNvSpPr>
          <p:nvPr/>
        </p:nvSpPr>
        <p:spPr bwMode="auto">
          <a:xfrm>
            <a:off x="6781800" y="29067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40" name="Rectangle 51"/>
          <p:cNvSpPr>
            <a:spLocks noChangeArrowheads="1"/>
          </p:cNvSpPr>
          <p:nvPr/>
        </p:nvSpPr>
        <p:spPr bwMode="auto">
          <a:xfrm>
            <a:off x="5410200" y="29067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41" name="Rectangle 568"/>
          <p:cNvSpPr>
            <a:spLocks noChangeArrowheads="1"/>
          </p:cNvSpPr>
          <p:nvPr/>
        </p:nvSpPr>
        <p:spPr bwMode="auto">
          <a:xfrm>
            <a:off x="5410200" y="30210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42" name="Rectangle 571"/>
          <p:cNvSpPr>
            <a:spLocks noChangeArrowheads="1"/>
          </p:cNvSpPr>
          <p:nvPr/>
        </p:nvSpPr>
        <p:spPr bwMode="auto">
          <a:xfrm>
            <a:off x="4876800" y="30210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43" name="Rectangle 41"/>
          <p:cNvSpPr>
            <a:spLocks noChangeArrowheads="1"/>
          </p:cNvSpPr>
          <p:nvPr/>
        </p:nvSpPr>
        <p:spPr bwMode="auto">
          <a:xfrm>
            <a:off x="5867400" y="27940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44" name="Rectangle 42"/>
          <p:cNvSpPr>
            <a:spLocks noChangeArrowheads="1"/>
          </p:cNvSpPr>
          <p:nvPr/>
        </p:nvSpPr>
        <p:spPr bwMode="auto">
          <a:xfrm>
            <a:off x="5867400" y="26797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45" name="Rectangle 45"/>
          <p:cNvSpPr>
            <a:spLocks noChangeArrowheads="1"/>
          </p:cNvSpPr>
          <p:nvPr/>
        </p:nvSpPr>
        <p:spPr bwMode="auto">
          <a:xfrm>
            <a:off x="6324600" y="27940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46" name="Rectangle 46"/>
          <p:cNvSpPr>
            <a:spLocks noChangeArrowheads="1"/>
          </p:cNvSpPr>
          <p:nvPr/>
        </p:nvSpPr>
        <p:spPr bwMode="auto">
          <a:xfrm>
            <a:off x="6324600" y="26797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47" name="Rectangle 49"/>
          <p:cNvSpPr>
            <a:spLocks noChangeArrowheads="1"/>
          </p:cNvSpPr>
          <p:nvPr/>
        </p:nvSpPr>
        <p:spPr bwMode="auto">
          <a:xfrm>
            <a:off x="6781800" y="27940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48" name="Rectangle 50"/>
          <p:cNvSpPr>
            <a:spLocks noChangeArrowheads="1"/>
          </p:cNvSpPr>
          <p:nvPr/>
        </p:nvSpPr>
        <p:spPr bwMode="auto">
          <a:xfrm>
            <a:off x="6781800" y="26797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49" name="Rectangle 51"/>
          <p:cNvSpPr>
            <a:spLocks noChangeArrowheads="1"/>
          </p:cNvSpPr>
          <p:nvPr/>
        </p:nvSpPr>
        <p:spPr bwMode="auto">
          <a:xfrm>
            <a:off x="5410200" y="26797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50" name="Rectangle 579"/>
          <p:cNvSpPr>
            <a:spLocks noChangeArrowheads="1"/>
          </p:cNvSpPr>
          <p:nvPr/>
        </p:nvSpPr>
        <p:spPr bwMode="auto">
          <a:xfrm>
            <a:off x="5410200" y="27940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51" name="Rectangle 51"/>
          <p:cNvSpPr>
            <a:spLocks noChangeArrowheads="1"/>
          </p:cNvSpPr>
          <p:nvPr/>
        </p:nvSpPr>
        <p:spPr bwMode="auto">
          <a:xfrm>
            <a:off x="4876800" y="26797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52" name="Rectangle 583"/>
          <p:cNvSpPr>
            <a:spLocks noChangeArrowheads="1"/>
          </p:cNvSpPr>
          <p:nvPr/>
        </p:nvSpPr>
        <p:spPr bwMode="auto">
          <a:xfrm>
            <a:off x="4876800" y="27940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53" name="Rectangle 41"/>
          <p:cNvSpPr>
            <a:spLocks noChangeArrowheads="1"/>
          </p:cNvSpPr>
          <p:nvPr/>
        </p:nvSpPr>
        <p:spPr bwMode="auto">
          <a:xfrm>
            <a:off x="5875338"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54" name="Rectangle 42"/>
          <p:cNvSpPr>
            <a:spLocks noChangeArrowheads="1"/>
          </p:cNvSpPr>
          <p:nvPr/>
        </p:nvSpPr>
        <p:spPr bwMode="auto">
          <a:xfrm>
            <a:off x="5875338"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55" name="Rectangle 45"/>
          <p:cNvSpPr>
            <a:spLocks noChangeArrowheads="1"/>
          </p:cNvSpPr>
          <p:nvPr/>
        </p:nvSpPr>
        <p:spPr bwMode="auto">
          <a:xfrm>
            <a:off x="6332538"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56" name="Rectangle 46"/>
          <p:cNvSpPr>
            <a:spLocks noChangeArrowheads="1"/>
          </p:cNvSpPr>
          <p:nvPr/>
        </p:nvSpPr>
        <p:spPr bwMode="auto">
          <a:xfrm>
            <a:off x="6332538"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57" name="Rectangle 49"/>
          <p:cNvSpPr>
            <a:spLocks noChangeArrowheads="1"/>
          </p:cNvSpPr>
          <p:nvPr/>
        </p:nvSpPr>
        <p:spPr bwMode="auto">
          <a:xfrm>
            <a:off x="6789738"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58" name="Rectangle 50"/>
          <p:cNvSpPr>
            <a:spLocks noChangeArrowheads="1"/>
          </p:cNvSpPr>
          <p:nvPr/>
        </p:nvSpPr>
        <p:spPr bwMode="auto">
          <a:xfrm>
            <a:off x="6789738"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59" name="Rectangle 51"/>
          <p:cNvSpPr>
            <a:spLocks noChangeArrowheads="1"/>
          </p:cNvSpPr>
          <p:nvPr/>
        </p:nvSpPr>
        <p:spPr bwMode="auto">
          <a:xfrm>
            <a:off x="5418138" y="24669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60" name="Rectangle 77"/>
          <p:cNvSpPr>
            <a:spLocks noChangeArrowheads="1"/>
          </p:cNvSpPr>
          <p:nvPr/>
        </p:nvSpPr>
        <p:spPr bwMode="auto">
          <a:xfrm>
            <a:off x="5418138"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61" name="Rectangle 80"/>
          <p:cNvSpPr>
            <a:spLocks noChangeArrowheads="1"/>
          </p:cNvSpPr>
          <p:nvPr/>
        </p:nvSpPr>
        <p:spPr bwMode="auto">
          <a:xfrm>
            <a:off x="4884738" y="25812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62" name="Rectangle 41"/>
          <p:cNvSpPr>
            <a:spLocks noChangeArrowheads="1"/>
          </p:cNvSpPr>
          <p:nvPr/>
        </p:nvSpPr>
        <p:spPr bwMode="auto">
          <a:xfrm>
            <a:off x="5875338"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63" name="Rectangle 42"/>
          <p:cNvSpPr>
            <a:spLocks noChangeArrowheads="1"/>
          </p:cNvSpPr>
          <p:nvPr/>
        </p:nvSpPr>
        <p:spPr bwMode="auto">
          <a:xfrm>
            <a:off x="5875338"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64" name="Rectangle 45"/>
          <p:cNvSpPr>
            <a:spLocks noChangeArrowheads="1"/>
          </p:cNvSpPr>
          <p:nvPr/>
        </p:nvSpPr>
        <p:spPr bwMode="auto">
          <a:xfrm>
            <a:off x="6332538"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65" name="Rectangle 46"/>
          <p:cNvSpPr>
            <a:spLocks noChangeArrowheads="1"/>
          </p:cNvSpPr>
          <p:nvPr/>
        </p:nvSpPr>
        <p:spPr bwMode="auto">
          <a:xfrm>
            <a:off x="6332538"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66" name="Rectangle 49"/>
          <p:cNvSpPr>
            <a:spLocks noChangeArrowheads="1"/>
          </p:cNvSpPr>
          <p:nvPr/>
        </p:nvSpPr>
        <p:spPr bwMode="auto">
          <a:xfrm>
            <a:off x="6789738"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67" name="Rectangle 50"/>
          <p:cNvSpPr>
            <a:spLocks noChangeArrowheads="1"/>
          </p:cNvSpPr>
          <p:nvPr/>
        </p:nvSpPr>
        <p:spPr bwMode="auto">
          <a:xfrm>
            <a:off x="6789738"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68" name="Rectangle 51"/>
          <p:cNvSpPr>
            <a:spLocks noChangeArrowheads="1"/>
          </p:cNvSpPr>
          <p:nvPr/>
        </p:nvSpPr>
        <p:spPr bwMode="auto">
          <a:xfrm>
            <a:off x="5418138" y="223996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69" name="Rectangle 77"/>
          <p:cNvSpPr>
            <a:spLocks noChangeArrowheads="1"/>
          </p:cNvSpPr>
          <p:nvPr/>
        </p:nvSpPr>
        <p:spPr bwMode="auto">
          <a:xfrm>
            <a:off x="5418138" y="23542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70" name="Rectangle 41"/>
          <p:cNvSpPr>
            <a:spLocks noChangeArrowheads="1"/>
          </p:cNvSpPr>
          <p:nvPr/>
        </p:nvSpPr>
        <p:spPr bwMode="auto">
          <a:xfrm>
            <a:off x="5875338"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71" name="Rectangle 42"/>
          <p:cNvSpPr>
            <a:spLocks noChangeArrowheads="1"/>
          </p:cNvSpPr>
          <p:nvPr/>
        </p:nvSpPr>
        <p:spPr bwMode="auto">
          <a:xfrm>
            <a:off x="5875338"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72" name="Rectangle 45"/>
          <p:cNvSpPr>
            <a:spLocks noChangeArrowheads="1"/>
          </p:cNvSpPr>
          <p:nvPr/>
        </p:nvSpPr>
        <p:spPr bwMode="auto">
          <a:xfrm>
            <a:off x="6332538"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73" name="Rectangle 46"/>
          <p:cNvSpPr>
            <a:spLocks noChangeArrowheads="1"/>
          </p:cNvSpPr>
          <p:nvPr/>
        </p:nvSpPr>
        <p:spPr bwMode="auto">
          <a:xfrm>
            <a:off x="6332538"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74" name="Rectangle 49"/>
          <p:cNvSpPr>
            <a:spLocks noChangeArrowheads="1"/>
          </p:cNvSpPr>
          <p:nvPr/>
        </p:nvSpPr>
        <p:spPr bwMode="auto">
          <a:xfrm>
            <a:off x="6789738"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75" name="Rectangle 50"/>
          <p:cNvSpPr>
            <a:spLocks noChangeArrowheads="1"/>
          </p:cNvSpPr>
          <p:nvPr/>
        </p:nvSpPr>
        <p:spPr bwMode="auto">
          <a:xfrm>
            <a:off x="6789738"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76" name="Rectangle 51"/>
          <p:cNvSpPr>
            <a:spLocks noChangeArrowheads="1"/>
          </p:cNvSpPr>
          <p:nvPr/>
        </p:nvSpPr>
        <p:spPr bwMode="auto">
          <a:xfrm>
            <a:off x="5418138" y="20129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77" name="Rectangle 77"/>
          <p:cNvSpPr>
            <a:spLocks noChangeArrowheads="1"/>
          </p:cNvSpPr>
          <p:nvPr/>
        </p:nvSpPr>
        <p:spPr bwMode="auto">
          <a:xfrm>
            <a:off x="5418138" y="212725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78" name="Rectangle 41"/>
          <p:cNvSpPr>
            <a:spLocks noChangeArrowheads="1"/>
          </p:cNvSpPr>
          <p:nvPr/>
        </p:nvSpPr>
        <p:spPr bwMode="auto">
          <a:xfrm>
            <a:off x="5875338"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79" name="Rectangle 42"/>
          <p:cNvSpPr>
            <a:spLocks noChangeArrowheads="1"/>
          </p:cNvSpPr>
          <p:nvPr/>
        </p:nvSpPr>
        <p:spPr bwMode="auto">
          <a:xfrm>
            <a:off x="5875338"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80" name="Rectangle 45"/>
          <p:cNvSpPr>
            <a:spLocks noChangeArrowheads="1"/>
          </p:cNvSpPr>
          <p:nvPr/>
        </p:nvSpPr>
        <p:spPr bwMode="auto">
          <a:xfrm>
            <a:off x="6332538"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81" name="Rectangle 49"/>
          <p:cNvSpPr>
            <a:spLocks noChangeArrowheads="1"/>
          </p:cNvSpPr>
          <p:nvPr/>
        </p:nvSpPr>
        <p:spPr bwMode="auto">
          <a:xfrm>
            <a:off x="6789738"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82" name="Rectangle 50"/>
          <p:cNvSpPr>
            <a:spLocks noChangeArrowheads="1"/>
          </p:cNvSpPr>
          <p:nvPr/>
        </p:nvSpPr>
        <p:spPr bwMode="auto">
          <a:xfrm>
            <a:off x="6789738"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83" name="Rectangle 51"/>
          <p:cNvSpPr>
            <a:spLocks noChangeArrowheads="1"/>
          </p:cNvSpPr>
          <p:nvPr/>
        </p:nvSpPr>
        <p:spPr bwMode="auto">
          <a:xfrm>
            <a:off x="5418138" y="17859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84" name="Rectangle 622"/>
          <p:cNvSpPr>
            <a:spLocks noChangeArrowheads="1"/>
          </p:cNvSpPr>
          <p:nvPr/>
        </p:nvSpPr>
        <p:spPr bwMode="auto">
          <a:xfrm>
            <a:off x="5418138" y="19002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85" name="Rectangle 49"/>
          <p:cNvSpPr>
            <a:spLocks noChangeArrowheads="1"/>
          </p:cNvSpPr>
          <p:nvPr/>
        </p:nvSpPr>
        <p:spPr bwMode="auto">
          <a:xfrm>
            <a:off x="6789738"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86" name="Rectangle 50"/>
          <p:cNvSpPr>
            <a:spLocks noChangeArrowheads="1"/>
          </p:cNvSpPr>
          <p:nvPr/>
        </p:nvSpPr>
        <p:spPr bwMode="auto">
          <a:xfrm>
            <a:off x="6789738" y="1558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87" name="Rectangle 51"/>
          <p:cNvSpPr>
            <a:spLocks noChangeArrowheads="1"/>
          </p:cNvSpPr>
          <p:nvPr/>
        </p:nvSpPr>
        <p:spPr bwMode="auto">
          <a:xfrm>
            <a:off x="5418138" y="15589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88" name="Rectangle 628"/>
          <p:cNvSpPr>
            <a:spLocks noChangeArrowheads="1"/>
          </p:cNvSpPr>
          <p:nvPr/>
        </p:nvSpPr>
        <p:spPr bwMode="auto">
          <a:xfrm>
            <a:off x="5418138" y="16732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89" name="Rectangle 47"/>
          <p:cNvSpPr>
            <a:spLocks noChangeArrowheads="1"/>
          </p:cNvSpPr>
          <p:nvPr/>
        </p:nvSpPr>
        <p:spPr bwMode="auto">
          <a:xfrm>
            <a:off x="4876800" y="247808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90" name="Rectangle 47"/>
          <p:cNvSpPr>
            <a:spLocks noChangeArrowheads="1"/>
          </p:cNvSpPr>
          <p:nvPr/>
        </p:nvSpPr>
        <p:spPr bwMode="auto">
          <a:xfrm>
            <a:off x="7251700" y="25876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91" name="Rectangle 632"/>
          <p:cNvSpPr>
            <a:spLocks noChangeArrowheads="1"/>
          </p:cNvSpPr>
          <p:nvPr/>
        </p:nvSpPr>
        <p:spPr bwMode="auto">
          <a:xfrm>
            <a:off x="7251700" y="27003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92" name="Rectangle 47"/>
          <p:cNvSpPr>
            <a:spLocks noChangeArrowheads="1"/>
          </p:cNvSpPr>
          <p:nvPr/>
        </p:nvSpPr>
        <p:spPr bwMode="auto">
          <a:xfrm>
            <a:off x="7251700" y="23606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93" name="Rectangle 634"/>
          <p:cNvSpPr>
            <a:spLocks noChangeArrowheads="1"/>
          </p:cNvSpPr>
          <p:nvPr/>
        </p:nvSpPr>
        <p:spPr bwMode="auto">
          <a:xfrm>
            <a:off x="7251700" y="24733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94" name="Rectangle 47"/>
          <p:cNvSpPr>
            <a:spLocks noChangeArrowheads="1"/>
          </p:cNvSpPr>
          <p:nvPr/>
        </p:nvSpPr>
        <p:spPr bwMode="auto">
          <a:xfrm>
            <a:off x="7251700" y="21336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1995" name="Rectangle 636"/>
          <p:cNvSpPr>
            <a:spLocks noChangeArrowheads="1"/>
          </p:cNvSpPr>
          <p:nvPr/>
        </p:nvSpPr>
        <p:spPr bwMode="auto">
          <a:xfrm>
            <a:off x="7251700" y="22463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96" name="Rectangle 51"/>
          <p:cNvSpPr>
            <a:spLocks noChangeArrowheads="1"/>
          </p:cNvSpPr>
          <p:nvPr/>
        </p:nvSpPr>
        <p:spPr bwMode="auto">
          <a:xfrm>
            <a:off x="7251700" y="190658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1997" name="Rectangle 638"/>
          <p:cNvSpPr>
            <a:spLocks noChangeArrowheads="1"/>
          </p:cNvSpPr>
          <p:nvPr/>
        </p:nvSpPr>
        <p:spPr bwMode="auto">
          <a:xfrm>
            <a:off x="7251700" y="20193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98" name="Rectangle 49"/>
          <p:cNvSpPr>
            <a:spLocks noChangeArrowheads="1"/>
          </p:cNvSpPr>
          <p:nvPr/>
        </p:nvSpPr>
        <p:spPr bwMode="auto">
          <a:xfrm>
            <a:off x="7239000" y="428148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1999" name="Rectangle 50"/>
          <p:cNvSpPr>
            <a:spLocks noChangeArrowheads="1"/>
          </p:cNvSpPr>
          <p:nvPr/>
        </p:nvSpPr>
        <p:spPr bwMode="auto">
          <a:xfrm>
            <a:off x="7239000" y="416877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2000" name="Rectangle 49"/>
          <p:cNvSpPr>
            <a:spLocks noChangeArrowheads="1"/>
          </p:cNvSpPr>
          <p:nvPr/>
        </p:nvSpPr>
        <p:spPr bwMode="auto">
          <a:xfrm>
            <a:off x="7239000" y="405447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2001" name="Rectangle 50"/>
          <p:cNvSpPr>
            <a:spLocks noChangeArrowheads="1"/>
          </p:cNvSpPr>
          <p:nvPr/>
        </p:nvSpPr>
        <p:spPr bwMode="auto">
          <a:xfrm>
            <a:off x="7239000" y="394176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2002" name="Rectangle 49"/>
          <p:cNvSpPr>
            <a:spLocks noChangeArrowheads="1"/>
          </p:cNvSpPr>
          <p:nvPr/>
        </p:nvSpPr>
        <p:spPr bwMode="auto">
          <a:xfrm>
            <a:off x="7246938" y="384175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2003" name="Rectangle 50"/>
          <p:cNvSpPr>
            <a:spLocks noChangeArrowheads="1"/>
          </p:cNvSpPr>
          <p:nvPr/>
        </p:nvSpPr>
        <p:spPr bwMode="auto">
          <a:xfrm>
            <a:off x="7246938" y="3729038"/>
            <a:ext cx="304800" cy="112712"/>
          </a:xfrm>
          <a:prstGeom prst="rect">
            <a:avLst/>
          </a:prstGeom>
          <a:solidFill>
            <a:srgbClr val="99CC00"/>
          </a:solidFill>
          <a:ln w="9525">
            <a:solidFill>
              <a:schemeClr val="tx1"/>
            </a:solidFill>
            <a:round/>
            <a:headEnd/>
            <a:tailEnd/>
          </a:ln>
        </p:spPr>
        <p:txBody>
          <a:bodyPr/>
          <a:lstStyle/>
          <a:p>
            <a:endParaRPr lang="en-US"/>
          </a:p>
        </p:txBody>
      </p:sp>
      <p:sp>
        <p:nvSpPr>
          <p:cNvPr id="32004" name="Rectangle 49"/>
          <p:cNvSpPr>
            <a:spLocks noChangeArrowheads="1"/>
          </p:cNvSpPr>
          <p:nvPr/>
        </p:nvSpPr>
        <p:spPr bwMode="auto">
          <a:xfrm>
            <a:off x="7246938" y="3614738"/>
            <a:ext cx="304800" cy="114300"/>
          </a:xfrm>
          <a:prstGeom prst="rect">
            <a:avLst/>
          </a:prstGeom>
          <a:solidFill>
            <a:srgbClr val="99CC00"/>
          </a:solidFill>
          <a:ln w="9525">
            <a:solidFill>
              <a:schemeClr val="tx1"/>
            </a:solidFill>
            <a:round/>
            <a:headEnd/>
            <a:tailEnd/>
          </a:ln>
        </p:spPr>
        <p:txBody>
          <a:bodyPr/>
          <a:lstStyle/>
          <a:p>
            <a:endParaRPr lang="en-US"/>
          </a:p>
        </p:txBody>
      </p:sp>
      <p:sp>
        <p:nvSpPr>
          <p:cNvPr id="32005" name="Rectangle 50"/>
          <p:cNvSpPr>
            <a:spLocks noChangeArrowheads="1"/>
          </p:cNvSpPr>
          <p:nvPr/>
        </p:nvSpPr>
        <p:spPr bwMode="auto">
          <a:xfrm>
            <a:off x="7246938" y="3502025"/>
            <a:ext cx="304800" cy="112713"/>
          </a:xfrm>
          <a:prstGeom prst="rect">
            <a:avLst/>
          </a:prstGeom>
          <a:solidFill>
            <a:srgbClr val="99CC00"/>
          </a:solidFill>
          <a:ln w="9525">
            <a:solidFill>
              <a:schemeClr val="tx1"/>
            </a:solidFill>
            <a:round/>
            <a:headEnd/>
            <a:tailEnd/>
          </a:ln>
        </p:spPr>
        <p:txBody>
          <a:bodyPr/>
          <a:lstStyle/>
          <a:p>
            <a:endParaRPr lang="en-US"/>
          </a:p>
        </p:txBody>
      </p:sp>
      <p:sp>
        <p:nvSpPr>
          <p:cNvPr id="32006" name="Rectangle 49"/>
          <p:cNvSpPr>
            <a:spLocks noChangeArrowheads="1"/>
          </p:cNvSpPr>
          <p:nvPr/>
        </p:nvSpPr>
        <p:spPr bwMode="auto">
          <a:xfrm>
            <a:off x="7246938" y="3387725"/>
            <a:ext cx="304800" cy="114300"/>
          </a:xfrm>
          <a:prstGeom prst="rect">
            <a:avLst/>
          </a:prstGeom>
          <a:solidFill>
            <a:srgbClr val="99CC00"/>
          </a:solidFill>
          <a:ln w="9525">
            <a:solidFill>
              <a:schemeClr val="tx1"/>
            </a:solidFill>
            <a:round/>
            <a:headEnd/>
            <a:tailEnd/>
          </a:ln>
        </p:spPr>
        <p:txBody>
          <a:bodyPr/>
          <a:lstStyle/>
          <a:p>
            <a:endParaRPr lang="en-US"/>
          </a:p>
        </p:txBody>
      </p:sp>
      <p:sp>
        <p:nvSpPr>
          <p:cNvPr id="32007" name="Rectangle 50"/>
          <p:cNvSpPr>
            <a:spLocks noChangeArrowheads="1"/>
          </p:cNvSpPr>
          <p:nvPr/>
        </p:nvSpPr>
        <p:spPr bwMode="auto">
          <a:xfrm>
            <a:off x="7246938" y="3275013"/>
            <a:ext cx="304800" cy="112712"/>
          </a:xfrm>
          <a:prstGeom prst="rect">
            <a:avLst/>
          </a:prstGeom>
          <a:solidFill>
            <a:srgbClr val="99CC00"/>
          </a:solidFill>
          <a:ln w="9525">
            <a:solidFill>
              <a:schemeClr val="tx1"/>
            </a:solidFill>
            <a:round/>
            <a:headEnd/>
            <a:tailEnd/>
          </a:ln>
        </p:spPr>
        <p:txBody>
          <a:bodyPr/>
          <a:lstStyle/>
          <a:p>
            <a:endParaRPr lang="en-US"/>
          </a:p>
        </p:txBody>
      </p:sp>
      <p:sp>
        <p:nvSpPr>
          <p:cNvPr id="32008" name="Rectangle 49"/>
          <p:cNvSpPr>
            <a:spLocks noChangeArrowheads="1"/>
          </p:cNvSpPr>
          <p:nvPr/>
        </p:nvSpPr>
        <p:spPr bwMode="auto">
          <a:xfrm>
            <a:off x="7246938" y="3160713"/>
            <a:ext cx="304800" cy="114300"/>
          </a:xfrm>
          <a:prstGeom prst="rect">
            <a:avLst/>
          </a:prstGeom>
          <a:solidFill>
            <a:srgbClr val="99CC00"/>
          </a:solidFill>
          <a:ln w="9525">
            <a:solidFill>
              <a:schemeClr val="tx1"/>
            </a:solidFill>
            <a:round/>
            <a:headEnd/>
            <a:tailEnd/>
          </a:ln>
        </p:spPr>
        <p:txBody>
          <a:bodyPr/>
          <a:lstStyle/>
          <a:p>
            <a:endParaRPr lang="en-US"/>
          </a:p>
        </p:txBody>
      </p:sp>
      <p:sp>
        <p:nvSpPr>
          <p:cNvPr id="32009" name="Rectangle 50"/>
          <p:cNvSpPr>
            <a:spLocks noChangeArrowheads="1"/>
          </p:cNvSpPr>
          <p:nvPr/>
        </p:nvSpPr>
        <p:spPr bwMode="auto">
          <a:xfrm>
            <a:off x="7246938" y="3048000"/>
            <a:ext cx="304800" cy="112713"/>
          </a:xfrm>
          <a:prstGeom prst="rect">
            <a:avLst/>
          </a:prstGeom>
          <a:solidFill>
            <a:srgbClr val="99CC00"/>
          </a:solidFill>
          <a:ln w="9525">
            <a:solidFill>
              <a:schemeClr val="tx1"/>
            </a:solidFill>
            <a:round/>
            <a:headEnd/>
            <a:tailEnd/>
          </a:ln>
        </p:spPr>
        <p:txBody>
          <a:bodyPr/>
          <a:lstStyle/>
          <a:p>
            <a:endParaRPr lang="en-US"/>
          </a:p>
        </p:txBody>
      </p:sp>
      <p:sp>
        <p:nvSpPr>
          <p:cNvPr id="32010" name="Rectangle 49"/>
          <p:cNvSpPr>
            <a:spLocks noChangeArrowheads="1"/>
          </p:cNvSpPr>
          <p:nvPr/>
        </p:nvSpPr>
        <p:spPr bwMode="auto">
          <a:xfrm>
            <a:off x="7246938" y="2933700"/>
            <a:ext cx="304800" cy="114300"/>
          </a:xfrm>
          <a:prstGeom prst="rect">
            <a:avLst/>
          </a:prstGeom>
          <a:solidFill>
            <a:srgbClr val="99CC00"/>
          </a:solidFill>
          <a:ln w="9525">
            <a:solidFill>
              <a:schemeClr val="tx1"/>
            </a:solidFill>
            <a:round/>
            <a:headEnd/>
            <a:tailEnd/>
          </a:ln>
        </p:spPr>
        <p:txBody>
          <a:bodyPr/>
          <a:lstStyle/>
          <a:p>
            <a:endParaRPr lang="en-US"/>
          </a:p>
        </p:txBody>
      </p:sp>
      <p:sp>
        <p:nvSpPr>
          <p:cNvPr id="32011" name="Rectangle 50"/>
          <p:cNvSpPr>
            <a:spLocks noChangeArrowheads="1"/>
          </p:cNvSpPr>
          <p:nvPr/>
        </p:nvSpPr>
        <p:spPr bwMode="auto">
          <a:xfrm>
            <a:off x="7246938" y="2820988"/>
            <a:ext cx="304800" cy="112712"/>
          </a:xfrm>
          <a:prstGeom prst="rect">
            <a:avLst/>
          </a:prstGeom>
          <a:solidFill>
            <a:srgbClr val="99CC00"/>
          </a:solidFill>
          <a:ln w="9525">
            <a:solidFill>
              <a:schemeClr val="tx1"/>
            </a:solidFill>
            <a:round/>
            <a:headEnd/>
            <a:tailEnd/>
          </a:ln>
        </p:spPr>
        <p:txBody>
          <a:bodyPr/>
          <a:lstStyle/>
          <a:p>
            <a:endParaRPr lang="en-US"/>
          </a:p>
        </p:txBody>
      </p:sp>
      <p:sp>
        <p:nvSpPr>
          <p:cNvPr id="436" name="TextBox 318">
            <a:extLst>
              <a:ext uri="{FF2B5EF4-FFF2-40B4-BE49-F238E27FC236}">
                <a16:creationId xmlns:a16="http://schemas.microsoft.com/office/drawing/2014/main" id="{C4C47F56-BB9E-8C4F-99FD-61B0DB5626A3}"/>
              </a:ext>
            </a:extLst>
          </p:cNvPr>
          <p:cNvSpPr txBox="1">
            <a:spLocks noChangeArrowheads="1"/>
          </p:cNvSpPr>
          <p:nvPr/>
        </p:nvSpPr>
        <p:spPr bwMode="auto">
          <a:xfrm>
            <a:off x="4781290" y="5864423"/>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437" name="TextBox 318">
            <a:extLst>
              <a:ext uri="{FF2B5EF4-FFF2-40B4-BE49-F238E27FC236}">
                <a16:creationId xmlns:a16="http://schemas.microsoft.com/office/drawing/2014/main" id="{B1FB93A1-5B03-AF4A-BEBB-4B6345E2CF03}"/>
              </a:ext>
            </a:extLst>
          </p:cNvPr>
          <p:cNvSpPr txBox="1">
            <a:spLocks noChangeArrowheads="1"/>
          </p:cNvSpPr>
          <p:nvPr/>
        </p:nvSpPr>
        <p:spPr bwMode="auto">
          <a:xfrm>
            <a:off x="1022599" y="5840366"/>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2" name="Slide Number Placeholder 1">
            <a:extLst>
              <a:ext uri="{FF2B5EF4-FFF2-40B4-BE49-F238E27FC236}">
                <a16:creationId xmlns:a16="http://schemas.microsoft.com/office/drawing/2014/main" id="{0A9A45DB-E838-AB45-A9EF-28DFB55E8679}"/>
              </a:ext>
            </a:extLst>
          </p:cNvPr>
          <p:cNvSpPr>
            <a:spLocks noGrp="1"/>
          </p:cNvSpPr>
          <p:nvPr>
            <p:ph type="sldNum" sz="quarter" idx="12"/>
          </p:nvPr>
        </p:nvSpPr>
        <p:spPr/>
        <p:txBody>
          <a:bodyPr/>
          <a:lstStyle/>
          <a:p>
            <a:fld id="{803C33BC-767D-8845-BB2C-A473FB4A7552}" type="slidenum">
              <a:rPr lang="en-US" smtClean="0"/>
              <a:pPr/>
              <a:t>66</a:t>
            </a:fld>
            <a:endParaRPr lang="en-US"/>
          </a:p>
        </p:txBody>
      </p:sp>
    </p:spTree>
    <p:extLst>
      <p:ext uri="{BB962C8B-B14F-4D97-AF65-F5344CB8AC3E}">
        <p14:creationId xmlns:p14="http://schemas.microsoft.com/office/powerpoint/2010/main" val="3985709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 ] this is still the original shoes</a:t>
            </a:r>
          </a:p>
          <a:p>
            <a:r>
              <a:rPr lang="en-US" dirty="0">
                <a:latin typeface="Arial" charset="0"/>
                <a:cs typeface="Arial" charset="0"/>
              </a:rPr>
              <a:t>[ ] someone has replaced my shoes</a:t>
            </a:r>
          </a:p>
          <a:p>
            <a:r>
              <a:rPr lang="en-US" dirty="0">
                <a:latin typeface="Arial" charset="0"/>
                <a:cs typeface="Arial" charset="0"/>
              </a:rPr>
              <a:t>[ ] could be the original or replacement shoes</a:t>
            </a:r>
          </a:p>
          <a:p>
            <a:endParaRPr lang="en-US" dirty="0">
              <a:latin typeface="Arial" charset="0"/>
              <a:cs typeface="Arial" charset="0"/>
            </a:endParaRPr>
          </a:p>
          <a:p>
            <a:endParaRPr lang="en-US" dirty="0">
              <a:latin typeface="Arial" charset="0"/>
              <a:cs typeface="Arial" charset="0"/>
            </a:endParaRPr>
          </a:p>
        </p:txBody>
      </p:sp>
      <p:grpSp>
        <p:nvGrpSpPr>
          <p:cNvPr id="32772" name="Group 438"/>
          <p:cNvGrpSpPr>
            <a:grpSpLocks/>
          </p:cNvGrpSpPr>
          <p:nvPr/>
        </p:nvGrpSpPr>
        <p:grpSpPr bwMode="auto">
          <a:xfrm>
            <a:off x="5562600" y="685800"/>
            <a:ext cx="3093778" cy="2506598"/>
            <a:chOff x="981075" y="1524000"/>
            <a:chExt cx="7417227" cy="4956186"/>
          </a:xfrm>
        </p:grpSpPr>
        <p:cxnSp>
          <p:nvCxnSpPr>
            <p:cNvPr id="32773" name="Straight Connector 61"/>
            <p:cNvCxnSpPr>
              <a:cxnSpLocks noChangeShapeType="1"/>
            </p:cNvCxnSpPr>
            <p:nvPr/>
          </p:nvCxnSpPr>
          <p:spPr bwMode="auto">
            <a:xfrm rot="16200000" flipH="1">
              <a:off x="-1185863"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2774" name="Straight Connector 62"/>
            <p:cNvCxnSpPr>
              <a:cxnSpLocks noChangeShapeType="1"/>
            </p:cNvCxnSpPr>
            <p:nvPr/>
          </p:nvCxnSpPr>
          <p:spPr bwMode="auto">
            <a:xfrm rot="10800000" flipV="1">
              <a:off x="9826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2775" name="Straight Connector 61"/>
            <p:cNvCxnSpPr>
              <a:cxnSpLocks noChangeShapeType="1"/>
            </p:cNvCxnSpPr>
            <p:nvPr/>
          </p:nvCxnSpPr>
          <p:spPr bwMode="auto">
            <a:xfrm rot="16200000" flipH="1">
              <a:off x="2547937"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2776" name="Straight Connector 62"/>
            <p:cNvCxnSpPr>
              <a:cxnSpLocks noChangeShapeType="1"/>
            </p:cNvCxnSpPr>
            <p:nvPr/>
          </p:nvCxnSpPr>
          <p:spPr bwMode="auto">
            <a:xfrm rot="10800000" flipV="1">
              <a:off x="47164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32777" name="Group 200"/>
            <p:cNvGrpSpPr>
              <a:grpSpLocks/>
            </p:cNvGrpSpPr>
            <p:nvPr/>
          </p:nvGrpSpPr>
          <p:grpSpPr bwMode="auto">
            <a:xfrm>
              <a:off x="1135063" y="4267200"/>
              <a:ext cx="2667000" cy="1589088"/>
              <a:chOff x="1135223" y="2655771"/>
              <a:chExt cx="2667000" cy="3200400"/>
            </a:xfrm>
          </p:grpSpPr>
          <p:sp>
            <p:nvSpPr>
              <p:cNvPr id="33123"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24"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25"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26"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27"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28"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29"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30"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31"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32"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33"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34"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35"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36"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37"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38"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39"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40"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41"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42"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43"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44"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45"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46"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47"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48"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49"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50"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51"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52"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53"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54"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55"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56"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57"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58"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59"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60"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61"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62"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63"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64"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65"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66"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67" name="Rectangle 77"/>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68" name="Rectangle 78"/>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69" name="Rectangle 79"/>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70" name="Rectangle 80"/>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71"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72"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73"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74"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75"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76"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77"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78"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79" name="Rectangle 89"/>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80" name="Rectangle 90"/>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81" name="Rectangle 91"/>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82" name="Rectangle 92"/>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83"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84"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85"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86"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87"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88"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89"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90"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91" name="Rectangle 101"/>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92" name="Rectangle 102"/>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93" name="Rectangle 103"/>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94" name="Rectangle 104"/>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95"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96"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97"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98"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99"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200"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201"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202" name="Rectangle 113"/>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203" name="Rectangle 114"/>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204" name="Rectangle 115"/>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205"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206" name="Rectangle 252"/>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000"/>
              </a:p>
            </p:txBody>
          </p:sp>
        </p:grpSp>
        <p:sp>
          <p:nvSpPr>
            <p:cNvPr id="32778" name="TextBox 253"/>
            <p:cNvSpPr txBox="1">
              <a:spLocks noChangeArrowheads="1"/>
            </p:cNvSpPr>
            <p:nvPr/>
          </p:nvSpPr>
          <p:spPr bwMode="auto">
            <a:xfrm>
              <a:off x="1296987" y="5932488"/>
              <a:ext cx="2241322" cy="547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200" b="0" dirty="0"/>
                <a:t>your shoes</a:t>
              </a:r>
            </a:p>
          </p:txBody>
        </p:sp>
        <p:sp>
          <p:nvSpPr>
            <p:cNvPr id="32779" name="TextBox 254"/>
            <p:cNvSpPr txBox="1">
              <a:spLocks noChangeArrowheads="1"/>
            </p:cNvSpPr>
            <p:nvPr/>
          </p:nvSpPr>
          <p:spPr bwMode="auto">
            <a:xfrm>
              <a:off x="4792662" y="5932488"/>
              <a:ext cx="3605640" cy="547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200" b="0" dirty="0"/>
                <a:t>questionable shoes</a:t>
              </a:r>
            </a:p>
          </p:txBody>
        </p:sp>
        <p:grpSp>
          <p:nvGrpSpPr>
            <p:cNvPr id="32780" name="Group 201"/>
            <p:cNvGrpSpPr>
              <a:grpSpLocks/>
            </p:cNvGrpSpPr>
            <p:nvPr/>
          </p:nvGrpSpPr>
          <p:grpSpPr bwMode="auto">
            <a:xfrm>
              <a:off x="1135063" y="2679700"/>
              <a:ext cx="2667000" cy="1589088"/>
              <a:chOff x="1135223" y="2655771"/>
              <a:chExt cx="2667000" cy="3200400"/>
            </a:xfrm>
          </p:grpSpPr>
          <p:sp>
            <p:nvSpPr>
              <p:cNvPr id="33039"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40"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41"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42"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43"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44"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45"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46"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47"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48"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49"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50"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51"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52"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53"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54"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55"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56"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57"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58"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59"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60"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61"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62"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63"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64"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65"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66"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67"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68"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69"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70"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71"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72"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73"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74"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75"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76"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77"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78"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79"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80"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81"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82"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83" name="Rectangle 289"/>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84" name="Rectangle 290"/>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85" name="Rectangle 291"/>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86" name="Rectangle 292"/>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87"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88"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89"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90"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91"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92"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93"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94"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95" name="Rectangle 301"/>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96" name="Rectangle 302"/>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97" name="Rectangle 303"/>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98" name="Rectangle 304"/>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099"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00"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01"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02"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03"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04"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05"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06"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07" name="Rectangle 313"/>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08" name="Rectangle 314"/>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09" name="Rectangle 315"/>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10" name="Rectangle 316"/>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11"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12"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13"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14"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15"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16"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17"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18" name="Rectangle 324"/>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19" name="Rectangle 325"/>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20" name="Rectangle 326"/>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21"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33122" name="Rectangle 328"/>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000"/>
              </a:p>
            </p:txBody>
          </p:sp>
        </p:grpSp>
        <p:sp>
          <p:nvSpPr>
            <p:cNvPr id="32781" name="Rectangle 41"/>
            <p:cNvSpPr>
              <a:spLocks noChangeArrowheads="1"/>
            </p:cNvSpPr>
            <p:nvPr/>
          </p:nvSpPr>
          <p:spPr bwMode="auto">
            <a:xfrm>
              <a:off x="21336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782" name="Rectangle 42"/>
            <p:cNvSpPr>
              <a:spLocks noChangeArrowheads="1"/>
            </p:cNvSpPr>
            <p:nvPr/>
          </p:nvSpPr>
          <p:spPr bwMode="auto">
            <a:xfrm>
              <a:off x="21336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783" name="Rectangle 45"/>
            <p:cNvSpPr>
              <a:spLocks noChangeArrowheads="1"/>
            </p:cNvSpPr>
            <p:nvPr/>
          </p:nvSpPr>
          <p:spPr bwMode="auto">
            <a:xfrm>
              <a:off x="25908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784" name="Rectangle 46"/>
            <p:cNvSpPr>
              <a:spLocks noChangeArrowheads="1"/>
            </p:cNvSpPr>
            <p:nvPr/>
          </p:nvSpPr>
          <p:spPr bwMode="auto">
            <a:xfrm>
              <a:off x="25908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785" name="Rectangle 49"/>
            <p:cNvSpPr>
              <a:spLocks noChangeArrowheads="1"/>
            </p:cNvSpPr>
            <p:nvPr/>
          </p:nvSpPr>
          <p:spPr bwMode="auto">
            <a:xfrm>
              <a:off x="30480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786" name="Rectangle 50"/>
            <p:cNvSpPr>
              <a:spLocks noChangeArrowheads="1"/>
            </p:cNvSpPr>
            <p:nvPr/>
          </p:nvSpPr>
          <p:spPr bwMode="auto">
            <a:xfrm>
              <a:off x="30480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787" name="Rectangle 51"/>
            <p:cNvSpPr>
              <a:spLocks noChangeArrowheads="1"/>
            </p:cNvSpPr>
            <p:nvPr/>
          </p:nvSpPr>
          <p:spPr bwMode="auto">
            <a:xfrm>
              <a:off x="16764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788" name="Rectangle 77"/>
            <p:cNvSpPr>
              <a:spLocks noChangeArrowheads="1"/>
            </p:cNvSpPr>
            <p:nvPr/>
          </p:nvSpPr>
          <p:spPr bwMode="auto">
            <a:xfrm>
              <a:off x="16764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789" name="Rectangle 78"/>
            <p:cNvSpPr>
              <a:spLocks noChangeArrowheads="1"/>
            </p:cNvSpPr>
            <p:nvPr/>
          </p:nvSpPr>
          <p:spPr bwMode="auto">
            <a:xfrm>
              <a:off x="35052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790" name="Rectangle 79"/>
            <p:cNvSpPr>
              <a:spLocks noChangeArrowheads="1"/>
            </p:cNvSpPr>
            <p:nvPr/>
          </p:nvSpPr>
          <p:spPr bwMode="auto">
            <a:xfrm>
              <a:off x="35052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791" name="Rectangle 80"/>
            <p:cNvSpPr>
              <a:spLocks noChangeArrowheads="1"/>
            </p:cNvSpPr>
            <p:nvPr/>
          </p:nvSpPr>
          <p:spPr bwMode="auto">
            <a:xfrm>
              <a:off x="11430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792" name="Rectangle 41"/>
            <p:cNvSpPr>
              <a:spLocks noChangeArrowheads="1"/>
            </p:cNvSpPr>
            <p:nvPr/>
          </p:nvSpPr>
          <p:spPr bwMode="auto">
            <a:xfrm>
              <a:off x="21336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793" name="Rectangle 42"/>
            <p:cNvSpPr>
              <a:spLocks noChangeArrowheads="1"/>
            </p:cNvSpPr>
            <p:nvPr/>
          </p:nvSpPr>
          <p:spPr bwMode="auto">
            <a:xfrm>
              <a:off x="21336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794" name="Rectangle 45"/>
            <p:cNvSpPr>
              <a:spLocks noChangeArrowheads="1"/>
            </p:cNvSpPr>
            <p:nvPr/>
          </p:nvSpPr>
          <p:spPr bwMode="auto">
            <a:xfrm>
              <a:off x="25908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795" name="Rectangle 46"/>
            <p:cNvSpPr>
              <a:spLocks noChangeArrowheads="1"/>
            </p:cNvSpPr>
            <p:nvPr/>
          </p:nvSpPr>
          <p:spPr bwMode="auto">
            <a:xfrm>
              <a:off x="25908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796" name="Rectangle 49"/>
            <p:cNvSpPr>
              <a:spLocks noChangeArrowheads="1"/>
            </p:cNvSpPr>
            <p:nvPr/>
          </p:nvSpPr>
          <p:spPr bwMode="auto">
            <a:xfrm>
              <a:off x="30480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797" name="Rectangle 50"/>
            <p:cNvSpPr>
              <a:spLocks noChangeArrowheads="1"/>
            </p:cNvSpPr>
            <p:nvPr/>
          </p:nvSpPr>
          <p:spPr bwMode="auto">
            <a:xfrm>
              <a:off x="30480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798" name="Rectangle 51"/>
            <p:cNvSpPr>
              <a:spLocks noChangeArrowheads="1"/>
            </p:cNvSpPr>
            <p:nvPr/>
          </p:nvSpPr>
          <p:spPr bwMode="auto">
            <a:xfrm>
              <a:off x="16764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799" name="Rectangle 77"/>
            <p:cNvSpPr>
              <a:spLocks noChangeArrowheads="1"/>
            </p:cNvSpPr>
            <p:nvPr/>
          </p:nvSpPr>
          <p:spPr bwMode="auto">
            <a:xfrm>
              <a:off x="16764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00" name="Rectangle 78"/>
            <p:cNvSpPr>
              <a:spLocks noChangeArrowheads="1"/>
            </p:cNvSpPr>
            <p:nvPr/>
          </p:nvSpPr>
          <p:spPr bwMode="auto">
            <a:xfrm>
              <a:off x="35052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01" name="Rectangle 79"/>
            <p:cNvSpPr>
              <a:spLocks noChangeArrowheads="1"/>
            </p:cNvSpPr>
            <p:nvPr/>
          </p:nvSpPr>
          <p:spPr bwMode="auto">
            <a:xfrm>
              <a:off x="35052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02" name="Rectangle 41"/>
            <p:cNvSpPr>
              <a:spLocks noChangeArrowheads="1"/>
            </p:cNvSpPr>
            <p:nvPr/>
          </p:nvSpPr>
          <p:spPr bwMode="auto">
            <a:xfrm>
              <a:off x="21336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03" name="Rectangle 42"/>
            <p:cNvSpPr>
              <a:spLocks noChangeArrowheads="1"/>
            </p:cNvSpPr>
            <p:nvPr/>
          </p:nvSpPr>
          <p:spPr bwMode="auto">
            <a:xfrm>
              <a:off x="21336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04" name="Rectangle 45"/>
            <p:cNvSpPr>
              <a:spLocks noChangeArrowheads="1"/>
            </p:cNvSpPr>
            <p:nvPr/>
          </p:nvSpPr>
          <p:spPr bwMode="auto">
            <a:xfrm>
              <a:off x="25908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05" name="Rectangle 46"/>
            <p:cNvSpPr>
              <a:spLocks noChangeArrowheads="1"/>
            </p:cNvSpPr>
            <p:nvPr/>
          </p:nvSpPr>
          <p:spPr bwMode="auto">
            <a:xfrm>
              <a:off x="25908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06" name="Rectangle 49"/>
            <p:cNvSpPr>
              <a:spLocks noChangeArrowheads="1"/>
            </p:cNvSpPr>
            <p:nvPr/>
          </p:nvSpPr>
          <p:spPr bwMode="auto">
            <a:xfrm>
              <a:off x="30480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07" name="Rectangle 50"/>
            <p:cNvSpPr>
              <a:spLocks noChangeArrowheads="1"/>
            </p:cNvSpPr>
            <p:nvPr/>
          </p:nvSpPr>
          <p:spPr bwMode="auto">
            <a:xfrm>
              <a:off x="30480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08" name="Rectangle 51"/>
            <p:cNvSpPr>
              <a:spLocks noChangeArrowheads="1"/>
            </p:cNvSpPr>
            <p:nvPr/>
          </p:nvSpPr>
          <p:spPr bwMode="auto">
            <a:xfrm>
              <a:off x="16764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09" name="Rectangle 77"/>
            <p:cNvSpPr>
              <a:spLocks noChangeArrowheads="1"/>
            </p:cNvSpPr>
            <p:nvPr/>
          </p:nvSpPr>
          <p:spPr bwMode="auto">
            <a:xfrm>
              <a:off x="16764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10" name="Rectangle 78"/>
            <p:cNvSpPr>
              <a:spLocks noChangeArrowheads="1"/>
            </p:cNvSpPr>
            <p:nvPr/>
          </p:nvSpPr>
          <p:spPr bwMode="auto">
            <a:xfrm>
              <a:off x="35052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11" name="Rectangle 79"/>
            <p:cNvSpPr>
              <a:spLocks noChangeArrowheads="1"/>
            </p:cNvSpPr>
            <p:nvPr/>
          </p:nvSpPr>
          <p:spPr bwMode="auto">
            <a:xfrm>
              <a:off x="35052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12" name="Rectangle 41"/>
            <p:cNvSpPr>
              <a:spLocks noChangeArrowheads="1"/>
            </p:cNvSpPr>
            <p:nvPr/>
          </p:nvSpPr>
          <p:spPr bwMode="auto">
            <a:xfrm>
              <a:off x="21336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13" name="Rectangle 42"/>
            <p:cNvSpPr>
              <a:spLocks noChangeArrowheads="1"/>
            </p:cNvSpPr>
            <p:nvPr/>
          </p:nvSpPr>
          <p:spPr bwMode="auto">
            <a:xfrm>
              <a:off x="21336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14" name="Rectangle 45"/>
            <p:cNvSpPr>
              <a:spLocks noChangeArrowheads="1"/>
            </p:cNvSpPr>
            <p:nvPr/>
          </p:nvSpPr>
          <p:spPr bwMode="auto">
            <a:xfrm>
              <a:off x="25908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15" name="Rectangle 46"/>
            <p:cNvSpPr>
              <a:spLocks noChangeArrowheads="1"/>
            </p:cNvSpPr>
            <p:nvPr/>
          </p:nvSpPr>
          <p:spPr bwMode="auto">
            <a:xfrm>
              <a:off x="25908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16" name="Rectangle 49"/>
            <p:cNvSpPr>
              <a:spLocks noChangeArrowheads="1"/>
            </p:cNvSpPr>
            <p:nvPr/>
          </p:nvSpPr>
          <p:spPr bwMode="auto">
            <a:xfrm>
              <a:off x="30480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17" name="Rectangle 50"/>
            <p:cNvSpPr>
              <a:spLocks noChangeArrowheads="1"/>
            </p:cNvSpPr>
            <p:nvPr/>
          </p:nvSpPr>
          <p:spPr bwMode="auto">
            <a:xfrm>
              <a:off x="30480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18" name="Rectangle 51"/>
            <p:cNvSpPr>
              <a:spLocks noChangeArrowheads="1"/>
            </p:cNvSpPr>
            <p:nvPr/>
          </p:nvSpPr>
          <p:spPr bwMode="auto">
            <a:xfrm>
              <a:off x="16764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19" name="Rectangle 374"/>
            <p:cNvSpPr>
              <a:spLocks noChangeArrowheads="1"/>
            </p:cNvSpPr>
            <p:nvPr/>
          </p:nvSpPr>
          <p:spPr bwMode="auto">
            <a:xfrm>
              <a:off x="16764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20" name="Rectangle 375"/>
            <p:cNvSpPr>
              <a:spLocks noChangeArrowheads="1"/>
            </p:cNvSpPr>
            <p:nvPr/>
          </p:nvSpPr>
          <p:spPr bwMode="auto">
            <a:xfrm>
              <a:off x="35052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21" name="Rectangle 376"/>
            <p:cNvSpPr>
              <a:spLocks noChangeArrowheads="1"/>
            </p:cNvSpPr>
            <p:nvPr/>
          </p:nvSpPr>
          <p:spPr bwMode="auto">
            <a:xfrm>
              <a:off x="35052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22" name="Rectangle 49"/>
            <p:cNvSpPr>
              <a:spLocks noChangeArrowheads="1"/>
            </p:cNvSpPr>
            <p:nvPr/>
          </p:nvSpPr>
          <p:spPr bwMode="auto">
            <a:xfrm>
              <a:off x="30480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23" name="Rectangle 50"/>
            <p:cNvSpPr>
              <a:spLocks noChangeArrowheads="1"/>
            </p:cNvSpPr>
            <p:nvPr/>
          </p:nvSpPr>
          <p:spPr bwMode="auto">
            <a:xfrm>
              <a:off x="3048000"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24" name="Rectangle 51"/>
            <p:cNvSpPr>
              <a:spLocks noChangeArrowheads="1"/>
            </p:cNvSpPr>
            <p:nvPr/>
          </p:nvSpPr>
          <p:spPr bwMode="auto">
            <a:xfrm>
              <a:off x="1676400"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25" name="Rectangle 386"/>
            <p:cNvSpPr>
              <a:spLocks noChangeArrowheads="1"/>
            </p:cNvSpPr>
            <p:nvPr/>
          </p:nvSpPr>
          <p:spPr bwMode="auto">
            <a:xfrm>
              <a:off x="16764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26" name="Rectangle 387"/>
            <p:cNvSpPr>
              <a:spLocks noChangeArrowheads="1"/>
            </p:cNvSpPr>
            <p:nvPr/>
          </p:nvSpPr>
          <p:spPr bwMode="auto">
            <a:xfrm>
              <a:off x="35052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27" name="Rectangle 41"/>
            <p:cNvSpPr>
              <a:spLocks noChangeArrowheads="1"/>
            </p:cNvSpPr>
            <p:nvPr/>
          </p:nvSpPr>
          <p:spPr bwMode="auto">
            <a:xfrm>
              <a:off x="58674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28" name="Rectangle 42"/>
            <p:cNvSpPr>
              <a:spLocks noChangeArrowheads="1"/>
            </p:cNvSpPr>
            <p:nvPr/>
          </p:nvSpPr>
          <p:spPr bwMode="auto">
            <a:xfrm>
              <a:off x="58674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29" name="Rectangle 45"/>
            <p:cNvSpPr>
              <a:spLocks noChangeArrowheads="1"/>
            </p:cNvSpPr>
            <p:nvPr/>
          </p:nvSpPr>
          <p:spPr bwMode="auto">
            <a:xfrm>
              <a:off x="63246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30" name="Rectangle 46"/>
            <p:cNvSpPr>
              <a:spLocks noChangeArrowheads="1"/>
            </p:cNvSpPr>
            <p:nvPr/>
          </p:nvSpPr>
          <p:spPr bwMode="auto">
            <a:xfrm>
              <a:off x="63246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31" name="Rectangle 47"/>
            <p:cNvSpPr>
              <a:spLocks noChangeArrowheads="1"/>
            </p:cNvSpPr>
            <p:nvPr/>
          </p:nvSpPr>
          <p:spPr bwMode="auto">
            <a:xfrm>
              <a:off x="48768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32" name="Rectangle 49"/>
            <p:cNvSpPr>
              <a:spLocks noChangeArrowheads="1"/>
            </p:cNvSpPr>
            <p:nvPr/>
          </p:nvSpPr>
          <p:spPr bwMode="auto">
            <a:xfrm>
              <a:off x="67818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33" name="Rectangle 50"/>
            <p:cNvSpPr>
              <a:spLocks noChangeArrowheads="1"/>
            </p:cNvSpPr>
            <p:nvPr/>
          </p:nvSpPr>
          <p:spPr bwMode="auto">
            <a:xfrm>
              <a:off x="67818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34" name="Rectangle 51"/>
            <p:cNvSpPr>
              <a:spLocks noChangeArrowheads="1"/>
            </p:cNvSpPr>
            <p:nvPr/>
          </p:nvSpPr>
          <p:spPr bwMode="auto">
            <a:xfrm>
              <a:off x="54102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35" name="Rectangle 77"/>
            <p:cNvSpPr>
              <a:spLocks noChangeArrowheads="1"/>
            </p:cNvSpPr>
            <p:nvPr/>
          </p:nvSpPr>
          <p:spPr bwMode="auto">
            <a:xfrm>
              <a:off x="54102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36" name="Rectangle 78"/>
            <p:cNvSpPr>
              <a:spLocks noChangeArrowheads="1"/>
            </p:cNvSpPr>
            <p:nvPr/>
          </p:nvSpPr>
          <p:spPr bwMode="auto">
            <a:xfrm>
              <a:off x="72390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37" name="Rectangle 79"/>
            <p:cNvSpPr>
              <a:spLocks noChangeArrowheads="1"/>
            </p:cNvSpPr>
            <p:nvPr/>
          </p:nvSpPr>
          <p:spPr bwMode="auto">
            <a:xfrm>
              <a:off x="72390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38" name="Rectangle 80"/>
            <p:cNvSpPr>
              <a:spLocks noChangeArrowheads="1"/>
            </p:cNvSpPr>
            <p:nvPr/>
          </p:nvSpPr>
          <p:spPr bwMode="auto">
            <a:xfrm>
              <a:off x="48768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39" name="Rectangle 41"/>
            <p:cNvSpPr>
              <a:spLocks noChangeArrowheads="1"/>
            </p:cNvSpPr>
            <p:nvPr/>
          </p:nvSpPr>
          <p:spPr bwMode="auto">
            <a:xfrm>
              <a:off x="58674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40" name="Rectangle 42"/>
            <p:cNvSpPr>
              <a:spLocks noChangeArrowheads="1"/>
            </p:cNvSpPr>
            <p:nvPr/>
          </p:nvSpPr>
          <p:spPr bwMode="auto">
            <a:xfrm>
              <a:off x="58674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41" name="Rectangle 45"/>
            <p:cNvSpPr>
              <a:spLocks noChangeArrowheads="1"/>
            </p:cNvSpPr>
            <p:nvPr/>
          </p:nvSpPr>
          <p:spPr bwMode="auto">
            <a:xfrm>
              <a:off x="63246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42" name="Rectangle 46"/>
            <p:cNvSpPr>
              <a:spLocks noChangeArrowheads="1"/>
            </p:cNvSpPr>
            <p:nvPr/>
          </p:nvSpPr>
          <p:spPr bwMode="auto">
            <a:xfrm>
              <a:off x="63246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43" name="Rectangle 47"/>
            <p:cNvSpPr>
              <a:spLocks noChangeArrowheads="1"/>
            </p:cNvSpPr>
            <p:nvPr/>
          </p:nvSpPr>
          <p:spPr bwMode="auto">
            <a:xfrm>
              <a:off x="48768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44" name="Rectangle 49"/>
            <p:cNvSpPr>
              <a:spLocks noChangeArrowheads="1"/>
            </p:cNvSpPr>
            <p:nvPr/>
          </p:nvSpPr>
          <p:spPr bwMode="auto">
            <a:xfrm>
              <a:off x="67818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45" name="Rectangle 50"/>
            <p:cNvSpPr>
              <a:spLocks noChangeArrowheads="1"/>
            </p:cNvSpPr>
            <p:nvPr/>
          </p:nvSpPr>
          <p:spPr bwMode="auto">
            <a:xfrm>
              <a:off x="67818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46" name="Rectangle 51"/>
            <p:cNvSpPr>
              <a:spLocks noChangeArrowheads="1"/>
            </p:cNvSpPr>
            <p:nvPr/>
          </p:nvSpPr>
          <p:spPr bwMode="auto">
            <a:xfrm>
              <a:off x="54102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47" name="Rectangle 77"/>
            <p:cNvSpPr>
              <a:spLocks noChangeArrowheads="1"/>
            </p:cNvSpPr>
            <p:nvPr/>
          </p:nvSpPr>
          <p:spPr bwMode="auto">
            <a:xfrm>
              <a:off x="54102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48" name="Rectangle 78"/>
            <p:cNvSpPr>
              <a:spLocks noChangeArrowheads="1"/>
            </p:cNvSpPr>
            <p:nvPr/>
          </p:nvSpPr>
          <p:spPr bwMode="auto">
            <a:xfrm>
              <a:off x="72390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49" name="Rectangle 79"/>
            <p:cNvSpPr>
              <a:spLocks noChangeArrowheads="1"/>
            </p:cNvSpPr>
            <p:nvPr/>
          </p:nvSpPr>
          <p:spPr bwMode="auto">
            <a:xfrm>
              <a:off x="72390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50" name="Rectangle 80"/>
            <p:cNvSpPr>
              <a:spLocks noChangeArrowheads="1"/>
            </p:cNvSpPr>
            <p:nvPr/>
          </p:nvSpPr>
          <p:spPr bwMode="auto">
            <a:xfrm>
              <a:off x="48768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51" name="Rectangle 41"/>
            <p:cNvSpPr>
              <a:spLocks noChangeArrowheads="1"/>
            </p:cNvSpPr>
            <p:nvPr/>
          </p:nvSpPr>
          <p:spPr bwMode="auto">
            <a:xfrm>
              <a:off x="58674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52" name="Rectangle 42"/>
            <p:cNvSpPr>
              <a:spLocks noChangeArrowheads="1"/>
            </p:cNvSpPr>
            <p:nvPr/>
          </p:nvSpPr>
          <p:spPr bwMode="auto">
            <a:xfrm>
              <a:off x="58674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53" name="Rectangle 45"/>
            <p:cNvSpPr>
              <a:spLocks noChangeArrowheads="1"/>
            </p:cNvSpPr>
            <p:nvPr/>
          </p:nvSpPr>
          <p:spPr bwMode="auto">
            <a:xfrm>
              <a:off x="63246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54" name="Rectangle 46"/>
            <p:cNvSpPr>
              <a:spLocks noChangeArrowheads="1"/>
            </p:cNvSpPr>
            <p:nvPr/>
          </p:nvSpPr>
          <p:spPr bwMode="auto">
            <a:xfrm>
              <a:off x="63246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55" name="Rectangle 47"/>
            <p:cNvSpPr>
              <a:spLocks noChangeArrowheads="1"/>
            </p:cNvSpPr>
            <p:nvPr/>
          </p:nvSpPr>
          <p:spPr bwMode="auto">
            <a:xfrm>
              <a:off x="48768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56" name="Rectangle 49"/>
            <p:cNvSpPr>
              <a:spLocks noChangeArrowheads="1"/>
            </p:cNvSpPr>
            <p:nvPr/>
          </p:nvSpPr>
          <p:spPr bwMode="auto">
            <a:xfrm>
              <a:off x="67818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57" name="Rectangle 50"/>
            <p:cNvSpPr>
              <a:spLocks noChangeArrowheads="1"/>
            </p:cNvSpPr>
            <p:nvPr/>
          </p:nvSpPr>
          <p:spPr bwMode="auto">
            <a:xfrm>
              <a:off x="67818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58" name="Rectangle 51"/>
            <p:cNvSpPr>
              <a:spLocks noChangeArrowheads="1"/>
            </p:cNvSpPr>
            <p:nvPr/>
          </p:nvSpPr>
          <p:spPr bwMode="auto">
            <a:xfrm>
              <a:off x="54102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59" name="Rectangle 77"/>
            <p:cNvSpPr>
              <a:spLocks noChangeArrowheads="1"/>
            </p:cNvSpPr>
            <p:nvPr/>
          </p:nvSpPr>
          <p:spPr bwMode="auto">
            <a:xfrm>
              <a:off x="54102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60" name="Rectangle 78"/>
            <p:cNvSpPr>
              <a:spLocks noChangeArrowheads="1"/>
            </p:cNvSpPr>
            <p:nvPr/>
          </p:nvSpPr>
          <p:spPr bwMode="auto">
            <a:xfrm>
              <a:off x="72390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61" name="Rectangle 79"/>
            <p:cNvSpPr>
              <a:spLocks noChangeArrowheads="1"/>
            </p:cNvSpPr>
            <p:nvPr/>
          </p:nvSpPr>
          <p:spPr bwMode="auto">
            <a:xfrm>
              <a:off x="72390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62" name="Rectangle 80"/>
            <p:cNvSpPr>
              <a:spLocks noChangeArrowheads="1"/>
            </p:cNvSpPr>
            <p:nvPr/>
          </p:nvSpPr>
          <p:spPr bwMode="auto">
            <a:xfrm>
              <a:off x="48768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63" name="Rectangle 41"/>
            <p:cNvSpPr>
              <a:spLocks noChangeArrowheads="1"/>
            </p:cNvSpPr>
            <p:nvPr/>
          </p:nvSpPr>
          <p:spPr bwMode="auto">
            <a:xfrm>
              <a:off x="58674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64" name="Rectangle 42"/>
            <p:cNvSpPr>
              <a:spLocks noChangeArrowheads="1"/>
            </p:cNvSpPr>
            <p:nvPr/>
          </p:nvSpPr>
          <p:spPr bwMode="auto">
            <a:xfrm>
              <a:off x="58674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65" name="Rectangle 45"/>
            <p:cNvSpPr>
              <a:spLocks noChangeArrowheads="1"/>
            </p:cNvSpPr>
            <p:nvPr/>
          </p:nvSpPr>
          <p:spPr bwMode="auto">
            <a:xfrm>
              <a:off x="63246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66" name="Rectangle 46"/>
            <p:cNvSpPr>
              <a:spLocks noChangeArrowheads="1"/>
            </p:cNvSpPr>
            <p:nvPr/>
          </p:nvSpPr>
          <p:spPr bwMode="auto">
            <a:xfrm>
              <a:off x="63246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67" name="Rectangle 47"/>
            <p:cNvSpPr>
              <a:spLocks noChangeArrowheads="1"/>
            </p:cNvSpPr>
            <p:nvPr/>
          </p:nvSpPr>
          <p:spPr bwMode="auto">
            <a:xfrm>
              <a:off x="48768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68" name="Rectangle 49"/>
            <p:cNvSpPr>
              <a:spLocks noChangeArrowheads="1"/>
            </p:cNvSpPr>
            <p:nvPr/>
          </p:nvSpPr>
          <p:spPr bwMode="auto">
            <a:xfrm>
              <a:off x="67818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69" name="Rectangle 50"/>
            <p:cNvSpPr>
              <a:spLocks noChangeArrowheads="1"/>
            </p:cNvSpPr>
            <p:nvPr/>
          </p:nvSpPr>
          <p:spPr bwMode="auto">
            <a:xfrm>
              <a:off x="67818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70" name="Rectangle 51"/>
            <p:cNvSpPr>
              <a:spLocks noChangeArrowheads="1"/>
            </p:cNvSpPr>
            <p:nvPr/>
          </p:nvSpPr>
          <p:spPr bwMode="auto">
            <a:xfrm>
              <a:off x="54102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71" name="Rectangle 459"/>
            <p:cNvSpPr>
              <a:spLocks noChangeArrowheads="1"/>
            </p:cNvSpPr>
            <p:nvPr/>
          </p:nvSpPr>
          <p:spPr bwMode="auto">
            <a:xfrm>
              <a:off x="54102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72" name="Rectangle 460"/>
            <p:cNvSpPr>
              <a:spLocks noChangeArrowheads="1"/>
            </p:cNvSpPr>
            <p:nvPr/>
          </p:nvSpPr>
          <p:spPr bwMode="auto">
            <a:xfrm>
              <a:off x="72390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73" name="Rectangle 461"/>
            <p:cNvSpPr>
              <a:spLocks noChangeArrowheads="1"/>
            </p:cNvSpPr>
            <p:nvPr/>
          </p:nvSpPr>
          <p:spPr bwMode="auto">
            <a:xfrm>
              <a:off x="72390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74" name="Rectangle 462"/>
            <p:cNvSpPr>
              <a:spLocks noChangeArrowheads="1"/>
            </p:cNvSpPr>
            <p:nvPr/>
          </p:nvSpPr>
          <p:spPr bwMode="auto">
            <a:xfrm>
              <a:off x="48768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75" name="Rectangle 41"/>
            <p:cNvSpPr>
              <a:spLocks noChangeArrowheads="1"/>
            </p:cNvSpPr>
            <p:nvPr/>
          </p:nvSpPr>
          <p:spPr bwMode="auto">
            <a:xfrm>
              <a:off x="58674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76" name="Rectangle 42"/>
            <p:cNvSpPr>
              <a:spLocks noChangeArrowheads="1"/>
            </p:cNvSpPr>
            <p:nvPr/>
          </p:nvSpPr>
          <p:spPr bwMode="auto">
            <a:xfrm>
              <a:off x="58674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77" name="Rectangle 45"/>
            <p:cNvSpPr>
              <a:spLocks noChangeArrowheads="1"/>
            </p:cNvSpPr>
            <p:nvPr/>
          </p:nvSpPr>
          <p:spPr bwMode="auto">
            <a:xfrm>
              <a:off x="63246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78" name="Rectangle 46"/>
            <p:cNvSpPr>
              <a:spLocks noChangeArrowheads="1"/>
            </p:cNvSpPr>
            <p:nvPr/>
          </p:nvSpPr>
          <p:spPr bwMode="auto">
            <a:xfrm>
              <a:off x="63246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79" name="Rectangle 47"/>
            <p:cNvSpPr>
              <a:spLocks noChangeArrowheads="1"/>
            </p:cNvSpPr>
            <p:nvPr/>
          </p:nvSpPr>
          <p:spPr bwMode="auto">
            <a:xfrm>
              <a:off x="48768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80" name="Rectangle 49"/>
            <p:cNvSpPr>
              <a:spLocks noChangeArrowheads="1"/>
            </p:cNvSpPr>
            <p:nvPr/>
          </p:nvSpPr>
          <p:spPr bwMode="auto">
            <a:xfrm>
              <a:off x="67818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81" name="Rectangle 50"/>
            <p:cNvSpPr>
              <a:spLocks noChangeArrowheads="1"/>
            </p:cNvSpPr>
            <p:nvPr/>
          </p:nvSpPr>
          <p:spPr bwMode="auto">
            <a:xfrm>
              <a:off x="67818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82" name="Rectangle 51"/>
            <p:cNvSpPr>
              <a:spLocks noChangeArrowheads="1"/>
            </p:cNvSpPr>
            <p:nvPr/>
          </p:nvSpPr>
          <p:spPr bwMode="auto">
            <a:xfrm>
              <a:off x="54102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83" name="Rectangle 471"/>
            <p:cNvSpPr>
              <a:spLocks noChangeArrowheads="1"/>
            </p:cNvSpPr>
            <p:nvPr/>
          </p:nvSpPr>
          <p:spPr bwMode="auto">
            <a:xfrm>
              <a:off x="54102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84" name="Rectangle 472"/>
            <p:cNvSpPr>
              <a:spLocks noChangeArrowheads="1"/>
            </p:cNvSpPr>
            <p:nvPr/>
          </p:nvSpPr>
          <p:spPr bwMode="auto">
            <a:xfrm>
              <a:off x="72390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85" name="Rectangle 473"/>
            <p:cNvSpPr>
              <a:spLocks noChangeArrowheads="1"/>
            </p:cNvSpPr>
            <p:nvPr/>
          </p:nvSpPr>
          <p:spPr bwMode="auto">
            <a:xfrm>
              <a:off x="72390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886" name="Rectangle 474"/>
            <p:cNvSpPr>
              <a:spLocks noChangeArrowheads="1"/>
            </p:cNvSpPr>
            <p:nvPr/>
          </p:nvSpPr>
          <p:spPr bwMode="auto">
            <a:xfrm>
              <a:off x="48768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87" name="Rectangle 41"/>
            <p:cNvSpPr>
              <a:spLocks noChangeArrowheads="1"/>
            </p:cNvSpPr>
            <p:nvPr/>
          </p:nvSpPr>
          <p:spPr bwMode="auto">
            <a:xfrm>
              <a:off x="58674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88" name="Rectangle 42"/>
            <p:cNvSpPr>
              <a:spLocks noChangeArrowheads="1"/>
            </p:cNvSpPr>
            <p:nvPr/>
          </p:nvSpPr>
          <p:spPr bwMode="auto">
            <a:xfrm>
              <a:off x="58674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89" name="Rectangle 45"/>
            <p:cNvSpPr>
              <a:spLocks noChangeArrowheads="1"/>
            </p:cNvSpPr>
            <p:nvPr/>
          </p:nvSpPr>
          <p:spPr bwMode="auto">
            <a:xfrm>
              <a:off x="63246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90" name="Rectangle 46"/>
            <p:cNvSpPr>
              <a:spLocks noChangeArrowheads="1"/>
            </p:cNvSpPr>
            <p:nvPr/>
          </p:nvSpPr>
          <p:spPr bwMode="auto">
            <a:xfrm>
              <a:off x="63246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91" name="Rectangle 47"/>
            <p:cNvSpPr>
              <a:spLocks noChangeArrowheads="1"/>
            </p:cNvSpPr>
            <p:nvPr/>
          </p:nvSpPr>
          <p:spPr bwMode="auto">
            <a:xfrm>
              <a:off x="48768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92" name="Rectangle 49"/>
            <p:cNvSpPr>
              <a:spLocks noChangeArrowheads="1"/>
            </p:cNvSpPr>
            <p:nvPr/>
          </p:nvSpPr>
          <p:spPr bwMode="auto">
            <a:xfrm>
              <a:off x="67818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93" name="Rectangle 50"/>
            <p:cNvSpPr>
              <a:spLocks noChangeArrowheads="1"/>
            </p:cNvSpPr>
            <p:nvPr/>
          </p:nvSpPr>
          <p:spPr bwMode="auto">
            <a:xfrm>
              <a:off x="67818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94" name="Rectangle 51"/>
            <p:cNvSpPr>
              <a:spLocks noChangeArrowheads="1"/>
            </p:cNvSpPr>
            <p:nvPr/>
          </p:nvSpPr>
          <p:spPr bwMode="auto">
            <a:xfrm>
              <a:off x="54102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95" name="Rectangle 483"/>
            <p:cNvSpPr>
              <a:spLocks noChangeArrowheads="1"/>
            </p:cNvSpPr>
            <p:nvPr/>
          </p:nvSpPr>
          <p:spPr bwMode="auto">
            <a:xfrm>
              <a:off x="54102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96" name="Rectangle 484"/>
            <p:cNvSpPr>
              <a:spLocks noChangeArrowheads="1"/>
            </p:cNvSpPr>
            <p:nvPr/>
          </p:nvSpPr>
          <p:spPr bwMode="auto">
            <a:xfrm>
              <a:off x="72390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97" name="Rectangle 485"/>
            <p:cNvSpPr>
              <a:spLocks noChangeArrowheads="1"/>
            </p:cNvSpPr>
            <p:nvPr/>
          </p:nvSpPr>
          <p:spPr bwMode="auto">
            <a:xfrm>
              <a:off x="72390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898" name="Rectangle 486"/>
            <p:cNvSpPr>
              <a:spLocks noChangeArrowheads="1"/>
            </p:cNvSpPr>
            <p:nvPr/>
          </p:nvSpPr>
          <p:spPr bwMode="auto">
            <a:xfrm>
              <a:off x="48768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899" name="Rectangle 41"/>
            <p:cNvSpPr>
              <a:spLocks noChangeArrowheads="1"/>
            </p:cNvSpPr>
            <p:nvPr/>
          </p:nvSpPr>
          <p:spPr bwMode="auto">
            <a:xfrm>
              <a:off x="58674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00" name="Rectangle 42"/>
            <p:cNvSpPr>
              <a:spLocks noChangeArrowheads="1"/>
            </p:cNvSpPr>
            <p:nvPr/>
          </p:nvSpPr>
          <p:spPr bwMode="auto">
            <a:xfrm>
              <a:off x="58674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01" name="Rectangle 45"/>
            <p:cNvSpPr>
              <a:spLocks noChangeArrowheads="1"/>
            </p:cNvSpPr>
            <p:nvPr/>
          </p:nvSpPr>
          <p:spPr bwMode="auto">
            <a:xfrm>
              <a:off x="63246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02" name="Rectangle 46"/>
            <p:cNvSpPr>
              <a:spLocks noChangeArrowheads="1"/>
            </p:cNvSpPr>
            <p:nvPr/>
          </p:nvSpPr>
          <p:spPr bwMode="auto">
            <a:xfrm>
              <a:off x="63246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03" name="Rectangle 49"/>
            <p:cNvSpPr>
              <a:spLocks noChangeArrowheads="1"/>
            </p:cNvSpPr>
            <p:nvPr/>
          </p:nvSpPr>
          <p:spPr bwMode="auto">
            <a:xfrm>
              <a:off x="67818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04" name="Rectangle 50"/>
            <p:cNvSpPr>
              <a:spLocks noChangeArrowheads="1"/>
            </p:cNvSpPr>
            <p:nvPr/>
          </p:nvSpPr>
          <p:spPr bwMode="auto">
            <a:xfrm>
              <a:off x="67818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05" name="Rectangle 51"/>
            <p:cNvSpPr>
              <a:spLocks noChangeArrowheads="1"/>
            </p:cNvSpPr>
            <p:nvPr/>
          </p:nvSpPr>
          <p:spPr bwMode="auto">
            <a:xfrm>
              <a:off x="54102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06" name="Rectangle 494"/>
            <p:cNvSpPr>
              <a:spLocks noChangeArrowheads="1"/>
            </p:cNvSpPr>
            <p:nvPr/>
          </p:nvSpPr>
          <p:spPr bwMode="auto">
            <a:xfrm>
              <a:off x="54102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07" name="Rectangle 495"/>
            <p:cNvSpPr>
              <a:spLocks noChangeArrowheads="1"/>
            </p:cNvSpPr>
            <p:nvPr/>
          </p:nvSpPr>
          <p:spPr bwMode="auto">
            <a:xfrm>
              <a:off x="72390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08" name="Rectangle 51"/>
            <p:cNvSpPr>
              <a:spLocks noChangeArrowheads="1"/>
            </p:cNvSpPr>
            <p:nvPr/>
          </p:nvSpPr>
          <p:spPr bwMode="auto">
            <a:xfrm>
              <a:off x="48768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09" name="Rectangle 498"/>
            <p:cNvSpPr>
              <a:spLocks noChangeArrowheads="1"/>
            </p:cNvSpPr>
            <p:nvPr/>
          </p:nvSpPr>
          <p:spPr bwMode="auto">
            <a:xfrm>
              <a:off x="48768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10" name="Rectangle 41"/>
            <p:cNvSpPr>
              <a:spLocks noChangeArrowheads="1"/>
            </p:cNvSpPr>
            <p:nvPr/>
          </p:nvSpPr>
          <p:spPr bwMode="auto">
            <a:xfrm>
              <a:off x="58674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11" name="Rectangle 42"/>
            <p:cNvSpPr>
              <a:spLocks noChangeArrowheads="1"/>
            </p:cNvSpPr>
            <p:nvPr/>
          </p:nvSpPr>
          <p:spPr bwMode="auto">
            <a:xfrm>
              <a:off x="58674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12" name="Rectangle 45"/>
            <p:cNvSpPr>
              <a:spLocks noChangeArrowheads="1"/>
            </p:cNvSpPr>
            <p:nvPr/>
          </p:nvSpPr>
          <p:spPr bwMode="auto">
            <a:xfrm>
              <a:off x="63246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13" name="Rectangle 46"/>
            <p:cNvSpPr>
              <a:spLocks noChangeArrowheads="1"/>
            </p:cNvSpPr>
            <p:nvPr/>
          </p:nvSpPr>
          <p:spPr bwMode="auto">
            <a:xfrm>
              <a:off x="63246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14" name="Rectangle 47"/>
            <p:cNvSpPr>
              <a:spLocks noChangeArrowheads="1"/>
            </p:cNvSpPr>
            <p:nvPr/>
          </p:nvSpPr>
          <p:spPr bwMode="auto">
            <a:xfrm>
              <a:off x="48768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15" name="Rectangle 49"/>
            <p:cNvSpPr>
              <a:spLocks noChangeArrowheads="1"/>
            </p:cNvSpPr>
            <p:nvPr/>
          </p:nvSpPr>
          <p:spPr bwMode="auto">
            <a:xfrm>
              <a:off x="67818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16" name="Rectangle 50"/>
            <p:cNvSpPr>
              <a:spLocks noChangeArrowheads="1"/>
            </p:cNvSpPr>
            <p:nvPr/>
          </p:nvSpPr>
          <p:spPr bwMode="auto">
            <a:xfrm>
              <a:off x="67818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17" name="Rectangle 51"/>
            <p:cNvSpPr>
              <a:spLocks noChangeArrowheads="1"/>
            </p:cNvSpPr>
            <p:nvPr/>
          </p:nvSpPr>
          <p:spPr bwMode="auto">
            <a:xfrm>
              <a:off x="54102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18" name="Rectangle 77"/>
            <p:cNvSpPr>
              <a:spLocks noChangeArrowheads="1"/>
            </p:cNvSpPr>
            <p:nvPr/>
          </p:nvSpPr>
          <p:spPr bwMode="auto">
            <a:xfrm>
              <a:off x="54102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19" name="Rectangle 80"/>
            <p:cNvSpPr>
              <a:spLocks noChangeArrowheads="1"/>
            </p:cNvSpPr>
            <p:nvPr/>
          </p:nvSpPr>
          <p:spPr bwMode="auto">
            <a:xfrm>
              <a:off x="48768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20" name="Rectangle 41"/>
            <p:cNvSpPr>
              <a:spLocks noChangeArrowheads="1"/>
            </p:cNvSpPr>
            <p:nvPr/>
          </p:nvSpPr>
          <p:spPr bwMode="auto">
            <a:xfrm>
              <a:off x="58674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21" name="Rectangle 42"/>
            <p:cNvSpPr>
              <a:spLocks noChangeArrowheads="1"/>
            </p:cNvSpPr>
            <p:nvPr/>
          </p:nvSpPr>
          <p:spPr bwMode="auto">
            <a:xfrm>
              <a:off x="58674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22" name="Rectangle 45"/>
            <p:cNvSpPr>
              <a:spLocks noChangeArrowheads="1"/>
            </p:cNvSpPr>
            <p:nvPr/>
          </p:nvSpPr>
          <p:spPr bwMode="auto">
            <a:xfrm>
              <a:off x="63246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23" name="Rectangle 46"/>
            <p:cNvSpPr>
              <a:spLocks noChangeArrowheads="1"/>
            </p:cNvSpPr>
            <p:nvPr/>
          </p:nvSpPr>
          <p:spPr bwMode="auto">
            <a:xfrm>
              <a:off x="63246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24" name="Rectangle 47"/>
            <p:cNvSpPr>
              <a:spLocks noChangeArrowheads="1"/>
            </p:cNvSpPr>
            <p:nvPr/>
          </p:nvSpPr>
          <p:spPr bwMode="auto">
            <a:xfrm>
              <a:off x="48768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25" name="Rectangle 49"/>
            <p:cNvSpPr>
              <a:spLocks noChangeArrowheads="1"/>
            </p:cNvSpPr>
            <p:nvPr/>
          </p:nvSpPr>
          <p:spPr bwMode="auto">
            <a:xfrm>
              <a:off x="67818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26" name="Rectangle 50"/>
            <p:cNvSpPr>
              <a:spLocks noChangeArrowheads="1"/>
            </p:cNvSpPr>
            <p:nvPr/>
          </p:nvSpPr>
          <p:spPr bwMode="auto">
            <a:xfrm>
              <a:off x="67818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27" name="Rectangle 51"/>
            <p:cNvSpPr>
              <a:spLocks noChangeArrowheads="1"/>
            </p:cNvSpPr>
            <p:nvPr/>
          </p:nvSpPr>
          <p:spPr bwMode="auto">
            <a:xfrm>
              <a:off x="54102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28" name="Rectangle 77"/>
            <p:cNvSpPr>
              <a:spLocks noChangeArrowheads="1"/>
            </p:cNvSpPr>
            <p:nvPr/>
          </p:nvSpPr>
          <p:spPr bwMode="auto">
            <a:xfrm>
              <a:off x="54102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29" name="Rectangle 80"/>
            <p:cNvSpPr>
              <a:spLocks noChangeArrowheads="1"/>
            </p:cNvSpPr>
            <p:nvPr/>
          </p:nvSpPr>
          <p:spPr bwMode="auto">
            <a:xfrm>
              <a:off x="48768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30" name="Rectangle 41"/>
            <p:cNvSpPr>
              <a:spLocks noChangeArrowheads="1"/>
            </p:cNvSpPr>
            <p:nvPr/>
          </p:nvSpPr>
          <p:spPr bwMode="auto">
            <a:xfrm>
              <a:off x="58674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31" name="Rectangle 42"/>
            <p:cNvSpPr>
              <a:spLocks noChangeArrowheads="1"/>
            </p:cNvSpPr>
            <p:nvPr/>
          </p:nvSpPr>
          <p:spPr bwMode="auto">
            <a:xfrm>
              <a:off x="58674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32" name="Rectangle 45"/>
            <p:cNvSpPr>
              <a:spLocks noChangeArrowheads="1"/>
            </p:cNvSpPr>
            <p:nvPr/>
          </p:nvSpPr>
          <p:spPr bwMode="auto">
            <a:xfrm>
              <a:off x="63246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33" name="Rectangle 46"/>
            <p:cNvSpPr>
              <a:spLocks noChangeArrowheads="1"/>
            </p:cNvSpPr>
            <p:nvPr/>
          </p:nvSpPr>
          <p:spPr bwMode="auto">
            <a:xfrm>
              <a:off x="63246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34" name="Rectangle 47"/>
            <p:cNvSpPr>
              <a:spLocks noChangeArrowheads="1"/>
            </p:cNvSpPr>
            <p:nvPr/>
          </p:nvSpPr>
          <p:spPr bwMode="auto">
            <a:xfrm>
              <a:off x="48768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35" name="Rectangle 49"/>
            <p:cNvSpPr>
              <a:spLocks noChangeArrowheads="1"/>
            </p:cNvSpPr>
            <p:nvPr/>
          </p:nvSpPr>
          <p:spPr bwMode="auto">
            <a:xfrm>
              <a:off x="67818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36" name="Rectangle 50"/>
            <p:cNvSpPr>
              <a:spLocks noChangeArrowheads="1"/>
            </p:cNvSpPr>
            <p:nvPr/>
          </p:nvSpPr>
          <p:spPr bwMode="auto">
            <a:xfrm>
              <a:off x="67818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37" name="Rectangle 51"/>
            <p:cNvSpPr>
              <a:spLocks noChangeArrowheads="1"/>
            </p:cNvSpPr>
            <p:nvPr/>
          </p:nvSpPr>
          <p:spPr bwMode="auto">
            <a:xfrm>
              <a:off x="54102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38" name="Rectangle 77"/>
            <p:cNvSpPr>
              <a:spLocks noChangeArrowheads="1"/>
            </p:cNvSpPr>
            <p:nvPr/>
          </p:nvSpPr>
          <p:spPr bwMode="auto">
            <a:xfrm>
              <a:off x="54102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39" name="Rectangle 80"/>
            <p:cNvSpPr>
              <a:spLocks noChangeArrowheads="1"/>
            </p:cNvSpPr>
            <p:nvPr/>
          </p:nvSpPr>
          <p:spPr bwMode="auto">
            <a:xfrm>
              <a:off x="48768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40" name="Rectangle 41"/>
            <p:cNvSpPr>
              <a:spLocks noChangeArrowheads="1"/>
            </p:cNvSpPr>
            <p:nvPr/>
          </p:nvSpPr>
          <p:spPr bwMode="auto">
            <a:xfrm>
              <a:off x="58674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41" name="Rectangle 42"/>
            <p:cNvSpPr>
              <a:spLocks noChangeArrowheads="1"/>
            </p:cNvSpPr>
            <p:nvPr/>
          </p:nvSpPr>
          <p:spPr bwMode="auto">
            <a:xfrm>
              <a:off x="58674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42" name="Rectangle 45"/>
            <p:cNvSpPr>
              <a:spLocks noChangeArrowheads="1"/>
            </p:cNvSpPr>
            <p:nvPr/>
          </p:nvSpPr>
          <p:spPr bwMode="auto">
            <a:xfrm>
              <a:off x="63246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43" name="Rectangle 46"/>
            <p:cNvSpPr>
              <a:spLocks noChangeArrowheads="1"/>
            </p:cNvSpPr>
            <p:nvPr/>
          </p:nvSpPr>
          <p:spPr bwMode="auto">
            <a:xfrm>
              <a:off x="63246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44" name="Rectangle 47"/>
            <p:cNvSpPr>
              <a:spLocks noChangeArrowheads="1"/>
            </p:cNvSpPr>
            <p:nvPr/>
          </p:nvSpPr>
          <p:spPr bwMode="auto">
            <a:xfrm>
              <a:off x="48768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45" name="Rectangle 49"/>
            <p:cNvSpPr>
              <a:spLocks noChangeArrowheads="1"/>
            </p:cNvSpPr>
            <p:nvPr/>
          </p:nvSpPr>
          <p:spPr bwMode="auto">
            <a:xfrm>
              <a:off x="67818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46" name="Rectangle 50"/>
            <p:cNvSpPr>
              <a:spLocks noChangeArrowheads="1"/>
            </p:cNvSpPr>
            <p:nvPr/>
          </p:nvSpPr>
          <p:spPr bwMode="auto">
            <a:xfrm>
              <a:off x="67818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47" name="Rectangle 51"/>
            <p:cNvSpPr>
              <a:spLocks noChangeArrowheads="1"/>
            </p:cNvSpPr>
            <p:nvPr/>
          </p:nvSpPr>
          <p:spPr bwMode="auto">
            <a:xfrm>
              <a:off x="54102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48" name="Rectangle 544"/>
            <p:cNvSpPr>
              <a:spLocks noChangeArrowheads="1"/>
            </p:cNvSpPr>
            <p:nvPr/>
          </p:nvSpPr>
          <p:spPr bwMode="auto">
            <a:xfrm>
              <a:off x="54102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49" name="Rectangle 547"/>
            <p:cNvSpPr>
              <a:spLocks noChangeArrowheads="1"/>
            </p:cNvSpPr>
            <p:nvPr/>
          </p:nvSpPr>
          <p:spPr bwMode="auto">
            <a:xfrm>
              <a:off x="48768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50" name="Rectangle 41"/>
            <p:cNvSpPr>
              <a:spLocks noChangeArrowheads="1"/>
            </p:cNvSpPr>
            <p:nvPr/>
          </p:nvSpPr>
          <p:spPr bwMode="auto">
            <a:xfrm>
              <a:off x="58674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51" name="Rectangle 42"/>
            <p:cNvSpPr>
              <a:spLocks noChangeArrowheads="1"/>
            </p:cNvSpPr>
            <p:nvPr/>
          </p:nvSpPr>
          <p:spPr bwMode="auto">
            <a:xfrm>
              <a:off x="58674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52" name="Rectangle 45"/>
            <p:cNvSpPr>
              <a:spLocks noChangeArrowheads="1"/>
            </p:cNvSpPr>
            <p:nvPr/>
          </p:nvSpPr>
          <p:spPr bwMode="auto">
            <a:xfrm>
              <a:off x="63246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53" name="Rectangle 46"/>
            <p:cNvSpPr>
              <a:spLocks noChangeArrowheads="1"/>
            </p:cNvSpPr>
            <p:nvPr/>
          </p:nvSpPr>
          <p:spPr bwMode="auto">
            <a:xfrm>
              <a:off x="63246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54" name="Rectangle 47"/>
            <p:cNvSpPr>
              <a:spLocks noChangeArrowheads="1"/>
            </p:cNvSpPr>
            <p:nvPr/>
          </p:nvSpPr>
          <p:spPr bwMode="auto">
            <a:xfrm>
              <a:off x="48768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55" name="Rectangle 49"/>
            <p:cNvSpPr>
              <a:spLocks noChangeArrowheads="1"/>
            </p:cNvSpPr>
            <p:nvPr/>
          </p:nvSpPr>
          <p:spPr bwMode="auto">
            <a:xfrm>
              <a:off x="67818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56" name="Rectangle 50"/>
            <p:cNvSpPr>
              <a:spLocks noChangeArrowheads="1"/>
            </p:cNvSpPr>
            <p:nvPr/>
          </p:nvSpPr>
          <p:spPr bwMode="auto">
            <a:xfrm>
              <a:off x="67818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57" name="Rectangle 51"/>
            <p:cNvSpPr>
              <a:spLocks noChangeArrowheads="1"/>
            </p:cNvSpPr>
            <p:nvPr/>
          </p:nvSpPr>
          <p:spPr bwMode="auto">
            <a:xfrm>
              <a:off x="54102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58" name="Rectangle 556"/>
            <p:cNvSpPr>
              <a:spLocks noChangeArrowheads="1"/>
            </p:cNvSpPr>
            <p:nvPr/>
          </p:nvSpPr>
          <p:spPr bwMode="auto">
            <a:xfrm>
              <a:off x="54102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59" name="Rectangle 559"/>
            <p:cNvSpPr>
              <a:spLocks noChangeArrowheads="1"/>
            </p:cNvSpPr>
            <p:nvPr/>
          </p:nvSpPr>
          <p:spPr bwMode="auto">
            <a:xfrm>
              <a:off x="48768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60" name="Rectangle 41"/>
            <p:cNvSpPr>
              <a:spLocks noChangeArrowheads="1"/>
            </p:cNvSpPr>
            <p:nvPr/>
          </p:nvSpPr>
          <p:spPr bwMode="auto">
            <a:xfrm>
              <a:off x="58674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61" name="Rectangle 42"/>
            <p:cNvSpPr>
              <a:spLocks noChangeArrowheads="1"/>
            </p:cNvSpPr>
            <p:nvPr/>
          </p:nvSpPr>
          <p:spPr bwMode="auto">
            <a:xfrm>
              <a:off x="58674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62" name="Rectangle 45"/>
            <p:cNvSpPr>
              <a:spLocks noChangeArrowheads="1"/>
            </p:cNvSpPr>
            <p:nvPr/>
          </p:nvSpPr>
          <p:spPr bwMode="auto">
            <a:xfrm>
              <a:off x="63246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63" name="Rectangle 46"/>
            <p:cNvSpPr>
              <a:spLocks noChangeArrowheads="1"/>
            </p:cNvSpPr>
            <p:nvPr/>
          </p:nvSpPr>
          <p:spPr bwMode="auto">
            <a:xfrm>
              <a:off x="63246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64" name="Rectangle 47"/>
            <p:cNvSpPr>
              <a:spLocks noChangeArrowheads="1"/>
            </p:cNvSpPr>
            <p:nvPr/>
          </p:nvSpPr>
          <p:spPr bwMode="auto">
            <a:xfrm>
              <a:off x="48768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65" name="Rectangle 49"/>
            <p:cNvSpPr>
              <a:spLocks noChangeArrowheads="1"/>
            </p:cNvSpPr>
            <p:nvPr/>
          </p:nvSpPr>
          <p:spPr bwMode="auto">
            <a:xfrm>
              <a:off x="67818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66" name="Rectangle 50"/>
            <p:cNvSpPr>
              <a:spLocks noChangeArrowheads="1"/>
            </p:cNvSpPr>
            <p:nvPr/>
          </p:nvSpPr>
          <p:spPr bwMode="auto">
            <a:xfrm>
              <a:off x="67818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67" name="Rectangle 51"/>
            <p:cNvSpPr>
              <a:spLocks noChangeArrowheads="1"/>
            </p:cNvSpPr>
            <p:nvPr/>
          </p:nvSpPr>
          <p:spPr bwMode="auto">
            <a:xfrm>
              <a:off x="54102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68" name="Rectangle 568"/>
            <p:cNvSpPr>
              <a:spLocks noChangeArrowheads="1"/>
            </p:cNvSpPr>
            <p:nvPr/>
          </p:nvSpPr>
          <p:spPr bwMode="auto">
            <a:xfrm>
              <a:off x="54102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69" name="Rectangle 571"/>
            <p:cNvSpPr>
              <a:spLocks noChangeArrowheads="1"/>
            </p:cNvSpPr>
            <p:nvPr/>
          </p:nvSpPr>
          <p:spPr bwMode="auto">
            <a:xfrm>
              <a:off x="48768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70" name="Rectangle 41"/>
            <p:cNvSpPr>
              <a:spLocks noChangeArrowheads="1"/>
            </p:cNvSpPr>
            <p:nvPr/>
          </p:nvSpPr>
          <p:spPr bwMode="auto">
            <a:xfrm>
              <a:off x="58674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71" name="Rectangle 42"/>
            <p:cNvSpPr>
              <a:spLocks noChangeArrowheads="1"/>
            </p:cNvSpPr>
            <p:nvPr/>
          </p:nvSpPr>
          <p:spPr bwMode="auto">
            <a:xfrm>
              <a:off x="58674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72" name="Rectangle 45"/>
            <p:cNvSpPr>
              <a:spLocks noChangeArrowheads="1"/>
            </p:cNvSpPr>
            <p:nvPr/>
          </p:nvSpPr>
          <p:spPr bwMode="auto">
            <a:xfrm>
              <a:off x="63246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73" name="Rectangle 46"/>
            <p:cNvSpPr>
              <a:spLocks noChangeArrowheads="1"/>
            </p:cNvSpPr>
            <p:nvPr/>
          </p:nvSpPr>
          <p:spPr bwMode="auto">
            <a:xfrm>
              <a:off x="63246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74" name="Rectangle 49"/>
            <p:cNvSpPr>
              <a:spLocks noChangeArrowheads="1"/>
            </p:cNvSpPr>
            <p:nvPr/>
          </p:nvSpPr>
          <p:spPr bwMode="auto">
            <a:xfrm>
              <a:off x="67818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75" name="Rectangle 50"/>
            <p:cNvSpPr>
              <a:spLocks noChangeArrowheads="1"/>
            </p:cNvSpPr>
            <p:nvPr/>
          </p:nvSpPr>
          <p:spPr bwMode="auto">
            <a:xfrm>
              <a:off x="67818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76" name="Rectangle 51"/>
            <p:cNvSpPr>
              <a:spLocks noChangeArrowheads="1"/>
            </p:cNvSpPr>
            <p:nvPr/>
          </p:nvSpPr>
          <p:spPr bwMode="auto">
            <a:xfrm>
              <a:off x="54102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77" name="Rectangle 579"/>
            <p:cNvSpPr>
              <a:spLocks noChangeArrowheads="1"/>
            </p:cNvSpPr>
            <p:nvPr/>
          </p:nvSpPr>
          <p:spPr bwMode="auto">
            <a:xfrm>
              <a:off x="54102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78" name="Rectangle 51"/>
            <p:cNvSpPr>
              <a:spLocks noChangeArrowheads="1"/>
            </p:cNvSpPr>
            <p:nvPr/>
          </p:nvSpPr>
          <p:spPr bwMode="auto">
            <a:xfrm>
              <a:off x="48768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79" name="Rectangle 583"/>
            <p:cNvSpPr>
              <a:spLocks noChangeArrowheads="1"/>
            </p:cNvSpPr>
            <p:nvPr/>
          </p:nvSpPr>
          <p:spPr bwMode="auto">
            <a:xfrm>
              <a:off x="48768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80" name="Rectangle 41"/>
            <p:cNvSpPr>
              <a:spLocks noChangeArrowheads="1"/>
            </p:cNvSpPr>
            <p:nvPr/>
          </p:nvSpPr>
          <p:spPr bwMode="auto">
            <a:xfrm>
              <a:off x="58753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81" name="Rectangle 42"/>
            <p:cNvSpPr>
              <a:spLocks noChangeArrowheads="1"/>
            </p:cNvSpPr>
            <p:nvPr/>
          </p:nvSpPr>
          <p:spPr bwMode="auto">
            <a:xfrm>
              <a:off x="58753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82" name="Rectangle 45"/>
            <p:cNvSpPr>
              <a:spLocks noChangeArrowheads="1"/>
            </p:cNvSpPr>
            <p:nvPr/>
          </p:nvSpPr>
          <p:spPr bwMode="auto">
            <a:xfrm>
              <a:off x="63325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83" name="Rectangle 46"/>
            <p:cNvSpPr>
              <a:spLocks noChangeArrowheads="1"/>
            </p:cNvSpPr>
            <p:nvPr/>
          </p:nvSpPr>
          <p:spPr bwMode="auto">
            <a:xfrm>
              <a:off x="63325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84" name="Rectangle 49"/>
            <p:cNvSpPr>
              <a:spLocks noChangeArrowheads="1"/>
            </p:cNvSpPr>
            <p:nvPr/>
          </p:nvSpPr>
          <p:spPr bwMode="auto">
            <a:xfrm>
              <a:off x="67897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85" name="Rectangle 50"/>
            <p:cNvSpPr>
              <a:spLocks noChangeArrowheads="1"/>
            </p:cNvSpPr>
            <p:nvPr/>
          </p:nvSpPr>
          <p:spPr bwMode="auto">
            <a:xfrm>
              <a:off x="67897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86" name="Rectangle 51"/>
            <p:cNvSpPr>
              <a:spLocks noChangeArrowheads="1"/>
            </p:cNvSpPr>
            <p:nvPr/>
          </p:nvSpPr>
          <p:spPr bwMode="auto">
            <a:xfrm>
              <a:off x="54181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87" name="Rectangle 77"/>
            <p:cNvSpPr>
              <a:spLocks noChangeArrowheads="1"/>
            </p:cNvSpPr>
            <p:nvPr/>
          </p:nvSpPr>
          <p:spPr bwMode="auto">
            <a:xfrm>
              <a:off x="54181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88" name="Rectangle 80"/>
            <p:cNvSpPr>
              <a:spLocks noChangeArrowheads="1"/>
            </p:cNvSpPr>
            <p:nvPr/>
          </p:nvSpPr>
          <p:spPr bwMode="auto">
            <a:xfrm>
              <a:off x="48847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89" name="Rectangle 41"/>
            <p:cNvSpPr>
              <a:spLocks noChangeArrowheads="1"/>
            </p:cNvSpPr>
            <p:nvPr/>
          </p:nvSpPr>
          <p:spPr bwMode="auto">
            <a:xfrm>
              <a:off x="58753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90" name="Rectangle 42"/>
            <p:cNvSpPr>
              <a:spLocks noChangeArrowheads="1"/>
            </p:cNvSpPr>
            <p:nvPr/>
          </p:nvSpPr>
          <p:spPr bwMode="auto">
            <a:xfrm>
              <a:off x="58753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91" name="Rectangle 45"/>
            <p:cNvSpPr>
              <a:spLocks noChangeArrowheads="1"/>
            </p:cNvSpPr>
            <p:nvPr/>
          </p:nvSpPr>
          <p:spPr bwMode="auto">
            <a:xfrm>
              <a:off x="63325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92" name="Rectangle 46"/>
            <p:cNvSpPr>
              <a:spLocks noChangeArrowheads="1"/>
            </p:cNvSpPr>
            <p:nvPr/>
          </p:nvSpPr>
          <p:spPr bwMode="auto">
            <a:xfrm>
              <a:off x="63325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93" name="Rectangle 49"/>
            <p:cNvSpPr>
              <a:spLocks noChangeArrowheads="1"/>
            </p:cNvSpPr>
            <p:nvPr/>
          </p:nvSpPr>
          <p:spPr bwMode="auto">
            <a:xfrm>
              <a:off x="67897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94" name="Rectangle 50"/>
            <p:cNvSpPr>
              <a:spLocks noChangeArrowheads="1"/>
            </p:cNvSpPr>
            <p:nvPr/>
          </p:nvSpPr>
          <p:spPr bwMode="auto">
            <a:xfrm>
              <a:off x="67897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95" name="Rectangle 51"/>
            <p:cNvSpPr>
              <a:spLocks noChangeArrowheads="1"/>
            </p:cNvSpPr>
            <p:nvPr/>
          </p:nvSpPr>
          <p:spPr bwMode="auto">
            <a:xfrm>
              <a:off x="54181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96" name="Rectangle 77"/>
            <p:cNvSpPr>
              <a:spLocks noChangeArrowheads="1"/>
            </p:cNvSpPr>
            <p:nvPr/>
          </p:nvSpPr>
          <p:spPr bwMode="auto">
            <a:xfrm>
              <a:off x="54181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2997" name="Rectangle 41"/>
            <p:cNvSpPr>
              <a:spLocks noChangeArrowheads="1"/>
            </p:cNvSpPr>
            <p:nvPr/>
          </p:nvSpPr>
          <p:spPr bwMode="auto">
            <a:xfrm>
              <a:off x="58753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2998" name="Rectangle 42"/>
            <p:cNvSpPr>
              <a:spLocks noChangeArrowheads="1"/>
            </p:cNvSpPr>
            <p:nvPr/>
          </p:nvSpPr>
          <p:spPr bwMode="auto">
            <a:xfrm>
              <a:off x="58753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2999" name="Rectangle 45"/>
            <p:cNvSpPr>
              <a:spLocks noChangeArrowheads="1"/>
            </p:cNvSpPr>
            <p:nvPr/>
          </p:nvSpPr>
          <p:spPr bwMode="auto">
            <a:xfrm>
              <a:off x="63325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3000" name="Rectangle 46"/>
            <p:cNvSpPr>
              <a:spLocks noChangeArrowheads="1"/>
            </p:cNvSpPr>
            <p:nvPr/>
          </p:nvSpPr>
          <p:spPr bwMode="auto">
            <a:xfrm>
              <a:off x="63325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01" name="Rectangle 49"/>
            <p:cNvSpPr>
              <a:spLocks noChangeArrowheads="1"/>
            </p:cNvSpPr>
            <p:nvPr/>
          </p:nvSpPr>
          <p:spPr bwMode="auto">
            <a:xfrm>
              <a:off x="67897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3002" name="Rectangle 50"/>
            <p:cNvSpPr>
              <a:spLocks noChangeArrowheads="1"/>
            </p:cNvSpPr>
            <p:nvPr/>
          </p:nvSpPr>
          <p:spPr bwMode="auto">
            <a:xfrm>
              <a:off x="67897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03" name="Rectangle 51"/>
            <p:cNvSpPr>
              <a:spLocks noChangeArrowheads="1"/>
            </p:cNvSpPr>
            <p:nvPr/>
          </p:nvSpPr>
          <p:spPr bwMode="auto">
            <a:xfrm>
              <a:off x="54181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04" name="Rectangle 77"/>
            <p:cNvSpPr>
              <a:spLocks noChangeArrowheads="1"/>
            </p:cNvSpPr>
            <p:nvPr/>
          </p:nvSpPr>
          <p:spPr bwMode="auto">
            <a:xfrm>
              <a:off x="54181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3005" name="Rectangle 41"/>
            <p:cNvSpPr>
              <a:spLocks noChangeArrowheads="1"/>
            </p:cNvSpPr>
            <p:nvPr/>
          </p:nvSpPr>
          <p:spPr bwMode="auto">
            <a:xfrm>
              <a:off x="58753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3006" name="Rectangle 42"/>
            <p:cNvSpPr>
              <a:spLocks noChangeArrowheads="1"/>
            </p:cNvSpPr>
            <p:nvPr/>
          </p:nvSpPr>
          <p:spPr bwMode="auto">
            <a:xfrm>
              <a:off x="58753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07" name="Rectangle 45"/>
            <p:cNvSpPr>
              <a:spLocks noChangeArrowheads="1"/>
            </p:cNvSpPr>
            <p:nvPr/>
          </p:nvSpPr>
          <p:spPr bwMode="auto">
            <a:xfrm>
              <a:off x="63325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3008" name="Rectangle 49"/>
            <p:cNvSpPr>
              <a:spLocks noChangeArrowheads="1"/>
            </p:cNvSpPr>
            <p:nvPr/>
          </p:nvSpPr>
          <p:spPr bwMode="auto">
            <a:xfrm>
              <a:off x="67897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3009" name="Rectangle 50"/>
            <p:cNvSpPr>
              <a:spLocks noChangeArrowheads="1"/>
            </p:cNvSpPr>
            <p:nvPr/>
          </p:nvSpPr>
          <p:spPr bwMode="auto">
            <a:xfrm>
              <a:off x="67897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10" name="Rectangle 51"/>
            <p:cNvSpPr>
              <a:spLocks noChangeArrowheads="1"/>
            </p:cNvSpPr>
            <p:nvPr/>
          </p:nvSpPr>
          <p:spPr bwMode="auto">
            <a:xfrm>
              <a:off x="54181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11" name="Rectangle 622"/>
            <p:cNvSpPr>
              <a:spLocks noChangeArrowheads="1"/>
            </p:cNvSpPr>
            <p:nvPr/>
          </p:nvSpPr>
          <p:spPr bwMode="auto">
            <a:xfrm>
              <a:off x="54181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3012" name="Rectangle 49"/>
            <p:cNvSpPr>
              <a:spLocks noChangeArrowheads="1"/>
            </p:cNvSpPr>
            <p:nvPr/>
          </p:nvSpPr>
          <p:spPr bwMode="auto">
            <a:xfrm>
              <a:off x="6789738"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3013" name="Rectangle 50"/>
            <p:cNvSpPr>
              <a:spLocks noChangeArrowheads="1"/>
            </p:cNvSpPr>
            <p:nvPr/>
          </p:nvSpPr>
          <p:spPr bwMode="auto">
            <a:xfrm>
              <a:off x="6789738"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14" name="Rectangle 51"/>
            <p:cNvSpPr>
              <a:spLocks noChangeArrowheads="1"/>
            </p:cNvSpPr>
            <p:nvPr/>
          </p:nvSpPr>
          <p:spPr bwMode="auto">
            <a:xfrm>
              <a:off x="5418138"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15" name="Rectangle 628"/>
            <p:cNvSpPr>
              <a:spLocks noChangeArrowheads="1"/>
            </p:cNvSpPr>
            <p:nvPr/>
          </p:nvSpPr>
          <p:spPr bwMode="auto">
            <a:xfrm>
              <a:off x="5418138"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3016" name="Rectangle 47"/>
            <p:cNvSpPr>
              <a:spLocks noChangeArrowheads="1"/>
            </p:cNvSpPr>
            <p:nvPr/>
          </p:nvSpPr>
          <p:spPr bwMode="auto">
            <a:xfrm>
              <a:off x="4876800" y="247808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3017" name="Rectangle 47"/>
            <p:cNvSpPr>
              <a:spLocks noChangeArrowheads="1"/>
            </p:cNvSpPr>
            <p:nvPr/>
          </p:nvSpPr>
          <p:spPr bwMode="auto">
            <a:xfrm>
              <a:off x="7251700" y="25876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3018" name="Rectangle 632"/>
            <p:cNvSpPr>
              <a:spLocks noChangeArrowheads="1"/>
            </p:cNvSpPr>
            <p:nvPr/>
          </p:nvSpPr>
          <p:spPr bwMode="auto">
            <a:xfrm>
              <a:off x="7251700" y="27003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19" name="Rectangle 47"/>
            <p:cNvSpPr>
              <a:spLocks noChangeArrowheads="1"/>
            </p:cNvSpPr>
            <p:nvPr/>
          </p:nvSpPr>
          <p:spPr bwMode="auto">
            <a:xfrm>
              <a:off x="7251700" y="23606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3020" name="Rectangle 634"/>
            <p:cNvSpPr>
              <a:spLocks noChangeArrowheads="1"/>
            </p:cNvSpPr>
            <p:nvPr/>
          </p:nvSpPr>
          <p:spPr bwMode="auto">
            <a:xfrm>
              <a:off x="7251700" y="24733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21" name="Rectangle 47"/>
            <p:cNvSpPr>
              <a:spLocks noChangeArrowheads="1"/>
            </p:cNvSpPr>
            <p:nvPr/>
          </p:nvSpPr>
          <p:spPr bwMode="auto">
            <a:xfrm>
              <a:off x="7251700" y="21336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3022" name="Rectangle 636"/>
            <p:cNvSpPr>
              <a:spLocks noChangeArrowheads="1"/>
            </p:cNvSpPr>
            <p:nvPr/>
          </p:nvSpPr>
          <p:spPr bwMode="auto">
            <a:xfrm>
              <a:off x="7251700" y="22463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23" name="Rectangle 51"/>
            <p:cNvSpPr>
              <a:spLocks noChangeArrowheads="1"/>
            </p:cNvSpPr>
            <p:nvPr/>
          </p:nvSpPr>
          <p:spPr bwMode="auto">
            <a:xfrm>
              <a:off x="7251700" y="190658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3024" name="Rectangle 638"/>
            <p:cNvSpPr>
              <a:spLocks noChangeArrowheads="1"/>
            </p:cNvSpPr>
            <p:nvPr/>
          </p:nvSpPr>
          <p:spPr bwMode="auto">
            <a:xfrm>
              <a:off x="7251700" y="20193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25" name="Rectangle 49"/>
            <p:cNvSpPr>
              <a:spLocks noChangeArrowheads="1"/>
            </p:cNvSpPr>
            <p:nvPr/>
          </p:nvSpPr>
          <p:spPr bwMode="auto">
            <a:xfrm>
              <a:off x="7239000" y="42814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26" name="Rectangle 50"/>
            <p:cNvSpPr>
              <a:spLocks noChangeArrowheads="1"/>
            </p:cNvSpPr>
            <p:nvPr/>
          </p:nvSpPr>
          <p:spPr bwMode="auto">
            <a:xfrm>
              <a:off x="7239000" y="41687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3027" name="Rectangle 49"/>
            <p:cNvSpPr>
              <a:spLocks noChangeArrowheads="1"/>
            </p:cNvSpPr>
            <p:nvPr/>
          </p:nvSpPr>
          <p:spPr bwMode="auto">
            <a:xfrm>
              <a:off x="7239000" y="40544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28" name="Rectangle 50"/>
            <p:cNvSpPr>
              <a:spLocks noChangeArrowheads="1"/>
            </p:cNvSpPr>
            <p:nvPr/>
          </p:nvSpPr>
          <p:spPr bwMode="auto">
            <a:xfrm>
              <a:off x="7239000" y="39417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3029" name="Rectangle 49"/>
            <p:cNvSpPr>
              <a:spLocks noChangeArrowheads="1"/>
            </p:cNvSpPr>
            <p:nvPr/>
          </p:nvSpPr>
          <p:spPr bwMode="auto">
            <a:xfrm>
              <a:off x="7246938" y="3841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30" name="Rectangle 50"/>
            <p:cNvSpPr>
              <a:spLocks noChangeArrowheads="1"/>
            </p:cNvSpPr>
            <p:nvPr/>
          </p:nvSpPr>
          <p:spPr bwMode="auto">
            <a:xfrm>
              <a:off x="7246938" y="3729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3031" name="Rectangle 49"/>
            <p:cNvSpPr>
              <a:spLocks noChangeArrowheads="1"/>
            </p:cNvSpPr>
            <p:nvPr/>
          </p:nvSpPr>
          <p:spPr bwMode="auto">
            <a:xfrm>
              <a:off x="7246938" y="3614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32" name="Rectangle 50"/>
            <p:cNvSpPr>
              <a:spLocks noChangeArrowheads="1"/>
            </p:cNvSpPr>
            <p:nvPr/>
          </p:nvSpPr>
          <p:spPr bwMode="auto">
            <a:xfrm>
              <a:off x="7246938" y="3502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3033" name="Rectangle 49"/>
            <p:cNvSpPr>
              <a:spLocks noChangeArrowheads="1"/>
            </p:cNvSpPr>
            <p:nvPr/>
          </p:nvSpPr>
          <p:spPr bwMode="auto">
            <a:xfrm>
              <a:off x="7246938" y="3387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34" name="Rectangle 50"/>
            <p:cNvSpPr>
              <a:spLocks noChangeArrowheads="1"/>
            </p:cNvSpPr>
            <p:nvPr/>
          </p:nvSpPr>
          <p:spPr bwMode="auto">
            <a:xfrm>
              <a:off x="7246938" y="3275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33035" name="Rectangle 49"/>
            <p:cNvSpPr>
              <a:spLocks noChangeArrowheads="1"/>
            </p:cNvSpPr>
            <p:nvPr/>
          </p:nvSpPr>
          <p:spPr bwMode="auto">
            <a:xfrm>
              <a:off x="7246938" y="3160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36" name="Rectangle 50"/>
            <p:cNvSpPr>
              <a:spLocks noChangeArrowheads="1"/>
            </p:cNvSpPr>
            <p:nvPr/>
          </p:nvSpPr>
          <p:spPr bwMode="auto">
            <a:xfrm>
              <a:off x="7246938" y="3048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33037" name="Rectangle 49"/>
            <p:cNvSpPr>
              <a:spLocks noChangeArrowheads="1"/>
            </p:cNvSpPr>
            <p:nvPr/>
          </p:nvSpPr>
          <p:spPr bwMode="auto">
            <a:xfrm>
              <a:off x="7246938" y="2933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33038" name="Rectangle 50"/>
            <p:cNvSpPr>
              <a:spLocks noChangeArrowheads="1"/>
            </p:cNvSpPr>
            <p:nvPr/>
          </p:nvSpPr>
          <p:spPr bwMode="auto">
            <a:xfrm>
              <a:off x="7246938" y="2820988"/>
              <a:ext cx="304800" cy="112712"/>
            </a:xfrm>
            <a:prstGeom prst="rect">
              <a:avLst/>
            </a:prstGeom>
            <a:solidFill>
              <a:srgbClr val="99CC00"/>
            </a:solidFill>
            <a:ln w="9525">
              <a:solidFill>
                <a:schemeClr val="tx1"/>
              </a:solidFill>
              <a:round/>
              <a:headEnd/>
              <a:tailEnd/>
            </a:ln>
          </p:spPr>
          <p:txBody>
            <a:bodyPr/>
            <a:lstStyle/>
            <a:p>
              <a:endParaRPr lang="en-US" sz="1000"/>
            </a:p>
          </p:txBody>
        </p:sp>
      </p:grpSp>
      <p:sp>
        <p:nvSpPr>
          <p:cNvPr id="439" name="TextBox 3"/>
          <p:cNvSpPr txBox="1">
            <a:spLocks noChangeArrowheads="1"/>
          </p:cNvSpPr>
          <p:nvPr/>
        </p:nvSpPr>
        <p:spPr bwMode="auto">
          <a:xfrm>
            <a:off x="2819400" y="5334000"/>
            <a:ext cx="354965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4800">
                <a:solidFill>
                  <a:srgbClr val="99CC00"/>
                </a:solidFill>
              </a:rPr>
              <a:t>&lt;let</a:t>
            </a:r>
            <a:r>
              <a:rPr lang="ja-JP" altLang="en-US" sz="4800">
                <a:solidFill>
                  <a:srgbClr val="99CC00"/>
                </a:solidFill>
              </a:rPr>
              <a:t>’</a:t>
            </a:r>
            <a:r>
              <a:rPr lang="en-US" sz="4800">
                <a:solidFill>
                  <a:srgbClr val="99CC00"/>
                </a:solidFill>
              </a:rPr>
              <a:t>s vote&gt;</a:t>
            </a:r>
          </a:p>
        </p:txBody>
      </p:sp>
      <p:sp>
        <p:nvSpPr>
          <p:cNvPr id="2" name="Slide Number Placeholder 1">
            <a:extLst>
              <a:ext uri="{FF2B5EF4-FFF2-40B4-BE49-F238E27FC236}">
                <a16:creationId xmlns:a16="http://schemas.microsoft.com/office/drawing/2014/main" id="{DDBD36EA-6DC8-8E4E-9897-E96B63FF895A}"/>
              </a:ext>
            </a:extLst>
          </p:cNvPr>
          <p:cNvSpPr>
            <a:spLocks noGrp="1"/>
          </p:cNvSpPr>
          <p:nvPr>
            <p:ph type="sldNum" sz="quarter" idx="12"/>
          </p:nvPr>
        </p:nvSpPr>
        <p:spPr/>
        <p:txBody>
          <a:bodyPr/>
          <a:lstStyle/>
          <a:p>
            <a:fld id="{803C33BC-767D-8845-BB2C-A473FB4A7552}" type="slidenum">
              <a:rPr lang="en-US" smtClean="0"/>
              <a:pPr/>
              <a:t>67</a:t>
            </a:fld>
            <a:endParaRPr lang="en-US"/>
          </a:p>
        </p:txBody>
      </p:sp>
    </p:spTree>
    <p:extLst>
      <p:ext uri="{BB962C8B-B14F-4D97-AF65-F5344CB8AC3E}">
        <p14:creationId xmlns:p14="http://schemas.microsoft.com/office/powerpoint/2010/main" val="434916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 ] this is still the original shoes</a:t>
            </a:r>
          </a:p>
          <a:p>
            <a:r>
              <a:rPr lang="en-US" dirty="0">
                <a:latin typeface="Arial" charset="0"/>
                <a:cs typeface="Arial" charset="0"/>
              </a:rPr>
              <a:t>[ ] someone has replaced my shoes</a:t>
            </a:r>
          </a:p>
          <a:p>
            <a:r>
              <a:rPr lang="en-US" b="1" dirty="0">
                <a:solidFill>
                  <a:srgbClr val="99CC00"/>
                </a:solidFill>
                <a:latin typeface="Arial" charset="0"/>
                <a:cs typeface="Arial" charset="0"/>
              </a:rPr>
              <a:t>[x] could be the original or replacement shoes</a:t>
            </a:r>
          </a:p>
          <a:p>
            <a:endParaRPr lang="en-US" dirty="0">
              <a:latin typeface="Arial" charset="0"/>
              <a:cs typeface="Arial" charset="0"/>
            </a:endParaRPr>
          </a:p>
          <a:p>
            <a:endParaRPr lang="en-US" dirty="0">
              <a:latin typeface="Arial" charset="0"/>
              <a:cs typeface="Arial" charset="0"/>
            </a:endParaRPr>
          </a:p>
        </p:txBody>
      </p:sp>
      <p:grpSp>
        <p:nvGrpSpPr>
          <p:cNvPr id="438" name="Group 438">
            <a:extLst>
              <a:ext uri="{FF2B5EF4-FFF2-40B4-BE49-F238E27FC236}">
                <a16:creationId xmlns:a16="http://schemas.microsoft.com/office/drawing/2014/main" id="{2B4A7515-860D-3240-88F2-E4ADB1C10C49}"/>
              </a:ext>
            </a:extLst>
          </p:cNvPr>
          <p:cNvGrpSpPr>
            <a:grpSpLocks/>
          </p:cNvGrpSpPr>
          <p:nvPr/>
        </p:nvGrpSpPr>
        <p:grpSpPr bwMode="auto">
          <a:xfrm>
            <a:off x="5562600" y="685800"/>
            <a:ext cx="3093778" cy="2506598"/>
            <a:chOff x="981075" y="1524000"/>
            <a:chExt cx="7417227" cy="4956186"/>
          </a:xfrm>
        </p:grpSpPr>
        <p:cxnSp>
          <p:nvCxnSpPr>
            <p:cNvPr id="439" name="Straight Connector 61">
              <a:extLst>
                <a:ext uri="{FF2B5EF4-FFF2-40B4-BE49-F238E27FC236}">
                  <a16:creationId xmlns:a16="http://schemas.microsoft.com/office/drawing/2014/main" id="{64021AF5-E4E4-424D-BC53-F6394E76DDCB}"/>
                </a:ext>
              </a:extLst>
            </p:cNvPr>
            <p:cNvCxnSpPr>
              <a:cxnSpLocks noChangeShapeType="1"/>
            </p:cNvCxnSpPr>
            <p:nvPr/>
          </p:nvCxnSpPr>
          <p:spPr bwMode="auto">
            <a:xfrm rot="16200000" flipH="1">
              <a:off x="-1185863"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440" name="Straight Connector 62">
              <a:extLst>
                <a:ext uri="{FF2B5EF4-FFF2-40B4-BE49-F238E27FC236}">
                  <a16:creationId xmlns:a16="http://schemas.microsoft.com/office/drawing/2014/main" id="{F3303CB1-28DC-FF4D-9441-42A8E0E4AAFA}"/>
                </a:ext>
              </a:extLst>
            </p:cNvPr>
            <p:cNvCxnSpPr>
              <a:cxnSpLocks noChangeShapeType="1"/>
            </p:cNvCxnSpPr>
            <p:nvPr/>
          </p:nvCxnSpPr>
          <p:spPr bwMode="auto">
            <a:xfrm rot="10800000" flipV="1">
              <a:off x="9826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441" name="Straight Connector 61">
              <a:extLst>
                <a:ext uri="{FF2B5EF4-FFF2-40B4-BE49-F238E27FC236}">
                  <a16:creationId xmlns:a16="http://schemas.microsoft.com/office/drawing/2014/main" id="{D1711261-816C-FA45-B7EF-05F327E31458}"/>
                </a:ext>
              </a:extLst>
            </p:cNvPr>
            <p:cNvCxnSpPr>
              <a:cxnSpLocks noChangeShapeType="1"/>
            </p:cNvCxnSpPr>
            <p:nvPr/>
          </p:nvCxnSpPr>
          <p:spPr bwMode="auto">
            <a:xfrm rot="16200000" flipH="1">
              <a:off x="2547937"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442" name="Straight Connector 62">
              <a:extLst>
                <a:ext uri="{FF2B5EF4-FFF2-40B4-BE49-F238E27FC236}">
                  <a16:creationId xmlns:a16="http://schemas.microsoft.com/office/drawing/2014/main" id="{58022103-64E4-654A-9A5C-E7182537DE06}"/>
                </a:ext>
              </a:extLst>
            </p:cNvPr>
            <p:cNvCxnSpPr>
              <a:cxnSpLocks noChangeShapeType="1"/>
            </p:cNvCxnSpPr>
            <p:nvPr/>
          </p:nvCxnSpPr>
          <p:spPr bwMode="auto">
            <a:xfrm rot="10800000" flipV="1">
              <a:off x="47164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443" name="Group 200">
              <a:extLst>
                <a:ext uri="{FF2B5EF4-FFF2-40B4-BE49-F238E27FC236}">
                  <a16:creationId xmlns:a16="http://schemas.microsoft.com/office/drawing/2014/main" id="{D9731FE5-F7A0-3B44-B7C1-BDF00951A507}"/>
                </a:ext>
              </a:extLst>
            </p:cNvPr>
            <p:cNvGrpSpPr>
              <a:grpSpLocks/>
            </p:cNvGrpSpPr>
            <p:nvPr/>
          </p:nvGrpSpPr>
          <p:grpSpPr bwMode="auto">
            <a:xfrm>
              <a:off x="1135063" y="4267200"/>
              <a:ext cx="2667000" cy="1589088"/>
              <a:chOff x="1135223" y="2655771"/>
              <a:chExt cx="2667000" cy="3200400"/>
            </a:xfrm>
          </p:grpSpPr>
          <p:sp>
            <p:nvSpPr>
              <p:cNvPr id="789" name="Rectangle 41">
                <a:extLst>
                  <a:ext uri="{FF2B5EF4-FFF2-40B4-BE49-F238E27FC236}">
                    <a16:creationId xmlns:a16="http://schemas.microsoft.com/office/drawing/2014/main" id="{1AB12B28-47D7-9241-AFA5-091AA19700AE}"/>
                  </a:ext>
                </a:extLst>
              </p:cNvPr>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0" name="Rectangle 42">
                <a:extLst>
                  <a:ext uri="{FF2B5EF4-FFF2-40B4-BE49-F238E27FC236}">
                    <a16:creationId xmlns:a16="http://schemas.microsoft.com/office/drawing/2014/main" id="{27F21812-8C6A-2F43-A153-538C3E52A9D7}"/>
                  </a:ext>
                </a:extLst>
              </p:cNvPr>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1" name="Rectangle 45">
                <a:extLst>
                  <a:ext uri="{FF2B5EF4-FFF2-40B4-BE49-F238E27FC236}">
                    <a16:creationId xmlns:a16="http://schemas.microsoft.com/office/drawing/2014/main" id="{D75068D4-F6A5-5C41-948F-133E0388DB31}"/>
                  </a:ext>
                </a:extLst>
              </p:cNvPr>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2" name="Rectangle 46">
                <a:extLst>
                  <a:ext uri="{FF2B5EF4-FFF2-40B4-BE49-F238E27FC236}">
                    <a16:creationId xmlns:a16="http://schemas.microsoft.com/office/drawing/2014/main" id="{00C6DAC9-CE4B-0347-95DD-41E4B6D8C92D}"/>
                  </a:ext>
                </a:extLst>
              </p:cNvPr>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3" name="Rectangle 47">
                <a:extLst>
                  <a:ext uri="{FF2B5EF4-FFF2-40B4-BE49-F238E27FC236}">
                    <a16:creationId xmlns:a16="http://schemas.microsoft.com/office/drawing/2014/main" id="{DC12BC75-8359-ED47-AA3E-46F4E33AC0A1}"/>
                  </a:ext>
                </a:extLst>
              </p:cNvPr>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4" name="Rectangle 49">
                <a:extLst>
                  <a:ext uri="{FF2B5EF4-FFF2-40B4-BE49-F238E27FC236}">
                    <a16:creationId xmlns:a16="http://schemas.microsoft.com/office/drawing/2014/main" id="{885E6040-3483-4145-B0E7-901050892C9D}"/>
                  </a:ext>
                </a:extLst>
              </p:cNvPr>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5" name="Rectangle 50">
                <a:extLst>
                  <a:ext uri="{FF2B5EF4-FFF2-40B4-BE49-F238E27FC236}">
                    <a16:creationId xmlns:a16="http://schemas.microsoft.com/office/drawing/2014/main" id="{488C407A-AC79-424F-B17E-D8E8B32A06BC}"/>
                  </a:ext>
                </a:extLst>
              </p:cNvPr>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6" name="Rectangle 51">
                <a:extLst>
                  <a:ext uri="{FF2B5EF4-FFF2-40B4-BE49-F238E27FC236}">
                    <a16:creationId xmlns:a16="http://schemas.microsoft.com/office/drawing/2014/main" id="{EAFFFEFA-F75F-8148-BD21-412B06061767}"/>
                  </a:ext>
                </a:extLst>
              </p:cNvPr>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7" name="Rectangle 77">
                <a:extLst>
                  <a:ext uri="{FF2B5EF4-FFF2-40B4-BE49-F238E27FC236}">
                    <a16:creationId xmlns:a16="http://schemas.microsoft.com/office/drawing/2014/main" id="{B67627DD-FF35-EE4B-8C98-FE275D20AE77}"/>
                  </a:ext>
                </a:extLst>
              </p:cNvPr>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8" name="Rectangle 78">
                <a:extLst>
                  <a:ext uri="{FF2B5EF4-FFF2-40B4-BE49-F238E27FC236}">
                    <a16:creationId xmlns:a16="http://schemas.microsoft.com/office/drawing/2014/main" id="{01B723DA-2EBC-5143-931B-F31AA3FB5AC4}"/>
                  </a:ext>
                </a:extLst>
              </p:cNvPr>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9" name="Rectangle 79">
                <a:extLst>
                  <a:ext uri="{FF2B5EF4-FFF2-40B4-BE49-F238E27FC236}">
                    <a16:creationId xmlns:a16="http://schemas.microsoft.com/office/drawing/2014/main" id="{262C1238-9716-CB42-9617-B4BF16C3B566}"/>
                  </a:ext>
                </a:extLst>
              </p:cNvPr>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0" name="Rectangle 80">
                <a:extLst>
                  <a:ext uri="{FF2B5EF4-FFF2-40B4-BE49-F238E27FC236}">
                    <a16:creationId xmlns:a16="http://schemas.microsoft.com/office/drawing/2014/main" id="{377B867C-305B-7742-B260-8B9E8D5C0C03}"/>
                  </a:ext>
                </a:extLst>
              </p:cNvPr>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1" name="Rectangle 41">
                <a:extLst>
                  <a:ext uri="{FF2B5EF4-FFF2-40B4-BE49-F238E27FC236}">
                    <a16:creationId xmlns:a16="http://schemas.microsoft.com/office/drawing/2014/main" id="{6CD14B3E-64A6-104F-B427-66AE025E44C4}"/>
                  </a:ext>
                </a:extLst>
              </p:cNvPr>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2" name="Rectangle 42">
                <a:extLst>
                  <a:ext uri="{FF2B5EF4-FFF2-40B4-BE49-F238E27FC236}">
                    <a16:creationId xmlns:a16="http://schemas.microsoft.com/office/drawing/2014/main" id="{88AEDDC8-D7A7-EF4E-8A54-04098444D8FD}"/>
                  </a:ext>
                </a:extLst>
              </p:cNvPr>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3" name="Rectangle 45">
                <a:extLst>
                  <a:ext uri="{FF2B5EF4-FFF2-40B4-BE49-F238E27FC236}">
                    <a16:creationId xmlns:a16="http://schemas.microsoft.com/office/drawing/2014/main" id="{3793E25C-34E2-D74D-9B76-29AD9654B000}"/>
                  </a:ext>
                </a:extLst>
              </p:cNvPr>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4" name="Rectangle 46">
                <a:extLst>
                  <a:ext uri="{FF2B5EF4-FFF2-40B4-BE49-F238E27FC236}">
                    <a16:creationId xmlns:a16="http://schemas.microsoft.com/office/drawing/2014/main" id="{5989B9FC-F144-C044-94CB-6F7BB00E6DB8}"/>
                  </a:ext>
                </a:extLst>
              </p:cNvPr>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5" name="Rectangle 47">
                <a:extLst>
                  <a:ext uri="{FF2B5EF4-FFF2-40B4-BE49-F238E27FC236}">
                    <a16:creationId xmlns:a16="http://schemas.microsoft.com/office/drawing/2014/main" id="{98DD5A4C-A1FA-1149-8D59-E1984143F526}"/>
                  </a:ext>
                </a:extLst>
              </p:cNvPr>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6" name="Rectangle 49">
                <a:extLst>
                  <a:ext uri="{FF2B5EF4-FFF2-40B4-BE49-F238E27FC236}">
                    <a16:creationId xmlns:a16="http://schemas.microsoft.com/office/drawing/2014/main" id="{55A91EA3-0805-4F4B-B402-898C70B14730}"/>
                  </a:ext>
                </a:extLst>
              </p:cNvPr>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7" name="Rectangle 50">
                <a:extLst>
                  <a:ext uri="{FF2B5EF4-FFF2-40B4-BE49-F238E27FC236}">
                    <a16:creationId xmlns:a16="http://schemas.microsoft.com/office/drawing/2014/main" id="{BCB9E8C4-64C9-0E4D-9016-530E48923584}"/>
                  </a:ext>
                </a:extLst>
              </p:cNvPr>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8" name="Rectangle 51">
                <a:extLst>
                  <a:ext uri="{FF2B5EF4-FFF2-40B4-BE49-F238E27FC236}">
                    <a16:creationId xmlns:a16="http://schemas.microsoft.com/office/drawing/2014/main" id="{8170DD91-D2B8-F846-8937-C9C72BA906E6}"/>
                  </a:ext>
                </a:extLst>
              </p:cNvPr>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9" name="Rectangle 77">
                <a:extLst>
                  <a:ext uri="{FF2B5EF4-FFF2-40B4-BE49-F238E27FC236}">
                    <a16:creationId xmlns:a16="http://schemas.microsoft.com/office/drawing/2014/main" id="{27D8438B-DC1E-3C42-9C9A-7EA3097E658E}"/>
                  </a:ext>
                </a:extLst>
              </p:cNvPr>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0" name="Rectangle 78">
                <a:extLst>
                  <a:ext uri="{FF2B5EF4-FFF2-40B4-BE49-F238E27FC236}">
                    <a16:creationId xmlns:a16="http://schemas.microsoft.com/office/drawing/2014/main" id="{C4D30CED-1458-8242-A557-8A2D2DFCE28C}"/>
                  </a:ext>
                </a:extLst>
              </p:cNvPr>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1" name="Rectangle 79">
                <a:extLst>
                  <a:ext uri="{FF2B5EF4-FFF2-40B4-BE49-F238E27FC236}">
                    <a16:creationId xmlns:a16="http://schemas.microsoft.com/office/drawing/2014/main" id="{A452A3DA-21A5-B249-A59F-A404E47F0D15}"/>
                  </a:ext>
                </a:extLst>
              </p:cNvPr>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2" name="Rectangle 80">
                <a:extLst>
                  <a:ext uri="{FF2B5EF4-FFF2-40B4-BE49-F238E27FC236}">
                    <a16:creationId xmlns:a16="http://schemas.microsoft.com/office/drawing/2014/main" id="{3AAF043B-466B-B845-8464-CCED7EAE9DCE}"/>
                  </a:ext>
                </a:extLst>
              </p:cNvPr>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3" name="Rectangle 41">
                <a:extLst>
                  <a:ext uri="{FF2B5EF4-FFF2-40B4-BE49-F238E27FC236}">
                    <a16:creationId xmlns:a16="http://schemas.microsoft.com/office/drawing/2014/main" id="{F102DE78-997C-8346-9F5A-7982ABA9FA9E}"/>
                  </a:ext>
                </a:extLst>
              </p:cNvPr>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4" name="Rectangle 42">
                <a:extLst>
                  <a:ext uri="{FF2B5EF4-FFF2-40B4-BE49-F238E27FC236}">
                    <a16:creationId xmlns:a16="http://schemas.microsoft.com/office/drawing/2014/main" id="{808BD255-32D6-394C-8621-4EB9D3C3310F}"/>
                  </a:ext>
                </a:extLst>
              </p:cNvPr>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5" name="Rectangle 45">
                <a:extLst>
                  <a:ext uri="{FF2B5EF4-FFF2-40B4-BE49-F238E27FC236}">
                    <a16:creationId xmlns:a16="http://schemas.microsoft.com/office/drawing/2014/main" id="{B7196448-64CB-7547-A5C9-1B4EAE56AF59}"/>
                  </a:ext>
                </a:extLst>
              </p:cNvPr>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6" name="Rectangle 46">
                <a:extLst>
                  <a:ext uri="{FF2B5EF4-FFF2-40B4-BE49-F238E27FC236}">
                    <a16:creationId xmlns:a16="http://schemas.microsoft.com/office/drawing/2014/main" id="{AD949CB1-41D6-7C4C-B2A3-C64869BFBDCF}"/>
                  </a:ext>
                </a:extLst>
              </p:cNvPr>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7" name="Rectangle 47">
                <a:extLst>
                  <a:ext uri="{FF2B5EF4-FFF2-40B4-BE49-F238E27FC236}">
                    <a16:creationId xmlns:a16="http://schemas.microsoft.com/office/drawing/2014/main" id="{52005C89-A590-4E49-9C31-D07686C04214}"/>
                  </a:ext>
                </a:extLst>
              </p:cNvPr>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8" name="Rectangle 49">
                <a:extLst>
                  <a:ext uri="{FF2B5EF4-FFF2-40B4-BE49-F238E27FC236}">
                    <a16:creationId xmlns:a16="http://schemas.microsoft.com/office/drawing/2014/main" id="{B4662096-8553-F048-85C4-720CE29B43C2}"/>
                  </a:ext>
                </a:extLst>
              </p:cNvPr>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9" name="Rectangle 50">
                <a:extLst>
                  <a:ext uri="{FF2B5EF4-FFF2-40B4-BE49-F238E27FC236}">
                    <a16:creationId xmlns:a16="http://schemas.microsoft.com/office/drawing/2014/main" id="{2BEA777B-F2F4-DB46-A335-71DFFCC8F6B7}"/>
                  </a:ext>
                </a:extLst>
              </p:cNvPr>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0" name="Rectangle 51">
                <a:extLst>
                  <a:ext uri="{FF2B5EF4-FFF2-40B4-BE49-F238E27FC236}">
                    <a16:creationId xmlns:a16="http://schemas.microsoft.com/office/drawing/2014/main" id="{42ED6846-CDE1-974B-81B9-A0540F89C7E3}"/>
                  </a:ext>
                </a:extLst>
              </p:cNvPr>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1" name="Rectangle 77">
                <a:extLst>
                  <a:ext uri="{FF2B5EF4-FFF2-40B4-BE49-F238E27FC236}">
                    <a16:creationId xmlns:a16="http://schemas.microsoft.com/office/drawing/2014/main" id="{7FC0DF80-E1EC-2444-8FCC-1BA921D493AA}"/>
                  </a:ext>
                </a:extLst>
              </p:cNvPr>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2" name="Rectangle 78">
                <a:extLst>
                  <a:ext uri="{FF2B5EF4-FFF2-40B4-BE49-F238E27FC236}">
                    <a16:creationId xmlns:a16="http://schemas.microsoft.com/office/drawing/2014/main" id="{781DEA21-3915-E64F-9A97-7D24C8115DD5}"/>
                  </a:ext>
                </a:extLst>
              </p:cNvPr>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3" name="Rectangle 79">
                <a:extLst>
                  <a:ext uri="{FF2B5EF4-FFF2-40B4-BE49-F238E27FC236}">
                    <a16:creationId xmlns:a16="http://schemas.microsoft.com/office/drawing/2014/main" id="{DB6DBFE8-F39C-FA4A-BC52-E0FCFD752A58}"/>
                  </a:ext>
                </a:extLst>
              </p:cNvPr>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4" name="Rectangle 80">
                <a:extLst>
                  <a:ext uri="{FF2B5EF4-FFF2-40B4-BE49-F238E27FC236}">
                    <a16:creationId xmlns:a16="http://schemas.microsoft.com/office/drawing/2014/main" id="{BC2A567C-322B-1440-A315-C1484E14C990}"/>
                  </a:ext>
                </a:extLst>
              </p:cNvPr>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5" name="Rectangle 41">
                <a:extLst>
                  <a:ext uri="{FF2B5EF4-FFF2-40B4-BE49-F238E27FC236}">
                    <a16:creationId xmlns:a16="http://schemas.microsoft.com/office/drawing/2014/main" id="{DBA1EC61-936A-7D40-A287-51FF060B2B46}"/>
                  </a:ext>
                </a:extLst>
              </p:cNvPr>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6" name="Rectangle 42">
                <a:extLst>
                  <a:ext uri="{FF2B5EF4-FFF2-40B4-BE49-F238E27FC236}">
                    <a16:creationId xmlns:a16="http://schemas.microsoft.com/office/drawing/2014/main" id="{45CBFB5E-E836-9146-8DC0-EC057389F2B0}"/>
                  </a:ext>
                </a:extLst>
              </p:cNvPr>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7" name="Rectangle 45">
                <a:extLst>
                  <a:ext uri="{FF2B5EF4-FFF2-40B4-BE49-F238E27FC236}">
                    <a16:creationId xmlns:a16="http://schemas.microsoft.com/office/drawing/2014/main" id="{F356024E-9B48-4F4C-A4A8-3CCF7CE53D0F}"/>
                  </a:ext>
                </a:extLst>
              </p:cNvPr>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8" name="Rectangle 46">
                <a:extLst>
                  <a:ext uri="{FF2B5EF4-FFF2-40B4-BE49-F238E27FC236}">
                    <a16:creationId xmlns:a16="http://schemas.microsoft.com/office/drawing/2014/main" id="{8100FF52-1297-AA43-B3F4-B8B9BDA1AB57}"/>
                  </a:ext>
                </a:extLst>
              </p:cNvPr>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9" name="Rectangle 47">
                <a:extLst>
                  <a:ext uri="{FF2B5EF4-FFF2-40B4-BE49-F238E27FC236}">
                    <a16:creationId xmlns:a16="http://schemas.microsoft.com/office/drawing/2014/main" id="{E789FE3E-1268-1145-8C04-85DB5D483700}"/>
                  </a:ext>
                </a:extLst>
              </p:cNvPr>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0" name="Rectangle 49">
                <a:extLst>
                  <a:ext uri="{FF2B5EF4-FFF2-40B4-BE49-F238E27FC236}">
                    <a16:creationId xmlns:a16="http://schemas.microsoft.com/office/drawing/2014/main" id="{D85A767A-6266-8A45-B967-FFF97D8E19C0}"/>
                  </a:ext>
                </a:extLst>
              </p:cNvPr>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1" name="Rectangle 50">
                <a:extLst>
                  <a:ext uri="{FF2B5EF4-FFF2-40B4-BE49-F238E27FC236}">
                    <a16:creationId xmlns:a16="http://schemas.microsoft.com/office/drawing/2014/main" id="{7AB6816F-3802-E147-9531-771368ABD66F}"/>
                  </a:ext>
                </a:extLst>
              </p:cNvPr>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2" name="Rectangle 51">
                <a:extLst>
                  <a:ext uri="{FF2B5EF4-FFF2-40B4-BE49-F238E27FC236}">
                    <a16:creationId xmlns:a16="http://schemas.microsoft.com/office/drawing/2014/main" id="{5FE5A9A6-E476-FF45-8B81-742EF5054854}"/>
                  </a:ext>
                </a:extLst>
              </p:cNvPr>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3" name="Rectangle 77">
                <a:extLst>
                  <a:ext uri="{FF2B5EF4-FFF2-40B4-BE49-F238E27FC236}">
                    <a16:creationId xmlns:a16="http://schemas.microsoft.com/office/drawing/2014/main" id="{F76F7541-59E1-B14D-8CF0-50464E8E69AF}"/>
                  </a:ext>
                </a:extLst>
              </p:cNvPr>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4" name="Rectangle 78">
                <a:extLst>
                  <a:ext uri="{FF2B5EF4-FFF2-40B4-BE49-F238E27FC236}">
                    <a16:creationId xmlns:a16="http://schemas.microsoft.com/office/drawing/2014/main" id="{82599F6A-9776-8242-826C-BBD36BD202CA}"/>
                  </a:ext>
                </a:extLst>
              </p:cNvPr>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5" name="Rectangle 79">
                <a:extLst>
                  <a:ext uri="{FF2B5EF4-FFF2-40B4-BE49-F238E27FC236}">
                    <a16:creationId xmlns:a16="http://schemas.microsoft.com/office/drawing/2014/main" id="{8F83A36F-7CC4-8C45-A340-CED24D3BA1BE}"/>
                  </a:ext>
                </a:extLst>
              </p:cNvPr>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6" name="Rectangle 80">
                <a:extLst>
                  <a:ext uri="{FF2B5EF4-FFF2-40B4-BE49-F238E27FC236}">
                    <a16:creationId xmlns:a16="http://schemas.microsoft.com/office/drawing/2014/main" id="{035B8C28-CFB5-3F45-8285-1AB1FCF732BA}"/>
                  </a:ext>
                </a:extLst>
              </p:cNvPr>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7" name="Rectangle 41">
                <a:extLst>
                  <a:ext uri="{FF2B5EF4-FFF2-40B4-BE49-F238E27FC236}">
                    <a16:creationId xmlns:a16="http://schemas.microsoft.com/office/drawing/2014/main" id="{57047EF4-F078-8146-9C0C-27E3FE3AF9CD}"/>
                  </a:ext>
                </a:extLst>
              </p:cNvPr>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8" name="Rectangle 42">
                <a:extLst>
                  <a:ext uri="{FF2B5EF4-FFF2-40B4-BE49-F238E27FC236}">
                    <a16:creationId xmlns:a16="http://schemas.microsoft.com/office/drawing/2014/main" id="{1676622B-29CE-E644-A09E-CE7944434274}"/>
                  </a:ext>
                </a:extLst>
              </p:cNvPr>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9" name="Rectangle 45">
                <a:extLst>
                  <a:ext uri="{FF2B5EF4-FFF2-40B4-BE49-F238E27FC236}">
                    <a16:creationId xmlns:a16="http://schemas.microsoft.com/office/drawing/2014/main" id="{E6DB4167-2A02-5C40-92B0-8A574DA98B05}"/>
                  </a:ext>
                </a:extLst>
              </p:cNvPr>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0" name="Rectangle 46">
                <a:extLst>
                  <a:ext uri="{FF2B5EF4-FFF2-40B4-BE49-F238E27FC236}">
                    <a16:creationId xmlns:a16="http://schemas.microsoft.com/office/drawing/2014/main" id="{244B00C8-C9BA-5146-A8AF-0955243512B4}"/>
                  </a:ext>
                </a:extLst>
              </p:cNvPr>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1" name="Rectangle 47">
                <a:extLst>
                  <a:ext uri="{FF2B5EF4-FFF2-40B4-BE49-F238E27FC236}">
                    <a16:creationId xmlns:a16="http://schemas.microsoft.com/office/drawing/2014/main" id="{3A282314-8606-C84F-8F5D-6D11388EA7EF}"/>
                  </a:ext>
                </a:extLst>
              </p:cNvPr>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2" name="Rectangle 49">
                <a:extLst>
                  <a:ext uri="{FF2B5EF4-FFF2-40B4-BE49-F238E27FC236}">
                    <a16:creationId xmlns:a16="http://schemas.microsoft.com/office/drawing/2014/main" id="{90768475-3386-6B45-9343-587466BFF1E1}"/>
                  </a:ext>
                </a:extLst>
              </p:cNvPr>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3" name="Rectangle 50">
                <a:extLst>
                  <a:ext uri="{FF2B5EF4-FFF2-40B4-BE49-F238E27FC236}">
                    <a16:creationId xmlns:a16="http://schemas.microsoft.com/office/drawing/2014/main" id="{2E756193-13F6-F442-93A7-B5DB04E70E80}"/>
                  </a:ext>
                </a:extLst>
              </p:cNvPr>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4" name="Rectangle 51">
                <a:extLst>
                  <a:ext uri="{FF2B5EF4-FFF2-40B4-BE49-F238E27FC236}">
                    <a16:creationId xmlns:a16="http://schemas.microsoft.com/office/drawing/2014/main" id="{6FBCBDE2-3F45-F143-9415-CDE2FA7D6796}"/>
                  </a:ext>
                </a:extLst>
              </p:cNvPr>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5" name="Rectangle 89">
                <a:extLst>
                  <a:ext uri="{FF2B5EF4-FFF2-40B4-BE49-F238E27FC236}">
                    <a16:creationId xmlns:a16="http://schemas.microsoft.com/office/drawing/2014/main" id="{7B72D49C-0CBA-FC4F-BF92-F6D339F85552}"/>
                  </a:ext>
                </a:extLst>
              </p:cNvPr>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6" name="Rectangle 90">
                <a:extLst>
                  <a:ext uri="{FF2B5EF4-FFF2-40B4-BE49-F238E27FC236}">
                    <a16:creationId xmlns:a16="http://schemas.microsoft.com/office/drawing/2014/main" id="{7B2CC945-5334-6648-B52C-36372FC3AC1B}"/>
                  </a:ext>
                </a:extLst>
              </p:cNvPr>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7" name="Rectangle 91">
                <a:extLst>
                  <a:ext uri="{FF2B5EF4-FFF2-40B4-BE49-F238E27FC236}">
                    <a16:creationId xmlns:a16="http://schemas.microsoft.com/office/drawing/2014/main" id="{EA0F3339-8245-1D40-98D7-A2383F34BF40}"/>
                  </a:ext>
                </a:extLst>
              </p:cNvPr>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8" name="Rectangle 92">
                <a:extLst>
                  <a:ext uri="{FF2B5EF4-FFF2-40B4-BE49-F238E27FC236}">
                    <a16:creationId xmlns:a16="http://schemas.microsoft.com/office/drawing/2014/main" id="{8A39AADF-98BF-7448-8EA5-AB901FEC1F63}"/>
                  </a:ext>
                </a:extLst>
              </p:cNvPr>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9" name="Rectangle 41">
                <a:extLst>
                  <a:ext uri="{FF2B5EF4-FFF2-40B4-BE49-F238E27FC236}">
                    <a16:creationId xmlns:a16="http://schemas.microsoft.com/office/drawing/2014/main" id="{60EDA808-CFDA-0347-8BD9-25500580C28F}"/>
                  </a:ext>
                </a:extLst>
              </p:cNvPr>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0" name="Rectangle 42">
                <a:extLst>
                  <a:ext uri="{FF2B5EF4-FFF2-40B4-BE49-F238E27FC236}">
                    <a16:creationId xmlns:a16="http://schemas.microsoft.com/office/drawing/2014/main" id="{F6A44E9D-81AB-BA42-987E-8DE61C38A45D}"/>
                  </a:ext>
                </a:extLst>
              </p:cNvPr>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1" name="Rectangle 45">
                <a:extLst>
                  <a:ext uri="{FF2B5EF4-FFF2-40B4-BE49-F238E27FC236}">
                    <a16:creationId xmlns:a16="http://schemas.microsoft.com/office/drawing/2014/main" id="{9C5EBAC4-72F5-4B42-9197-73C1BF2586ED}"/>
                  </a:ext>
                </a:extLst>
              </p:cNvPr>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2" name="Rectangle 46">
                <a:extLst>
                  <a:ext uri="{FF2B5EF4-FFF2-40B4-BE49-F238E27FC236}">
                    <a16:creationId xmlns:a16="http://schemas.microsoft.com/office/drawing/2014/main" id="{8C73C09E-9AA7-BA41-AF72-FBEFC04BBA6B}"/>
                  </a:ext>
                </a:extLst>
              </p:cNvPr>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3" name="Rectangle 47">
                <a:extLst>
                  <a:ext uri="{FF2B5EF4-FFF2-40B4-BE49-F238E27FC236}">
                    <a16:creationId xmlns:a16="http://schemas.microsoft.com/office/drawing/2014/main" id="{E4AC9ED3-A751-BC49-B23B-6A8D8CDDEEF4}"/>
                  </a:ext>
                </a:extLst>
              </p:cNvPr>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4" name="Rectangle 49">
                <a:extLst>
                  <a:ext uri="{FF2B5EF4-FFF2-40B4-BE49-F238E27FC236}">
                    <a16:creationId xmlns:a16="http://schemas.microsoft.com/office/drawing/2014/main" id="{86509C53-7135-9A4D-B166-93F5730BA86F}"/>
                  </a:ext>
                </a:extLst>
              </p:cNvPr>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5" name="Rectangle 50">
                <a:extLst>
                  <a:ext uri="{FF2B5EF4-FFF2-40B4-BE49-F238E27FC236}">
                    <a16:creationId xmlns:a16="http://schemas.microsoft.com/office/drawing/2014/main" id="{CA150015-EB64-2443-966C-C3F6A63687C5}"/>
                  </a:ext>
                </a:extLst>
              </p:cNvPr>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6" name="Rectangle 51">
                <a:extLst>
                  <a:ext uri="{FF2B5EF4-FFF2-40B4-BE49-F238E27FC236}">
                    <a16:creationId xmlns:a16="http://schemas.microsoft.com/office/drawing/2014/main" id="{B2D094DB-0FF8-074C-B168-F6A0E4585E3A}"/>
                  </a:ext>
                </a:extLst>
              </p:cNvPr>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7" name="Rectangle 101">
                <a:extLst>
                  <a:ext uri="{FF2B5EF4-FFF2-40B4-BE49-F238E27FC236}">
                    <a16:creationId xmlns:a16="http://schemas.microsoft.com/office/drawing/2014/main" id="{2249E024-FDAC-DC45-8C77-D283F341DDA8}"/>
                  </a:ext>
                </a:extLst>
              </p:cNvPr>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8" name="Rectangle 102">
                <a:extLst>
                  <a:ext uri="{FF2B5EF4-FFF2-40B4-BE49-F238E27FC236}">
                    <a16:creationId xmlns:a16="http://schemas.microsoft.com/office/drawing/2014/main" id="{45CFC211-7A0B-3F47-8133-9921291203D8}"/>
                  </a:ext>
                </a:extLst>
              </p:cNvPr>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9" name="Rectangle 103">
                <a:extLst>
                  <a:ext uri="{FF2B5EF4-FFF2-40B4-BE49-F238E27FC236}">
                    <a16:creationId xmlns:a16="http://schemas.microsoft.com/office/drawing/2014/main" id="{E38B06C7-CEC2-9749-ABC8-BB9E6A0DAB16}"/>
                  </a:ext>
                </a:extLst>
              </p:cNvPr>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0" name="Rectangle 104">
                <a:extLst>
                  <a:ext uri="{FF2B5EF4-FFF2-40B4-BE49-F238E27FC236}">
                    <a16:creationId xmlns:a16="http://schemas.microsoft.com/office/drawing/2014/main" id="{A6390DF9-D9DE-E440-B5F3-9FC11A381C4A}"/>
                  </a:ext>
                </a:extLst>
              </p:cNvPr>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1" name="Rectangle 41">
                <a:extLst>
                  <a:ext uri="{FF2B5EF4-FFF2-40B4-BE49-F238E27FC236}">
                    <a16:creationId xmlns:a16="http://schemas.microsoft.com/office/drawing/2014/main" id="{1E9A72DD-8A1F-0546-9E9A-AB2A44D6C330}"/>
                  </a:ext>
                </a:extLst>
              </p:cNvPr>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2" name="Rectangle 42">
                <a:extLst>
                  <a:ext uri="{FF2B5EF4-FFF2-40B4-BE49-F238E27FC236}">
                    <a16:creationId xmlns:a16="http://schemas.microsoft.com/office/drawing/2014/main" id="{57B921BA-3999-494A-8338-57A655A34D6B}"/>
                  </a:ext>
                </a:extLst>
              </p:cNvPr>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3" name="Rectangle 45">
                <a:extLst>
                  <a:ext uri="{FF2B5EF4-FFF2-40B4-BE49-F238E27FC236}">
                    <a16:creationId xmlns:a16="http://schemas.microsoft.com/office/drawing/2014/main" id="{5D09202B-98B5-9F44-A1C5-250FD614C143}"/>
                  </a:ext>
                </a:extLst>
              </p:cNvPr>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4" name="Rectangle 46">
                <a:extLst>
                  <a:ext uri="{FF2B5EF4-FFF2-40B4-BE49-F238E27FC236}">
                    <a16:creationId xmlns:a16="http://schemas.microsoft.com/office/drawing/2014/main" id="{CDDC618A-6171-C94E-AC4D-69D38A58DC6E}"/>
                  </a:ext>
                </a:extLst>
              </p:cNvPr>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5" name="Rectangle 49">
                <a:extLst>
                  <a:ext uri="{FF2B5EF4-FFF2-40B4-BE49-F238E27FC236}">
                    <a16:creationId xmlns:a16="http://schemas.microsoft.com/office/drawing/2014/main" id="{16597469-6BB4-9149-8901-58C6E76F974C}"/>
                  </a:ext>
                </a:extLst>
              </p:cNvPr>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6" name="Rectangle 50">
                <a:extLst>
                  <a:ext uri="{FF2B5EF4-FFF2-40B4-BE49-F238E27FC236}">
                    <a16:creationId xmlns:a16="http://schemas.microsoft.com/office/drawing/2014/main" id="{26CEDABB-80BF-ED47-81CE-F050D80C65CA}"/>
                  </a:ext>
                </a:extLst>
              </p:cNvPr>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7" name="Rectangle 51">
                <a:extLst>
                  <a:ext uri="{FF2B5EF4-FFF2-40B4-BE49-F238E27FC236}">
                    <a16:creationId xmlns:a16="http://schemas.microsoft.com/office/drawing/2014/main" id="{30598E3D-EC92-8D40-9D0A-BB3EC93D7E4A}"/>
                  </a:ext>
                </a:extLst>
              </p:cNvPr>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8" name="Rectangle 113">
                <a:extLst>
                  <a:ext uri="{FF2B5EF4-FFF2-40B4-BE49-F238E27FC236}">
                    <a16:creationId xmlns:a16="http://schemas.microsoft.com/office/drawing/2014/main" id="{34485099-54D0-4E41-8872-4B6E5864FD6A}"/>
                  </a:ext>
                </a:extLst>
              </p:cNvPr>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9" name="Rectangle 114">
                <a:extLst>
                  <a:ext uri="{FF2B5EF4-FFF2-40B4-BE49-F238E27FC236}">
                    <a16:creationId xmlns:a16="http://schemas.microsoft.com/office/drawing/2014/main" id="{9A35D282-118F-D641-8E2B-B8CF5C7803A7}"/>
                  </a:ext>
                </a:extLst>
              </p:cNvPr>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70" name="Rectangle 115">
                <a:extLst>
                  <a:ext uri="{FF2B5EF4-FFF2-40B4-BE49-F238E27FC236}">
                    <a16:creationId xmlns:a16="http://schemas.microsoft.com/office/drawing/2014/main" id="{28D585DD-A82D-4740-93A2-F86D053FD438}"/>
                  </a:ext>
                </a:extLst>
              </p:cNvPr>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71" name="Rectangle 51">
                <a:extLst>
                  <a:ext uri="{FF2B5EF4-FFF2-40B4-BE49-F238E27FC236}">
                    <a16:creationId xmlns:a16="http://schemas.microsoft.com/office/drawing/2014/main" id="{0DB30A13-F653-1742-ABDF-AE074C74F047}"/>
                  </a:ext>
                </a:extLst>
              </p:cNvPr>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72" name="Rectangle 252">
                <a:extLst>
                  <a:ext uri="{FF2B5EF4-FFF2-40B4-BE49-F238E27FC236}">
                    <a16:creationId xmlns:a16="http://schemas.microsoft.com/office/drawing/2014/main" id="{23631C63-9A5A-6B47-AF7D-9072EE2D27AD}"/>
                  </a:ext>
                </a:extLst>
              </p:cNvPr>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000"/>
              </a:p>
            </p:txBody>
          </p:sp>
        </p:grpSp>
        <p:sp>
          <p:nvSpPr>
            <p:cNvPr id="444" name="TextBox 253">
              <a:extLst>
                <a:ext uri="{FF2B5EF4-FFF2-40B4-BE49-F238E27FC236}">
                  <a16:creationId xmlns:a16="http://schemas.microsoft.com/office/drawing/2014/main" id="{A0DE265B-B95D-0D49-8603-EA0BE5AE0556}"/>
                </a:ext>
              </a:extLst>
            </p:cNvPr>
            <p:cNvSpPr txBox="1">
              <a:spLocks noChangeArrowheads="1"/>
            </p:cNvSpPr>
            <p:nvPr/>
          </p:nvSpPr>
          <p:spPr bwMode="auto">
            <a:xfrm>
              <a:off x="1296987" y="5932488"/>
              <a:ext cx="2241322" cy="547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200" b="0" dirty="0"/>
                <a:t>your shoes</a:t>
              </a:r>
            </a:p>
          </p:txBody>
        </p:sp>
        <p:sp>
          <p:nvSpPr>
            <p:cNvPr id="445" name="TextBox 254">
              <a:extLst>
                <a:ext uri="{FF2B5EF4-FFF2-40B4-BE49-F238E27FC236}">
                  <a16:creationId xmlns:a16="http://schemas.microsoft.com/office/drawing/2014/main" id="{886A43D7-B77F-D74A-9BF5-2EDB1A00FBDC}"/>
                </a:ext>
              </a:extLst>
            </p:cNvPr>
            <p:cNvSpPr txBox="1">
              <a:spLocks noChangeArrowheads="1"/>
            </p:cNvSpPr>
            <p:nvPr/>
          </p:nvSpPr>
          <p:spPr bwMode="auto">
            <a:xfrm>
              <a:off x="4792662" y="5932488"/>
              <a:ext cx="3605640" cy="547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200" b="0" dirty="0"/>
                <a:t>questionable shoes</a:t>
              </a:r>
            </a:p>
          </p:txBody>
        </p:sp>
        <p:grpSp>
          <p:nvGrpSpPr>
            <p:cNvPr id="446" name="Group 201">
              <a:extLst>
                <a:ext uri="{FF2B5EF4-FFF2-40B4-BE49-F238E27FC236}">
                  <a16:creationId xmlns:a16="http://schemas.microsoft.com/office/drawing/2014/main" id="{8D7EBBDF-3F26-5F4D-BE7B-9BA85D2EEA22}"/>
                </a:ext>
              </a:extLst>
            </p:cNvPr>
            <p:cNvGrpSpPr>
              <a:grpSpLocks/>
            </p:cNvGrpSpPr>
            <p:nvPr/>
          </p:nvGrpSpPr>
          <p:grpSpPr bwMode="auto">
            <a:xfrm>
              <a:off x="1135063" y="2679700"/>
              <a:ext cx="2667000" cy="1589088"/>
              <a:chOff x="1135223" y="2655771"/>
              <a:chExt cx="2667000" cy="3200400"/>
            </a:xfrm>
          </p:grpSpPr>
          <p:sp>
            <p:nvSpPr>
              <p:cNvPr id="705" name="Rectangle 41">
                <a:extLst>
                  <a:ext uri="{FF2B5EF4-FFF2-40B4-BE49-F238E27FC236}">
                    <a16:creationId xmlns:a16="http://schemas.microsoft.com/office/drawing/2014/main" id="{E4CB40FA-7CC6-B74B-83EA-665019A68ACE}"/>
                  </a:ext>
                </a:extLst>
              </p:cNvPr>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6" name="Rectangle 42">
                <a:extLst>
                  <a:ext uri="{FF2B5EF4-FFF2-40B4-BE49-F238E27FC236}">
                    <a16:creationId xmlns:a16="http://schemas.microsoft.com/office/drawing/2014/main" id="{AB5DF84D-1B71-7241-9888-8D78A8F9AB79}"/>
                  </a:ext>
                </a:extLst>
              </p:cNvPr>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7" name="Rectangle 45">
                <a:extLst>
                  <a:ext uri="{FF2B5EF4-FFF2-40B4-BE49-F238E27FC236}">
                    <a16:creationId xmlns:a16="http://schemas.microsoft.com/office/drawing/2014/main" id="{E0BAEB5F-A515-5742-BC93-40010AB52C17}"/>
                  </a:ext>
                </a:extLst>
              </p:cNvPr>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8" name="Rectangle 46">
                <a:extLst>
                  <a:ext uri="{FF2B5EF4-FFF2-40B4-BE49-F238E27FC236}">
                    <a16:creationId xmlns:a16="http://schemas.microsoft.com/office/drawing/2014/main" id="{650BCC0B-C3B6-154A-9584-60C0A350DEF2}"/>
                  </a:ext>
                </a:extLst>
              </p:cNvPr>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9" name="Rectangle 47">
                <a:extLst>
                  <a:ext uri="{FF2B5EF4-FFF2-40B4-BE49-F238E27FC236}">
                    <a16:creationId xmlns:a16="http://schemas.microsoft.com/office/drawing/2014/main" id="{01FFA3B5-9FD6-D042-B8CF-386DAC23B114}"/>
                  </a:ext>
                </a:extLst>
              </p:cNvPr>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0" name="Rectangle 49">
                <a:extLst>
                  <a:ext uri="{FF2B5EF4-FFF2-40B4-BE49-F238E27FC236}">
                    <a16:creationId xmlns:a16="http://schemas.microsoft.com/office/drawing/2014/main" id="{89460D91-72BC-174C-8F19-02710BC3DBE1}"/>
                  </a:ext>
                </a:extLst>
              </p:cNvPr>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1" name="Rectangle 50">
                <a:extLst>
                  <a:ext uri="{FF2B5EF4-FFF2-40B4-BE49-F238E27FC236}">
                    <a16:creationId xmlns:a16="http://schemas.microsoft.com/office/drawing/2014/main" id="{DB60E0E5-889F-4247-9B93-9D54034E3701}"/>
                  </a:ext>
                </a:extLst>
              </p:cNvPr>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2" name="Rectangle 51">
                <a:extLst>
                  <a:ext uri="{FF2B5EF4-FFF2-40B4-BE49-F238E27FC236}">
                    <a16:creationId xmlns:a16="http://schemas.microsoft.com/office/drawing/2014/main" id="{F562EDC3-FE63-2543-B688-9FF771BA55B9}"/>
                  </a:ext>
                </a:extLst>
              </p:cNvPr>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3" name="Rectangle 77">
                <a:extLst>
                  <a:ext uri="{FF2B5EF4-FFF2-40B4-BE49-F238E27FC236}">
                    <a16:creationId xmlns:a16="http://schemas.microsoft.com/office/drawing/2014/main" id="{C8694E2E-2733-D245-AD28-C0DE97163F93}"/>
                  </a:ext>
                </a:extLst>
              </p:cNvPr>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4" name="Rectangle 78">
                <a:extLst>
                  <a:ext uri="{FF2B5EF4-FFF2-40B4-BE49-F238E27FC236}">
                    <a16:creationId xmlns:a16="http://schemas.microsoft.com/office/drawing/2014/main" id="{B3FE9F0B-46D7-9A47-BCA5-562C178ADC51}"/>
                  </a:ext>
                </a:extLst>
              </p:cNvPr>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5" name="Rectangle 79">
                <a:extLst>
                  <a:ext uri="{FF2B5EF4-FFF2-40B4-BE49-F238E27FC236}">
                    <a16:creationId xmlns:a16="http://schemas.microsoft.com/office/drawing/2014/main" id="{8D82FAB4-A339-E24C-8D4F-E2254F6A6D9E}"/>
                  </a:ext>
                </a:extLst>
              </p:cNvPr>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6" name="Rectangle 80">
                <a:extLst>
                  <a:ext uri="{FF2B5EF4-FFF2-40B4-BE49-F238E27FC236}">
                    <a16:creationId xmlns:a16="http://schemas.microsoft.com/office/drawing/2014/main" id="{0273FB40-2960-A141-88FF-E49B4B9A6A1A}"/>
                  </a:ext>
                </a:extLst>
              </p:cNvPr>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7" name="Rectangle 41">
                <a:extLst>
                  <a:ext uri="{FF2B5EF4-FFF2-40B4-BE49-F238E27FC236}">
                    <a16:creationId xmlns:a16="http://schemas.microsoft.com/office/drawing/2014/main" id="{15360442-CCCD-154E-B41C-EBE20438E572}"/>
                  </a:ext>
                </a:extLst>
              </p:cNvPr>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8" name="Rectangle 42">
                <a:extLst>
                  <a:ext uri="{FF2B5EF4-FFF2-40B4-BE49-F238E27FC236}">
                    <a16:creationId xmlns:a16="http://schemas.microsoft.com/office/drawing/2014/main" id="{D69ECB43-4E02-C84A-A586-51E6B9E0BAA5}"/>
                  </a:ext>
                </a:extLst>
              </p:cNvPr>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9" name="Rectangle 45">
                <a:extLst>
                  <a:ext uri="{FF2B5EF4-FFF2-40B4-BE49-F238E27FC236}">
                    <a16:creationId xmlns:a16="http://schemas.microsoft.com/office/drawing/2014/main" id="{C78AD7C5-602F-6445-8087-C67D63AF5BCE}"/>
                  </a:ext>
                </a:extLst>
              </p:cNvPr>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0" name="Rectangle 46">
                <a:extLst>
                  <a:ext uri="{FF2B5EF4-FFF2-40B4-BE49-F238E27FC236}">
                    <a16:creationId xmlns:a16="http://schemas.microsoft.com/office/drawing/2014/main" id="{6ADEC5AF-A082-FF4C-9242-205F2AB641BF}"/>
                  </a:ext>
                </a:extLst>
              </p:cNvPr>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1" name="Rectangle 47">
                <a:extLst>
                  <a:ext uri="{FF2B5EF4-FFF2-40B4-BE49-F238E27FC236}">
                    <a16:creationId xmlns:a16="http://schemas.microsoft.com/office/drawing/2014/main" id="{0C6A6843-B824-FD45-B739-88F21F979FCB}"/>
                  </a:ext>
                </a:extLst>
              </p:cNvPr>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2" name="Rectangle 49">
                <a:extLst>
                  <a:ext uri="{FF2B5EF4-FFF2-40B4-BE49-F238E27FC236}">
                    <a16:creationId xmlns:a16="http://schemas.microsoft.com/office/drawing/2014/main" id="{00957537-2DFD-8E48-A0FE-76C3A38EA7EC}"/>
                  </a:ext>
                </a:extLst>
              </p:cNvPr>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3" name="Rectangle 50">
                <a:extLst>
                  <a:ext uri="{FF2B5EF4-FFF2-40B4-BE49-F238E27FC236}">
                    <a16:creationId xmlns:a16="http://schemas.microsoft.com/office/drawing/2014/main" id="{510C4B2B-9232-2346-AD5B-FE4C664C78E2}"/>
                  </a:ext>
                </a:extLst>
              </p:cNvPr>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4" name="Rectangle 51">
                <a:extLst>
                  <a:ext uri="{FF2B5EF4-FFF2-40B4-BE49-F238E27FC236}">
                    <a16:creationId xmlns:a16="http://schemas.microsoft.com/office/drawing/2014/main" id="{3E51C18A-C80F-ED4A-8D62-D71AFFC16CA7}"/>
                  </a:ext>
                </a:extLst>
              </p:cNvPr>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5" name="Rectangle 77">
                <a:extLst>
                  <a:ext uri="{FF2B5EF4-FFF2-40B4-BE49-F238E27FC236}">
                    <a16:creationId xmlns:a16="http://schemas.microsoft.com/office/drawing/2014/main" id="{FCEBB1A6-2F16-8B4C-A899-BBF42ABCCFE3}"/>
                  </a:ext>
                </a:extLst>
              </p:cNvPr>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6" name="Rectangle 78">
                <a:extLst>
                  <a:ext uri="{FF2B5EF4-FFF2-40B4-BE49-F238E27FC236}">
                    <a16:creationId xmlns:a16="http://schemas.microsoft.com/office/drawing/2014/main" id="{2807971C-1EFC-2B4C-84B5-20855FB9FF0F}"/>
                  </a:ext>
                </a:extLst>
              </p:cNvPr>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7" name="Rectangle 79">
                <a:extLst>
                  <a:ext uri="{FF2B5EF4-FFF2-40B4-BE49-F238E27FC236}">
                    <a16:creationId xmlns:a16="http://schemas.microsoft.com/office/drawing/2014/main" id="{08D94F94-94B4-494A-861B-722D2705CC42}"/>
                  </a:ext>
                </a:extLst>
              </p:cNvPr>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8" name="Rectangle 80">
                <a:extLst>
                  <a:ext uri="{FF2B5EF4-FFF2-40B4-BE49-F238E27FC236}">
                    <a16:creationId xmlns:a16="http://schemas.microsoft.com/office/drawing/2014/main" id="{11496B0A-CD94-6E41-BBB1-8103E6EBFC76}"/>
                  </a:ext>
                </a:extLst>
              </p:cNvPr>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9" name="Rectangle 41">
                <a:extLst>
                  <a:ext uri="{FF2B5EF4-FFF2-40B4-BE49-F238E27FC236}">
                    <a16:creationId xmlns:a16="http://schemas.microsoft.com/office/drawing/2014/main" id="{0B29DA9E-CE1A-B149-B774-4A9A0E1A898E}"/>
                  </a:ext>
                </a:extLst>
              </p:cNvPr>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0" name="Rectangle 42">
                <a:extLst>
                  <a:ext uri="{FF2B5EF4-FFF2-40B4-BE49-F238E27FC236}">
                    <a16:creationId xmlns:a16="http://schemas.microsoft.com/office/drawing/2014/main" id="{36053AA3-8B23-3E40-B693-6F4D15F803C1}"/>
                  </a:ext>
                </a:extLst>
              </p:cNvPr>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1" name="Rectangle 45">
                <a:extLst>
                  <a:ext uri="{FF2B5EF4-FFF2-40B4-BE49-F238E27FC236}">
                    <a16:creationId xmlns:a16="http://schemas.microsoft.com/office/drawing/2014/main" id="{FB4D6792-37AB-424E-B6C0-B324FE27507D}"/>
                  </a:ext>
                </a:extLst>
              </p:cNvPr>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2" name="Rectangle 46">
                <a:extLst>
                  <a:ext uri="{FF2B5EF4-FFF2-40B4-BE49-F238E27FC236}">
                    <a16:creationId xmlns:a16="http://schemas.microsoft.com/office/drawing/2014/main" id="{BB868562-CE2B-5C4D-B33F-CDE46257546E}"/>
                  </a:ext>
                </a:extLst>
              </p:cNvPr>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3" name="Rectangle 47">
                <a:extLst>
                  <a:ext uri="{FF2B5EF4-FFF2-40B4-BE49-F238E27FC236}">
                    <a16:creationId xmlns:a16="http://schemas.microsoft.com/office/drawing/2014/main" id="{F84BC615-867A-BF49-81EF-157C94557D08}"/>
                  </a:ext>
                </a:extLst>
              </p:cNvPr>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4" name="Rectangle 49">
                <a:extLst>
                  <a:ext uri="{FF2B5EF4-FFF2-40B4-BE49-F238E27FC236}">
                    <a16:creationId xmlns:a16="http://schemas.microsoft.com/office/drawing/2014/main" id="{926AB114-1CE9-684D-8243-3C9D64988E83}"/>
                  </a:ext>
                </a:extLst>
              </p:cNvPr>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5" name="Rectangle 50">
                <a:extLst>
                  <a:ext uri="{FF2B5EF4-FFF2-40B4-BE49-F238E27FC236}">
                    <a16:creationId xmlns:a16="http://schemas.microsoft.com/office/drawing/2014/main" id="{9E66A942-6C09-F24D-A10C-7631861F0054}"/>
                  </a:ext>
                </a:extLst>
              </p:cNvPr>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6" name="Rectangle 51">
                <a:extLst>
                  <a:ext uri="{FF2B5EF4-FFF2-40B4-BE49-F238E27FC236}">
                    <a16:creationId xmlns:a16="http://schemas.microsoft.com/office/drawing/2014/main" id="{BFF5CB9E-366D-664D-9037-0465BC2E8B0D}"/>
                  </a:ext>
                </a:extLst>
              </p:cNvPr>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7" name="Rectangle 77">
                <a:extLst>
                  <a:ext uri="{FF2B5EF4-FFF2-40B4-BE49-F238E27FC236}">
                    <a16:creationId xmlns:a16="http://schemas.microsoft.com/office/drawing/2014/main" id="{0038A011-D80F-874B-A1A3-9D5EA29609CD}"/>
                  </a:ext>
                </a:extLst>
              </p:cNvPr>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8" name="Rectangle 78">
                <a:extLst>
                  <a:ext uri="{FF2B5EF4-FFF2-40B4-BE49-F238E27FC236}">
                    <a16:creationId xmlns:a16="http://schemas.microsoft.com/office/drawing/2014/main" id="{1BDBB5ED-3DE3-EC4F-B46D-B137E9322622}"/>
                  </a:ext>
                </a:extLst>
              </p:cNvPr>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9" name="Rectangle 79">
                <a:extLst>
                  <a:ext uri="{FF2B5EF4-FFF2-40B4-BE49-F238E27FC236}">
                    <a16:creationId xmlns:a16="http://schemas.microsoft.com/office/drawing/2014/main" id="{17E76086-6D84-9C4D-B2A9-AF55A7CF57CA}"/>
                  </a:ext>
                </a:extLst>
              </p:cNvPr>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0" name="Rectangle 80">
                <a:extLst>
                  <a:ext uri="{FF2B5EF4-FFF2-40B4-BE49-F238E27FC236}">
                    <a16:creationId xmlns:a16="http://schemas.microsoft.com/office/drawing/2014/main" id="{449DFD92-AC03-B046-9477-6112A73D6BEB}"/>
                  </a:ext>
                </a:extLst>
              </p:cNvPr>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1" name="Rectangle 41">
                <a:extLst>
                  <a:ext uri="{FF2B5EF4-FFF2-40B4-BE49-F238E27FC236}">
                    <a16:creationId xmlns:a16="http://schemas.microsoft.com/office/drawing/2014/main" id="{579AE341-7C20-1941-8A04-BEABFA3DF8CD}"/>
                  </a:ext>
                </a:extLst>
              </p:cNvPr>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2" name="Rectangle 42">
                <a:extLst>
                  <a:ext uri="{FF2B5EF4-FFF2-40B4-BE49-F238E27FC236}">
                    <a16:creationId xmlns:a16="http://schemas.microsoft.com/office/drawing/2014/main" id="{6141242C-CFFF-EF46-8917-F810D3E2FE44}"/>
                  </a:ext>
                </a:extLst>
              </p:cNvPr>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3" name="Rectangle 45">
                <a:extLst>
                  <a:ext uri="{FF2B5EF4-FFF2-40B4-BE49-F238E27FC236}">
                    <a16:creationId xmlns:a16="http://schemas.microsoft.com/office/drawing/2014/main" id="{7DC6AEC1-B071-4B49-8B27-EF36004A2D0F}"/>
                  </a:ext>
                </a:extLst>
              </p:cNvPr>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4" name="Rectangle 46">
                <a:extLst>
                  <a:ext uri="{FF2B5EF4-FFF2-40B4-BE49-F238E27FC236}">
                    <a16:creationId xmlns:a16="http://schemas.microsoft.com/office/drawing/2014/main" id="{6F634E37-EEDF-CF4D-8AC6-F48C60F450AB}"/>
                  </a:ext>
                </a:extLst>
              </p:cNvPr>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5" name="Rectangle 47">
                <a:extLst>
                  <a:ext uri="{FF2B5EF4-FFF2-40B4-BE49-F238E27FC236}">
                    <a16:creationId xmlns:a16="http://schemas.microsoft.com/office/drawing/2014/main" id="{0FF58778-90EA-1A4A-A5D9-A4A4150E0FFD}"/>
                  </a:ext>
                </a:extLst>
              </p:cNvPr>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6" name="Rectangle 49">
                <a:extLst>
                  <a:ext uri="{FF2B5EF4-FFF2-40B4-BE49-F238E27FC236}">
                    <a16:creationId xmlns:a16="http://schemas.microsoft.com/office/drawing/2014/main" id="{6DBBC7D5-1636-9041-85FA-EF7D550717B7}"/>
                  </a:ext>
                </a:extLst>
              </p:cNvPr>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7" name="Rectangle 50">
                <a:extLst>
                  <a:ext uri="{FF2B5EF4-FFF2-40B4-BE49-F238E27FC236}">
                    <a16:creationId xmlns:a16="http://schemas.microsoft.com/office/drawing/2014/main" id="{DDF97EE2-34BF-0A49-947B-D5F699356605}"/>
                  </a:ext>
                </a:extLst>
              </p:cNvPr>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8" name="Rectangle 51">
                <a:extLst>
                  <a:ext uri="{FF2B5EF4-FFF2-40B4-BE49-F238E27FC236}">
                    <a16:creationId xmlns:a16="http://schemas.microsoft.com/office/drawing/2014/main" id="{63535944-329C-A744-889D-72D67CB17902}"/>
                  </a:ext>
                </a:extLst>
              </p:cNvPr>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9" name="Rectangle 289">
                <a:extLst>
                  <a:ext uri="{FF2B5EF4-FFF2-40B4-BE49-F238E27FC236}">
                    <a16:creationId xmlns:a16="http://schemas.microsoft.com/office/drawing/2014/main" id="{8F65C573-0A64-614A-85FB-F4DC431965CA}"/>
                  </a:ext>
                </a:extLst>
              </p:cNvPr>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0" name="Rectangle 290">
                <a:extLst>
                  <a:ext uri="{FF2B5EF4-FFF2-40B4-BE49-F238E27FC236}">
                    <a16:creationId xmlns:a16="http://schemas.microsoft.com/office/drawing/2014/main" id="{B006F3CA-DCDD-424F-859E-D998EDB1CD93}"/>
                  </a:ext>
                </a:extLst>
              </p:cNvPr>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1" name="Rectangle 291">
                <a:extLst>
                  <a:ext uri="{FF2B5EF4-FFF2-40B4-BE49-F238E27FC236}">
                    <a16:creationId xmlns:a16="http://schemas.microsoft.com/office/drawing/2014/main" id="{E6DEC95A-190B-B54B-BF14-BF21900059FC}"/>
                  </a:ext>
                </a:extLst>
              </p:cNvPr>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2" name="Rectangle 292">
                <a:extLst>
                  <a:ext uri="{FF2B5EF4-FFF2-40B4-BE49-F238E27FC236}">
                    <a16:creationId xmlns:a16="http://schemas.microsoft.com/office/drawing/2014/main" id="{94677088-A3FD-EA40-B460-C4EFD6BADC21}"/>
                  </a:ext>
                </a:extLst>
              </p:cNvPr>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3" name="Rectangle 41">
                <a:extLst>
                  <a:ext uri="{FF2B5EF4-FFF2-40B4-BE49-F238E27FC236}">
                    <a16:creationId xmlns:a16="http://schemas.microsoft.com/office/drawing/2014/main" id="{4132D13A-BB4D-B041-91F3-306CB71E44CD}"/>
                  </a:ext>
                </a:extLst>
              </p:cNvPr>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4" name="Rectangle 42">
                <a:extLst>
                  <a:ext uri="{FF2B5EF4-FFF2-40B4-BE49-F238E27FC236}">
                    <a16:creationId xmlns:a16="http://schemas.microsoft.com/office/drawing/2014/main" id="{5B097DD2-4230-E040-A034-518033B927C7}"/>
                  </a:ext>
                </a:extLst>
              </p:cNvPr>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5" name="Rectangle 45">
                <a:extLst>
                  <a:ext uri="{FF2B5EF4-FFF2-40B4-BE49-F238E27FC236}">
                    <a16:creationId xmlns:a16="http://schemas.microsoft.com/office/drawing/2014/main" id="{39C53E3A-F1FF-D740-8E8B-1D16872B34FB}"/>
                  </a:ext>
                </a:extLst>
              </p:cNvPr>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6" name="Rectangle 46">
                <a:extLst>
                  <a:ext uri="{FF2B5EF4-FFF2-40B4-BE49-F238E27FC236}">
                    <a16:creationId xmlns:a16="http://schemas.microsoft.com/office/drawing/2014/main" id="{E5ECA214-25BB-1249-8B3B-5F4B45E85796}"/>
                  </a:ext>
                </a:extLst>
              </p:cNvPr>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7" name="Rectangle 47">
                <a:extLst>
                  <a:ext uri="{FF2B5EF4-FFF2-40B4-BE49-F238E27FC236}">
                    <a16:creationId xmlns:a16="http://schemas.microsoft.com/office/drawing/2014/main" id="{52DB6B90-3EBC-154F-8C64-550EFCF866C9}"/>
                  </a:ext>
                </a:extLst>
              </p:cNvPr>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8" name="Rectangle 49">
                <a:extLst>
                  <a:ext uri="{FF2B5EF4-FFF2-40B4-BE49-F238E27FC236}">
                    <a16:creationId xmlns:a16="http://schemas.microsoft.com/office/drawing/2014/main" id="{9B56B899-29CF-EC49-B6E1-D662DD824E15}"/>
                  </a:ext>
                </a:extLst>
              </p:cNvPr>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9" name="Rectangle 50">
                <a:extLst>
                  <a:ext uri="{FF2B5EF4-FFF2-40B4-BE49-F238E27FC236}">
                    <a16:creationId xmlns:a16="http://schemas.microsoft.com/office/drawing/2014/main" id="{5222630C-7BF8-034F-A684-AE472AC1A701}"/>
                  </a:ext>
                </a:extLst>
              </p:cNvPr>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0" name="Rectangle 51">
                <a:extLst>
                  <a:ext uri="{FF2B5EF4-FFF2-40B4-BE49-F238E27FC236}">
                    <a16:creationId xmlns:a16="http://schemas.microsoft.com/office/drawing/2014/main" id="{7A5AA07B-9ED9-4E4F-98BE-0661D02E79C4}"/>
                  </a:ext>
                </a:extLst>
              </p:cNvPr>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1" name="Rectangle 301">
                <a:extLst>
                  <a:ext uri="{FF2B5EF4-FFF2-40B4-BE49-F238E27FC236}">
                    <a16:creationId xmlns:a16="http://schemas.microsoft.com/office/drawing/2014/main" id="{451FFD57-38C5-2D49-8538-4E52D98E65BD}"/>
                  </a:ext>
                </a:extLst>
              </p:cNvPr>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2" name="Rectangle 302">
                <a:extLst>
                  <a:ext uri="{FF2B5EF4-FFF2-40B4-BE49-F238E27FC236}">
                    <a16:creationId xmlns:a16="http://schemas.microsoft.com/office/drawing/2014/main" id="{06B5A957-BE21-BB4F-93CC-E17EF78CB9AF}"/>
                  </a:ext>
                </a:extLst>
              </p:cNvPr>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3" name="Rectangle 303">
                <a:extLst>
                  <a:ext uri="{FF2B5EF4-FFF2-40B4-BE49-F238E27FC236}">
                    <a16:creationId xmlns:a16="http://schemas.microsoft.com/office/drawing/2014/main" id="{F326D237-7226-1849-B87D-83AA4CA2DD4A}"/>
                  </a:ext>
                </a:extLst>
              </p:cNvPr>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4" name="Rectangle 304">
                <a:extLst>
                  <a:ext uri="{FF2B5EF4-FFF2-40B4-BE49-F238E27FC236}">
                    <a16:creationId xmlns:a16="http://schemas.microsoft.com/office/drawing/2014/main" id="{125F845D-488B-2549-9980-E10FC65905DB}"/>
                  </a:ext>
                </a:extLst>
              </p:cNvPr>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5" name="Rectangle 41">
                <a:extLst>
                  <a:ext uri="{FF2B5EF4-FFF2-40B4-BE49-F238E27FC236}">
                    <a16:creationId xmlns:a16="http://schemas.microsoft.com/office/drawing/2014/main" id="{42E14B4D-1732-B746-8FBE-537B80151BBB}"/>
                  </a:ext>
                </a:extLst>
              </p:cNvPr>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6" name="Rectangle 42">
                <a:extLst>
                  <a:ext uri="{FF2B5EF4-FFF2-40B4-BE49-F238E27FC236}">
                    <a16:creationId xmlns:a16="http://schemas.microsoft.com/office/drawing/2014/main" id="{C6B34D1C-968F-0A49-B492-0561243B3D27}"/>
                  </a:ext>
                </a:extLst>
              </p:cNvPr>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7" name="Rectangle 45">
                <a:extLst>
                  <a:ext uri="{FF2B5EF4-FFF2-40B4-BE49-F238E27FC236}">
                    <a16:creationId xmlns:a16="http://schemas.microsoft.com/office/drawing/2014/main" id="{16DA9670-2462-DF41-833A-47AE4E599CA4}"/>
                  </a:ext>
                </a:extLst>
              </p:cNvPr>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8" name="Rectangle 46">
                <a:extLst>
                  <a:ext uri="{FF2B5EF4-FFF2-40B4-BE49-F238E27FC236}">
                    <a16:creationId xmlns:a16="http://schemas.microsoft.com/office/drawing/2014/main" id="{DF1FA68D-AFED-E340-B7B2-2C7BF5391DDB}"/>
                  </a:ext>
                </a:extLst>
              </p:cNvPr>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9" name="Rectangle 47">
                <a:extLst>
                  <a:ext uri="{FF2B5EF4-FFF2-40B4-BE49-F238E27FC236}">
                    <a16:creationId xmlns:a16="http://schemas.microsoft.com/office/drawing/2014/main" id="{7FF7B32E-B645-A641-BCFC-06CC057FCBC7}"/>
                  </a:ext>
                </a:extLst>
              </p:cNvPr>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0" name="Rectangle 49">
                <a:extLst>
                  <a:ext uri="{FF2B5EF4-FFF2-40B4-BE49-F238E27FC236}">
                    <a16:creationId xmlns:a16="http://schemas.microsoft.com/office/drawing/2014/main" id="{3C0A772D-FA2E-0B49-B66A-71D2C95C69C6}"/>
                  </a:ext>
                </a:extLst>
              </p:cNvPr>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1" name="Rectangle 50">
                <a:extLst>
                  <a:ext uri="{FF2B5EF4-FFF2-40B4-BE49-F238E27FC236}">
                    <a16:creationId xmlns:a16="http://schemas.microsoft.com/office/drawing/2014/main" id="{EAD3F1B4-CFDF-A84C-BB3E-0D9D8B1A4258}"/>
                  </a:ext>
                </a:extLst>
              </p:cNvPr>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2" name="Rectangle 51">
                <a:extLst>
                  <a:ext uri="{FF2B5EF4-FFF2-40B4-BE49-F238E27FC236}">
                    <a16:creationId xmlns:a16="http://schemas.microsoft.com/office/drawing/2014/main" id="{3689CDF9-1C6C-0C4C-B873-935FBD336277}"/>
                  </a:ext>
                </a:extLst>
              </p:cNvPr>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3" name="Rectangle 313">
                <a:extLst>
                  <a:ext uri="{FF2B5EF4-FFF2-40B4-BE49-F238E27FC236}">
                    <a16:creationId xmlns:a16="http://schemas.microsoft.com/office/drawing/2014/main" id="{83F0E5A2-56AE-5941-838C-9F07E6A5C0CB}"/>
                  </a:ext>
                </a:extLst>
              </p:cNvPr>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4" name="Rectangle 314">
                <a:extLst>
                  <a:ext uri="{FF2B5EF4-FFF2-40B4-BE49-F238E27FC236}">
                    <a16:creationId xmlns:a16="http://schemas.microsoft.com/office/drawing/2014/main" id="{640E822A-9923-6047-B5F2-D37DAB3DD537}"/>
                  </a:ext>
                </a:extLst>
              </p:cNvPr>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5" name="Rectangle 315">
                <a:extLst>
                  <a:ext uri="{FF2B5EF4-FFF2-40B4-BE49-F238E27FC236}">
                    <a16:creationId xmlns:a16="http://schemas.microsoft.com/office/drawing/2014/main" id="{CB57177B-2235-F348-BDED-8809F260BD64}"/>
                  </a:ext>
                </a:extLst>
              </p:cNvPr>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6" name="Rectangle 316">
                <a:extLst>
                  <a:ext uri="{FF2B5EF4-FFF2-40B4-BE49-F238E27FC236}">
                    <a16:creationId xmlns:a16="http://schemas.microsoft.com/office/drawing/2014/main" id="{86D8279A-54E4-E442-AC38-9C0B79AA9AFB}"/>
                  </a:ext>
                </a:extLst>
              </p:cNvPr>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7" name="Rectangle 41">
                <a:extLst>
                  <a:ext uri="{FF2B5EF4-FFF2-40B4-BE49-F238E27FC236}">
                    <a16:creationId xmlns:a16="http://schemas.microsoft.com/office/drawing/2014/main" id="{D4406BB1-4BE4-FD41-A448-B56D202A51CA}"/>
                  </a:ext>
                </a:extLst>
              </p:cNvPr>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8" name="Rectangle 42">
                <a:extLst>
                  <a:ext uri="{FF2B5EF4-FFF2-40B4-BE49-F238E27FC236}">
                    <a16:creationId xmlns:a16="http://schemas.microsoft.com/office/drawing/2014/main" id="{E2E921FC-3207-E440-BDDC-F8C745558527}"/>
                  </a:ext>
                </a:extLst>
              </p:cNvPr>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9" name="Rectangle 45">
                <a:extLst>
                  <a:ext uri="{FF2B5EF4-FFF2-40B4-BE49-F238E27FC236}">
                    <a16:creationId xmlns:a16="http://schemas.microsoft.com/office/drawing/2014/main" id="{0B1FAB18-18D2-5440-BA43-BB96AA376F7A}"/>
                  </a:ext>
                </a:extLst>
              </p:cNvPr>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0" name="Rectangle 46">
                <a:extLst>
                  <a:ext uri="{FF2B5EF4-FFF2-40B4-BE49-F238E27FC236}">
                    <a16:creationId xmlns:a16="http://schemas.microsoft.com/office/drawing/2014/main" id="{07C67902-7AE8-8F4A-AC55-53E3BDFD67D3}"/>
                  </a:ext>
                </a:extLst>
              </p:cNvPr>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1" name="Rectangle 49">
                <a:extLst>
                  <a:ext uri="{FF2B5EF4-FFF2-40B4-BE49-F238E27FC236}">
                    <a16:creationId xmlns:a16="http://schemas.microsoft.com/office/drawing/2014/main" id="{4E2C3A4D-DE89-5A46-AB8A-BAD3DB1F2C52}"/>
                  </a:ext>
                </a:extLst>
              </p:cNvPr>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2" name="Rectangle 50">
                <a:extLst>
                  <a:ext uri="{FF2B5EF4-FFF2-40B4-BE49-F238E27FC236}">
                    <a16:creationId xmlns:a16="http://schemas.microsoft.com/office/drawing/2014/main" id="{F3086FA4-7CD9-1343-BF57-F929769F929C}"/>
                  </a:ext>
                </a:extLst>
              </p:cNvPr>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3" name="Rectangle 51">
                <a:extLst>
                  <a:ext uri="{FF2B5EF4-FFF2-40B4-BE49-F238E27FC236}">
                    <a16:creationId xmlns:a16="http://schemas.microsoft.com/office/drawing/2014/main" id="{5DF4113A-0FAD-3E49-8541-78738C14E5D3}"/>
                  </a:ext>
                </a:extLst>
              </p:cNvPr>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4" name="Rectangle 324">
                <a:extLst>
                  <a:ext uri="{FF2B5EF4-FFF2-40B4-BE49-F238E27FC236}">
                    <a16:creationId xmlns:a16="http://schemas.microsoft.com/office/drawing/2014/main" id="{B2E0710A-E3F3-DB44-A6EA-3C9AE5FFA178}"/>
                  </a:ext>
                </a:extLst>
              </p:cNvPr>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5" name="Rectangle 325">
                <a:extLst>
                  <a:ext uri="{FF2B5EF4-FFF2-40B4-BE49-F238E27FC236}">
                    <a16:creationId xmlns:a16="http://schemas.microsoft.com/office/drawing/2014/main" id="{E8518C73-CAA6-704D-84A6-2CC2A19BB171}"/>
                  </a:ext>
                </a:extLst>
              </p:cNvPr>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6" name="Rectangle 326">
                <a:extLst>
                  <a:ext uri="{FF2B5EF4-FFF2-40B4-BE49-F238E27FC236}">
                    <a16:creationId xmlns:a16="http://schemas.microsoft.com/office/drawing/2014/main" id="{CBD998EF-CB50-BD4B-970D-0ABAACDF630F}"/>
                  </a:ext>
                </a:extLst>
              </p:cNvPr>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7" name="Rectangle 51">
                <a:extLst>
                  <a:ext uri="{FF2B5EF4-FFF2-40B4-BE49-F238E27FC236}">
                    <a16:creationId xmlns:a16="http://schemas.microsoft.com/office/drawing/2014/main" id="{2B7A490D-5A2F-5940-87AE-37118FC82086}"/>
                  </a:ext>
                </a:extLst>
              </p:cNvPr>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8" name="Rectangle 328">
                <a:extLst>
                  <a:ext uri="{FF2B5EF4-FFF2-40B4-BE49-F238E27FC236}">
                    <a16:creationId xmlns:a16="http://schemas.microsoft.com/office/drawing/2014/main" id="{AA168DC9-73BA-E84E-B57E-BD12658D7134}"/>
                  </a:ext>
                </a:extLst>
              </p:cNvPr>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000"/>
              </a:p>
            </p:txBody>
          </p:sp>
        </p:grpSp>
        <p:sp>
          <p:nvSpPr>
            <p:cNvPr id="447" name="Rectangle 41">
              <a:extLst>
                <a:ext uri="{FF2B5EF4-FFF2-40B4-BE49-F238E27FC236}">
                  <a16:creationId xmlns:a16="http://schemas.microsoft.com/office/drawing/2014/main" id="{E8F1B1BE-2DFD-1941-938C-2D2135922B41}"/>
                </a:ext>
              </a:extLst>
            </p:cNvPr>
            <p:cNvSpPr>
              <a:spLocks noChangeArrowheads="1"/>
            </p:cNvSpPr>
            <p:nvPr/>
          </p:nvSpPr>
          <p:spPr bwMode="auto">
            <a:xfrm>
              <a:off x="21336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48" name="Rectangle 42">
              <a:extLst>
                <a:ext uri="{FF2B5EF4-FFF2-40B4-BE49-F238E27FC236}">
                  <a16:creationId xmlns:a16="http://schemas.microsoft.com/office/drawing/2014/main" id="{05F93111-52FF-DD4B-8A46-A80468A8348E}"/>
                </a:ext>
              </a:extLst>
            </p:cNvPr>
            <p:cNvSpPr>
              <a:spLocks noChangeArrowheads="1"/>
            </p:cNvSpPr>
            <p:nvPr/>
          </p:nvSpPr>
          <p:spPr bwMode="auto">
            <a:xfrm>
              <a:off x="21336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49" name="Rectangle 45">
              <a:extLst>
                <a:ext uri="{FF2B5EF4-FFF2-40B4-BE49-F238E27FC236}">
                  <a16:creationId xmlns:a16="http://schemas.microsoft.com/office/drawing/2014/main" id="{D5664BC8-E7C7-BF4E-8A45-A569016ACC90}"/>
                </a:ext>
              </a:extLst>
            </p:cNvPr>
            <p:cNvSpPr>
              <a:spLocks noChangeArrowheads="1"/>
            </p:cNvSpPr>
            <p:nvPr/>
          </p:nvSpPr>
          <p:spPr bwMode="auto">
            <a:xfrm>
              <a:off x="25908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0" name="Rectangle 46">
              <a:extLst>
                <a:ext uri="{FF2B5EF4-FFF2-40B4-BE49-F238E27FC236}">
                  <a16:creationId xmlns:a16="http://schemas.microsoft.com/office/drawing/2014/main" id="{C6B599B5-0384-B148-85E5-17E90D4FAC5F}"/>
                </a:ext>
              </a:extLst>
            </p:cNvPr>
            <p:cNvSpPr>
              <a:spLocks noChangeArrowheads="1"/>
            </p:cNvSpPr>
            <p:nvPr/>
          </p:nvSpPr>
          <p:spPr bwMode="auto">
            <a:xfrm>
              <a:off x="25908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1" name="Rectangle 49">
              <a:extLst>
                <a:ext uri="{FF2B5EF4-FFF2-40B4-BE49-F238E27FC236}">
                  <a16:creationId xmlns:a16="http://schemas.microsoft.com/office/drawing/2014/main" id="{DAA9604A-6490-B74D-9A84-D3CCF61D3B8C}"/>
                </a:ext>
              </a:extLst>
            </p:cNvPr>
            <p:cNvSpPr>
              <a:spLocks noChangeArrowheads="1"/>
            </p:cNvSpPr>
            <p:nvPr/>
          </p:nvSpPr>
          <p:spPr bwMode="auto">
            <a:xfrm>
              <a:off x="30480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2" name="Rectangle 50">
              <a:extLst>
                <a:ext uri="{FF2B5EF4-FFF2-40B4-BE49-F238E27FC236}">
                  <a16:creationId xmlns:a16="http://schemas.microsoft.com/office/drawing/2014/main" id="{7BA44DC4-FE3C-6449-9989-DD7C56784490}"/>
                </a:ext>
              </a:extLst>
            </p:cNvPr>
            <p:cNvSpPr>
              <a:spLocks noChangeArrowheads="1"/>
            </p:cNvSpPr>
            <p:nvPr/>
          </p:nvSpPr>
          <p:spPr bwMode="auto">
            <a:xfrm>
              <a:off x="30480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3" name="Rectangle 51">
              <a:extLst>
                <a:ext uri="{FF2B5EF4-FFF2-40B4-BE49-F238E27FC236}">
                  <a16:creationId xmlns:a16="http://schemas.microsoft.com/office/drawing/2014/main" id="{751B3486-63F5-464E-84B4-06159BFDF574}"/>
                </a:ext>
              </a:extLst>
            </p:cNvPr>
            <p:cNvSpPr>
              <a:spLocks noChangeArrowheads="1"/>
            </p:cNvSpPr>
            <p:nvPr/>
          </p:nvSpPr>
          <p:spPr bwMode="auto">
            <a:xfrm>
              <a:off x="16764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4" name="Rectangle 77">
              <a:extLst>
                <a:ext uri="{FF2B5EF4-FFF2-40B4-BE49-F238E27FC236}">
                  <a16:creationId xmlns:a16="http://schemas.microsoft.com/office/drawing/2014/main" id="{F2B26745-5524-534B-8DE9-0A86E0C2F2FC}"/>
                </a:ext>
              </a:extLst>
            </p:cNvPr>
            <p:cNvSpPr>
              <a:spLocks noChangeArrowheads="1"/>
            </p:cNvSpPr>
            <p:nvPr/>
          </p:nvSpPr>
          <p:spPr bwMode="auto">
            <a:xfrm>
              <a:off x="16764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5" name="Rectangle 78">
              <a:extLst>
                <a:ext uri="{FF2B5EF4-FFF2-40B4-BE49-F238E27FC236}">
                  <a16:creationId xmlns:a16="http://schemas.microsoft.com/office/drawing/2014/main" id="{C8E73F27-FCA2-494A-9249-CC94E669A3A3}"/>
                </a:ext>
              </a:extLst>
            </p:cNvPr>
            <p:cNvSpPr>
              <a:spLocks noChangeArrowheads="1"/>
            </p:cNvSpPr>
            <p:nvPr/>
          </p:nvSpPr>
          <p:spPr bwMode="auto">
            <a:xfrm>
              <a:off x="35052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6" name="Rectangle 79">
              <a:extLst>
                <a:ext uri="{FF2B5EF4-FFF2-40B4-BE49-F238E27FC236}">
                  <a16:creationId xmlns:a16="http://schemas.microsoft.com/office/drawing/2014/main" id="{CFEDE54D-3D03-A947-9E8A-3DB0BBE1451A}"/>
                </a:ext>
              </a:extLst>
            </p:cNvPr>
            <p:cNvSpPr>
              <a:spLocks noChangeArrowheads="1"/>
            </p:cNvSpPr>
            <p:nvPr/>
          </p:nvSpPr>
          <p:spPr bwMode="auto">
            <a:xfrm>
              <a:off x="35052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7" name="Rectangle 80">
              <a:extLst>
                <a:ext uri="{FF2B5EF4-FFF2-40B4-BE49-F238E27FC236}">
                  <a16:creationId xmlns:a16="http://schemas.microsoft.com/office/drawing/2014/main" id="{444F5CB8-FBEC-7749-BB90-19D29C7F66B4}"/>
                </a:ext>
              </a:extLst>
            </p:cNvPr>
            <p:cNvSpPr>
              <a:spLocks noChangeArrowheads="1"/>
            </p:cNvSpPr>
            <p:nvPr/>
          </p:nvSpPr>
          <p:spPr bwMode="auto">
            <a:xfrm>
              <a:off x="11430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8" name="Rectangle 41">
              <a:extLst>
                <a:ext uri="{FF2B5EF4-FFF2-40B4-BE49-F238E27FC236}">
                  <a16:creationId xmlns:a16="http://schemas.microsoft.com/office/drawing/2014/main" id="{249FF1F5-757B-EB45-86FC-6DC7ECEEE1BE}"/>
                </a:ext>
              </a:extLst>
            </p:cNvPr>
            <p:cNvSpPr>
              <a:spLocks noChangeArrowheads="1"/>
            </p:cNvSpPr>
            <p:nvPr/>
          </p:nvSpPr>
          <p:spPr bwMode="auto">
            <a:xfrm>
              <a:off x="21336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59" name="Rectangle 42">
              <a:extLst>
                <a:ext uri="{FF2B5EF4-FFF2-40B4-BE49-F238E27FC236}">
                  <a16:creationId xmlns:a16="http://schemas.microsoft.com/office/drawing/2014/main" id="{C85866FA-77A1-CE48-94B0-21F653DBF4F1}"/>
                </a:ext>
              </a:extLst>
            </p:cNvPr>
            <p:cNvSpPr>
              <a:spLocks noChangeArrowheads="1"/>
            </p:cNvSpPr>
            <p:nvPr/>
          </p:nvSpPr>
          <p:spPr bwMode="auto">
            <a:xfrm>
              <a:off x="21336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0" name="Rectangle 45">
              <a:extLst>
                <a:ext uri="{FF2B5EF4-FFF2-40B4-BE49-F238E27FC236}">
                  <a16:creationId xmlns:a16="http://schemas.microsoft.com/office/drawing/2014/main" id="{E655116D-0304-2144-93E8-61C7CC3FF543}"/>
                </a:ext>
              </a:extLst>
            </p:cNvPr>
            <p:cNvSpPr>
              <a:spLocks noChangeArrowheads="1"/>
            </p:cNvSpPr>
            <p:nvPr/>
          </p:nvSpPr>
          <p:spPr bwMode="auto">
            <a:xfrm>
              <a:off x="25908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1" name="Rectangle 46">
              <a:extLst>
                <a:ext uri="{FF2B5EF4-FFF2-40B4-BE49-F238E27FC236}">
                  <a16:creationId xmlns:a16="http://schemas.microsoft.com/office/drawing/2014/main" id="{55E165CD-20EA-3746-A9BF-E27CAE43096C}"/>
                </a:ext>
              </a:extLst>
            </p:cNvPr>
            <p:cNvSpPr>
              <a:spLocks noChangeArrowheads="1"/>
            </p:cNvSpPr>
            <p:nvPr/>
          </p:nvSpPr>
          <p:spPr bwMode="auto">
            <a:xfrm>
              <a:off x="25908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2" name="Rectangle 49">
              <a:extLst>
                <a:ext uri="{FF2B5EF4-FFF2-40B4-BE49-F238E27FC236}">
                  <a16:creationId xmlns:a16="http://schemas.microsoft.com/office/drawing/2014/main" id="{59386EF4-038E-F646-9DC6-1422BF0A9A7E}"/>
                </a:ext>
              </a:extLst>
            </p:cNvPr>
            <p:cNvSpPr>
              <a:spLocks noChangeArrowheads="1"/>
            </p:cNvSpPr>
            <p:nvPr/>
          </p:nvSpPr>
          <p:spPr bwMode="auto">
            <a:xfrm>
              <a:off x="30480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3" name="Rectangle 50">
              <a:extLst>
                <a:ext uri="{FF2B5EF4-FFF2-40B4-BE49-F238E27FC236}">
                  <a16:creationId xmlns:a16="http://schemas.microsoft.com/office/drawing/2014/main" id="{1F7637EE-6429-BD4F-BA87-65DE9F683D00}"/>
                </a:ext>
              </a:extLst>
            </p:cNvPr>
            <p:cNvSpPr>
              <a:spLocks noChangeArrowheads="1"/>
            </p:cNvSpPr>
            <p:nvPr/>
          </p:nvSpPr>
          <p:spPr bwMode="auto">
            <a:xfrm>
              <a:off x="30480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4" name="Rectangle 51">
              <a:extLst>
                <a:ext uri="{FF2B5EF4-FFF2-40B4-BE49-F238E27FC236}">
                  <a16:creationId xmlns:a16="http://schemas.microsoft.com/office/drawing/2014/main" id="{98ADA695-19EB-714E-B382-96963EF3194A}"/>
                </a:ext>
              </a:extLst>
            </p:cNvPr>
            <p:cNvSpPr>
              <a:spLocks noChangeArrowheads="1"/>
            </p:cNvSpPr>
            <p:nvPr/>
          </p:nvSpPr>
          <p:spPr bwMode="auto">
            <a:xfrm>
              <a:off x="16764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5" name="Rectangle 77">
              <a:extLst>
                <a:ext uri="{FF2B5EF4-FFF2-40B4-BE49-F238E27FC236}">
                  <a16:creationId xmlns:a16="http://schemas.microsoft.com/office/drawing/2014/main" id="{8D927C37-9B19-924B-819A-3338C3CACA35}"/>
                </a:ext>
              </a:extLst>
            </p:cNvPr>
            <p:cNvSpPr>
              <a:spLocks noChangeArrowheads="1"/>
            </p:cNvSpPr>
            <p:nvPr/>
          </p:nvSpPr>
          <p:spPr bwMode="auto">
            <a:xfrm>
              <a:off x="16764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6" name="Rectangle 78">
              <a:extLst>
                <a:ext uri="{FF2B5EF4-FFF2-40B4-BE49-F238E27FC236}">
                  <a16:creationId xmlns:a16="http://schemas.microsoft.com/office/drawing/2014/main" id="{0D01F563-0AAB-0F4B-9DE5-7B0EB9BF0D8B}"/>
                </a:ext>
              </a:extLst>
            </p:cNvPr>
            <p:cNvSpPr>
              <a:spLocks noChangeArrowheads="1"/>
            </p:cNvSpPr>
            <p:nvPr/>
          </p:nvSpPr>
          <p:spPr bwMode="auto">
            <a:xfrm>
              <a:off x="35052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7" name="Rectangle 79">
              <a:extLst>
                <a:ext uri="{FF2B5EF4-FFF2-40B4-BE49-F238E27FC236}">
                  <a16:creationId xmlns:a16="http://schemas.microsoft.com/office/drawing/2014/main" id="{84EE374C-5EDD-AF44-B97E-6F210830AB49}"/>
                </a:ext>
              </a:extLst>
            </p:cNvPr>
            <p:cNvSpPr>
              <a:spLocks noChangeArrowheads="1"/>
            </p:cNvSpPr>
            <p:nvPr/>
          </p:nvSpPr>
          <p:spPr bwMode="auto">
            <a:xfrm>
              <a:off x="35052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8" name="Rectangle 41">
              <a:extLst>
                <a:ext uri="{FF2B5EF4-FFF2-40B4-BE49-F238E27FC236}">
                  <a16:creationId xmlns:a16="http://schemas.microsoft.com/office/drawing/2014/main" id="{9D2BE725-DB03-C24C-86AE-FE1FF664CBBD}"/>
                </a:ext>
              </a:extLst>
            </p:cNvPr>
            <p:cNvSpPr>
              <a:spLocks noChangeArrowheads="1"/>
            </p:cNvSpPr>
            <p:nvPr/>
          </p:nvSpPr>
          <p:spPr bwMode="auto">
            <a:xfrm>
              <a:off x="21336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69" name="Rectangle 42">
              <a:extLst>
                <a:ext uri="{FF2B5EF4-FFF2-40B4-BE49-F238E27FC236}">
                  <a16:creationId xmlns:a16="http://schemas.microsoft.com/office/drawing/2014/main" id="{6A4ECE7A-A3D4-6E4E-87E4-F3AB2592A8A6}"/>
                </a:ext>
              </a:extLst>
            </p:cNvPr>
            <p:cNvSpPr>
              <a:spLocks noChangeArrowheads="1"/>
            </p:cNvSpPr>
            <p:nvPr/>
          </p:nvSpPr>
          <p:spPr bwMode="auto">
            <a:xfrm>
              <a:off x="21336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0" name="Rectangle 45">
              <a:extLst>
                <a:ext uri="{FF2B5EF4-FFF2-40B4-BE49-F238E27FC236}">
                  <a16:creationId xmlns:a16="http://schemas.microsoft.com/office/drawing/2014/main" id="{3F0A56F7-0021-0A4B-AC47-4D319D5BAF9A}"/>
                </a:ext>
              </a:extLst>
            </p:cNvPr>
            <p:cNvSpPr>
              <a:spLocks noChangeArrowheads="1"/>
            </p:cNvSpPr>
            <p:nvPr/>
          </p:nvSpPr>
          <p:spPr bwMode="auto">
            <a:xfrm>
              <a:off x="25908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1" name="Rectangle 46">
              <a:extLst>
                <a:ext uri="{FF2B5EF4-FFF2-40B4-BE49-F238E27FC236}">
                  <a16:creationId xmlns:a16="http://schemas.microsoft.com/office/drawing/2014/main" id="{486D0B0C-5FB1-954D-84F0-50B26B9AA4D4}"/>
                </a:ext>
              </a:extLst>
            </p:cNvPr>
            <p:cNvSpPr>
              <a:spLocks noChangeArrowheads="1"/>
            </p:cNvSpPr>
            <p:nvPr/>
          </p:nvSpPr>
          <p:spPr bwMode="auto">
            <a:xfrm>
              <a:off x="25908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2" name="Rectangle 49">
              <a:extLst>
                <a:ext uri="{FF2B5EF4-FFF2-40B4-BE49-F238E27FC236}">
                  <a16:creationId xmlns:a16="http://schemas.microsoft.com/office/drawing/2014/main" id="{FA21F386-E1F3-C246-A7FF-7685E67EA931}"/>
                </a:ext>
              </a:extLst>
            </p:cNvPr>
            <p:cNvSpPr>
              <a:spLocks noChangeArrowheads="1"/>
            </p:cNvSpPr>
            <p:nvPr/>
          </p:nvSpPr>
          <p:spPr bwMode="auto">
            <a:xfrm>
              <a:off x="30480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3" name="Rectangle 50">
              <a:extLst>
                <a:ext uri="{FF2B5EF4-FFF2-40B4-BE49-F238E27FC236}">
                  <a16:creationId xmlns:a16="http://schemas.microsoft.com/office/drawing/2014/main" id="{B96D4E63-4898-0647-AE22-8BB3D890601A}"/>
                </a:ext>
              </a:extLst>
            </p:cNvPr>
            <p:cNvSpPr>
              <a:spLocks noChangeArrowheads="1"/>
            </p:cNvSpPr>
            <p:nvPr/>
          </p:nvSpPr>
          <p:spPr bwMode="auto">
            <a:xfrm>
              <a:off x="30480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4" name="Rectangle 51">
              <a:extLst>
                <a:ext uri="{FF2B5EF4-FFF2-40B4-BE49-F238E27FC236}">
                  <a16:creationId xmlns:a16="http://schemas.microsoft.com/office/drawing/2014/main" id="{02CD2667-14EE-8C4D-96EE-527D0BFEC467}"/>
                </a:ext>
              </a:extLst>
            </p:cNvPr>
            <p:cNvSpPr>
              <a:spLocks noChangeArrowheads="1"/>
            </p:cNvSpPr>
            <p:nvPr/>
          </p:nvSpPr>
          <p:spPr bwMode="auto">
            <a:xfrm>
              <a:off x="16764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5" name="Rectangle 77">
              <a:extLst>
                <a:ext uri="{FF2B5EF4-FFF2-40B4-BE49-F238E27FC236}">
                  <a16:creationId xmlns:a16="http://schemas.microsoft.com/office/drawing/2014/main" id="{AE4F9578-0D27-1741-B808-2697E1EE0F67}"/>
                </a:ext>
              </a:extLst>
            </p:cNvPr>
            <p:cNvSpPr>
              <a:spLocks noChangeArrowheads="1"/>
            </p:cNvSpPr>
            <p:nvPr/>
          </p:nvSpPr>
          <p:spPr bwMode="auto">
            <a:xfrm>
              <a:off x="16764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6" name="Rectangle 78">
              <a:extLst>
                <a:ext uri="{FF2B5EF4-FFF2-40B4-BE49-F238E27FC236}">
                  <a16:creationId xmlns:a16="http://schemas.microsoft.com/office/drawing/2014/main" id="{82324172-1638-4946-8361-C99752A82476}"/>
                </a:ext>
              </a:extLst>
            </p:cNvPr>
            <p:cNvSpPr>
              <a:spLocks noChangeArrowheads="1"/>
            </p:cNvSpPr>
            <p:nvPr/>
          </p:nvSpPr>
          <p:spPr bwMode="auto">
            <a:xfrm>
              <a:off x="35052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7" name="Rectangle 79">
              <a:extLst>
                <a:ext uri="{FF2B5EF4-FFF2-40B4-BE49-F238E27FC236}">
                  <a16:creationId xmlns:a16="http://schemas.microsoft.com/office/drawing/2014/main" id="{BF0D676E-B9FD-D546-BC80-283101A300FF}"/>
                </a:ext>
              </a:extLst>
            </p:cNvPr>
            <p:cNvSpPr>
              <a:spLocks noChangeArrowheads="1"/>
            </p:cNvSpPr>
            <p:nvPr/>
          </p:nvSpPr>
          <p:spPr bwMode="auto">
            <a:xfrm>
              <a:off x="35052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8" name="Rectangle 41">
              <a:extLst>
                <a:ext uri="{FF2B5EF4-FFF2-40B4-BE49-F238E27FC236}">
                  <a16:creationId xmlns:a16="http://schemas.microsoft.com/office/drawing/2014/main" id="{09445C99-A65C-134F-BCB4-98191E16A38B}"/>
                </a:ext>
              </a:extLst>
            </p:cNvPr>
            <p:cNvSpPr>
              <a:spLocks noChangeArrowheads="1"/>
            </p:cNvSpPr>
            <p:nvPr/>
          </p:nvSpPr>
          <p:spPr bwMode="auto">
            <a:xfrm>
              <a:off x="21336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79" name="Rectangle 42">
              <a:extLst>
                <a:ext uri="{FF2B5EF4-FFF2-40B4-BE49-F238E27FC236}">
                  <a16:creationId xmlns:a16="http://schemas.microsoft.com/office/drawing/2014/main" id="{5A3C92F7-F000-C144-A1FB-9B1F1B59C769}"/>
                </a:ext>
              </a:extLst>
            </p:cNvPr>
            <p:cNvSpPr>
              <a:spLocks noChangeArrowheads="1"/>
            </p:cNvSpPr>
            <p:nvPr/>
          </p:nvSpPr>
          <p:spPr bwMode="auto">
            <a:xfrm>
              <a:off x="21336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0" name="Rectangle 45">
              <a:extLst>
                <a:ext uri="{FF2B5EF4-FFF2-40B4-BE49-F238E27FC236}">
                  <a16:creationId xmlns:a16="http://schemas.microsoft.com/office/drawing/2014/main" id="{06B0BA63-D0BB-EE44-BEAC-5D7718663DD2}"/>
                </a:ext>
              </a:extLst>
            </p:cNvPr>
            <p:cNvSpPr>
              <a:spLocks noChangeArrowheads="1"/>
            </p:cNvSpPr>
            <p:nvPr/>
          </p:nvSpPr>
          <p:spPr bwMode="auto">
            <a:xfrm>
              <a:off x="25908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1" name="Rectangle 46">
              <a:extLst>
                <a:ext uri="{FF2B5EF4-FFF2-40B4-BE49-F238E27FC236}">
                  <a16:creationId xmlns:a16="http://schemas.microsoft.com/office/drawing/2014/main" id="{8429FE4C-8F08-1547-82AE-8A0BA66F7BE3}"/>
                </a:ext>
              </a:extLst>
            </p:cNvPr>
            <p:cNvSpPr>
              <a:spLocks noChangeArrowheads="1"/>
            </p:cNvSpPr>
            <p:nvPr/>
          </p:nvSpPr>
          <p:spPr bwMode="auto">
            <a:xfrm>
              <a:off x="25908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2" name="Rectangle 49">
              <a:extLst>
                <a:ext uri="{FF2B5EF4-FFF2-40B4-BE49-F238E27FC236}">
                  <a16:creationId xmlns:a16="http://schemas.microsoft.com/office/drawing/2014/main" id="{D83C1111-697D-354D-ABAA-6CB7A1D0732A}"/>
                </a:ext>
              </a:extLst>
            </p:cNvPr>
            <p:cNvSpPr>
              <a:spLocks noChangeArrowheads="1"/>
            </p:cNvSpPr>
            <p:nvPr/>
          </p:nvSpPr>
          <p:spPr bwMode="auto">
            <a:xfrm>
              <a:off x="30480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3" name="Rectangle 50">
              <a:extLst>
                <a:ext uri="{FF2B5EF4-FFF2-40B4-BE49-F238E27FC236}">
                  <a16:creationId xmlns:a16="http://schemas.microsoft.com/office/drawing/2014/main" id="{EED20397-B0B9-114C-9DFC-E08DF8BB128F}"/>
                </a:ext>
              </a:extLst>
            </p:cNvPr>
            <p:cNvSpPr>
              <a:spLocks noChangeArrowheads="1"/>
            </p:cNvSpPr>
            <p:nvPr/>
          </p:nvSpPr>
          <p:spPr bwMode="auto">
            <a:xfrm>
              <a:off x="30480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4" name="Rectangle 51">
              <a:extLst>
                <a:ext uri="{FF2B5EF4-FFF2-40B4-BE49-F238E27FC236}">
                  <a16:creationId xmlns:a16="http://schemas.microsoft.com/office/drawing/2014/main" id="{01C0BE92-0FA6-2240-962F-D787F717542D}"/>
                </a:ext>
              </a:extLst>
            </p:cNvPr>
            <p:cNvSpPr>
              <a:spLocks noChangeArrowheads="1"/>
            </p:cNvSpPr>
            <p:nvPr/>
          </p:nvSpPr>
          <p:spPr bwMode="auto">
            <a:xfrm>
              <a:off x="16764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5" name="Rectangle 374">
              <a:extLst>
                <a:ext uri="{FF2B5EF4-FFF2-40B4-BE49-F238E27FC236}">
                  <a16:creationId xmlns:a16="http://schemas.microsoft.com/office/drawing/2014/main" id="{B2623334-B107-CF45-883E-DF3B91AE8088}"/>
                </a:ext>
              </a:extLst>
            </p:cNvPr>
            <p:cNvSpPr>
              <a:spLocks noChangeArrowheads="1"/>
            </p:cNvSpPr>
            <p:nvPr/>
          </p:nvSpPr>
          <p:spPr bwMode="auto">
            <a:xfrm>
              <a:off x="16764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6" name="Rectangle 375">
              <a:extLst>
                <a:ext uri="{FF2B5EF4-FFF2-40B4-BE49-F238E27FC236}">
                  <a16:creationId xmlns:a16="http://schemas.microsoft.com/office/drawing/2014/main" id="{09FECDC6-77E5-D740-AD64-A92A9A7F8830}"/>
                </a:ext>
              </a:extLst>
            </p:cNvPr>
            <p:cNvSpPr>
              <a:spLocks noChangeArrowheads="1"/>
            </p:cNvSpPr>
            <p:nvPr/>
          </p:nvSpPr>
          <p:spPr bwMode="auto">
            <a:xfrm>
              <a:off x="35052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7" name="Rectangle 376">
              <a:extLst>
                <a:ext uri="{FF2B5EF4-FFF2-40B4-BE49-F238E27FC236}">
                  <a16:creationId xmlns:a16="http://schemas.microsoft.com/office/drawing/2014/main" id="{EE12F135-D0DE-1140-9E5E-334058480A4E}"/>
                </a:ext>
              </a:extLst>
            </p:cNvPr>
            <p:cNvSpPr>
              <a:spLocks noChangeArrowheads="1"/>
            </p:cNvSpPr>
            <p:nvPr/>
          </p:nvSpPr>
          <p:spPr bwMode="auto">
            <a:xfrm>
              <a:off x="35052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8" name="Rectangle 49">
              <a:extLst>
                <a:ext uri="{FF2B5EF4-FFF2-40B4-BE49-F238E27FC236}">
                  <a16:creationId xmlns:a16="http://schemas.microsoft.com/office/drawing/2014/main" id="{119FC3A6-E067-7A4D-ACCF-8D073610D7B6}"/>
                </a:ext>
              </a:extLst>
            </p:cNvPr>
            <p:cNvSpPr>
              <a:spLocks noChangeArrowheads="1"/>
            </p:cNvSpPr>
            <p:nvPr/>
          </p:nvSpPr>
          <p:spPr bwMode="auto">
            <a:xfrm>
              <a:off x="30480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89" name="Rectangle 50">
              <a:extLst>
                <a:ext uri="{FF2B5EF4-FFF2-40B4-BE49-F238E27FC236}">
                  <a16:creationId xmlns:a16="http://schemas.microsoft.com/office/drawing/2014/main" id="{E40DC497-1E6F-3148-83E6-CDF33FB09F71}"/>
                </a:ext>
              </a:extLst>
            </p:cNvPr>
            <p:cNvSpPr>
              <a:spLocks noChangeArrowheads="1"/>
            </p:cNvSpPr>
            <p:nvPr/>
          </p:nvSpPr>
          <p:spPr bwMode="auto">
            <a:xfrm>
              <a:off x="3048000"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0" name="Rectangle 51">
              <a:extLst>
                <a:ext uri="{FF2B5EF4-FFF2-40B4-BE49-F238E27FC236}">
                  <a16:creationId xmlns:a16="http://schemas.microsoft.com/office/drawing/2014/main" id="{1BA4F3E1-0034-D745-BB25-9BF8A7CB1A26}"/>
                </a:ext>
              </a:extLst>
            </p:cNvPr>
            <p:cNvSpPr>
              <a:spLocks noChangeArrowheads="1"/>
            </p:cNvSpPr>
            <p:nvPr/>
          </p:nvSpPr>
          <p:spPr bwMode="auto">
            <a:xfrm>
              <a:off x="1676400"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1" name="Rectangle 386">
              <a:extLst>
                <a:ext uri="{FF2B5EF4-FFF2-40B4-BE49-F238E27FC236}">
                  <a16:creationId xmlns:a16="http://schemas.microsoft.com/office/drawing/2014/main" id="{3F9FBF96-AA27-6D47-9B6F-73A8B28A8983}"/>
                </a:ext>
              </a:extLst>
            </p:cNvPr>
            <p:cNvSpPr>
              <a:spLocks noChangeArrowheads="1"/>
            </p:cNvSpPr>
            <p:nvPr/>
          </p:nvSpPr>
          <p:spPr bwMode="auto">
            <a:xfrm>
              <a:off x="16764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2" name="Rectangle 387">
              <a:extLst>
                <a:ext uri="{FF2B5EF4-FFF2-40B4-BE49-F238E27FC236}">
                  <a16:creationId xmlns:a16="http://schemas.microsoft.com/office/drawing/2014/main" id="{76444188-E2AF-AD41-B2BE-AC9D07EDA2A2}"/>
                </a:ext>
              </a:extLst>
            </p:cNvPr>
            <p:cNvSpPr>
              <a:spLocks noChangeArrowheads="1"/>
            </p:cNvSpPr>
            <p:nvPr/>
          </p:nvSpPr>
          <p:spPr bwMode="auto">
            <a:xfrm>
              <a:off x="35052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3" name="Rectangle 41">
              <a:extLst>
                <a:ext uri="{FF2B5EF4-FFF2-40B4-BE49-F238E27FC236}">
                  <a16:creationId xmlns:a16="http://schemas.microsoft.com/office/drawing/2014/main" id="{3A6B8A59-9704-5E45-B1CC-80DE8DAF41EE}"/>
                </a:ext>
              </a:extLst>
            </p:cNvPr>
            <p:cNvSpPr>
              <a:spLocks noChangeArrowheads="1"/>
            </p:cNvSpPr>
            <p:nvPr/>
          </p:nvSpPr>
          <p:spPr bwMode="auto">
            <a:xfrm>
              <a:off x="58674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4" name="Rectangle 42">
              <a:extLst>
                <a:ext uri="{FF2B5EF4-FFF2-40B4-BE49-F238E27FC236}">
                  <a16:creationId xmlns:a16="http://schemas.microsoft.com/office/drawing/2014/main" id="{12FC4015-0DFC-3E49-A1CC-1E476C711A4B}"/>
                </a:ext>
              </a:extLst>
            </p:cNvPr>
            <p:cNvSpPr>
              <a:spLocks noChangeArrowheads="1"/>
            </p:cNvSpPr>
            <p:nvPr/>
          </p:nvSpPr>
          <p:spPr bwMode="auto">
            <a:xfrm>
              <a:off x="58674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5" name="Rectangle 45">
              <a:extLst>
                <a:ext uri="{FF2B5EF4-FFF2-40B4-BE49-F238E27FC236}">
                  <a16:creationId xmlns:a16="http://schemas.microsoft.com/office/drawing/2014/main" id="{AB3DD1A9-9F90-B641-B2F1-080B89D578A3}"/>
                </a:ext>
              </a:extLst>
            </p:cNvPr>
            <p:cNvSpPr>
              <a:spLocks noChangeArrowheads="1"/>
            </p:cNvSpPr>
            <p:nvPr/>
          </p:nvSpPr>
          <p:spPr bwMode="auto">
            <a:xfrm>
              <a:off x="63246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6" name="Rectangle 46">
              <a:extLst>
                <a:ext uri="{FF2B5EF4-FFF2-40B4-BE49-F238E27FC236}">
                  <a16:creationId xmlns:a16="http://schemas.microsoft.com/office/drawing/2014/main" id="{8970841D-214C-7E49-BDF8-C9B2A09C2D1A}"/>
                </a:ext>
              </a:extLst>
            </p:cNvPr>
            <p:cNvSpPr>
              <a:spLocks noChangeArrowheads="1"/>
            </p:cNvSpPr>
            <p:nvPr/>
          </p:nvSpPr>
          <p:spPr bwMode="auto">
            <a:xfrm>
              <a:off x="63246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7" name="Rectangle 47">
              <a:extLst>
                <a:ext uri="{FF2B5EF4-FFF2-40B4-BE49-F238E27FC236}">
                  <a16:creationId xmlns:a16="http://schemas.microsoft.com/office/drawing/2014/main" id="{68C08D99-D147-BE4F-A39D-6DC3227CFC45}"/>
                </a:ext>
              </a:extLst>
            </p:cNvPr>
            <p:cNvSpPr>
              <a:spLocks noChangeArrowheads="1"/>
            </p:cNvSpPr>
            <p:nvPr/>
          </p:nvSpPr>
          <p:spPr bwMode="auto">
            <a:xfrm>
              <a:off x="48768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8" name="Rectangle 49">
              <a:extLst>
                <a:ext uri="{FF2B5EF4-FFF2-40B4-BE49-F238E27FC236}">
                  <a16:creationId xmlns:a16="http://schemas.microsoft.com/office/drawing/2014/main" id="{8FD76FA3-5AE5-DF49-B2F2-F42CD536FD22}"/>
                </a:ext>
              </a:extLst>
            </p:cNvPr>
            <p:cNvSpPr>
              <a:spLocks noChangeArrowheads="1"/>
            </p:cNvSpPr>
            <p:nvPr/>
          </p:nvSpPr>
          <p:spPr bwMode="auto">
            <a:xfrm>
              <a:off x="67818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9" name="Rectangle 50">
              <a:extLst>
                <a:ext uri="{FF2B5EF4-FFF2-40B4-BE49-F238E27FC236}">
                  <a16:creationId xmlns:a16="http://schemas.microsoft.com/office/drawing/2014/main" id="{796D0960-DC6C-CB4E-A41F-5D1446344533}"/>
                </a:ext>
              </a:extLst>
            </p:cNvPr>
            <p:cNvSpPr>
              <a:spLocks noChangeArrowheads="1"/>
            </p:cNvSpPr>
            <p:nvPr/>
          </p:nvSpPr>
          <p:spPr bwMode="auto">
            <a:xfrm>
              <a:off x="67818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00" name="Rectangle 51">
              <a:extLst>
                <a:ext uri="{FF2B5EF4-FFF2-40B4-BE49-F238E27FC236}">
                  <a16:creationId xmlns:a16="http://schemas.microsoft.com/office/drawing/2014/main" id="{DAAFB2EF-66B4-124E-B0A1-9BF79C5EB088}"/>
                </a:ext>
              </a:extLst>
            </p:cNvPr>
            <p:cNvSpPr>
              <a:spLocks noChangeArrowheads="1"/>
            </p:cNvSpPr>
            <p:nvPr/>
          </p:nvSpPr>
          <p:spPr bwMode="auto">
            <a:xfrm>
              <a:off x="54102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01" name="Rectangle 77">
              <a:extLst>
                <a:ext uri="{FF2B5EF4-FFF2-40B4-BE49-F238E27FC236}">
                  <a16:creationId xmlns:a16="http://schemas.microsoft.com/office/drawing/2014/main" id="{94E0FDAD-582C-D14C-A605-1FEF866B2FA2}"/>
                </a:ext>
              </a:extLst>
            </p:cNvPr>
            <p:cNvSpPr>
              <a:spLocks noChangeArrowheads="1"/>
            </p:cNvSpPr>
            <p:nvPr/>
          </p:nvSpPr>
          <p:spPr bwMode="auto">
            <a:xfrm>
              <a:off x="54102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2" name="Rectangle 78">
              <a:extLst>
                <a:ext uri="{FF2B5EF4-FFF2-40B4-BE49-F238E27FC236}">
                  <a16:creationId xmlns:a16="http://schemas.microsoft.com/office/drawing/2014/main" id="{A0154AA8-6844-994A-89FF-C052D6F0B952}"/>
                </a:ext>
              </a:extLst>
            </p:cNvPr>
            <p:cNvSpPr>
              <a:spLocks noChangeArrowheads="1"/>
            </p:cNvSpPr>
            <p:nvPr/>
          </p:nvSpPr>
          <p:spPr bwMode="auto">
            <a:xfrm>
              <a:off x="72390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3" name="Rectangle 79">
              <a:extLst>
                <a:ext uri="{FF2B5EF4-FFF2-40B4-BE49-F238E27FC236}">
                  <a16:creationId xmlns:a16="http://schemas.microsoft.com/office/drawing/2014/main" id="{F66B9FBE-10AD-1746-9F0D-14DFDDE2976B}"/>
                </a:ext>
              </a:extLst>
            </p:cNvPr>
            <p:cNvSpPr>
              <a:spLocks noChangeArrowheads="1"/>
            </p:cNvSpPr>
            <p:nvPr/>
          </p:nvSpPr>
          <p:spPr bwMode="auto">
            <a:xfrm>
              <a:off x="72390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04" name="Rectangle 80">
              <a:extLst>
                <a:ext uri="{FF2B5EF4-FFF2-40B4-BE49-F238E27FC236}">
                  <a16:creationId xmlns:a16="http://schemas.microsoft.com/office/drawing/2014/main" id="{3046020B-FB06-C948-950A-5785A19437D8}"/>
                </a:ext>
              </a:extLst>
            </p:cNvPr>
            <p:cNvSpPr>
              <a:spLocks noChangeArrowheads="1"/>
            </p:cNvSpPr>
            <p:nvPr/>
          </p:nvSpPr>
          <p:spPr bwMode="auto">
            <a:xfrm>
              <a:off x="48768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5" name="Rectangle 41">
              <a:extLst>
                <a:ext uri="{FF2B5EF4-FFF2-40B4-BE49-F238E27FC236}">
                  <a16:creationId xmlns:a16="http://schemas.microsoft.com/office/drawing/2014/main" id="{A368F35E-0D84-3946-A21A-591675592DAB}"/>
                </a:ext>
              </a:extLst>
            </p:cNvPr>
            <p:cNvSpPr>
              <a:spLocks noChangeArrowheads="1"/>
            </p:cNvSpPr>
            <p:nvPr/>
          </p:nvSpPr>
          <p:spPr bwMode="auto">
            <a:xfrm>
              <a:off x="58674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6" name="Rectangle 42">
              <a:extLst>
                <a:ext uri="{FF2B5EF4-FFF2-40B4-BE49-F238E27FC236}">
                  <a16:creationId xmlns:a16="http://schemas.microsoft.com/office/drawing/2014/main" id="{EF6A3FD9-BD18-F44F-9FBB-602C28F08405}"/>
                </a:ext>
              </a:extLst>
            </p:cNvPr>
            <p:cNvSpPr>
              <a:spLocks noChangeArrowheads="1"/>
            </p:cNvSpPr>
            <p:nvPr/>
          </p:nvSpPr>
          <p:spPr bwMode="auto">
            <a:xfrm>
              <a:off x="58674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07" name="Rectangle 45">
              <a:extLst>
                <a:ext uri="{FF2B5EF4-FFF2-40B4-BE49-F238E27FC236}">
                  <a16:creationId xmlns:a16="http://schemas.microsoft.com/office/drawing/2014/main" id="{9B7CAB88-ABA5-A84D-BDAB-32E72EF3AED4}"/>
                </a:ext>
              </a:extLst>
            </p:cNvPr>
            <p:cNvSpPr>
              <a:spLocks noChangeArrowheads="1"/>
            </p:cNvSpPr>
            <p:nvPr/>
          </p:nvSpPr>
          <p:spPr bwMode="auto">
            <a:xfrm>
              <a:off x="63246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8" name="Rectangle 46">
              <a:extLst>
                <a:ext uri="{FF2B5EF4-FFF2-40B4-BE49-F238E27FC236}">
                  <a16:creationId xmlns:a16="http://schemas.microsoft.com/office/drawing/2014/main" id="{F94AD774-9F52-9240-B2D4-8EA02E4F2D83}"/>
                </a:ext>
              </a:extLst>
            </p:cNvPr>
            <p:cNvSpPr>
              <a:spLocks noChangeArrowheads="1"/>
            </p:cNvSpPr>
            <p:nvPr/>
          </p:nvSpPr>
          <p:spPr bwMode="auto">
            <a:xfrm>
              <a:off x="63246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09" name="Rectangle 47">
              <a:extLst>
                <a:ext uri="{FF2B5EF4-FFF2-40B4-BE49-F238E27FC236}">
                  <a16:creationId xmlns:a16="http://schemas.microsoft.com/office/drawing/2014/main" id="{04274CDB-3C40-3243-9A1C-8AFA25F4C929}"/>
                </a:ext>
              </a:extLst>
            </p:cNvPr>
            <p:cNvSpPr>
              <a:spLocks noChangeArrowheads="1"/>
            </p:cNvSpPr>
            <p:nvPr/>
          </p:nvSpPr>
          <p:spPr bwMode="auto">
            <a:xfrm>
              <a:off x="48768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0" name="Rectangle 49">
              <a:extLst>
                <a:ext uri="{FF2B5EF4-FFF2-40B4-BE49-F238E27FC236}">
                  <a16:creationId xmlns:a16="http://schemas.microsoft.com/office/drawing/2014/main" id="{EEF262D6-F825-1E40-8CA2-716059201991}"/>
                </a:ext>
              </a:extLst>
            </p:cNvPr>
            <p:cNvSpPr>
              <a:spLocks noChangeArrowheads="1"/>
            </p:cNvSpPr>
            <p:nvPr/>
          </p:nvSpPr>
          <p:spPr bwMode="auto">
            <a:xfrm>
              <a:off x="67818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1" name="Rectangle 50">
              <a:extLst>
                <a:ext uri="{FF2B5EF4-FFF2-40B4-BE49-F238E27FC236}">
                  <a16:creationId xmlns:a16="http://schemas.microsoft.com/office/drawing/2014/main" id="{01B78BA4-8D2B-1B47-BDFD-98EA6D23CE91}"/>
                </a:ext>
              </a:extLst>
            </p:cNvPr>
            <p:cNvSpPr>
              <a:spLocks noChangeArrowheads="1"/>
            </p:cNvSpPr>
            <p:nvPr/>
          </p:nvSpPr>
          <p:spPr bwMode="auto">
            <a:xfrm>
              <a:off x="67818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2" name="Rectangle 51">
              <a:extLst>
                <a:ext uri="{FF2B5EF4-FFF2-40B4-BE49-F238E27FC236}">
                  <a16:creationId xmlns:a16="http://schemas.microsoft.com/office/drawing/2014/main" id="{7443337D-4D2F-6141-ABB2-560DC69F5A01}"/>
                </a:ext>
              </a:extLst>
            </p:cNvPr>
            <p:cNvSpPr>
              <a:spLocks noChangeArrowheads="1"/>
            </p:cNvSpPr>
            <p:nvPr/>
          </p:nvSpPr>
          <p:spPr bwMode="auto">
            <a:xfrm>
              <a:off x="54102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3" name="Rectangle 77">
              <a:extLst>
                <a:ext uri="{FF2B5EF4-FFF2-40B4-BE49-F238E27FC236}">
                  <a16:creationId xmlns:a16="http://schemas.microsoft.com/office/drawing/2014/main" id="{32916B13-9CB1-4C42-A1A1-E0A4292F6E1E}"/>
                </a:ext>
              </a:extLst>
            </p:cNvPr>
            <p:cNvSpPr>
              <a:spLocks noChangeArrowheads="1"/>
            </p:cNvSpPr>
            <p:nvPr/>
          </p:nvSpPr>
          <p:spPr bwMode="auto">
            <a:xfrm>
              <a:off x="54102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4" name="Rectangle 78">
              <a:extLst>
                <a:ext uri="{FF2B5EF4-FFF2-40B4-BE49-F238E27FC236}">
                  <a16:creationId xmlns:a16="http://schemas.microsoft.com/office/drawing/2014/main" id="{EB107B9B-7996-7947-8AED-D60084EF2502}"/>
                </a:ext>
              </a:extLst>
            </p:cNvPr>
            <p:cNvSpPr>
              <a:spLocks noChangeArrowheads="1"/>
            </p:cNvSpPr>
            <p:nvPr/>
          </p:nvSpPr>
          <p:spPr bwMode="auto">
            <a:xfrm>
              <a:off x="72390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5" name="Rectangle 79">
              <a:extLst>
                <a:ext uri="{FF2B5EF4-FFF2-40B4-BE49-F238E27FC236}">
                  <a16:creationId xmlns:a16="http://schemas.microsoft.com/office/drawing/2014/main" id="{717F8D8A-BF1F-164B-B3F5-0E2EE423ED69}"/>
                </a:ext>
              </a:extLst>
            </p:cNvPr>
            <p:cNvSpPr>
              <a:spLocks noChangeArrowheads="1"/>
            </p:cNvSpPr>
            <p:nvPr/>
          </p:nvSpPr>
          <p:spPr bwMode="auto">
            <a:xfrm>
              <a:off x="72390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6" name="Rectangle 80">
              <a:extLst>
                <a:ext uri="{FF2B5EF4-FFF2-40B4-BE49-F238E27FC236}">
                  <a16:creationId xmlns:a16="http://schemas.microsoft.com/office/drawing/2014/main" id="{362A6791-69E8-914D-A992-366BAC7C1743}"/>
                </a:ext>
              </a:extLst>
            </p:cNvPr>
            <p:cNvSpPr>
              <a:spLocks noChangeArrowheads="1"/>
            </p:cNvSpPr>
            <p:nvPr/>
          </p:nvSpPr>
          <p:spPr bwMode="auto">
            <a:xfrm>
              <a:off x="48768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7" name="Rectangle 41">
              <a:extLst>
                <a:ext uri="{FF2B5EF4-FFF2-40B4-BE49-F238E27FC236}">
                  <a16:creationId xmlns:a16="http://schemas.microsoft.com/office/drawing/2014/main" id="{F18BBEE9-894B-C748-AF45-E2868E59DCD3}"/>
                </a:ext>
              </a:extLst>
            </p:cNvPr>
            <p:cNvSpPr>
              <a:spLocks noChangeArrowheads="1"/>
            </p:cNvSpPr>
            <p:nvPr/>
          </p:nvSpPr>
          <p:spPr bwMode="auto">
            <a:xfrm>
              <a:off x="58674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8" name="Rectangle 42">
              <a:extLst>
                <a:ext uri="{FF2B5EF4-FFF2-40B4-BE49-F238E27FC236}">
                  <a16:creationId xmlns:a16="http://schemas.microsoft.com/office/drawing/2014/main" id="{17F09B7F-49DB-B34E-A684-5FAB3A131F80}"/>
                </a:ext>
              </a:extLst>
            </p:cNvPr>
            <p:cNvSpPr>
              <a:spLocks noChangeArrowheads="1"/>
            </p:cNvSpPr>
            <p:nvPr/>
          </p:nvSpPr>
          <p:spPr bwMode="auto">
            <a:xfrm>
              <a:off x="58674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19" name="Rectangle 45">
              <a:extLst>
                <a:ext uri="{FF2B5EF4-FFF2-40B4-BE49-F238E27FC236}">
                  <a16:creationId xmlns:a16="http://schemas.microsoft.com/office/drawing/2014/main" id="{E94D69F6-C231-124F-B65B-BB7CA259AE06}"/>
                </a:ext>
              </a:extLst>
            </p:cNvPr>
            <p:cNvSpPr>
              <a:spLocks noChangeArrowheads="1"/>
            </p:cNvSpPr>
            <p:nvPr/>
          </p:nvSpPr>
          <p:spPr bwMode="auto">
            <a:xfrm>
              <a:off x="63246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0" name="Rectangle 46">
              <a:extLst>
                <a:ext uri="{FF2B5EF4-FFF2-40B4-BE49-F238E27FC236}">
                  <a16:creationId xmlns:a16="http://schemas.microsoft.com/office/drawing/2014/main" id="{7A1FE390-4A72-A846-9077-70D8E1FBF394}"/>
                </a:ext>
              </a:extLst>
            </p:cNvPr>
            <p:cNvSpPr>
              <a:spLocks noChangeArrowheads="1"/>
            </p:cNvSpPr>
            <p:nvPr/>
          </p:nvSpPr>
          <p:spPr bwMode="auto">
            <a:xfrm>
              <a:off x="63246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1" name="Rectangle 47">
              <a:extLst>
                <a:ext uri="{FF2B5EF4-FFF2-40B4-BE49-F238E27FC236}">
                  <a16:creationId xmlns:a16="http://schemas.microsoft.com/office/drawing/2014/main" id="{EEB47FE3-D972-724B-BF84-E050104CE7CA}"/>
                </a:ext>
              </a:extLst>
            </p:cNvPr>
            <p:cNvSpPr>
              <a:spLocks noChangeArrowheads="1"/>
            </p:cNvSpPr>
            <p:nvPr/>
          </p:nvSpPr>
          <p:spPr bwMode="auto">
            <a:xfrm>
              <a:off x="48768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2" name="Rectangle 49">
              <a:extLst>
                <a:ext uri="{FF2B5EF4-FFF2-40B4-BE49-F238E27FC236}">
                  <a16:creationId xmlns:a16="http://schemas.microsoft.com/office/drawing/2014/main" id="{43164BF2-EA56-9847-BCC6-A7821814FD58}"/>
                </a:ext>
              </a:extLst>
            </p:cNvPr>
            <p:cNvSpPr>
              <a:spLocks noChangeArrowheads="1"/>
            </p:cNvSpPr>
            <p:nvPr/>
          </p:nvSpPr>
          <p:spPr bwMode="auto">
            <a:xfrm>
              <a:off x="67818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3" name="Rectangle 50">
              <a:extLst>
                <a:ext uri="{FF2B5EF4-FFF2-40B4-BE49-F238E27FC236}">
                  <a16:creationId xmlns:a16="http://schemas.microsoft.com/office/drawing/2014/main" id="{3B97958E-93B8-B445-B8A5-FED8F2336B22}"/>
                </a:ext>
              </a:extLst>
            </p:cNvPr>
            <p:cNvSpPr>
              <a:spLocks noChangeArrowheads="1"/>
            </p:cNvSpPr>
            <p:nvPr/>
          </p:nvSpPr>
          <p:spPr bwMode="auto">
            <a:xfrm>
              <a:off x="67818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4" name="Rectangle 51">
              <a:extLst>
                <a:ext uri="{FF2B5EF4-FFF2-40B4-BE49-F238E27FC236}">
                  <a16:creationId xmlns:a16="http://schemas.microsoft.com/office/drawing/2014/main" id="{0662EC2F-692E-B64A-8E21-573DC372F386}"/>
                </a:ext>
              </a:extLst>
            </p:cNvPr>
            <p:cNvSpPr>
              <a:spLocks noChangeArrowheads="1"/>
            </p:cNvSpPr>
            <p:nvPr/>
          </p:nvSpPr>
          <p:spPr bwMode="auto">
            <a:xfrm>
              <a:off x="54102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5" name="Rectangle 77">
              <a:extLst>
                <a:ext uri="{FF2B5EF4-FFF2-40B4-BE49-F238E27FC236}">
                  <a16:creationId xmlns:a16="http://schemas.microsoft.com/office/drawing/2014/main" id="{D3D607CA-E474-E04E-A7C8-B0CFB499764B}"/>
                </a:ext>
              </a:extLst>
            </p:cNvPr>
            <p:cNvSpPr>
              <a:spLocks noChangeArrowheads="1"/>
            </p:cNvSpPr>
            <p:nvPr/>
          </p:nvSpPr>
          <p:spPr bwMode="auto">
            <a:xfrm>
              <a:off x="54102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6" name="Rectangle 78">
              <a:extLst>
                <a:ext uri="{FF2B5EF4-FFF2-40B4-BE49-F238E27FC236}">
                  <a16:creationId xmlns:a16="http://schemas.microsoft.com/office/drawing/2014/main" id="{C6D26E03-479B-D64F-B548-B2254677FCDE}"/>
                </a:ext>
              </a:extLst>
            </p:cNvPr>
            <p:cNvSpPr>
              <a:spLocks noChangeArrowheads="1"/>
            </p:cNvSpPr>
            <p:nvPr/>
          </p:nvSpPr>
          <p:spPr bwMode="auto">
            <a:xfrm>
              <a:off x="72390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7" name="Rectangle 79">
              <a:extLst>
                <a:ext uri="{FF2B5EF4-FFF2-40B4-BE49-F238E27FC236}">
                  <a16:creationId xmlns:a16="http://schemas.microsoft.com/office/drawing/2014/main" id="{C4C6EB1F-9A95-C745-811C-2868CF603ED5}"/>
                </a:ext>
              </a:extLst>
            </p:cNvPr>
            <p:cNvSpPr>
              <a:spLocks noChangeArrowheads="1"/>
            </p:cNvSpPr>
            <p:nvPr/>
          </p:nvSpPr>
          <p:spPr bwMode="auto">
            <a:xfrm>
              <a:off x="72390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8" name="Rectangle 80">
              <a:extLst>
                <a:ext uri="{FF2B5EF4-FFF2-40B4-BE49-F238E27FC236}">
                  <a16:creationId xmlns:a16="http://schemas.microsoft.com/office/drawing/2014/main" id="{0A626588-7086-F746-A1E1-E0FE0CBAC210}"/>
                </a:ext>
              </a:extLst>
            </p:cNvPr>
            <p:cNvSpPr>
              <a:spLocks noChangeArrowheads="1"/>
            </p:cNvSpPr>
            <p:nvPr/>
          </p:nvSpPr>
          <p:spPr bwMode="auto">
            <a:xfrm>
              <a:off x="48768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9" name="Rectangle 41">
              <a:extLst>
                <a:ext uri="{FF2B5EF4-FFF2-40B4-BE49-F238E27FC236}">
                  <a16:creationId xmlns:a16="http://schemas.microsoft.com/office/drawing/2014/main" id="{35E5027D-497C-8D48-B17C-0DDE6DE4E523}"/>
                </a:ext>
              </a:extLst>
            </p:cNvPr>
            <p:cNvSpPr>
              <a:spLocks noChangeArrowheads="1"/>
            </p:cNvSpPr>
            <p:nvPr/>
          </p:nvSpPr>
          <p:spPr bwMode="auto">
            <a:xfrm>
              <a:off x="58674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0" name="Rectangle 42">
              <a:extLst>
                <a:ext uri="{FF2B5EF4-FFF2-40B4-BE49-F238E27FC236}">
                  <a16:creationId xmlns:a16="http://schemas.microsoft.com/office/drawing/2014/main" id="{C991E40F-EDBE-1E46-88B3-2B5A7F5FD3C5}"/>
                </a:ext>
              </a:extLst>
            </p:cNvPr>
            <p:cNvSpPr>
              <a:spLocks noChangeArrowheads="1"/>
            </p:cNvSpPr>
            <p:nvPr/>
          </p:nvSpPr>
          <p:spPr bwMode="auto">
            <a:xfrm>
              <a:off x="58674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1" name="Rectangle 45">
              <a:extLst>
                <a:ext uri="{FF2B5EF4-FFF2-40B4-BE49-F238E27FC236}">
                  <a16:creationId xmlns:a16="http://schemas.microsoft.com/office/drawing/2014/main" id="{CA54A418-E498-4544-8575-3BE3CB63A182}"/>
                </a:ext>
              </a:extLst>
            </p:cNvPr>
            <p:cNvSpPr>
              <a:spLocks noChangeArrowheads="1"/>
            </p:cNvSpPr>
            <p:nvPr/>
          </p:nvSpPr>
          <p:spPr bwMode="auto">
            <a:xfrm>
              <a:off x="63246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2" name="Rectangle 46">
              <a:extLst>
                <a:ext uri="{FF2B5EF4-FFF2-40B4-BE49-F238E27FC236}">
                  <a16:creationId xmlns:a16="http://schemas.microsoft.com/office/drawing/2014/main" id="{A0246B64-55B6-B146-829A-F95FCA3AF973}"/>
                </a:ext>
              </a:extLst>
            </p:cNvPr>
            <p:cNvSpPr>
              <a:spLocks noChangeArrowheads="1"/>
            </p:cNvSpPr>
            <p:nvPr/>
          </p:nvSpPr>
          <p:spPr bwMode="auto">
            <a:xfrm>
              <a:off x="63246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3" name="Rectangle 47">
              <a:extLst>
                <a:ext uri="{FF2B5EF4-FFF2-40B4-BE49-F238E27FC236}">
                  <a16:creationId xmlns:a16="http://schemas.microsoft.com/office/drawing/2014/main" id="{554685C3-7A8C-864B-A11F-7668434E7A11}"/>
                </a:ext>
              </a:extLst>
            </p:cNvPr>
            <p:cNvSpPr>
              <a:spLocks noChangeArrowheads="1"/>
            </p:cNvSpPr>
            <p:nvPr/>
          </p:nvSpPr>
          <p:spPr bwMode="auto">
            <a:xfrm>
              <a:off x="48768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4" name="Rectangle 49">
              <a:extLst>
                <a:ext uri="{FF2B5EF4-FFF2-40B4-BE49-F238E27FC236}">
                  <a16:creationId xmlns:a16="http://schemas.microsoft.com/office/drawing/2014/main" id="{2EBA0286-163C-0040-B76E-5FFF17A668AC}"/>
                </a:ext>
              </a:extLst>
            </p:cNvPr>
            <p:cNvSpPr>
              <a:spLocks noChangeArrowheads="1"/>
            </p:cNvSpPr>
            <p:nvPr/>
          </p:nvSpPr>
          <p:spPr bwMode="auto">
            <a:xfrm>
              <a:off x="67818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5" name="Rectangle 50">
              <a:extLst>
                <a:ext uri="{FF2B5EF4-FFF2-40B4-BE49-F238E27FC236}">
                  <a16:creationId xmlns:a16="http://schemas.microsoft.com/office/drawing/2014/main" id="{31DDAFB4-361B-D948-8467-6318A3092F82}"/>
                </a:ext>
              </a:extLst>
            </p:cNvPr>
            <p:cNvSpPr>
              <a:spLocks noChangeArrowheads="1"/>
            </p:cNvSpPr>
            <p:nvPr/>
          </p:nvSpPr>
          <p:spPr bwMode="auto">
            <a:xfrm>
              <a:off x="67818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6" name="Rectangle 51">
              <a:extLst>
                <a:ext uri="{FF2B5EF4-FFF2-40B4-BE49-F238E27FC236}">
                  <a16:creationId xmlns:a16="http://schemas.microsoft.com/office/drawing/2014/main" id="{23FF0FF1-960A-0E42-997B-A0A6AC3ABD7E}"/>
                </a:ext>
              </a:extLst>
            </p:cNvPr>
            <p:cNvSpPr>
              <a:spLocks noChangeArrowheads="1"/>
            </p:cNvSpPr>
            <p:nvPr/>
          </p:nvSpPr>
          <p:spPr bwMode="auto">
            <a:xfrm>
              <a:off x="54102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7" name="Rectangle 459">
              <a:extLst>
                <a:ext uri="{FF2B5EF4-FFF2-40B4-BE49-F238E27FC236}">
                  <a16:creationId xmlns:a16="http://schemas.microsoft.com/office/drawing/2014/main" id="{99FF3C76-4CAC-0B48-91CD-6D29167667DF}"/>
                </a:ext>
              </a:extLst>
            </p:cNvPr>
            <p:cNvSpPr>
              <a:spLocks noChangeArrowheads="1"/>
            </p:cNvSpPr>
            <p:nvPr/>
          </p:nvSpPr>
          <p:spPr bwMode="auto">
            <a:xfrm>
              <a:off x="54102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8" name="Rectangle 460">
              <a:extLst>
                <a:ext uri="{FF2B5EF4-FFF2-40B4-BE49-F238E27FC236}">
                  <a16:creationId xmlns:a16="http://schemas.microsoft.com/office/drawing/2014/main" id="{1C00B7C8-7591-C346-A92C-718DD664BB1F}"/>
                </a:ext>
              </a:extLst>
            </p:cNvPr>
            <p:cNvSpPr>
              <a:spLocks noChangeArrowheads="1"/>
            </p:cNvSpPr>
            <p:nvPr/>
          </p:nvSpPr>
          <p:spPr bwMode="auto">
            <a:xfrm>
              <a:off x="72390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9" name="Rectangle 461">
              <a:extLst>
                <a:ext uri="{FF2B5EF4-FFF2-40B4-BE49-F238E27FC236}">
                  <a16:creationId xmlns:a16="http://schemas.microsoft.com/office/drawing/2014/main" id="{84E974D8-32B9-2E4B-8D3C-030E7F26AF1A}"/>
                </a:ext>
              </a:extLst>
            </p:cNvPr>
            <p:cNvSpPr>
              <a:spLocks noChangeArrowheads="1"/>
            </p:cNvSpPr>
            <p:nvPr/>
          </p:nvSpPr>
          <p:spPr bwMode="auto">
            <a:xfrm>
              <a:off x="72390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40" name="Rectangle 462">
              <a:extLst>
                <a:ext uri="{FF2B5EF4-FFF2-40B4-BE49-F238E27FC236}">
                  <a16:creationId xmlns:a16="http://schemas.microsoft.com/office/drawing/2014/main" id="{D5A0A869-60EC-8B47-B5E5-6AD6285619CC}"/>
                </a:ext>
              </a:extLst>
            </p:cNvPr>
            <p:cNvSpPr>
              <a:spLocks noChangeArrowheads="1"/>
            </p:cNvSpPr>
            <p:nvPr/>
          </p:nvSpPr>
          <p:spPr bwMode="auto">
            <a:xfrm>
              <a:off x="48768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1" name="Rectangle 41">
              <a:extLst>
                <a:ext uri="{FF2B5EF4-FFF2-40B4-BE49-F238E27FC236}">
                  <a16:creationId xmlns:a16="http://schemas.microsoft.com/office/drawing/2014/main" id="{4588848E-CB93-304A-9E97-F00BDAC5B166}"/>
                </a:ext>
              </a:extLst>
            </p:cNvPr>
            <p:cNvSpPr>
              <a:spLocks noChangeArrowheads="1"/>
            </p:cNvSpPr>
            <p:nvPr/>
          </p:nvSpPr>
          <p:spPr bwMode="auto">
            <a:xfrm>
              <a:off x="58674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2" name="Rectangle 42">
              <a:extLst>
                <a:ext uri="{FF2B5EF4-FFF2-40B4-BE49-F238E27FC236}">
                  <a16:creationId xmlns:a16="http://schemas.microsoft.com/office/drawing/2014/main" id="{7B2AB922-DF36-9543-A201-180DEDF819F6}"/>
                </a:ext>
              </a:extLst>
            </p:cNvPr>
            <p:cNvSpPr>
              <a:spLocks noChangeArrowheads="1"/>
            </p:cNvSpPr>
            <p:nvPr/>
          </p:nvSpPr>
          <p:spPr bwMode="auto">
            <a:xfrm>
              <a:off x="58674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3" name="Rectangle 45">
              <a:extLst>
                <a:ext uri="{FF2B5EF4-FFF2-40B4-BE49-F238E27FC236}">
                  <a16:creationId xmlns:a16="http://schemas.microsoft.com/office/drawing/2014/main" id="{3710D6F7-86AE-094E-A218-85EEC85501EF}"/>
                </a:ext>
              </a:extLst>
            </p:cNvPr>
            <p:cNvSpPr>
              <a:spLocks noChangeArrowheads="1"/>
            </p:cNvSpPr>
            <p:nvPr/>
          </p:nvSpPr>
          <p:spPr bwMode="auto">
            <a:xfrm>
              <a:off x="63246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4" name="Rectangle 46">
              <a:extLst>
                <a:ext uri="{FF2B5EF4-FFF2-40B4-BE49-F238E27FC236}">
                  <a16:creationId xmlns:a16="http://schemas.microsoft.com/office/drawing/2014/main" id="{7B59F26E-ED1C-2A4D-9648-5EE75984D1C9}"/>
                </a:ext>
              </a:extLst>
            </p:cNvPr>
            <p:cNvSpPr>
              <a:spLocks noChangeArrowheads="1"/>
            </p:cNvSpPr>
            <p:nvPr/>
          </p:nvSpPr>
          <p:spPr bwMode="auto">
            <a:xfrm>
              <a:off x="63246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5" name="Rectangle 47">
              <a:extLst>
                <a:ext uri="{FF2B5EF4-FFF2-40B4-BE49-F238E27FC236}">
                  <a16:creationId xmlns:a16="http://schemas.microsoft.com/office/drawing/2014/main" id="{5F345C2A-E088-C04B-AF56-B2F43C6D7D6B}"/>
                </a:ext>
              </a:extLst>
            </p:cNvPr>
            <p:cNvSpPr>
              <a:spLocks noChangeArrowheads="1"/>
            </p:cNvSpPr>
            <p:nvPr/>
          </p:nvSpPr>
          <p:spPr bwMode="auto">
            <a:xfrm>
              <a:off x="48768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6" name="Rectangle 49">
              <a:extLst>
                <a:ext uri="{FF2B5EF4-FFF2-40B4-BE49-F238E27FC236}">
                  <a16:creationId xmlns:a16="http://schemas.microsoft.com/office/drawing/2014/main" id="{ACC29302-3DF3-3C4F-BC62-614CF5DC1F6F}"/>
                </a:ext>
              </a:extLst>
            </p:cNvPr>
            <p:cNvSpPr>
              <a:spLocks noChangeArrowheads="1"/>
            </p:cNvSpPr>
            <p:nvPr/>
          </p:nvSpPr>
          <p:spPr bwMode="auto">
            <a:xfrm>
              <a:off x="67818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7" name="Rectangle 50">
              <a:extLst>
                <a:ext uri="{FF2B5EF4-FFF2-40B4-BE49-F238E27FC236}">
                  <a16:creationId xmlns:a16="http://schemas.microsoft.com/office/drawing/2014/main" id="{DF48E0EB-693E-7B47-BF0E-57CFB98B7EB9}"/>
                </a:ext>
              </a:extLst>
            </p:cNvPr>
            <p:cNvSpPr>
              <a:spLocks noChangeArrowheads="1"/>
            </p:cNvSpPr>
            <p:nvPr/>
          </p:nvSpPr>
          <p:spPr bwMode="auto">
            <a:xfrm>
              <a:off x="67818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8" name="Rectangle 51">
              <a:extLst>
                <a:ext uri="{FF2B5EF4-FFF2-40B4-BE49-F238E27FC236}">
                  <a16:creationId xmlns:a16="http://schemas.microsoft.com/office/drawing/2014/main" id="{61A868CC-B2D0-CB4B-8A3D-A2FADC0E8338}"/>
                </a:ext>
              </a:extLst>
            </p:cNvPr>
            <p:cNvSpPr>
              <a:spLocks noChangeArrowheads="1"/>
            </p:cNvSpPr>
            <p:nvPr/>
          </p:nvSpPr>
          <p:spPr bwMode="auto">
            <a:xfrm>
              <a:off x="54102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9" name="Rectangle 471">
              <a:extLst>
                <a:ext uri="{FF2B5EF4-FFF2-40B4-BE49-F238E27FC236}">
                  <a16:creationId xmlns:a16="http://schemas.microsoft.com/office/drawing/2014/main" id="{4BCDC9AB-409A-DE4B-832A-4BE0B4F945E4}"/>
                </a:ext>
              </a:extLst>
            </p:cNvPr>
            <p:cNvSpPr>
              <a:spLocks noChangeArrowheads="1"/>
            </p:cNvSpPr>
            <p:nvPr/>
          </p:nvSpPr>
          <p:spPr bwMode="auto">
            <a:xfrm>
              <a:off x="54102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0" name="Rectangle 472">
              <a:extLst>
                <a:ext uri="{FF2B5EF4-FFF2-40B4-BE49-F238E27FC236}">
                  <a16:creationId xmlns:a16="http://schemas.microsoft.com/office/drawing/2014/main" id="{4AB5E79A-5552-AD44-AD57-0B7B846DB49E}"/>
                </a:ext>
              </a:extLst>
            </p:cNvPr>
            <p:cNvSpPr>
              <a:spLocks noChangeArrowheads="1"/>
            </p:cNvSpPr>
            <p:nvPr/>
          </p:nvSpPr>
          <p:spPr bwMode="auto">
            <a:xfrm>
              <a:off x="72390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1" name="Rectangle 473">
              <a:extLst>
                <a:ext uri="{FF2B5EF4-FFF2-40B4-BE49-F238E27FC236}">
                  <a16:creationId xmlns:a16="http://schemas.microsoft.com/office/drawing/2014/main" id="{26A34CDE-1E66-E840-8827-FC06C77B1C33}"/>
                </a:ext>
              </a:extLst>
            </p:cNvPr>
            <p:cNvSpPr>
              <a:spLocks noChangeArrowheads="1"/>
            </p:cNvSpPr>
            <p:nvPr/>
          </p:nvSpPr>
          <p:spPr bwMode="auto">
            <a:xfrm>
              <a:off x="72390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52" name="Rectangle 474">
              <a:extLst>
                <a:ext uri="{FF2B5EF4-FFF2-40B4-BE49-F238E27FC236}">
                  <a16:creationId xmlns:a16="http://schemas.microsoft.com/office/drawing/2014/main" id="{BA2A6220-1C97-2C40-8EA0-0F2D34697EA0}"/>
                </a:ext>
              </a:extLst>
            </p:cNvPr>
            <p:cNvSpPr>
              <a:spLocks noChangeArrowheads="1"/>
            </p:cNvSpPr>
            <p:nvPr/>
          </p:nvSpPr>
          <p:spPr bwMode="auto">
            <a:xfrm>
              <a:off x="48768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3" name="Rectangle 41">
              <a:extLst>
                <a:ext uri="{FF2B5EF4-FFF2-40B4-BE49-F238E27FC236}">
                  <a16:creationId xmlns:a16="http://schemas.microsoft.com/office/drawing/2014/main" id="{7FBCE419-7EE9-F44D-A046-0A5EEA4986D8}"/>
                </a:ext>
              </a:extLst>
            </p:cNvPr>
            <p:cNvSpPr>
              <a:spLocks noChangeArrowheads="1"/>
            </p:cNvSpPr>
            <p:nvPr/>
          </p:nvSpPr>
          <p:spPr bwMode="auto">
            <a:xfrm>
              <a:off x="58674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4" name="Rectangle 42">
              <a:extLst>
                <a:ext uri="{FF2B5EF4-FFF2-40B4-BE49-F238E27FC236}">
                  <a16:creationId xmlns:a16="http://schemas.microsoft.com/office/drawing/2014/main" id="{CC0A95D8-140B-7F48-A281-7C0A0F7353BC}"/>
                </a:ext>
              </a:extLst>
            </p:cNvPr>
            <p:cNvSpPr>
              <a:spLocks noChangeArrowheads="1"/>
            </p:cNvSpPr>
            <p:nvPr/>
          </p:nvSpPr>
          <p:spPr bwMode="auto">
            <a:xfrm>
              <a:off x="58674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55" name="Rectangle 45">
              <a:extLst>
                <a:ext uri="{FF2B5EF4-FFF2-40B4-BE49-F238E27FC236}">
                  <a16:creationId xmlns:a16="http://schemas.microsoft.com/office/drawing/2014/main" id="{6917405A-CA8E-9247-9626-46B2E4C6FB78}"/>
                </a:ext>
              </a:extLst>
            </p:cNvPr>
            <p:cNvSpPr>
              <a:spLocks noChangeArrowheads="1"/>
            </p:cNvSpPr>
            <p:nvPr/>
          </p:nvSpPr>
          <p:spPr bwMode="auto">
            <a:xfrm>
              <a:off x="63246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6" name="Rectangle 46">
              <a:extLst>
                <a:ext uri="{FF2B5EF4-FFF2-40B4-BE49-F238E27FC236}">
                  <a16:creationId xmlns:a16="http://schemas.microsoft.com/office/drawing/2014/main" id="{1420AFBD-B895-5148-BDD5-3561A26CE2DF}"/>
                </a:ext>
              </a:extLst>
            </p:cNvPr>
            <p:cNvSpPr>
              <a:spLocks noChangeArrowheads="1"/>
            </p:cNvSpPr>
            <p:nvPr/>
          </p:nvSpPr>
          <p:spPr bwMode="auto">
            <a:xfrm>
              <a:off x="63246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57" name="Rectangle 47">
              <a:extLst>
                <a:ext uri="{FF2B5EF4-FFF2-40B4-BE49-F238E27FC236}">
                  <a16:creationId xmlns:a16="http://schemas.microsoft.com/office/drawing/2014/main" id="{F12F1768-3C38-BF47-87F4-036B0E89B7DA}"/>
                </a:ext>
              </a:extLst>
            </p:cNvPr>
            <p:cNvSpPr>
              <a:spLocks noChangeArrowheads="1"/>
            </p:cNvSpPr>
            <p:nvPr/>
          </p:nvSpPr>
          <p:spPr bwMode="auto">
            <a:xfrm>
              <a:off x="48768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58" name="Rectangle 49">
              <a:extLst>
                <a:ext uri="{FF2B5EF4-FFF2-40B4-BE49-F238E27FC236}">
                  <a16:creationId xmlns:a16="http://schemas.microsoft.com/office/drawing/2014/main" id="{0D953D60-A6A4-2C43-B076-8DE08BC36608}"/>
                </a:ext>
              </a:extLst>
            </p:cNvPr>
            <p:cNvSpPr>
              <a:spLocks noChangeArrowheads="1"/>
            </p:cNvSpPr>
            <p:nvPr/>
          </p:nvSpPr>
          <p:spPr bwMode="auto">
            <a:xfrm>
              <a:off x="67818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9" name="Rectangle 50">
              <a:extLst>
                <a:ext uri="{FF2B5EF4-FFF2-40B4-BE49-F238E27FC236}">
                  <a16:creationId xmlns:a16="http://schemas.microsoft.com/office/drawing/2014/main" id="{8DC95015-536C-9B40-8530-794585D2BD1A}"/>
                </a:ext>
              </a:extLst>
            </p:cNvPr>
            <p:cNvSpPr>
              <a:spLocks noChangeArrowheads="1"/>
            </p:cNvSpPr>
            <p:nvPr/>
          </p:nvSpPr>
          <p:spPr bwMode="auto">
            <a:xfrm>
              <a:off x="67818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60" name="Rectangle 51">
              <a:extLst>
                <a:ext uri="{FF2B5EF4-FFF2-40B4-BE49-F238E27FC236}">
                  <a16:creationId xmlns:a16="http://schemas.microsoft.com/office/drawing/2014/main" id="{0B89DC75-40BE-DD49-8006-ABFD3A9F24CA}"/>
                </a:ext>
              </a:extLst>
            </p:cNvPr>
            <p:cNvSpPr>
              <a:spLocks noChangeArrowheads="1"/>
            </p:cNvSpPr>
            <p:nvPr/>
          </p:nvSpPr>
          <p:spPr bwMode="auto">
            <a:xfrm>
              <a:off x="54102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61" name="Rectangle 483">
              <a:extLst>
                <a:ext uri="{FF2B5EF4-FFF2-40B4-BE49-F238E27FC236}">
                  <a16:creationId xmlns:a16="http://schemas.microsoft.com/office/drawing/2014/main" id="{FD49271D-782E-DA4A-9734-9713B9C0CEE7}"/>
                </a:ext>
              </a:extLst>
            </p:cNvPr>
            <p:cNvSpPr>
              <a:spLocks noChangeArrowheads="1"/>
            </p:cNvSpPr>
            <p:nvPr/>
          </p:nvSpPr>
          <p:spPr bwMode="auto">
            <a:xfrm>
              <a:off x="54102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2" name="Rectangle 484">
              <a:extLst>
                <a:ext uri="{FF2B5EF4-FFF2-40B4-BE49-F238E27FC236}">
                  <a16:creationId xmlns:a16="http://schemas.microsoft.com/office/drawing/2014/main" id="{A4EC248D-0D3C-C548-9024-A66A1BB89DC1}"/>
                </a:ext>
              </a:extLst>
            </p:cNvPr>
            <p:cNvSpPr>
              <a:spLocks noChangeArrowheads="1"/>
            </p:cNvSpPr>
            <p:nvPr/>
          </p:nvSpPr>
          <p:spPr bwMode="auto">
            <a:xfrm>
              <a:off x="72390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3" name="Rectangle 485">
              <a:extLst>
                <a:ext uri="{FF2B5EF4-FFF2-40B4-BE49-F238E27FC236}">
                  <a16:creationId xmlns:a16="http://schemas.microsoft.com/office/drawing/2014/main" id="{CAA96DF3-75B0-3540-812B-2EFAC83CE885}"/>
                </a:ext>
              </a:extLst>
            </p:cNvPr>
            <p:cNvSpPr>
              <a:spLocks noChangeArrowheads="1"/>
            </p:cNvSpPr>
            <p:nvPr/>
          </p:nvSpPr>
          <p:spPr bwMode="auto">
            <a:xfrm>
              <a:off x="72390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64" name="Rectangle 486">
              <a:extLst>
                <a:ext uri="{FF2B5EF4-FFF2-40B4-BE49-F238E27FC236}">
                  <a16:creationId xmlns:a16="http://schemas.microsoft.com/office/drawing/2014/main" id="{350EB945-FA90-1842-87B3-F7AF9BBBC4AB}"/>
                </a:ext>
              </a:extLst>
            </p:cNvPr>
            <p:cNvSpPr>
              <a:spLocks noChangeArrowheads="1"/>
            </p:cNvSpPr>
            <p:nvPr/>
          </p:nvSpPr>
          <p:spPr bwMode="auto">
            <a:xfrm>
              <a:off x="48768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5" name="Rectangle 41">
              <a:extLst>
                <a:ext uri="{FF2B5EF4-FFF2-40B4-BE49-F238E27FC236}">
                  <a16:creationId xmlns:a16="http://schemas.microsoft.com/office/drawing/2014/main" id="{1C8BDF66-109B-BC41-B915-DD1AE0CE3613}"/>
                </a:ext>
              </a:extLst>
            </p:cNvPr>
            <p:cNvSpPr>
              <a:spLocks noChangeArrowheads="1"/>
            </p:cNvSpPr>
            <p:nvPr/>
          </p:nvSpPr>
          <p:spPr bwMode="auto">
            <a:xfrm>
              <a:off x="58674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6" name="Rectangle 42">
              <a:extLst>
                <a:ext uri="{FF2B5EF4-FFF2-40B4-BE49-F238E27FC236}">
                  <a16:creationId xmlns:a16="http://schemas.microsoft.com/office/drawing/2014/main" id="{D2FABF7B-38BF-C941-96F1-E56E1EECBC2F}"/>
                </a:ext>
              </a:extLst>
            </p:cNvPr>
            <p:cNvSpPr>
              <a:spLocks noChangeArrowheads="1"/>
            </p:cNvSpPr>
            <p:nvPr/>
          </p:nvSpPr>
          <p:spPr bwMode="auto">
            <a:xfrm>
              <a:off x="58674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67" name="Rectangle 45">
              <a:extLst>
                <a:ext uri="{FF2B5EF4-FFF2-40B4-BE49-F238E27FC236}">
                  <a16:creationId xmlns:a16="http://schemas.microsoft.com/office/drawing/2014/main" id="{6B9A1A47-16DE-DB4A-890C-F384C3275E95}"/>
                </a:ext>
              </a:extLst>
            </p:cNvPr>
            <p:cNvSpPr>
              <a:spLocks noChangeArrowheads="1"/>
            </p:cNvSpPr>
            <p:nvPr/>
          </p:nvSpPr>
          <p:spPr bwMode="auto">
            <a:xfrm>
              <a:off x="63246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8" name="Rectangle 46">
              <a:extLst>
                <a:ext uri="{FF2B5EF4-FFF2-40B4-BE49-F238E27FC236}">
                  <a16:creationId xmlns:a16="http://schemas.microsoft.com/office/drawing/2014/main" id="{08E7D1EF-DF47-A54C-A70C-41392D5E17D5}"/>
                </a:ext>
              </a:extLst>
            </p:cNvPr>
            <p:cNvSpPr>
              <a:spLocks noChangeArrowheads="1"/>
            </p:cNvSpPr>
            <p:nvPr/>
          </p:nvSpPr>
          <p:spPr bwMode="auto">
            <a:xfrm>
              <a:off x="63246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69" name="Rectangle 49">
              <a:extLst>
                <a:ext uri="{FF2B5EF4-FFF2-40B4-BE49-F238E27FC236}">
                  <a16:creationId xmlns:a16="http://schemas.microsoft.com/office/drawing/2014/main" id="{1E958F5E-FD7D-6B4C-9377-4D938CD62E83}"/>
                </a:ext>
              </a:extLst>
            </p:cNvPr>
            <p:cNvSpPr>
              <a:spLocks noChangeArrowheads="1"/>
            </p:cNvSpPr>
            <p:nvPr/>
          </p:nvSpPr>
          <p:spPr bwMode="auto">
            <a:xfrm>
              <a:off x="67818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0" name="Rectangle 50">
              <a:extLst>
                <a:ext uri="{FF2B5EF4-FFF2-40B4-BE49-F238E27FC236}">
                  <a16:creationId xmlns:a16="http://schemas.microsoft.com/office/drawing/2014/main" id="{49B5FAC0-4973-4A4D-AA0A-97D132649844}"/>
                </a:ext>
              </a:extLst>
            </p:cNvPr>
            <p:cNvSpPr>
              <a:spLocks noChangeArrowheads="1"/>
            </p:cNvSpPr>
            <p:nvPr/>
          </p:nvSpPr>
          <p:spPr bwMode="auto">
            <a:xfrm>
              <a:off x="67818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1" name="Rectangle 51">
              <a:extLst>
                <a:ext uri="{FF2B5EF4-FFF2-40B4-BE49-F238E27FC236}">
                  <a16:creationId xmlns:a16="http://schemas.microsoft.com/office/drawing/2014/main" id="{87D207F7-10FA-C441-A114-EEAF84B60BE6}"/>
                </a:ext>
              </a:extLst>
            </p:cNvPr>
            <p:cNvSpPr>
              <a:spLocks noChangeArrowheads="1"/>
            </p:cNvSpPr>
            <p:nvPr/>
          </p:nvSpPr>
          <p:spPr bwMode="auto">
            <a:xfrm>
              <a:off x="54102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2" name="Rectangle 494">
              <a:extLst>
                <a:ext uri="{FF2B5EF4-FFF2-40B4-BE49-F238E27FC236}">
                  <a16:creationId xmlns:a16="http://schemas.microsoft.com/office/drawing/2014/main" id="{D910B81E-C6F7-DB4C-BB09-6F46C5C23C92}"/>
                </a:ext>
              </a:extLst>
            </p:cNvPr>
            <p:cNvSpPr>
              <a:spLocks noChangeArrowheads="1"/>
            </p:cNvSpPr>
            <p:nvPr/>
          </p:nvSpPr>
          <p:spPr bwMode="auto">
            <a:xfrm>
              <a:off x="54102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3" name="Rectangle 495">
              <a:extLst>
                <a:ext uri="{FF2B5EF4-FFF2-40B4-BE49-F238E27FC236}">
                  <a16:creationId xmlns:a16="http://schemas.microsoft.com/office/drawing/2014/main" id="{D2C2FCF7-C633-4245-AE2C-1D25D2CAFBA0}"/>
                </a:ext>
              </a:extLst>
            </p:cNvPr>
            <p:cNvSpPr>
              <a:spLocks noChangeArrowheads="1"/>
            </p:cNvSpPr>
            <p:nvPr/>
          </p:nvSpPr>
          <p:spPr bwMode="auto">
            <a:xfrm>
              <a:off x="72390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4" name="Rectangle 51">
              <a:extLst>
                <a:ext uri="{FF2B5EF4-FFF2-40B4-BE49-F238E27FC236}">
                  <a16:creationId xmlns:a16="http://schemas.microsoft.com/office/drawing/2014/main" id="{3BF89E70-BB48-D746-8134-D4D1CDFAF3AF}"/>
                </a:ext>
              </a:extLst>
            </p:cNvPr>
            <p:cNvSpPr>
              <a:spLocks noChangeArrowheads="1"/>
            </p:cNvSpPr>
            <p:nvPr/>
          </p:nvSpPr>
          <p:spPr bwMode="auto">
            <a:xfrm>
              <a:off x="48768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5" name="Rectangle 498">
              <a:extLst>
                <a:ext uri="{FF2B5EF4-FFF2-40B4-BE49-F238E27FC236}">
                  <a16:creationId xmlns:a16="http://schemas.microsoft.com/office/drawing/2014/main" id="{016814B4-E8AC-F640-81EC-F590149294F4}"/>
                </a:ext>
              </a:extLst>
            </p:cNvPr>
            <p:cNvSpPr>
              <a:spLocks noChangeArrowheads="1"/>
            </p:cNvSpPr>
            <p:nvPr/>
          </p:nvSpPr>
          <p:spPr bwMode="auto">
            <a:xfrm>
              <a:off x="48768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6" name="Rectangle 41">
              <a:extLst>
                <a:ext uri="{FF2B5EF4-FFF2-40B4-BE49-F238E27FC236}">
                  <a16:creationId xmlns:a16="http://schemas.microsoft.com/office/drawing/2014/main" id="{2EFBC861-9A2E-A14C-BE5A-BC12E3B339E0}"/>
                </a:ext>
              </a:extLst>
            </p:cNvPr>
            <p:cNvSpPr>
              <a:spLocks noChangeArrowheads="1"/>
            </p:cNvSpPr>
            <p:nvPr/>
          </p:nvSpPr>
          <p:spPr bwMode="auto">
            <a:xfrm>
              <a:off x="58674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7" name="Rectangle 42">
              <a:extLst>
                <a:ext uri="{FF2B5EF4-FFF2-40B4-BE49-F238E27FC236}">
                  <a16:creationId xmlns:a16="http://schemas.microsoft.com/office/drawing/2014/main" id="{2B6439C6-530D-CB49-A7CC-9670284A07C4}"/>
                </a:ext>
              </a:extLst>
            </p:cNvPr>
            <p:cNvSpPr>
              <a:spLocks noChangeArrowheads="1"/>
            </p:cNvSpPr>
            <p:nvPr/>
          </p:nvSpPr>
          <p:spPr bwMode="auto">
            <a:xfrm>
              <a:off x="58674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8" name="Rectangle 45">
              <a:extLst>
                <a:ext uri="{FF2B5EF4-FFF2-40B4-BE49-F238E27FC236}">
                  <a16:creationId xmlns:a16="http://schemas.microsoft.com/office/drawing/2014/main" id="{415655B3-8512-3A4C-9BF4-AD768933D5E1}"/>
                </a:ext>
              </a:extLst>
            </p:cNvPr>
            <p:cNvSpPr>
              <a:spLocks noChangeArrowheads="1"/>
            </p:cNvSpPr>
            <p:nvPr/>
          </p:nvSpPr>
          <p:spPr bwMode="auto">
            <a:xfrm>
              <a:off x="63246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9" name="Rectangle 46">
              <a:extLst>
                <a:ext uri="{FF2B5EF4-FFF2-40B4-BE49-F238E27FC236}">
                  <a16:creationId xmlns:a16="http://schemas.microsoft.com/office/drawing/2014/main" id="{536F1B0F-C804-AA40-83D4-3F1A7E29E3A6}"/>
                </a:ext>
              </a:extLst>
            </p:cNvPr>
            <p:cNvSpPr>
              <a:spLocks noChangeArrowheads="1"/>
            </p:cNvSpPr>
            <p:nvPr/>
          </p:nvSpPr>
          <p:spPr bwMode="auto">
            <a:xfrm>
              <a:off x="63246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0" name="Rectangle 47">
              <a:extLst>
                <a:ext uri="{FF2B5EF4-FFF2-40B4-BE49-F238E27FC236}">
                  <a16:creationId xmlns:a16="http://schemas.microsoft.com/office/drawing/2014/main" id="{AE3E05DB-179F-3D43-9A94-7F5F147E4CDB}"/>
                </a:ext>
              </a:extLst>
            </p:cNvPr>
            <p:cNvSpPr>
              <a:spLocks noChangeArrowheads="1"/>
            </p:cNvSpPr>
            <p:nvPr/>
          </p:nvSpPr>
          <p:spPr bwMode="auto">
            <a:xfrm>
              <a:off x="48768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1" name="Rectangle 49">
              <a:extLst>
                <a:ext uri="{FF2B5EF4-FFF2-40B4-BE49-F238E27FC236}">
                  <a16:creationId xmlns:a16="http://schemas.microsoft.com/office/drawing/2014/main" id="{76BBEF9F-BBF1-B647-AD8E-6782A917AA1E}"/>
                </a:ext>
              </a:extLst>
            </p:cNvPr>
            <p:cNvSpPr>
              <a:spLocks noChangeArrowheads="1"/>
            </p:cNvSpPr>
            <p:nvPr/>
          </p:nvSpPr>
          <p:spPr bwMode="auto">
            <a:xfrm>
              <a:off x="67818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82" name="Rectangle 50">
              <a:extLst>
                <a:ext uri="{FF2B5EF4-FFF2-40B4-BE49-F238E27FC236}">
                  <a16:creationId xmlns:a16="http://schemas.microsoft.com/office/drawing/2014/main" id="{0BF73BF6-E24D-DB45-B50C-6E9D8353F534}"/>
                </a:ext>
              </a:extLst>
            </p:cNvPr>
            <p:cNvSpPr>
              <a:spLocks noChangeArrowheads="1"/>
            </p:cNvSpPr>
            <p:nvPr/>
          </p:nvSpPr>
          <p:spPr bwMode="auto">
            <a:xfrm>
              <a:off x="67818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3" name="Rectangle 51">
              <a:extLst>
                <a:ext uri="{FF2B5EF4-FFF2-40B4-BE49-F238E27FC236}">
                  <a16:creationId xmlns:a16="http://schemas.microsoft.com/office/drawing/2014/main" id="{C4D21786-8A73-ED47-B3AE-77810520A766}"/>
                </a:ext>
              </a:extLst>
            </p:cNvPr>
            <p:cNvSpPr>
              <a:spLocks noChangeArrowheads="1"/>
            </p:cNvSpPr>
            <p:nvPr/>
          </p:nvSpPr>
          <p:spPr bwMode="auto">
            <a:xfrm>
              <a:off x="54102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4" name="Rectangle 77">
              <a:extLst>
                <a:ext uri="{FF2B5EF4-FFF2-40B4-BE49-F238E27FC236}">
                  <a16:creationId xmlns:a16="http://schemas.microsoft.com/office/drawing/2014/main" id="{A9D6152C-63B1-B646-A407-B6220271B367}"/>
                </a:ext>
              </a:extLst>
            </p:cNvPr>
            <p:cNvSpPr>
              <a:spLocks noChangeArrowheads="1"/>
            </p:cNvSpPr>
            <p:nvPr/>
          </p:nvSpPr>
          <p:spPr bwMode="auto">
            <a:xfrm>
              <a:off x="54102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85" name="Rectangle 80">
              <a:extLst>
                <a:ext uri="{FF2B5EF4-FFF2-40B4-BE49-F238E27FC236}">
                  <a16:creationId xmlns:a16="http://schemas.microsoft.com/office/drawing/2014/main" id="{77051C4A-97F1-2140-BC18-2379DDB6D17D}"/>
                </a:ext>
              </a:extLst>
            </p:cNvPr>
            <p:cNvSpPr>
              <a:spLocks noChangeArrowheads="1"/>
            </p:cNvSpPr>
            <p:nvPr/>
          </p:nvSpPr>
          <p:spPr bwMode="auto">
            <a:xfrm>
              <a:off x="48768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86" name="Rectangle 41">
              <a:extLst>
                <a:ext uri="{FF2B5EF4-FFF2-40B4-BE49-F238E27FC236}">
                  <a16:creationId xmlns:a16="http://schemas.microsoft.com/office/drawing/2014/main" id="{E42DC01E-E85C-A341-AE0C-ADB4470DDC98}"/>
                </a:ext>
              </a:extLst>
            </p:cNvPr>
            <p:cNvSpPr>
              <a:spLocks noChangeArrowheads="1"/>
            </p:cNvSpPr>
            <p:nvPr/>
          </p:nvSpPr>
          <p:spPr bwMode="auto">
            <a:xfrm>
              <a:off x="58674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87" name="Rectangle 42">
              <a:extLst>
                <a:ext uri="{FF2B5EF4-FFF2-40B4-BE49-F238E27FC236}">
                  <a16:creationId xmlns:a16="http://schemas.microsoft.com/office/drawing/2014/main" id="{3F13C121-3DD2-1B4A-A729-AAC1502E671C}"/>
                </a:ext>
              </a:extLst>
            </p:cNvPr>
            <p:cNvSpPr>
              <a:spLocks noChangeArrowheads="1"/>
            </p:cNvSpPr>
            <p:nvPr/>
          </p:nvSpPr>
          <p:spPr bwMode="auto">
            <a:xfrm>
              <a:off x="58674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8" name="Rectangle 45">
              <a:extLst>
                <a:ext uri="{FF2B5EF4-FFF2-40B4-BE49-F238E27FC236}">
                  <a16:creationId xmlns:a16="http://schemas.microsoft.com/office/drawing/2014/main" id="{42952DAA-28E2-1C4D-8F4E-CDE08A41F747}"/>
                </a:ext>
              </a:extLst>
            </p:cNvPr>
            <p:cNvSpPr>
              <a:spLocks noChangeArrowheads="1"/>
            </p:cNvSpPr>
            <p:nvPr/>
          </p:nvSpPr>
          <p:spPr bwMode="auto">
            <a:xfrm>
              <a:off x="63246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89" name="Rectangle 46">
              <a:extLst>
                <a:ext uri="{FF2B5EF4-FFF2-40B4-BE49-F238E27FC236}">
                  <a16:creationId xmlns:a16="http://schemas.microsoft.com/office/drawing/2014/main" id="{F39B47D2-8FE8-1941-8275-62FF127602AC}"/>
                </a:ext>
              </a:extLst>
            </p:cNvPr>
            <p:cNvSpPr>
              <a:spLocks noChangeArrowheads="1"/>
            </p:cNvSpPr>
            <p:nvPr/>
          </p:nvSpPr>
          <p:spPr bwMode="auto">
            <a:xfrm>
              <a:off x="63246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0" name="Rectangle 47">
              <a:extLst>
                <a:ext uri="{FF2B5EF4-FFF2-40B4-BE49-F238E27FC236}">
                  <a16:creationId xmlns:a16="http://schemas.microsoft.com/office/drawing/2014/main" id="{96D14187-EF92-F342-B3AC-CBE4E307004B}"/>
                </a:ext>
              </a:extLst>
            </p:cNvPr>
            <p:cNvSpPr>
              <a:spLocks noChangeArrowheads="1"/>
            </p:cNvSpPr>
            <p:nvPr/>
          </p:nvSpPr>
          <p:spPr bwMode="auto">
            <a:xfrm>
              <a:off x="48768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1" name="Rectangle 49">
              <a:extLst>
                <a:ext uri="{FF2B5EF4-FFF2-40B4-BE49-F238E27FC236}">
                  <a16:creationId xmlns:a16="http://schemas.microsoft.com/office/drawing/2014/main" id="{1A0A02D7-5174-264A-B750-79494901B7F7}"/>
                </a:ext>
              </a:extLst>
            </p:cNvPr>
            <p:cNvSpPr>
              <a:spLocks noChangeArrowheads="1"/>
            </p:cNvSpPr>
            <p:nvPr/>
          </p:nvSpPr>
          <p:spPr bwMode="auto">
            <a:xfrm>
              <a:off x="67818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92" name="Rectangle 50">
              <a:extLst>
                <a:ext uri="{FF2B5EF4-FFF2-40B4-BE49-F238E27FC236}">
                  <a16:creationId xmlns:a16="http://schemas.microsoft.com/office/drawing/2014/main" id="{24F3063C-6FAA-5544-BC77-6EF1C76287DE}"/>
                </a:ext>
              </a:extLst>
            </p:cNvPr>
            <p:cNvSpPr>
              <a:spLocks noChangeArrowheads="1"/>
            </p:cNvSpPr>
            <p:nvPr/>
          </p:nvSpPr>
          <p:spPr bwMode="auto">
            <a:xfrm>
              <a:off x="67818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3" name="Rectangle 51">
              <a:extLst>
                <a:ext uri="{FF2B5EF4-FFF2-40B4-BE49-F238E27FC236}">
                  <a16:creationId xmlns:a16="http://schemas.microsoft.com/office/drawing/2014/main" id="{F7A715AD-13D1-5E4E-8918-9765C0EC4950}"/>
                </a:ext>
              </a:extLst>
            </p:cNvPr>
            <p:cNvSpPr>
              <a:spLocks noChangeArrowheads="1"/>
            </p:cNvSpPr>
            <p:nvPr/>
          </p:nvSpPr>
          <p:spPr bwMode="auto">
            <a:xfrm>
              <a:off x="54102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4" name="Rectangle 77">
              <a:extLst>
                <a:ext uri="{FF2B5EF4-FFF2-40B4-BE49-F238E27FC236}">
                  <a16:creationId xmlns:a16="http://schemas.microsoft.com/office/drawing/2014/main" id="{8664D978-77A3-3243-A434-E29E044822E0}"/>
                </a:ext>
              </a:extLst>
            </p:cNvPr>
            <p:cNvSpPr>
              <a:spLocks noChangeArrowheads="1"/>
            </p:cNvSpPr>
            <p:nvPr/>
          </p:nvSpPr>
          <p:spPr bwMode="auto">
            <a:xfrm>
              <a:off x="54102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95" name="Rectangle 80">
              <a:extLst>
                <a:ext uri="{FF2B5EF4-FFF2-40B4-BE49-F238E27FC236}">
                  <a16:creationId xmlns:a16="http://schemas.microsoft.com/office/drawing/2014/main" id="{153095FE-F348-7F4A-BFA6-D9DAC12E1766}"/>
                </a:ext>
              </a:extLst>
            </p:cNvPr>
            <p:cNvSpPr>
              <a:spLocks noChangeArrowheads="1"/>
            </p:cNvSpPr>
            <p:nvPr/>
          </p:nvSpPr>
          <p:spPr bwMode="auto">
            <a:xfrm>
              <a:off x="48768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96" name="Rectangle 41">
              <a:extLst>
                <a:ext uri="{FF2B5EF4-FFF2-40B4-BE49-F238E27FC236}">
                  <a16:creationId xmlns:a16="http://schemas.microsoft.com/office/drawing/2014/main" id="{35160D3C-DDB9-3A4A-B4FC-FE700C7CD1F2}"/>
                </a:ext>
              </a:extLst>
            </p:cNvPr>
            <p:cNvSpPr>
              <a:spLocks noChangeArrowheads="1"/>
            </p:cNvSpPr>
            <p:nvPr/>
          </p:nvSpPr>
          <p:spPr bwMode="auto">
            <a:xfrm>
              <a:off x="58674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97" name="Rectangle 42">
              <a:extLst>
                <a:ext uri="{FF2B5EF4-FFF2-40B4-BE49-F238E27FC236}">
                  <a16:creationId xmlns:a16="http://schemas.microsoft.com/office/drawing/2014/main" id="{A0942125-9572-644A-9C8D-9B9743A4AF1B}"/>
                </a:ext>
              </a:extLst>
            </p:cNvPr>
            <p:cNvSpPr>
              <a:spLocks noChangeArrowheads="1"/>
            </p:cNvSpPr>
            <p:nvPr/>
          </p:nvSpPr>
          <p:spPr bwMode="auto">
            <a:xfrm>
              <a:off x="58674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8" name="Rectangle 45">
              <a:extLst>
                <a:ext uri="{FF2B5EF4-FFF2-40B4-BE49-F238E27FC236}">
                  <a16:creationId xmlns:a16="http://schemas.microsoft.com/office/drawing/2014/main" id="{651D5DBF-F45E-F94C-93B6-A388DE7A4417}"/>
                </a:ext>
              </a:extLst>
            </p:cNvPr>
            <p:cNvSpPr>
              <a:spLocks noChangeArrowheads="1"/>
            </p:cNvSpPr>
            <p:nvPr/>
          </p:nvSpPr>
          <p:spPr bwMode="auto">
            <a:xfrm>
              <a:off x="63246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99" name="Rectangle 46">
              <a:extLst>
                <a:ext uri="{FF2B5EF4-FFF2-40B4-BE49-F238E27FC236}">
                  <a16:creationId xmlns:a16="http://schemas.microsoft.com/office/drawing/2014/main" id="{4D60C6BA-C160-8C40-97FA-BF8B65AAC0F3}"/>
                </a:ext>
              </a:extLst>
            </p:cNvPr>
            <p:cNvSpPr>
              <a:spLocks noChangeArrowheads="1"/>
            </p:cNvSpPr>
            <p:nvPr/>
          </p:nvSpPr>
          <p:spPr bwMode="auto">
            <a:xfrm>
              <a:off x="63246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0" name="Rectangle 47">
              <a:extLst>
                <a:ext uri="{FF2B5EF4-FFF2-40B4-BE49-F238E27FC236}">
                  <a16:creationId xmlns:a16="http://schemas.microsoft.com/office/drawing/2014/main" id="{B22B9CF7-2E8C-CF4B-B0A5-1985C347CB4E}"/>
                </a:ext>
              </a:extLst>
            </p:cNvPr>
            <p:cNvSpPr>
              <a:spLocks noChangeArrowheads="1"/>
            </p:cNvSpPr>
            <p:nvPr/>
          </p:nvSpPr>
          <p:spPr bwMode="auto">
            <a:xfrm>
              <a:off x="48768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1" name="Rectangle 49">
              <a:extLst>
                <a:ext uri="{FF2B5EF4-FFF2-40B4-BE49-F238E27FC236}">
                  <a16:creationId xmlns:a16="http://schemas.microsoft.com/office/drawing/2014/main" id="{BF0D6C03-56DE-0044-9049-29B2E8594454}"/>
                </a:ext>
              </a:extLst>
            </p:cNvPr>
            <p:cNvSpPr>
              <a:spLocks noChangeArrowheads="1"/>
            </p:cNvSpPr>
            <p:nvPr/>
          </p:nvSpPr>
          <p:spPr bwMode="auto">
            <a:xfrm>
              <a:off x="67818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02" name="Rectangle 50">
              <a:extLst>
                <a:ext uri="{FF2B5EF4-FFF2-40B4-BE49-F238E27FC236}">
                  <a16:creationId xmlns:a16="http://schemas.microsoft.com/office/drawing/2014/main" id="{02B7D2DD-CD20-DA4E-B606-35A4EA4DA3CE}"/>
                </a:ext>
              </a:extLst>
            </p:cNvPr>
            <p:cNvSpPr>
              <a:spLocks noChangeArrowheads="1"/>
            </p:cNvSpPr>
            <p:nvPr/>
          </p:nvSpPr>
          <p:spPr bwMode="auto">
            <a:xfrm>
              <a:off x="67818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3" name="Rectangle 51">
              <a:extLst>
                <a:ext uri="{FF2B5EF4-FFF2-40B4-BE49-F238E27FC236}">
                  <a16:creationId xmlns:a16="http://schemas.microsoft.com/office/drawing/2014/main" id="{1B1A349D-FCEB-0D47-966F-2DB1954415BA}"/>
                </a:ext>
              </a:extLst>
            </p:cNvPr>
            <p:cNvSpPr>
              <a:spLocks noChangeArrowheads="1"/>
            </p:cNvSpPr>
            <p:nvPr/>
          </p:nvSpPr>
          <p:spPr bwMode="auto">
            <a:xfrm>
              <a:off x="54102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4" name="Rectangle 77">
              <a:extLst>
                <a:ext uri="{FF2B5EF4-FFF2-40B4-BE49-F238E27FC236}">
                  <a16:creationId xmlns:a16="http://schemas.microsoft.com/office/drawing/2014/main" id="{247A4C83-B312-294B-B583-2E7684A2A749}"/>
                </a:ext>
              </a:extLst>
            </p:cNvPr>
            <p:cNvSpPr>
              <a:spLocks noChangeArrowheads="1"/>
            </p:cNvSpPr>
            <p:nvPr/>
          </p:nvSpPr>
          <p:spPr bwMode="auto">
            <a:xfrm>
              <a:off x="54102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05" name="Rectangle 80">
              <a:extLst>
                <a:ext uri="{FF2B5EF4-FFF2-40B4-BE49-F238E27FC236}">
                  <a16:creationId xmlns:a16="http://schemas.microsoft.com/office/drawing/2014/main" id="{DC32A33A-636D-254B-9399-366F7C8DFF07}"/>
                </a:ext>
              </a:extLst>
            </p:cNvPr>
            <p:cNvSpPr>
              <a:spLocks noChangeArrowheads="1"/>
            </p:cNvSpPr>
            <p:nvPr/>
          </p:nvSpPr>
          <p:spPr bwMode="auto">
            <a:xfrm>
              <a:off x="48768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06" name="Rectangle 41">
              <a:extLst>
                <a:ext uri="{FF2B5EF4-FFF2-40B4-BE49-F238E27FC236}">
                  <a16:creationId xmlns:a16="http://schemas.microsoft.com/office/drawing/2014/main" id="{48B8192D-D8C6-ED49-8F57-66B0D35FEBA7}"/>
                </a:ext>
              </a:extLst>
            </p:cNvPr>
            <p:cNvSpPr>
              <a:spLocks noChangeArrowheads="1"/>
            </p:cNvSpPr>
            <p:nvPr/>
          </p:nvSpPr>
          <p:spPr bwMode="auto">
            <a:xfrm>
              <a:off x="58674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07" name="Rectangle 42">
              <a:extLst>
                <a:ext uri="{FF2B5EF4-FFF2-40B4-BE49-F238E27FC236}">
                  <a16:creationId xmlns:a16="http://schemas.microsoft.com/office/drawing/2014/main" id="{DD794547-4137-4049-AD92-8AAF7F2056DA}"/>
                </a:ext>
              </a:extLst>
            </p:cNvPr>
            <p:cNvSpPr>
              <a:spLocks noChangeArrowheads="1"/>
            </p:cNvSpPr>
            <p:nvPr/>
          </p:nvSpPr>
          <p:spPr bwMode="auto">
            <a:xfrm>
              <a:off x="58674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8" name="Rectangle 45">
              <a:extLst>
                <a:ext uri="{FF2B5EF4-FFF2-40B4-BE49-F238E27FC236}">
                  <a16:creationId xmlns:a16="http://schemas.microsoft.com/office/drawing/2014/main" id="{61CBB82D-6C3C-304D-8694-F41F51EDC32C}"/>
                </a:ext>
              </a:extLst>
            </p:cNvPr>
            <p:cNvSpPr>
              <a:spLocks noChangeArrowheads="1"/>
            </p:cNvSpPr>
            <p:nvPr/>
          </p:nvSpPr>
          <p:spPr bwMode="auto">
            <a:xfrm>
              <a:off x="63246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09" name="Rectangle 46">
              <a:extLst>
                <a:ext uri="{FF2B5EF4-FFF2-40B4-BE49-F238E27FC236}">
                  <a16:creationId xmlns:a16="http://schemas.microsoft.com/office/drawing/2014/main" id="{1ABAA1D5-0405-2041-B262-879396D568EF}"/>
                </a:ext>
              </a:extLst>
            </p:cNvPr>
            <p:cNvSpPr>
              <a:spLocks noChangeArrowheads="1"/>
            </p:cNvSpPr>
            <p:nvPr/>
          </p:nvSpPr>
          <p:spPr bwMode="auto">
            <a:xfrm>
              <a:off x="63246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0" name="Rectangle 47">
              <a:extLst>
                <a:ext uri="{FF2B5EF4-FFF2-40B4-BE49-F238E27FC236}">
                  <a16:creationId xmlns:a16="http://schemas.microsoft.com/office/drawing/2014/main" id="{CCCCE89F-8B92-CC41-845C-D71FBD62B0B2}"/>
                </a:ext>
              </a:extLst>
            </p:cNvPr>
            <p:cNvSpPr>
              <a:spLocks noChangeArrowheads="1"/>
            </p:cNvSpPr>
            <p:nvPr/>
          </p:nvSpPr>
          <p:spPr bwMode="auto">
            <a:xfrm>
              <a:off x="48768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1" name="Rectangle 49">
              <a:extLst>
                <a:ext uri="{FF2B5EF4-FFF2-40B4-BE49-F238E27FC236}">
                  <a16:creationId xmlns:a16="http://schemas.microsoft.com/office/drawing/2014/main" id="{D3E72927-F1BE-7F43-B7A0-F4560DC815FD}"/>
                </a:ext>
              </a:extLst>
            </p:cNvPr>
            <p:cNvSpPr>
              <a:spLocks noChangeArrowheads="1"/>
            </p:cNvSpPr>
            <p:nvPr/>
          </p:nvSpPr>
          <p:spPr bwMode="auto">
            <a:xfrm>
              <a:off x="67818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12" name="Rectangle 50">
              <a:extLst>
                <a:ext uri="{FF2B5EF4-FFF2-40B4-BE49-F238E27FC236}">
                  <a16:creationId xmlns:a16="http://schemas.microsoft.com/office/drawing/2014/main" id="{57CE019C-DE2D-E44F-A17D-EF71205FBD91}"/>
                </a:ext>
              </a:extLst>
            </p:cNvPr>
            <p:cNvSpPr>
              <a:spLocks noChangeArrowheads="1"/>
            </p:cNvSpPr>
            <p:nvPr/>
          </p:nvSpPr>
          <p:spPr bwMode="auto">
            <a:xfrm>
              <a:off x="67818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3" name="Rectangle 51">
              <a:extLst>
                <a:ext uri="{FF2B5EF4-FFF2-40B4-BE49-F238E27FC236}">
                  <a16:creationId xmlns:a16="http://schemas.microsoft.com/office/drawing/2014/main" id="{83EE2F5F-0454-A342-AEBD-7C810CADBF78}"/>
                </a:ext>
              </a:extLst>
            </p:cNvPr>
            <p:cNvSpPr>
              <a:spLocks noChangeArrowheads="1"/>
            </p:cNvSpPr>
            <p:nvPr/>
          </p:nvSpPr>
          <p:spPr bwMode="auto">
            <a:xfrm>
              <a:off x="54102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4" name="Rectangle 544">
              <a:extLst>
                <a:ext uri="{FF2B5EF4-FFF2-40B4-BE49-F238E27FC236}">
                  <a16:creationId xmlns:a16="http://schemas.microsoft.com/office/drawing/2014/main" id="{F3B4180F-6B71-E841-BB66-D4BD8A9376B1}"/>
                </a:ext>
              </a:extLst>
            </p:cNvPr>
            <p:cNvSpPr>
              <a:spLocks noChangeArrowheads="1"/>
            </p:cNvSpPr>
            <p:nvPr/>
          </p:nvSpPr>
          <p:spPr bwMode="auto">
            <a:xfrm>
              <a:off x="54102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15" name="Rectangle 547">
              <a:extLst>
                <a:ext uri="{FF2B5EF4-FFF2-40B4-BE49-F238E27FC236}">
                  <a16:creationId xmlns:a16="http://schemas.microsoft.com/office/drawing/2014/main" id="{AF0E59F4-E99D-B944-8368-80F4A7DB17C2}"/>
                </a:ext>
              </a:extLst>
            </p:cNvPr>
            <p:cNvSpPr>
              <a:spLocks noChangeArrowheads="1"/>
            </p:cNvSpPr>
            <p:nvPr/>
          </p:nvSpPr>
          <p:spPr bwMode="auto">
            <a:xfrm>
              <a:off x="48768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16" name="Rectangle 41">
              <a:extLst>
                <a:ext uri="{FF2B5EF4-FFF2-40B4-BE49-F238E27FC236}">
                  <a16:creationId xmlns:a16="http://schemas.microsoft.com/office/drawing/2014/main" id="{FEC96265-1CA7-1A41-8537-0D1FC7B4DF9F}"/>
                </a:ext>
              </a:extLst>
            </p:cNvPr>
            <p:cNvSpPr>
              <a:spLocks noChangeArrowheads="1"/>
            </p:cNvSpPr>
            <p:nvPr/>
          </p:nvSpPr>
          <p:spPr bwMode="auto">
            <a:xfrm>
              <a:off x="58674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17" name="Rectangle 42">
              <a:extLst>
                <a:ext uri="{FF2B5EF4-FFF2-40B4-BE49-F238E27FC236}">
                  <a16:creationId xmlns:a16="http://schemas.microsoft.com/office/drawing/2014/main" id="{8D92D009-D677-CF4C-8249-7034256DCA48}"/>
                </a:ext>
              </a:extLst>
            </p:cNvPr>
            <p:cNvSpPr>
              <a:spLocks noChangeArrowheads="1"/>
            </p:cNvSpPr>
            <p:nvPr/>
          </p:nvSpPr>
          <p:spPr bwMode="auto">
            <a:xfrm>
              <a:off x="58674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8" name="Rectangle 45">
              <a:extLst>
                <a:ext uri="{FF2B5EF4-FFF2-40B4-BE49-F238E27FC236}">
                  <a16:creationId xmlns:a16="http://schemas.microsoft.com/office/drawing/2014/main" id="{688D1034-3ABB-7B45-96A3-0EF55E5A87C1}"/>
                </a:ext>
              </a:extLst>
            </p:cNvPr>
            <p:cNvSpPr>
              <a:spLocks noChangeArrowheads="1"/>
            </p:cNvSpPr>
            <p:nvPr/>
          </p:nvSpPr>
          <p:spPr bwMode="auto">
            <a:xfrm>
              <a:off x="63246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19" name="Rectangle 46">
              <a:extLst>
                <a:ext uri="{FF2B5EF4-FFF2-40B4-BE49-F238E27FC236}">
                  <a16:creationId xmlns:a16="http://schemas.microsoft.com/office/drawing/2014/main" id="{C2E00D3F-A7B2-DD4B-B44C-8D3B88599E82}"/>
                </a:ext>
              </a:extLst>
            </p:cNvPr>
            <p:cNvSpPr>
              <a:spLocks noChangeArrowheads="1"/>
            </p:cNvSpPr>
            <p:nvPr/>
          </p:nvSpPr>
          <p:spPr bwMode="auto">
            <a:xfrm>
              <a:off x="63246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0" name="Rectangle 47">
              <a:extLst>
                <a:ext uri="{FF2B5EF4-FFF2-40B4-BE49-F238E27FC236}">
                  <a16:creationId xmlns:a16="http://schemas.microsoft.com/office/drawing/2014/main" id="{D1314C1C-E6D6-0442-BE21-C7DE0C492E4F}"/>
                </a:ext>
              </a:extLst>
            </p:cNvPr>
            <p:cNvSpPr>
              <a:spLocks noChangeArrowheads="1"/>
            </p:cNvSpPr>
            <p:nvPr/>
          </p:nvSpPr>
          <p:spPr bwMode="auto">
            <a:xfrm>
              <a:off x="48768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1" name="Rectangle 49">
              <a:extLst>
                <a:ext uri="{FF2B5EF4-FFF2-40B4-BE49-F238E27FC236}">
                  <a16:creationId xmlns:a16="http://schemas.microsoft.com/office/drawing/2014/main" id="{1AD7C97C-62CC-2F4E-97C5-7DAB28D39A6C}"/>
                </a:ext>
              </a:extLst>
            </p:cNvPr>
            <p:cNvSpPr>
              <a:spLocks noChangeArrowheads="1"/>
            </p:cNvSpPr>
            <p:nvPr/>
          </p:nvSpPr>
          <p:spPr bwMode="auto">
            <a:xfrm>
              <a:off x="67818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22" name="Rectangle 50">
              <a:extLst>
                <a:ext uri="{FF2B5EF4-FFF2-40B4-BE49-F238E27FC236}">
                  <a16:creationId xmlns:a16="http://schemas.microsoft.com/office/drawing/2014/main" id="{5906418B-FBD1-AE47-AAA4-C8D3FE667689}"/>
                </a:ext>
              </a:extLst>
            </p:cNvPr>
            <p:cNvSpPr>
              <a:spLocks noChangeArrowheads="1"/>
            </p:cNvSpPr>
            <p:nvPr/>
          </p:nvSpPr>
          <p:spPr bwMode="auto">
            <a:xfrm>
              <a:off x="67818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3" name="Rectangle 51">
              <a:extLst>
                <a:ext uri="{FF2B5EF4-FFF2-40B4-BE49-F238E27FC236}">
                  <a16:creationId xmlns:a16="http://schemas.microsoft.com/office/drawing/2014/main" id="{8DBC313C-B645-A944-A1FA-8817FB474BF3}"/>
                </a:ext>
              </a:extLst>
            </p:cNvPr>
            <p:cNvSpPr>
              <a:spLocks noChangeArrowheads="1"/>
            </p:cNvSpPr>
            <p:nvPr/>
          </p:nvSpPr>
          <p:spPr bwMode="auto">
            <a:xfrm>
              <a:off x="54102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4" name="Rectangle 556">
              <a:extLst>
                <a:ext uri="{FF2B5EF4-FFF2-40B4-BE49-F238E27FC236}">
                  <a16:creationId xmlns:a16="http://schemas.microsoft.com/office/drawing/2014/main" id="{39A1BCD0-9859-3C45-B37E-B2758001B982}"/>
                </a:ext>
              </a:extLst>
            </p:cNvPr>
            <p:cNvSpPr>
              <a:spLocks noChangeArrowheads="1"/>
            </p:cNvSpPr>
            <p:nvPr/>
          </p:nvSpPr>
          <p:spPr bwMode="auto">
            <a:xfrm>
              <a:off x="54102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25" name="Rectangle 559">
              <a:extLst>
                <a:ext uri="{FF2B5EF4-FFF2-40B4-BE49-F238E27FC236}">
                  <a16:creationId xmlns:a16="http://schemas.microsoft.com/office/drawing/2014/main" id="{3927E9B3-1F98-3148-BB13-A1C00F503E44}"/>
                </a:ext>
              </a:extLst>
            </p:cNvPr>
            <p:cNvSpPr>
              <a:spLocks noChangeArrowheads="1"/>
            </p:cNvSpPr>
            <p:nvPr/>
          </p:nvSpPr>
          <p:spPr bwMode="auto">
            <a:xfrm>
              <a:off x="48768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26" name="Rectangle 41">
              <a:extLst>
                <a:ext uri="{FF2B5EF4-FFF2-40B4-BE49-F238E27FC236}">
                  <a16:creationId xmlns:a16="http://schemas.microsoft.com/office/drawing/2014/main" id="{9E9CBD59-709C-374C-A977-B38C15C23A85}"/>
                </a:ext>
              </a:extLst>
            </p:cNvPr>
            <p:cNvSpPr>
              <a:spLocks noChangeArrowheads="1"/>
            </p:cNvSpPr>
            <p:nvPr/>
          </p:nvSpPr>
          <p:spPr bwMode="auto">
            <a:xfrm>
              <a:off x="58674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27" name="Rectangle 42">
              <a:extLst>
                <a:ext uri="{FF2B5EF4-FFF2-40B4-BE49-F238E27FC236}">
                  <a16:creationId xmlns:a16="http://schemas.microsoft.com/office/drawing/2014/main" id="{BEFD9F87-F064-AF41-8369-CBA72CBD0F7D}"/>
                </a:ext>
              </a:extLst>
            </p:cNvPr>
            <p:cNvSpPr>
              <a:spLocks noChangeArrowheads="1"/>
            </p:cNvSpPr>
            <p:nvPr/>
          </p:nvSpPr>
          <p:spPr bwMode="auto">
            <a:xfrm>
              <a:off x="58674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8" name="Rectangle 45">
              <a:extLst>
                <a:ext uri="{FF2B5EF4-FFF2-40B4-BE49-F238E27FC236}">
                  <a16:creationId xmlns:a16="http://schemas.microsoft.com/office/drawing/2014/main" id="{4D0DD770-755A-BD40-A1B1-A0F28C0FFCE9}"/>
                </a:ext>
              </a:extLst>
            </p:cNvPr>
            <p:cNvSpPr>
              <a:spLocks noChangeArrowheads="1"/>
            </p:cNvSpPr>
            <p:nvPr/>
          </p:nvSpPr>
          <p:spPr bwMode="auto">
            <a:xfrm>
              <a:off x="63246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29" name="Rectangle 46">
              <a:extLst>
                <a:ext uri="{FF2B5EF4-FFF2-40B4-BE49-F238E27FC236}">
                  <a16:creationId xmlns:a16="http://schemas.microsoft.com/office/drawing/2014/main" id="{DDC34773-010B-D441-9FD4-062C8BFA7D75}"/>
                </a:ext>
              </a:extLst>
            </p:cNvPr>
            <p:cNvSpPr>
              <a:spLocks noChangeArrowheads="1"/>
            </p:cNvSpPr>
            <p:nvPr/>
          </p:nvSpPr>
          <p:spPr bwMode="auto">
            <a:xfrm>
              <a:off x="63246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0" name="Rectangle 47">
              <a:extLst>
                <a:ext uri="{FF2B5EF4-FFF2-40B4-BE49-F238E27FC236}">
                  <a16:creationId xmlns:a16="http://schemas.microsoft.com/office/drawing/2014/main" id="{5E20202F-0CD5-B641-BF86-245D1F98AAE2}"/>
                </a:ext>
              </a:extLst>
            </p:cNvPr>
            <p:cNvSpPr>
              <a:spLocks noChangeArrowheads="1"/>
            </p:cNvSpPr>
            <p:nvPr/>
          </p:nvSpPr>
          <p:spPr bwMode="auto">
            <a:xfrm>
              <a:off x="48768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1" name="Rectangle 49">
              <a:extLst>
                <a:ext uri="{FF2B5EF4-FFF2-40B4-BE49-F238E27FC236}">
                  <a16:creationId xmlns:a16="http://schemas.microsoft.com/office/drawing/2014/main" id="{639CA9E5-CE64-6B46-A2E4-2A9658139250}"/>
                </a:ext>
              </a:extLst>
            </p:cNvPr>
            <p:cNvSpPr>
              <a:spLocks noChangeArrowheads="1"/>
            </p:cNvSpPr>
            <p:nvPr/>
          </p:nvSpPr>
          <p:spPr bwMode="auto">
            <a:xfrm>
              <a:off x="67818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32" name="Rectangle 50">
              <a:extLst>
                <a:ext uri="{FF2B5EF4-FFF2-40B4-BE49-F238E27FC236}">
                  <a16:creationId xmlns:a16="http://schemas.microsoft.com/office/drawing/2014/main" id="{466CCAD5-957F-9A4E-9A99-A5FE05B2BA4C}"/>
                </a:ext>
              </a:extLst>
            </p:cNvPr>
            <p:cNvSpPr>
              <a:spLocks noChangeArrowheads="1"/>
            </p:cNvSpPr>
            <p:nvPr/>
          </p:nvSpPr>
          <p:spPr bwMode="auto">
            <a:xfrm>
              <a:off x="67818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3" name="Rectangle 51">
              <a:extLst>
                <a:ext uri="{FF2B5EF4-FFF2-40B4-BE49-F238E27FC236}">
                  <a16:creationId xmlns:a16="http://schemas.microsoft.com/office/drawing/2014/main" id="{4F1120CF-EF10-5844-89BC-46378502EEF3}"/>
                </a:ext>
              </a:extLst>
            </p:cNvPr>
            <p:cNvSpPr>
              <a:spLocks noChangeArrowheads="1"/>
            </p:cNvSpPr>
            <p:nvPr/>
          </p:nvSpPr>
          <p:spPr bwMode="auto">
            <a:xfrm>
              <a:off x="54102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4" name="Rectangle 568">
              <a:extLst>
                <a:ext uri="{FF2B5EF4-FFF2-40B4-BE49-F238E27FC236}">
                  <a16:creationId xmlns:a16="http://schemas.microsoft.com/office/drawing/2014/main" id="{56E9ED5B-548A-1C44-A54A-DD002B8F871D}"/>
                </a:ext>
              </a:extLst>
            </p:cNvPr>
            <p:cNvSpPr>
              <a:spLocks noChangeArrowheads="1"/>
            </p:cNvSpPr>
            <p:nvPr/>
          </p:nvSpPr>
          <p:spPr bwMode="auto">
            <a:xfrm>
              <a:off x="54102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35" name="Rectangle 571">
              <a:extLst>
                <a:ext uri="{FF2B5EF4-FFF2-40B4-BE49-F238E27FC236}">
                  <a16:creationId xmlns:a16="http://schemas.microsoft.com/office/drawing/2014/main" id="{4984110C-6524-C241-96DC-F49777F632AE}"/>
                </a:ext>
              </a:extLst>
            </p:cNvPr>
            <p:cNvSpPr>
              <a:spLocks noChangeArrowheads="1"/>
            </p:cNvSpPr>
            <p:nvPr/>
          </p:nvSpPr>
          <p:spPr bwMode="auto">
            <a:xfrm>
              <a:off x="48768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36" name="Rectangle 41">
              <a:extLst>
                <a:ext uri="{FF2B5EF4-FFF2-40B4-BE49-F238E27FC236}">
                  <a16:creationId xmlns:a16="http://schemas.microsoft.com/office/drawing/2014/main" id="{C411E729-0354-7146-9638-1939FC3877A3}"/>
                </a:ext>
              </a:extLst>
            </p:cNvPr>
            <p:cNvSpPr>
              <a:spLocks noChangeArrowheads="1"/>
            </p:cNvSpPr>
            <p:nvPr/>
          </p:nvSpPr>
          <p:spPr bwMode="auto">
            <a:xfrm>
              <a:off x="58674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37" name="Rectangle 42">
              <a:extLst>
                <a:ext uri="{FF2B5EF4-FFF2-40B4-BE49-F238E27FC236}">
                  <a16:creationId xmlns:a16="http://schemas.microsoft.com/office/drawing/2014/main" id="{37D4383E-453B-0D42-A8BC-1FB6A35FF30C}"/>
                </a:ext>
              </a:extLst>
            </p:cNvPr>
            <p:cNvSpPr>
              <a:spLocks noChangeArrowheads="1"/>
            </p:cNvSpPr>
            <p:nvPr/>
          </p:nvSpPr>
          <p:spPr bwMode="auto">
            <a:xfrm>
              <a:off x="58674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8" name="Rectangle 45">
              <a:extLst>
                <a:ext uri="{FF2B5EF4-FFF2-40B4-BE49-F238E27FC236}">
                  <a16:creationId xmlns:a16="http://schemas.microsoft.com/office/drawing/2014/main" id="{55913CD5-43EE-8B4C-AB97-546C97C7D63C}"/>
                </a:ext>
              </a:extLst>
            </p:cNvPr>
            <p:cNvSpPr>
              <a:spLocks noChangeArrowheads="1"/>
            </p:cNvSpPr>
            <p:nvPr/>
          </p:nvSpPr>
          <p:spPr bwMode="auto">
            <a:xfrm>
              <a:off x="63246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39" name="Rectangle 46">
              <a:extLst>
                <a:ext uri="{FF2B5EF4-FFF2-40B4-BE49-F238E27FC236}">
                  <a16:creationId xmlns:a16="http://schemas.microsoft.com/office/drawing/2014/main" id="{4B857DE0-8C57-084A-A71C-BFC73DF889EB}"/>
                </a:ext>
              </a:extLst>
            </p:cNvPr>
            <p:cNvSpPr>
              <a:spLocks noChangeArrowheads="1"/>
            </p:cNvSpPr>
            <p:nvPr/>
          </p:nvSpPr>
          <p:spPr bwMode="auto">
            <a:xfrm>
              <a:off x="63246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0" name="Rectangle 49">
              <a:extLst>
                <a:ext uri="{FF2B5EF4-FFF2-40B4-BE49-F238E27FC236}">
                  <a16:creationId xmlns:a16="http://schemas.microsoft.com/office/drawing/2014/main" id="{30711C87-D2AD-F945-979E-6B2314545B3C}"/>
                </a:ext>
              </a:extLst>
            </p:cNvPr>
            <p:cNvSpPr>
              <a:spLocks noChangeArrowheads="1"/>
            </p:cNvSpPr>
            <p:nvPr/>
          </p:nvSpPr>
          <p:spPr bwMode="auto">
            <a:xfrm>
              <a:off x="67818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1" name="Rectangle 50">
              <a:extLst>
                <a:ext uri="{FF2B5EF4-FFF2-40B4-BE49-F238E27FC236}">
                  <a16:creationId xmlns:a16="http://schemas.microsoft.com/office/drawing/2014/main" id="{45CA7D6F-4484-BE4B-9522-6C6B4BC2255E}"/>
                </a:ext>
              </a:extLst>
            </p:cNvPr>
            <p:cNvSpPr>
              <a:spLocks noChangeArrowheads="1"/>
            </p:cNvSpPr>
            <p:nvPr/>
          </p:nvSpPr>
          <p:spPr bwMode="auto">
            <a:xfrm>
              <a:off x="67818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2" name="Rectangle 51">
              <a:extLst>
                <a:ext uri="{FF2B5EF4-FFF2-40B4-BE49-F238E27FC236}">
                  <a16:creationId xmlns:a16="http://schemas.microsoft.com/office/drawing/2014/main" id="{F6590E2E-D55F-4E42-8A30-2D425CD378BC}"/>
                </a:ext>
              </a:extLst>
            </p:cNvPr>
            <p:cNvSpPr>
              <a:spLocks noChangeArrowheads="1"/>
            </p:cNvSpPr>
            <p:nvPr/>
          </p:nvSpPr>
          <p:spPr bwMode="auto">
            <a:xfrm>
              <a:off x="54102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3" name="Rectangle 579">
              <a:extLst>
                <a:ext uri="{FF2B5EF4-FFF2-40B4-BE49-F238E27FC236}">
                  <a16:creationId xmlns:a16="http://schemas.microsoft.com/office/drawing/2014/main" id="{0FB852BD-3B12-3745-B107-428F44762010}"/>
                </a:ext>
              </a:extLst>
            </p:cNvPr>
            <p:cNvSpPr>
              <a:spLocks noChangeArrowheads="1"/>
            </p:cNvSpPr>
            <p:nvPr/>
          </p:nvSpPr>
          <p:spPr bwMode="auto">
            <a:xfrm>
              <a:off x="54102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4" name="Rectangle 51">
              <a:extLst>
                <a:ext uri="{FF2B5EF4-FFF2-40B4-BE49-F238E27FC236}">
                  <a16:creationId xmlns:a16="http://schemas.microsoft.com/office/drawing/2014/main" id="{B5B0A703-74F2-0046-A60C-B3EA309A1821}"/>
                </a:ext>
              </a:extLst>
            </p:cNvPr>
            <p:cNvSpPr>
              <a:spLocks noChangeArrowheads="1"/>
            </p:cNvSpPr>
            <p:nvPr/>
          </p:nvSpPr>
          <p:spPr bwMode="auto">
            <a:xfrm>
              <a:off x="48768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5" name="Rectangle 583">
              <a:extLst>
                <a:ext uri="{FF2B5EF4-FFF2-40B4-BE49-F238E27FC236}">
                  <a16:creationId xmlns:a16="http://schemas.microsoft.com/office/drawing/2014/main" id="{2C3385E2-E113-F049-8C56-B2BD874EF675}"/>
                </a:ext>
              </a:extLst>
            </p:cNvPr>
            <p:cNvSpPr>
              <a:spLocks noChangeArrowheads="1"/>
            </p:cNvSpPr>
            <p:nvPr/>
          </p:nvSpPr>
          <p:spPr bwMode="auto">
            <a:xfrm>
              <a:off x="48768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6" name="Rectangle 41">
              <a:extLst>
                <a:ext uri="{FF2B5EF4-FFF2-40B4-BE49-F238E27FC236}">
                  <a16:creationId xmlns:a16="http://schemas.microsoft.com/office/drawing/2014/main" id="{24BAFCE9-A83E-F84D-B375-47A0295D2C8A}"/>
                </a:ext>
              </a:extLst>
            </p:cNvPr>
            <p:cNvSpPr>
              <a:spLocks noChangeArrowheads="1"/>
            </p:cNvSpPr>
            <p:nvPr/>
          </p:nvSpPr>
          <p:spPr bwMode="auto">
            <a:xfrm>
              <a:off x="58753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7" name="Rectangle 42">
              <a:extLst>
                <a:ext uri="{FF2B5EF4-FFF2-40B4-BE49-F238E27FC236}">
                  <a16:creationId xmlns:a16="http://schemas.microsoft.com/office/drawing/2014/main" id="{F6502667-9DBF-9947-8CCF-57F7F67D7CB2}"/>
                </a:ext>
              </a:extLst>
            </p:cNvPr>
            <p:cNvSpPr>
              <a:spLocks noChangeArrowheads="1"/>
            </p:cNvSpPr>
            <p:nvPr/>
          </p:nvSpPr>
          <p:spPr bwMode="auto">
            <a:xfrm>
              <a:off x="58753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8" name="Rectangle 45">
              <a:extLst>
                <a:ext uri="{FF2B5EF4-FFF2-40B4-BE49-F238E27FC236}">
                  <a16:creationId xmlns:a16="http://schemas.microsoft.com/office/drawing/2014/main" id="{C8244F17-626A-9D4E-A259-0076731A41DD}"/>
                </a:ext>
              </a:extLst>
            </p:cNvPr>
            <p:cNvSpPr>
              <a:spLocks noChangeArrowheads="1"/>
            </p:cNvSpPr>
            <p:nvPr/>
          </p:nvSpPr>
          <p:spPr bwMode="auto">
            <a:xfrm>
              <a:off x="63325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9" name="Rectangle 46">
              <a:extLst>
                <a:ext uri="{FF2B5EF4-FFF2-40B4-BE49-F238E27FC236}">
                  <a16:creationId xmlns:a16="http://schemas.microsoft.com/office/drawing/2014/main" id="{C3512433-FC2A-8C4C-A4F5-45A6F67C1C0C}"/>
                </a:ext>
              </a:extLst>
            </p:cNvPr>
            <p:cNvSpPr>
              <a:spLocks noChangeArrowheads="1"/>
            </p:cNvSpPr>
            <p:nvPr/>
          </p:nvSpPr>
          <p:spPr bwMode="auto">
            <a:xfrm>
              <a:off x="63325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0" name="Rectangle 49">
              <a:extLst>
                <a:ext uri="{FF2B5EF4-FFF2-40B4-BE49-F238E27FC236}">
                  <a16:creationId xmlns:a16="http://schemas.microsoft.com/office/drawing/2014/main" id="{119665DD-39BC-E848-B92C-764A6CB233CA}"/>
                </a:ext>
              </a:extLst>
            </p:cNvPr>
            <p:cNvSpPr>
              <a:spLocks noChangeArrowheads="1"/>
            </p:cNvSpPr>
            <p:nvPr/>
          </p:nvSpPr>
          <p:spPr bwMode="auto">
            <a:xfrm>
              <a:off x="67897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51" name="Rectangle 50">
              <a:extLst>
                <a:ext uri="{FF2B5EF4-FFF2-40B4-BE49-F238E27FC236}">
                  <a16:creationId xmlns:a16="http://schemas.microsoft.com/office/drawing/2014/main" id="{3A3E1886-CC93-8F48-ADDA-7BA817B39F9A}"/>
                </a:ext>
              </a:extLst>
            </p:cNvPr>
            <p:cNvSpPr>
              <a:spLocks noChangeArrowheads="1"/>
            </p:cNvSpPr>
            <p:nvPr/>
          </p:nvSpPr>
          <p:spPr bwMode="auto">
            <a:xfrm>
              <a:off x="67897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2" name="Rectangle 51">
              <a:extLst>
                <a:ext uri="{FF2B5EF4-FFF2-40B4-BE49-F238E27FC236}">
                  <a16:creationId xmlns:a16="http://schemas.microsoft.com/office/drawing/2014/main" id="{8DA07F37-2AC6-334E-873A-1B45310D3D55}"/>
                </a:ext>
              </a:extLst>
            </p:cNvPr>
            <p:cNvSpPr>
              <a:spLocks noChangeArrowheads="1"/>
            </p:cNvSpPr>
            <p:nvPr/>
          </p:nvSpPr>
          <p:spPr bwMode="auto">
            <a:xfrm>
              <a:off x="54181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3" name="Rectangle 77">
              <a:extLst>
                <a:ext uri="{FF2B5EF4-FFF2-40B4-BE49-F238E27FC236}">
                  <a16:creationId xmlns:a16="http://schemas.microsoft.com/office/drawing/2014/main" id="{20B55887-BD86-B542-9FC6-B2492809CF88}"/>
                </a:ext>
              </a:extLst>
            </p:cNvPr>
            <p:cNvSpPr>
              <a:spLocks noChangeArrowheads="1"/>
            </p:cNvSpPr>
            <p:nvPr/>
          </p:nvSpPr>
          <p:spPr bwMode="auto">
            <a:xfrm>
              <a:off x="54181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54" name="Rectangle 80">
              <a:extLst>
                <a:ext uri="{FF2B5EF4-FFF2-40B4-BE49-F238E27FC236}">
                  <a16:creationId xmlns:a16="http://schemas.microsoft.com/office/drawing/2014/main" id="{3C796CC3-CCE2-F941-A01E-2DC71B24EC3C}"/>
                </a:ext>
              </a:extLst>
            </p:cNvPr>
            <p:cNvSpPr>
              <a:spLocks noChangeArrowheads="1"/>
            </p:cNvSpPr>
            <p:nvPr/>
          </p:nvSpPr>
          <p:spPr bwMode="auto">
            <a:xfrm>
              <a:off x="48847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55" name="Rectangle 41">
              <a:extLst>
                <a:ext uri="{FF2B5EF4-FFF2-40B4-BE49-F238E27FC236}">
                  <a16:creationId xmlns:a16="http://schemas.microsoft.com/office/drawing/2014/main" id="{D2AC3FDE-F741-654B-8F8D-BBCAED2D4C4E}"/>
                </a:ext>
              </a:extLst>
            </p:cNvPr>
            <p:cNvSpPr>
              <a:spLocks noChangeArrowheads="1"/>
            </p:cNvSpPr>
            <p:nvPr/>
          </p:nvSpPr>
          <p:spPr bwMode="auto">
            <a:xfrm>
              <a:off x="58753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56" name="Rectangle 42">
              <a:extLst>
                <a:ext uri="{FF2B5EF4-FFF2-40B4-BE49-F238E27FC236}">
                  <a16:creationId xmlns:a16="http://schemas.microsoft.com/office/drawing/2014/main" id="{47F3A4C3-EE68-B147-A07C-143DE70BF7B8}"/>
                </a:ext>
              </a:extLst>
            </p:cNvPr>
            <p:cNvSpPr>
              <a:spLocks noChangeArrowheads="1"/>
            </p:cNvSpPr>
            <p:nvPr/>
          </p:nvSpPr>
          <p:spPr bwMode="auto">
            <a:xfrm>
              <a:off x="58753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7" name="Rectangle 45">
              <a:extLst>
                <a:ext uri="{FF2B5EF4-FFF2-40B4-BE49-F238E27FC236}">
                  <a16:creationId xmlns:a16="http://schemas.microsoft.com/office/drawing/2014/main" id="{1721A874-A8D2-414A-8EAC-C0AE387DC2C7}"/>
                </a:ext>
              </a:extLst>
            </p:cNvPr>
            <p:cNvSpPr>
              <a:spLocks noChangeArrowheads="1"/>
            </p:cNvSpPr>
            <p:nvPr/>
          </p:nvSpPr>
          <p:spPr bwMode="auto">
            <a:xfrm>
              <a:off x="63325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58" name="Rectangle 46">
              <a:extLst>
                <a:ext uri="{FF2B5EF4-FFF2-40B4-BE49-F238E27FC236}">
                  <a16:creationId xmlns:a16="http://schemas.microsoft.com/office/drawing/2014/main" id="{0A980A9B-4096-A748-8833-AB58FBBA3BEA}"/>
                </a:ext>
              </a:extLst>
            </p:cNvPr>
            <p:cNvSpPr>
              <a:spLocks noChangeArrowheads="1"/>
            </p:cNvSpPr>
            <p:nvPr/>
          </p:nvSpPr>
          <p:spPr bwMode="auto">
            <a:xfrm>
              <a:off x="63325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9" name="Rectangle 49">
              <a:extLst>
                <a:ext uri="{FF2B5EF4-FFF2-40B4-BE49-F238E27FC236}">
                  <a16:creationId xmlns:a16="http://schemas.microsoft.com/office/drawing/2014/main" id="{212F6374-3C3B-D642-B633-AA6E21D4C815}"/>
                </a:ext>
              </a:extLst>
            </p:cNvPr>
            <p:cNvSpPr>
              <a:spLocks noChangeArrowheads="1"/>
            </p:cNvSpPr>
            <p:nvPr/>
          </p:nvSpPr>
          <p:spPr bwMode="auto">
            <a:xfrm>
              <a:off x="67897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60" name="Rectangle 50">
              <a:extLst>
                <a:ext uri="{FF2B5EF4-FFF2-40B4-BE49-F238E27FC236}">
                  <a16:creationId xmlns:a16="http://schemas.microsoft.com/office/drawing/2014/main" id="{9A811585-77F1-BF47-B5FF-876940C6A959}"/>
                </a:ext>
              </a:extLst>
            </p:cNvPr>
            <p:cNvSpPr>
              <a:spLocks noChangeArrowheads="1"/>
            </p:cNvSpPr>
            <p:nvPr/>
          </p:nvSpPr>
          <p:spPr bwMode="auto">
            <a:xfrm>
              <a:off x="67897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1" name="Rectangle 51">
              <a:extLst>
                <a:ext uri="{FF2B5EF4-FFF2-40B4-BE49-F238E27FC236}">
                  <a16:creationId xmlns:a16="http://schemas.microsoft.com/office/drawing/2014/main" id="{5D431A63-BB8F-354D-96DD-23CDEC50E14D}"/>
                </a:ext>
              </a:extLst>
            </p:cNvPr>
            <p:cNvSpPr>
              <a:spLocks noChangeArrowheads="1"/>
            </p:cNvSpPr>
            <p:nvPr/>
          </p:nvSpPr>
          <p:spPr bwMode="auto">
            <a:xfrm>
              <a:off x="54181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2" name="Rectangle 77">
              <a:extLst>
                <a:ext uri="{FF2B5EF4-FFF2-40B4-BE49-F238E27FC236}">
                  <a16:creationId xmlns:a16="http://schemas.microsoft.com/office/drawing/2014/main" id="{B9B22F56-8B09-BD4A-BA42-CA703C34F9BF}"/>
                </a:ext>
              </a:extLst>
            </p:cNvPr>
            <p:cNvSpPr>
              <a:spLocks noChangeArrowheads="1"/>
            </p:cNvSpPr>
            <p:nvPr/>
          </p:nvSpPr>
          <p:spPr bwMode="auto">
            <a:xfrm>
              <a:off x="54181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63" name="Rectangle 41">
              <a:extLst>
                <a:ext uri="{FF2B5EF4-FFF2-40B4-BE49-F238E27FC236}">
                  <a16:creationId xmlns:a16="http://schemas.microsoft.com/office/drawing/2014/main" id="{B07CD26F-797C-8B4C-95A6-77E2F2C42EEF}"/>
                </a:ext>
              </a:extLst>
            </p:cNvPr>
            <p:cNvSpPr>
              <a:spLocks noChangeArrowheads="1"/>
            </p:cNvSpPr>
            <p:nvPr/>
          </p:nvSpPr>
          <p:spPr bwMode="auto">
            <a:xfrm>
              <a:off x="58753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64" name="Rectangle 42">
              <a:extLst>
                <a:ext uri="{FF2B5EF4-FFF2-40B4-BE49-F238E27FC236}">
                  <a16:creationId xmlns:a16="http://schemas.microsoft.com/office/drawing/2014/main" id="{4B08056F-287B-184E-87C0-23B2A88F95C5}"/>
                </a:ext>
              </a:extLst>
            </p:cNvPr>
            <p:cNvSpPr>
              <a:spLocks noChangeArrowheads="1"/>
            </p:cNvSpPr>
            <p:nvPr/>
          </p:nvSpPr>
          <p:spPr bwMode="auto">
            <a:xfrm>
              <a:off x="58753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5" name="Rectangle 45">
              <a:extLst>
                <a:ext uri="{FF2B5EF4-FFF2-40B4-BE49-F238E27FC236}">
                  <a16:creationId xmlns:a16="http://schemas.microsoft.com/office/drawing/2014/main" id="{10C16337-16A1-8047-A26F-D445261D8413}"/>
                </a:ext>
              </a:extLst>
            </p:cNvPr>
            <p:cNvSpPr>
              <a:spLocks noChangeArrowheads="1"/>
            </p:cNvSpPr>
            <p:nvPr/>
          </p:nvSpPr>
          <p:spPr bwMode="auto">
            <a:xfrm>
              <a:off x="63325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66" name="Rectangle 46">
              <a:extLst>
                <a:ext uri="{FF2B5EF4-FFF2-40B4-BE49-F238E27FC236}">
                  <a16:creationId xmlns:a16="http://schemas.microsoft.com/office/drawing/2014/main" id="{90B32674-666A-B741-9542-6F9E023D2DA5}"/>
                </a:ext>
              </a:extLst>
            </p:cNvPr>
            <p:cNvSpPr>
              <a:spLocks noChangeArrowheads="1"/>
            </p:cNvSpPr>
            <p:nvPr/>
          </p:nvSpPr>
          <p:spPr bwMode="auto">
            <a:xfrm>
              <a:off x="63325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7" name="Rectangle 49">
              <a:extLst>
                <a:ext uri="{FF2B5EF4-FFF2-40B4-BE49-F238E27FC236}">
                  <a16:creationId xmlns:a16="http://schemas.microsoft.com/office/drawing/2014/main" id="{57DF4627-84A5-E74F-9070-04B48FAFEF1D}"/>
                </a:ext>
              </a:extLst>
            </p:cNvPr>
            <p:cNvSpPr>
              <a:spLocks noChangeArrowheads="1"/>
            </p:cNvSpPr>
            <p:nvPr/>
          </p:nvSpPr>
          <p:spPr bwMode="auto">
            <a:xfrm>
              <a:off x="67897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68" name="Rectangle 50">
              <a:extLst>
                <a:ext uri="{FF2B5EF4-FFF2-40B4-BE49-F238E27FC236}">
                  <a16:creationId xmlns:a16="http://schemas.microsoft.com/office/drawing/2014/main" id="{44601828-7472-9342-806A-22CE3A62579D}"/>
                </a:ext>
              </a:extLst>
            </p:cNvPr>
            <p:cNvSpPr>
              <a:spLocks noChangeArrowheads="1"/>
            </p:cNvSpPr>
            <p:nvPr/>
          </p:nvSpPr>
          <p:spPr bwMode="auto">
            <a:xfrm>
              <a:off x="67897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9" name="Rectangle 51">
              <a:extLst>
                <a:ext uri="{FF2B5EF4-FFF2-40B4-BE49-F238E27FC236}">
                  <a16:creationId xmlns:a16="http://schemas.microsoft.com/office/drawing/2014/main" id="{42C39B08-A379-0342-901F-9C387E647DE5}"/>
                </a:ext>
              </a:extLst>
            </p:cNvPr>
            <p:cNvSpPr>
              <a:spLocks noChangeArrowheads="1"/>
            </p:cNvSpPr>
            <p:nvPr/>
          </p:nvSpPr>
          <p:spPr bwMode="auto">
            <a:xfrm>
              <a:off x="54181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0" name="Rectangle 77">
              <a:extLst>
                <a:ext uri="{FF2B5EF4-FFF2-40B4-BE49-F238E27FC236}">
                  <a16:creationId xmlns:a16="http://schemas.microsoft.com/office/drawing/2014/main" id="{F711E061-CC3F-644D-922B-1BA4CA35B3AA}"/>
                </a:ext>
              </a:extLst>
            </p:cNvPr>
            <p:cNvSpPr>
              <a:spLocks noChangeArrowheads="1"/>
            </p:cNvSpPr>
            <p:nvPr/>
          </p:nvSpPr>
          <p:spPr bwMode="auto">
            <a:xfrm>
              <a:off x="54181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71" name="Rectangle 41">
              <a:extLst>
                <a:ext uri="{FF2B5EF4-FFF2-40B4-BE49-F238E27FC236}">
                  <a16:creationId xmlns:a16="http://schemas.microsoft.com/office/drawing/2014/main" id="{931A54B2-CE7B-414B-BECD-21CCA9035CAE}"/>
                </a:ext>
              </a:extLst>
            </p:cNvPr>
            <p:cNvSpPr>
              <a:spLocks noChangeArrowheads="1"/>
            </p:cNvSpPr>
            <p:nvPr/>
          </p:nvSpPr>
          <p:spPr bwMode="auto">
            <a:xfrm>
              <a:off x="58753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2" name="Rectangle 42">
              <a:extLst>
                <a:ext uri="{FF2B5EF4-FFF2-40B4-BE49-F238E27FC236}">
                  <a16:creationId xmlns:a16="http://schemas.microsoft.com/office/drawing/2014/main" id="{7E93226A-0C6E-CB47-A143-F9D9D13FE47B}"/>
                </a:ext>
              </a:extLst>
            </p:cNvPr>
            <p:cNvSpPr>
              <a:spLocks noChangeArrowheads="1"/>
            </p:cNvSpPr>
            <p:nvPr/>
          </p:nvSpPr>
          <p:spPr bwMode="auto">
            <a:xfrm>
              <a:off x="58753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3" name="Rectangle 45">
              <a:extLst>
                <a:ext uri="{FF2B5EF4-FFF2-40B4-BE49-F238E27FC236}">
                  <a16:creationId xmlns:a16="http://schemas.microsoft.com/office/drawing/2014/main" id="{27A6A8F3-F6AD-F24C-980F-C370DDCED89F}"/>
                </a:ext>
              </a:extLst>
            </p:cNvPr>
            <p:cNvSpPr>
              <a:spLocks noChangeArrowheads="1"/>
            </p:cNvSpPr>
            <p:nvPr/>
          </p:nvSpPr>
          <p:spPr bwMode="auto">
            <a:xfrm>
              <a:off x="63325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4" name="Rectangle 49">
              <a:extLst>
                <a:ext uri="{FF2B5EF4-FFF2-40B4-BE49-F238E27FC236}">
                  <a16:creationId xmlns:a16="http://schemas.microsoft.com/office/drawing/2014/main" id="{AFB903C6-5DEE-F440-8755-2451DAE35E9E}"/>
                </a:ext>
              </a:extLst>
            </p:cNvPr>
            <p:cNvSpPr>
              <a:spLocks noChangeArrowheads="1"/>
            </p:cNvSpPr>
            <p:nvPr/>
          </p:nvSpPr>
          <p:spPr bwMode="auto">
            <a:xfrm>
              <a:off x="67897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5" name="Rectangle 50">
              <a:extLst>
                <a:ext uri="{FF2B5EF4-FFF2-40B4-BE49-F238E27FC236}">
                  <a16:creationId xmlns:a16="http://schemas.microsoft.com/office/drawing/2014/main" id="{4C5B6ECF-FE80-BF4B-88B4-81ABDD73C6EE}"/>
                </a:ext>
              </a:extLst>
            </p:cNvPr>
            <p:cNvSpPr>
              <a:spLocks noChangeArrowheads="1"/>
            </p:cNvSpPr>
            <p:nvPr/>
          </p:nvSpPr>
          <p:spPr bwMode="auto">
            <a:xfrm>
              <a:off x="67897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6" name="Rectangle 51">
              <a:extLst>
                <a:ext uri="{FF2B5EF4-FFF2-40B4-BE49-F238E27FC236}">
                  <a16:creationId xmlns:a16="http://schemas.microsoft.com/office/drawing/2014/main" id="{DD8715D2-222E-4E45-83CD-E07548D0C1E2}"/>
                </a:ext>
              </a:extLst>
            </p:cNvPr>
            <p:cNvSpPr>
              <a:spLocks noChangeArrowheads="1"/>
            </p:cNvSpPr>
            <p:nvPr/>
          </p:nvSpPr>
          <p:spPr bwMode="auto">
            <a:xfrm>
              <a:off x="54181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7" name="Rectangle 622">
              <a:extLst>
                <a:ext uri="{FF2B5EF4-FFF2-40B4-BE49-F238E27FC236}">
                  <a16:creationId xmlns:a16="http://schemas.microsoft.com/office/drawing/2014/main" id="{6879DA9B-CED3-5247-A67F-098CBEEB3A2A}"/>
                </a:ext>
              </a:extLst>
            </p:cNvPr>
            <p:cNvSpPr>
              <a:spLocks noChangeArrowheads="1"/>
            </p:cNvSpPr>
            <p:nvPr/>
          </p:nvSpPr>
          <p:spPr bwMode="auto">
            <a:xfrm>
              <a:off x="54181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8" name="Rectangle 49">
              <a:extLst>
                <a:ext uri="{FF2B5EF4-FFF2-40B4-BE49-F238E27FC236}">
                  <a16:creationId xmlns:a16="http://schemas.microsoft.com/office/drawing/2014/main" id="{FDCF7375-537A-3346-9B54-A85E20D5A1AC}"/>
                </a:ext>
              </a:extLst>
            </p:cNvPr>
            <p:cNvSpPr>
              <a:spLocks noChangeArrowheads="1"/>
            </p:cNvSpPr>
            <p:nvPr/>
          </p:nvSpPr>
          <p:spPr bwMode="auto">
            <a:xfrm>
              <a:off x="6789738"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79" name="Rectangle 50">
              <a:extLst>
                <a:ext uri="{FF2B5EF4-FFF2-40B4-BE49-F238E27FC236}">
                  <a16:creationId xmlns:a16="http://schemas.microsoft.com/office/drawing/2014/main" id="{6A471E2B-4049-1540-B6EA-A0C69A58AD49}"/>
                </a:ext>
              </a:extLst>
            </p:cNvPr>
            <p:cNvSpPr>
              <a:spLocks noChangeArrowheads="1"/>
            </p:cNvSpPr>
            <p:nvPr/>
          </p:nvSpPr>
          <p:spPr bwMode="auto">
            <a:xfrm>
              <a:off x="6789738"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0" name="Rectangle 51">
              <a:extLst>
                <a:ext uri="{FF2B5EF4-FFF2-40B4-BE49-F238E27FC236}">
                  <a16:creationId xmlns:a16="http://schemas.microsoft.com/office/drawing/2014/main" id="{7D81006B-A0C9-4044-A1BD-5B16CA6F24E8}"/>
                </a:ext>
              </a:extLst>
            </p:cNvPr>
            <p:cNvSpPr>
              <a:spLocks noChangeArrowheads="1"/>
            </p:cNvSpPr>
            <p:nvPr/>
          </p:nvSpPr>
          <p:spPr bwMode="auto">
            <a:xfrm>
              <a:off x="5418138"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1" name="Rectangle 628">
              <a:extLst>
                <a:ext uri="{FF2B5EF4-FFF2-40B4-BE49-F238E27FC236}">
                  <a16:creationId xmlns:a16="http://schemas.microsoft.com/office/drawing/2014/main" id="{8C8436E8-D99D-214A-B90D-BF17B0004C6D}"/>
                </a:ext>
              </a:extLst>
            </p:cNvPr>
            <p:cNvSpPr>
              <a:spLocks noChangeArrowheads="1"/>
            </p:cNvSpPr>
            <p:nvPr/>
          </p:nvSpPr>
          <p:spPr bwMode="auto">
            <a:xfrm>
              <a:off x="5418138"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82" name="Rectangle 47">
              <a:extLst>
                <a:ext uri="{FF2B5EF4-FFF2-40B4-BE49-F238E27FC236}">
                  <a16:creationId xmlns:a16="http://schemas.microsoft.com/office/drawing/2014/main" id="{1643D2C0-8168-2B45-A891-AF40BBEAD873}"/>
                </a:ext>
              </a:extLst>
            </p:cNvPr>
            <p:cNvSpPr>
              <a:spLocks noChangeArrowheads="1"/>
            </p:cNvSpPr>
            <p:nvPr/>
          </p:nvSpPr>
          <p:spPr bwMode="auto">
            <a:xfrm>
              <a:off x="4876800" y="247808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83" name="Rectangle 47">
              <a:extLst>
                <a:ext uri="{FF2B5EF4-FFF2-40B4-BE49-F238E27FC236}">
                  <a16:creationId xmlns:a16="http://schemas.microsoft.com/office/drawing/2014/main" id="{61174645-EA90-9742-AA90-09F20B7B15EE}"/>
                </a:ext>
              </a:extLst>
            </p:cNvPr>
            <p:cNvSpPr>
              <a:spLocks noChangeArrowheads="1"/>
            </p:cNvSpPr>
            <p:nvPr/>
          </p:nvSpPr>
          <p:spPr bwMode="auto">
            <a:xfrm>
              <a:off x="7251700" y="25876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84" name="Rectangle 632">
              <a:extLst>
                <a:ext uri="{FF2B5EF4-FFF2-40B4-BE49-F238E27FC236}">
                  <a16:creationId xmlns:a16="http://schemas.microsoft.com/office/drawing/2014/main" id="{9CF02014-E8F4-C94E-9CCF-97F17FD6A66C}"/>
                </a:ext>
              </a:extLst>
            </p:cNvPr>
            <p:cNvSpPr>
              <a:spLocks noChangeArrowheads="1"/>
            </p:cNvSpPr>
            <p:nvPr/>
          </p:nvSpPr>
          <p:spPr bwMode="auto">
            <a:xfrm>
              <a:off x="7251700" y="27003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5" name="Rectangle 47">
              <a:extLst>
                <a:ext uri="{FF2B5EF4-FFF2-40B4-BE49-F238E27FC236}">
                  <a16:creationId xmlns:a16="http://schemas.microsoft.com/office/drawing/2014/main" id="{BD2820EB-6F12-E24F-95B2-E0639D9CFA21}"/>
                </a:ext>
              </a:extLst>
            </p:cNvPr>
            <p:cNvSpPr>
              <a:spLocks noChangeArrowheads="1"/>
            </p:cNvSpPr>
            <p:nvPr/>
          </p:nvSpPr>
          <p:spPr bwMode="auto">
            <a:xfrm>
              <a:off x="7251700" y="23606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86" name="Rectangle 634">
              <a:extLst>
                <a:ext uri="{FF2B5EF4-FFF2-40B4-BE49-F238E27FC236}">
                  <a16:creationId xmlns:a16="http://schemas.microsoft.com/office/drawing/2014/main" id="{283FF220-B462-8540-9F24-E8EC81CBEF86}"/>
                </a:ext>
              </a:extLst>
            </p:cNvPr>
            <p:cNvSpPr>
              <a:spLocks noChangeArrowheads="1"/>
            </p:cNvSpPr>
            <p:nvPr/>
          </p:nvSpPr>
          <p:spPr bwMode="auto">
            <a:xfrm>
              <a:off x="7251700" y="24733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7" name="Rectangle 47">
              <a:extLst>
                <a:ext uri="{FF2B5EF4-FFF2-40B4-BE49-F238E27FC236}">
                  <a16:creationId xmlns:a16="http://schemas.microsoft.com/office/drawing/2014/main" id="{3139D0DC-1051-DB45-B400-F2F71322A9FE}"/>
                </a:ext>
              </a:extLst>
            </p:cNvPr>
            <p:cNvSpPr>
              <a:spLocks noChangeArrowheads="1"/>
            </p:cNvSpPr>
            <p:nvPr/>
          </p:nvSpPr>
          <p:spPr bwMode="auto">
            <a:xfrm>
              <a:off x="7251700" y="21336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88" name="Rectangle 636">
              <a:extLst>
                <a:ext uri="{FF2B5EF4-FFF2-40B4-BE49-F238E27FC236}">
                  <a16:creationId xmlns:a16="http://schemas.microsoft.com/office/drawing/2014/main" id="{AF4653E7-3E55-8241-BD2D-D01099FB9706}"/>
                </a:ext>
              </a:extLst>
            </p:cNvPr>
            <p:cNvSpPr>
              <a:spLocks noChangeArrowheads="1"/>
            </p:cNvSpPr>
            <p:nvPr/>
          </p:nvSpPr>
          <p:spPr bwMode="auto">
            <a:xfrm>
              <a:off x="7251700" y="22463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9" name="Rectangle 51">
              <a:extLst>
                <a:ext uri="{FF2B5EF4-FFF2-40B4-BE49-F238E27FC236}">
                  <a16:creationId xmlns:a16="http://schemas.microsoft.com/office/drawing/2014/main" id="{BC9B0703-7DC8-AC4C-88F8-4FEB8119C8E0}"/>
                </a:ext>
              </a:extLst>
            </p:cNvPr>
            <p:cNvSpPr>
              <a:spLocks noChangeArrowheads="1"/>
            </p:cNvSpPr>
            <p:nvPr/>
          </p:nvSpPr>
          <p:spPr bwMode="auto">
            <a:xfrm>
              <a:off x="7251700" y="190658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90" name="Rectangle 638">
              <a:extLst>
                <a:ext uri="{FF2B5EF4-FFF2-40B4-BE49-F238E27FC236}">
                  <a16:creationId xmlns:a16="http://schemas.microsoft.com/office/drawing/2014/main" id="{F0A71839-9C7F-3B4B-B3F9-372A75D43D1A}"/>
                </a:ext>
              </a:extLst>
            </p:cNvPr>
            <p:cNvSpPr>
              <a:spLocks noChangeArrowheads="1"/>
            </p:cNvSpPr>
            <p:nvPr/>
          </p:nvSpPr>
          <p:spPr bwMode="auto">
            <a:xfrm>
              <a:off x="7251700" y="20193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1" name="Rectangle 49">
              <a:extLst>
                <a:ext uri="{FF2B5EF4-FFF2-40B4-BE49-F238E27FC236}">
                  <a16:creationId xmlns:a16="http://schemas.microsoft.com/office/drawing/2014/main" id="{B2A23586-8B80-3B4C-8B34-D03738E006C9}"/>
                </a:ext>
              </a:extLst>
            </p:cNvPr>
            <p:cNvSpPr>
              <a:spLocks noChangeArrowheads="1"/>
            </p:cNvSpPr>
            <p:nvPr/>
          </p:nvSpPr>
          <p:spPr bwMode="auto">
            <a:xfrm>
              <a:off x="7239000" y="42814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2" name="Rectangle 50">
              <a:extLst>
                <a:ext uri="{FF2B5EF4-FFF2-40B4-BE49-F238E27FC236}">
                  <a16:creationId xmlns:a16="http://schemas.microsoft.com/office/drawing/2014/main" id="{2A045E04-CFA7-DF4A-B7D5-DD4596C6FCC8}"/>
                </a:ext>
              </a:extLst>
            </p:cNvPr>
            <p:cNvSpPr>
              <a:spLocks noChangeArrowheads="1"/>
            </p:cNvSpPr>
            <p:nvPr/>
          </p:nvSpPr>
          <p:spPr bwMode="auto">
            <a:xfrm>
              <a:off x="7239000" y="41687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93" name="Rectangle 49">
              <a:extLst>
                <a:ext uri="{FF2B5EF4-FFF2-40B4-BE49-F238E27FC236}">
                  <a16:creationId xmlns:a16="http://schemas.microsoft.com/office/drawing/2014/main" id="{B55C26A9-1551-C341-BAA5-63B1CFA3FA71}"/>
                </a:ext>
              </a:extLst>
            </p:cNvPr>
            <p:cNvSpPr>
              <a:spLocks noChangeArrowheads="1"/>
            </p:cNvSpPr>
            <p:nvPr/>
          </p:nvSpPr>
          <p:spPr bwMode="auto">
            <a:xfrm>
              <a:off x="7239000" y="40544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4" name="Rectangle 50">
              <a:extLst>
                <a:ext uri="{FF2B5EF4-FFF2-40B4-BE49-F238E27FC236}">
                  <a16:creationId xmlns:a16="http://schemas.microsoft.com/office/drawing/2014/main" id="{AB43E89D-87C4-8D44-8ED1-87B05C2C9573}"/>
                </a:ext>
              </a:extLst>
            </p:cNvPr>
            <p:cNvSpPr>
              <a:spLocks noChangeArrowheads="1"/>
            </p:cNvSpPr>
            <p:nvPr/>
          </p:nvSpPr>
          <p:spPr bwMode="auto">
            <a:xfrm>
              <a:off x="7239000" y="39417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95" name="Rectangle 49">
              <a:extLst>
                <a:ext uri="{FF2B5EF4-FFF2-40B4-BE49-F238E27FC236}">
                  <a16:creationId xmlns:a16="http://schemas.microsoft.com/office/drawing/2014/main" id="{B3A0E2B1-81D5-784E-8C2B-86A03CA8C89B}"/>
                </a:ext>
              </a:extLst>
            </p:cNvPr>
            <p:cNvSpPr>
              <a:spLocks noChangeArrowheads="1"/>
            </p:cNvSpPr>
            <p:nvPr/>
          </p:nvSpPr>
          <p:spPr bwMode="auto">
            <a:xfrm>
              <a:off x="7246938" y="3841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6" name="Rectangle 50">
              <a:extLst>
                <a:ext uri="{FF2B5EF4-FFF2-40B4-BE49-F238E27FC236}">
                  <a16:creationId xmlns:a16="http://schemas.microsoft.com/office/drawing/2014/main" id="{5A9275C1-CC75-234E-A753-1F11B5FA1AB3}"/>
                </a:ext>
              </a:extLst>
            </p:cNvPr>
            <p:cNvSpPr>
              <a:spLocks noChangeArrowheads="1"/>
            </p:cNvSpPr>
            <p:nvPr/>
          </p:nvSpPr>
          <p:spPr bwMode="auto">
            <a:xfrm>
              <a:off x="7246938" y="3729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97" name="Rectangle 49">
              <a:extLst>
                <a:ext uri="{FF2B5EF4-FFF2-40B4-BE49-F238E27FC236}">
                  <a16:creationId xmlns:a16="http://schemas.microsoft.com/office/drawing/2014/main" id="{8DDB4AF5-7AD0-ED43-9337-31996D73A00B}"/>
                </a:ext>
              </a:extLst>
            </p:cNvPr>
            <p:cNvSpPr>
              <a:spLocks noChangeArrowheads="1"/>
            </p:cNvSpPr>
            <p:nvPr/>
          </p:nvSpPr>
          <p:spPr bwMode="auto">
            <a:xfrm>
              <a:off x="7246938" y="3614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8" name="Rectangle 50">
              <a:extLst>
                <a:ext uri="{FF2B5EF4-FFF2-40B4-BE49-F238E27FC236}">
                  <a16:creationId xmlns:a16="http://schemas.microsoft.com/office/drawing/2014/main" id="{30450DD9-1F01-1D4F-9511-C929B645B1C6}"/>
                </a:ext>
              </a:extLst>
            </p:cNvPr>
            <p:cNvSpPr>
              <a:spLocks noChangeArrowheads="1"/>
            </p:cNvSpPr>
            <p:nvPr/>
          </p:nvSpPr>
          <p:spPr bwMode="auto">
            <a:xfrm>
              <a:off x="7246938" y="3502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99" name="Rectangle 49">
              <a:extLst>
                <a:ext uri="{FF2B5EF4-FFF2-40B4-BE49-F238E27FC236}">
                  <a16:creationId xmlns:a16="http://schemas.microsoft.com/office/drawing/2014/main" id="{4FB74F1F-D34B-B543-9122-3A5114135C8D}"/>
                </a:ext>
              </a:extLst>
            </p:cNvPr>
            <p:cNvSpPr>
              <a:spLocks noChangeArrowheads="1"/>
            </p:cNvSpPr>
            <p:nvPr/>
          </p:nvSpPr>
          <p:spPr bwMode="auto">
            <a:xfrm>
              <a:off x="7246938" y="3387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700" name="Rectangle 50">
              <a:extLst>
                <a:ext uri="{FF2B5EF4-FFF2-40B4-BE49-F238E27FC236}">
                  <a16:creationId xmlns:a16="http://schemas.microsoft.com/office/drawing/2014/main" id="{B5B15D2E-CE00-264D-905B-2BE5CE6670BD}"/>
                </a:ext>
              </a:extLst>
            </p:cNvPr>
            <p:cNvSpPr>
              <a:spLocks noChangeArrowheads="1"/>
            </p:cNvSpPr>
            <p:nvPr/>
          </p:nvSpPr>
          <p:spPr bwMode="auto">
            <a:xfrm>
              <a:off x="7246938" y="3275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701" name="Rectangle 49">
              <a:extLst>
                <a:ext uri="{FF2B5EF4-FFF2-40B4-BE49-F238E27FC236}">
                  <a16:creationId xmlns:a16="http://schemas.microsoft.com/office/drawing/2014/main" id="{D270C34E-BE6A-4243-8910-405E50A8C282}"/>
                </a:ext>
              </a:extLst>
            </p:cNvPr>
            <p:cNvSpPr>
              <a:spLocks noChangeArrowheads="1"/>
            </p:cNvSpPr>
            <p:nvPr/>
          </p:nvSpPr>
          <p:spPr bwMode="auto">
            <a:xfrm>
              <a:off x="7246938" y="3160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702" name="Rectangle 50">
              <a:extLst>
                <a:ext uri="{FF2B5EF4-FFF2-40B4-BE49-F238E27FC236}">
                  <a16:creationId xmlns:a16="http://schemas.microsoft.com/office/drawing/2014/main" id="{3D8B3FEC-A5AB-6340-B153-0C81870F5B8B}"/>
                </a:ext>
              </a:extLst>
            </p:cNvPr>
            <p:cNvSpPr>
              <a:spLocks noChangeArrowheads="1"/>
            </p:cNvSpPr>
            <p:nvPr/>
          </p:nvSpPr>
          <p:spPr bwMode="auto">
            <a:xfrm>
              <a:off x="7246938" y="3048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703" name="Rectangle 49">
              <a:extLst>
                <a:ext uri="{FF2B5EF4-FFF2-40B4-BE49-F238E27FC236}">
                  <a16:creationId xmlns:a16="http://schemas.microsoft.com/office/drawing/2014/main" id="{542576A8-8CAB-894B-83C4-486F42072305}"/>
                </a:ext>
              </a:extLst>
            </p:cNvPr>
            <p:cNvSpPr>
              <a:spLocks noChangeArrowheads="1"/>
            </p:cNvSpPr>
            <p:nvPr/>
          </p:nvSpPr>
          <p:spPr bwMode="auto">
            <a:xfrm>
              <a:off x="7246938" y="2933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704" name="Rectangle 50">
              <a:extLst>
                <a:ext uri="{FF2B5EF4-FFF2-40B4-BE49-F238E27FC236}">
                  <a16:creationId xmlns:a16="http://schemas.microsoft.com/office/drawing/2014/main" id="{8F51AC20-B785-D940-B924-ADD8FD6F369A}"/>
                </a:ext>
              </a:extLst>
            </p:cNvPr>
            <p:cNvSpPr>
              <a:spLocks noChangeArrowheads="1"/>
            </p:cNvSpPr>
            <p:nvPr/>
          </p:nvSpPr>
          <p:spPr bwMode="auto">
            <a:xfrm>
              <a:off x="7246938" y="2820988"/>
              <a:ext cx="304800" cy="112712"/>
            </a:xfrm>
            <a:prstGeom prst="rect">
              <a:avLst/>
            </a:prstGeom>
            <a:solidFill>
              <a:srgbClr val="99CC00"/>
            </a:solidFill>
            <a:ln w="9525">
              <a:solidFill>
                <a:schemeClr val="tx1"/>
              </a:solidFill>
              <a:round/>
              <a:headEnd/>
              <a:tailEnd/>
            </a:ln>
          </p:spPr>
          <p:txBody>
            <a:bodyPr/>
            <a:lstStyle/>
            <a:p>
              <a:endParaRPr lang="en-US" sz="1000"/>
            </a:p>
          </p:txBody>
        </p:sp>
      </p:grpSp>
      <p:sp>
        <p:nvSpPr>
          <p:cNvPr id="2" name="Slide Number Placeholder 1">
            <a:extLst>
              <a:ext uri="{FF2B5EF4-FFF2-40B4-BE49-F238E27FC236}">
                <a16:creationId xmlns:a16="http://schemas.microsoft.com/office/drawing/2014/main" id="{142C73F9-227E-5541-A2AC-58D8012231E1}"/>
              </a:ext>
            </a:extLst>
          </p:cNvPr>
          <p:cNvSpPr>
            <a:spLocks noGrp="1"/>
          </p:cNvSpPr>
          <p:nvPr>
            <p:ph type="sldNum" sz="quarter" idx="12"/>
          </p:nvPr>
        </p:nvSpPr>
        <p:spPr/>
        <p:txBody>
          <a:bodyPr/>
          <a:lstStyle/>
          <a:p>
            <a:fld id="{803C33BC-767D-8845-BB2C-A473FB4A7552}" type="slidenum">
              <a:rPr lang="en-US" smtClean="0"/>
              <a:pPr/>
              <a:t>68</a:t>
            </a:fld>
            <a:endParaRPr lang="en-US"/>
          </a:p>
        </p:txBody>
      </p:sp>
    </p:spTree>
    <p:extLst>
      <p:ext uri="{BB962C8B-B14F-4D97-AF65-F5344CB8AC3E}">
        <p14:creationId xmlns:p14="http://schemas.microsoft.com/office/powerpoint/2010/main" val="1055902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Content Placeholder 2"/>
          <p:cNvSpPr>
            <a:spLocks noGrp="1"/>
          </p:cNvSpPr>
          <p:nvPr>
            <p:ph idx="1"/>
          </p:nvPr>
        </p:nvSpPr>
        <p:spPr>
          <a:xfrm>
            <a:off x="457200" y="1371600"/>
            <a:ext cx="82296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it could be your original shoes, or one that just happens to </a:t>
            </a:r>
            <a:r>
              <a:rPr lang="en-US" b="1" dirty="0">
                <a:solidFill>
                  <a:srgbClr val="FF9900"/>
                </a:solidFill>
                <a:latin typeface="Arial" charset="0"/>
                <a:cs typeface="Arial" charset="0"/>
              </a:rPr>
              <a:t>behave the same. </a:t>
            </a:r>
            <a:r>
              <a:rPr lang="en-US" dirty="0">
                <a:latin typeface="Arial" charset="0"/>
                <a:cs typeface="Arial" charset="0"/>
              </a:rPr>
              <a:t>a very, very, good copy maybe.</a:t>
            </a:r>
          </a:p>
        </p:txBody>
      </p:sp>
      <p:grpSp>
        <p:nvGrpSpPr>
          <p:cNvPr id="438" name="Group 438">
            <a:extLst>
              <a:ext uri="{FF2B5EF4-FFF2-40B4-BE49-F238E27FC236}">
                <a16:creationId xmlns:a16="http://schemas.microsoft.com/office/drawing/2014/main" id="{F7482A36-B0DF-1948-8E3F-15E9D12E72B4}"/>
              </a:ext>
            </a:extLst>
          </p:cNvPr>
          <p:cNvGrpSpPr>
            <a:grpSpLocks/>
          </p:cNvGrpSpPr>
          <p:nvPr/>
        </p:nvGrpSpPr>
        <p:grpSpPr bwMode="auto">
          <a:xfrm>
            <a:off x="5562600" y="685800"/>
            <a:ext cx="3093778" cy="2506598"/>
            <a:chOff x="981075" y="1524000"/>
            <a:chExt cx="7417227" cy="4956186"/>
          </a:xfrm>
        </p:grpSpPr>
        <p:cxnSp>
          <p:nvCxnSpPr>
            <p:cNvPr id="439" name="Straight Connector 61">
              <a:extLst>
                <a:ext uri="{FF2B5EF4-FFF2-40B4-BE49-F238E27FC236}">
                  <a16:creationId xmlns:a16="http://schemas.microsoft.com/office/drawing/2014/main" id="{9A44AD5F-78B0-C04A-8DA9-E185B8D67229}"/>
                </a:ext>
              </a:extLst>
            </p:cNvPr>
            <p:cNvCxnSpPr>
              <a:cxnSpLocks noChangeShapeType="1"/>
            </p:cNvCxnSpPr>
            <p:nvPr/>
          </p:nvCxnSpPr>
          <p:spPr bwMode="auto">
            <a:xfrm rot="16200000" flipH="1">
              <a:off x="-1185863"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440" name="Straight Connector 62">
              <a:extLst>
                <a:ext uri="{FF2B5EF4-FFF2-40B4-BE49-F238E27FC236}">
                  <a16:creationId xmlns:a16="http://schemas.microsoft.com/office/drawing/2014/main" id="{2FE33A0E-5D6D-8B45-B197-1B2C64E8ACF2}"/>
                </a:ext>
              </a:extLst>
            </p:cNvPr>
            <p:cNvCxnSpPr>
              <a:cxnSpLocks noChangeShapeType="1"/>
            </p:cNvCxnSpPr>
            <p:nvPr/>
          </p:nvCxnSpPr>
          <p:spPr bwMode="auto">
            <a:xfrm rot="10800000" flipV="1">
              <a:off x="9826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441" name="Straight Connector 61">
              <a:extLst>
                <a:ext uri="{FF2B5EF4-FFF2-40B4-BE49-F238E27FC236}">
                  <a16:creationId xmlns:a16="http://schemas.microsoft.com/office/drawing/2014/main" id="{C957FF77-9D8E-864A-92C8-8AE6730FD083}"/>
                </a:ext>
              </a:extLst>
            </p:cNvPr>
            <p:cNvCxnSpPr>
              <a:cxnSpLocks noChangeShapeType="1"/>
            </p:cNvCxnSpPr>
            <p:nvPr/>
          </p:nvCxnSpPr>
          <p:spPr bwMode="auto">
            <a:xfrm rot="16200000" flipH="1">
              <a:off x="2547937"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442" name="Straight Connector 62">
              <a:extLst>
                <a:ext uri="{FF2B5EF4-FFF2-40B4-BE49-F238E27FC236}">
                  <a16:creationId xmlns:a16="http://schemas.microsoft.com/office/drawing/2014/main" id="{EFAEA5FF-D16B-1E42-B068-93A5B2D9774D}"/>
                </a:ext>
              </a:extLst>
            </p:cNvPr>
            <p:cNvCxnSpPr>
              <a:cxnSpLocks noChangeShapeType="1"/>
            </p:cNvCxnSpPr>
            <p:nvPr/>
          </p:nvCxnSpPr>
          <p:spPr bwMode="auto">
            <a:xfrm rot="10800000" flipV="1">
              <a:off x="47164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443" name="Group 200">
              <a:extLst>
                <a:ext uri="{FF2B5EF4-FFF2-40B4-BE49-F238E27FC236}">
                  <a16:creationId xmlns:a16="http://schemas.microsoft.com/office/drawing/2014/main" id="{55D8CA70-BBE7-3148-B7C8-A12E90F82474}"/>
                </a:ext>
              </a:extLst>
            </p:cNvPr>
            <p:cNvGrpSpPr>
              <a:grpSpLocks/>
            </p:cNvGrpSpPr>
            <p:nvPr/>
          </p:nvGrpSpPr>
          <p:grpSpPr bwMode="auto">
            <a:xfrm>
              <a:off x="1135063" y="4267200"/>
              <a:ext cx="2667000" cy="1589088"/>
              <a:chOff x="1135223" y="2655771"/>
              <a:chExt cx="2667000" cy="3200400"/>
            </a:xfrm>
          </p:grpSpPr>
          <p:sp>
            <p:nvSpPr>
              <p:cNvPr id="789" name="Rectangle 41">
                <a:extLst>
                  <a:ext uri="{FF2B5EF4-FFF2-40B4-BE49-F238E27FC236}">
                    <a16:creationId xmlns:a16="http://schemas.microsoft.com/office/drawing/2014/main" id="{A1E5CAE5-2E6D-8B4F-947C-638C37840EF8}"/>
                  </a:ext>
                </a:extLst>
              </p:cNvPr>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0" name="Rectangle 42">
                <a:extLst>
                  <a:ext uri="{FF2B5EF4-FFF2-40B4-BE49-F238E27FC236}">
                    <a16:creationId xmlns:a16="http://schemas.microsoft.com/office/drawing/2014/main" id="{4EFB833B-FE03-FB44-A474-62DFED929C86}"/>
                  </a:ext>
                </a:extLst>
              </p:cNvPr>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1" name="Rectangle 45">
                <a:extLst>
                  <a:ext uri="{FF2B5EF4-FFF2-40B4-BE49-F238E27FC236}">
                    <a16:creationId xmlns:a16="http://schemas.microsoft.com/office/drawing/2014/main" id="{7131EAB7-66C8-5B40-94D5-B1E741F2CF10}"/>
                  </a:ext>
                </a:extLst>
              </p:cNvPr>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2" name="Rectangle 46">
                <a:extLst>
                  <a:ext uri="{FF2B5EF4-FFF2-40B4-BE49-F238E27FC236}">
                    <a16:creationId xmlns:a16="http://schemas.microsoft.com/office/drawing/2014/main" id="{AC9E1195-AE27-FC49-AFB5-A299900F135E}"/>
                  </a:ext>
                </a:extLst>
              </p:cNvPr>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3" name="Rectangle 47">
                <a:extLst>
                  <a:ext uri="{FF2B5EF4-FFF2-40B4-BE49-F238E27FC236}">
                    <a16:creationId xmlns:a16="http://schemas.microsoft.com/office/drawing/2014/main" id="{F56CF35B-9533-5842-AF82-DBFBD5F460F3}"/>
                  </a:ext>
                </a:extLst>
              </p:cNvPr>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4" name="Rectangle 49">
                <a:extLst>
                  <a:ext uri="{FF2B5EF4-FFF2-40B4-BE49-F238E27FC236}">
                    <a16:creationId xmlns:a16="http://schemas.microsoft.com/office/drawing/2014/main" id="{B39CB791-EFF5-4E48-9801-FE21BE867A47}"/>
                  </a:ext>
                </a:extLst>
              </p:cNvPr>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5" name="Rectangle 50">
                <a:extLst>
                  <a:ext uri="{FF2B5EF4-FFF2-40B4-BE49-F238E27FC236}">
                    <a16:creationId xmlns:a16="http://schemas.microsoft.com/office/drawing/2014/main" id="{63CDE07D-B779-C049-A8BE-C09704A0E788}"/>
                  </a:ext>
                </a:extLst>
              </p:cNvPr>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6" name="Rectangle 51">
                <a:extLst>
                  <a:ext uri="{FF2B5EF4-FFF2-40B4-BE49-F238E27FC236}">
                    <a16:creationId xmlns:a16="http://schemas.microsoft.com/office/drawing/2014/main" id="{D15AB945-E98B-E94B-8B42-0631402874E5}"/>
                  </a:ext>
                </a:extLst>
              </p:cNvPr>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7" name="Rectangle 77">
                <a:extLst>
                  <a:ext uri="{FF2B5EF4-FFF2-40B4-BE49-F238E27FC236}">
                    <a16:creationId xmlns:a16="http://schemas.microsoft.com/office/drawing/2014/main" id="{AD4C96E5-57F9-324D-AC5F-8C1177875CC2}"/>
                  </a:ext>
                </a:extLst>
              </p:cNvPr>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8" name="Rectangle 78">
                <a:extLst>
                  <a:ext uri="{FF2B5EF4-FFF2-40B4-BE49-F238E27FC236}">
                    <a16:creationId xmlns:a16="http://schemas.microsoft.com/office/drawing/2014/main" id="{0C064EAF-E524-BF4A-9268-2B1B9A9FFA5D}"/>
                  </a:ext>
                </a:extLst>
              </p:cNvPr>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9" name="Rectangle 79">
                <a:extLst>
                  <a:ext uri="{FF2B5EF4-FFF2-40B4-BE49-F238E27FC236}">
                    <a16:creationId xmlns:a16="http://schemas.microsoft.com/office/drawing/2014/main" id="{04E5E1C2-09AD-E74C-A214-4420474FAFFD}"/>
                  </a:ext>
                </a:extLst>
              </p:cNvPr>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0" name="Rectangle 80">
                <a:extLst>
                  <a:ext uri="{FF2B5EF4-FFF2-40B4-BE49-F238E27FC236}">
                    <a16:creationId xmlns:a16="http://schemas.microsoft.com/office/drawing/2014/main" id="{5775FE26-6270-DF44-8425-951A46E1D7DF}"/>
                  </a:ext>
                </a:extLst>
              </p:cNvPr>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1" name="Rectangle 41">
                <a:extLst>
                  <a:ext uri="{FF2B5EF4-FFF2-40B4-BE49-F238E27FC236}">
                    <a16:creationId xmlns:a16="http://schemas.microsoft.com/office/drawing/2014/main" id="{F940D9B8-42A1-D843-9AE9-94CFE08BDD68}"/>
                  </a:ext>
                </a:extLst>
              </p:cNvPr>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2" name="Rectangle 42">
                <a:extLst>
                  <a:ext uri="{FF2B5EF4-FFF2-40B4-BE49-F238E27FC236}">
                    <a16:creationId xmlns:a16="http://schemas.microsoft.com/office/drawing/2014/main" id="{3C56A261-F254-CA42-946B-8DAF347ECFB5}"/>
                  </a:ext>
                </a:extLst>
              </p:cNvPr>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3" name="Rectangle 45">
                <a:extLst>
                  <a:ext uri="{FF2B5EF4-FFF2-40B4-BE49-F238E27FC236}">
                    <a16:creationId xmlns:a16="http://schemas.microsoft.com/office/drawing/2014/main" id="{B61BA70E-DB66-364E-8C8A-A40F656290ED}"/>
                  </a:ext>
                </a:extLst>
              </p:cNvPr>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4" name="Rectangle 46">
                <a:extLst>
                  <a:ext uri="{FF2B5EF4-FFF2-40B4-BE49-F238E27FC236}">
                    <a16:creationId xmlns:a16="http://schemas.microsoft.com/office/drawing/2014/main" id="{080FBFA0-6B8C-3242-965C-40057A7E29CB}"/>
                  </a:ext>
                </a:extLst>
              </p:cNvPr>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5" name="Rectangle 47">
                <a:extLst>
                  <a:ext uri="{FF2B5EF4-FFF2-40B4-BE49-F238E27FC236}">
                    <a16:creationId xmlns:a16="http://schemas.microsoft.com/office/drawing/2014/main" id="{467C9ECC-0B06-294D-BEC5-076F8A439034}"/>
                  </a:ext>
                </a:extLst>
              </p:cNvPr>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6" name="Rectangle 49">
                <a:extLst>
                  <a:ext uri="{FF2B5EF4-FFF2-40B4-BE49-F238E27FC236}">
                    <a16:creationId xmlns:a16="http://schemas.microsoft.com/office/drawing/2014/main" id="{44CFF021-75D6-8144-9B84-C5D8EF27241E}"/>
                  </a:ext>
                </a:extLst>
              </p:cNvPr>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7" name="Rectangle 50">
                <a:extLst>
                  <a:ext uri="{FF2B5EF4-FFF2-40B4-BE49-F238E27FC236}">
                    <a16:creationId xmlns:a16="http://schemas.microsoft.com/office/drawing/2014/main" id="{F9BF1D94-50D0-CB42-904D-F3E57757F603}"/>
                  </a:ext>
                </a:extLst>
              </p:cNvPr>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8" name="Rectangle 51">
                <a:extLst>
                  <a:ext uri="{FF2B5EF4-FFF2-40B4-BE49-F238E27FC236}">
                    <a16:creationId xmlns:a16="http://schemas.microsoft.com/office/drawing/2014/main" id="{5C3A2DED-F1E6-FD41-A252-7A4E84A56875}"/>
                  </a:ext>
                </a:extLst>
              </p:cNvPr>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9" name="Rectangle 77">
                <a:extLst>
                  <a:ext uri="{FF2B5EF4-FFF2-40B4-BE49-F238E27FC236}">
                    <a16:creationId xmlns:a16="http://schemas.microsoft.com/office/drawing/2014/main" id="{25BECEF9-77D1-DA45-91D5-48A6FBFC7B1A}"/>
                  </a:ext>
                </a:extLst>
              </p:cNvPr>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0" name="Rectangle 78">
                <a:extLst>
                  <a:ext uri="{FF2B5EF4-FFF2-40B4-BE49-F238E27FC236}">
                    <a16:creationId xmlns:a16="http://schemas.microsoft.com/office/drawing/2014/main" id="{3CB76A49-0D25-974F-8AEA-02220D6801AF}"/>
                  </a:ext>
                </a:extLst>
              </p:cNvPr>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1" name="Rectangle 79">
                <a:extLst>
                  <a:ext uri="{FF2B5EF4-FFF2-40B4-BE49-F238E27FC236}">
                    <a16:creationId xmlns:a16="http://schemas.microsoft.com/office/drawing/2014/main" id="{6AFCF89B-3E0D-BF49-910E-C772081CE6B0}"/>
                  </a:ext>
                </a:extLst>
              </p:cNvPr>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2" name="Rectangle 80">
                <a:extLst>
                  <a:ext uri="{FF2B5EF4-FFF2-40B4-BE49-F238E27FC236}">
                    <a16:creationId xmlns:a16="http://schemas.microsoft.com/office/drawing/2014/main" id="{2A387E33-4A61-3C4B-A64B-35D5BCBCC250}"/>
                  </a:ext>
                </a:extLst>
              </p:cNvPr>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3" name="Rectangle 41">
                <a:extLst>
                  <a:ext uri="{FF2B5EF4-FFF2-40B4-BE49-F238E27FC236}">
                    <a16:creationId xmlns:a16="http://schemas.microsoft.com/office/drawing/2014/main" id="{5521D1B4-F35B-B742-9C55-5AE673D24D8F}"/>
                  </a:ext>
                </a:extLst>
              </p:cNvPr>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4" name="Rectangle 42">
                <a:extLst>
                  <a:ext uri="{FF2B5EF4-FFF2-40B4-BE49-F238E27FC236}">
                    <a16:creationId xmlns:a16="http://schemas.microsoft.com/office/drawing/2014/main" id="{398DEB5F-E972-6145-A918-211883DCB88F}"/>
                  </a:ext>
                </a:extLst>
              </p:cNvPr>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5" name="Rectangle 45">
                <a:extLst>
                  <a:ext uri="{FF2B5EF4-FFF2-40B4-BE49-F238E27FC236}">
                    <a16:creationId xmlns:a16="http://schemas.microsoft.com/office/drawing/2014/main" id="{47A1871D-0599-6C4E-9D7C-21B574BA0DB8}"/>
                  </a:ext>
                </a:extLst>
              </p:cNvPr>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6" name="Rectangle 46">
                <a:extLst>
                  <a:ext uri="{FF2B5EF4-FFF2-40B4-BE49-F238E27FC236}">
                    <a16:creationId xmlns:a16="http://schemas.microsoft.com/office/drawing/2014/main" id="{674EE7BD-A420-444E-ABC2-2EE3E00E956E}"/>
                  </a:ext>
                </a:extLst>
              </p:cNvPr>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7" name="Rectangle 47">
                <a:extLst>
                  <a:ext uri="{FF2B5EF4-FFF2-40B4-BE49-F238E27FC236}">
                    <a16:creationId xmlns:a16="http://schemas.microsoft.com/office/drawing/2014/main" id="{1F1D14F5-6058-6749-BE55-C2483C44CA36}"/>
                  </a:ext>
                </a:extLst>
              </p:cNvPr>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8" name="Rectangle 49">
                <a:extLst>
                  <a:ext uri="{FF2B5EF4-FFF2-40B4-BE49-F238E27FC236}">
                    <a16:creationId xmlns:a16="http://schemas.microsoft.com/office/drawing/2014/main" id="{45A9AF44-AFDF-6D46-BABE-31888DADD68E}"/>
                  </a:ext>
                </a:extLst>
              </p:cNvPr>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9" name="Rectangle 50">
                <a:extLst>
                  <a:ext uri="{FF2B5EF4-FFF2-40B4-BE49-F238E27FC236}">
                    <a16:creationId xmlns:a16="http://schemas.microsoft.com/office/drawing/2014/main" id="{B753DFE7-1342-A647-AB0D-090D6CFB2C44}"/>
                  </a:ext>
                </a:extLst>
              </p:cNvPr>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0" name="Rectangle 51">
                <a:extLst>
                  <a:ext uri="{FF2B5EF4-FFF2-40B4-BE49-F238E27FC236}">
                    <a16:creationId xmlns:a16="http://schemas.microsoft.com/office/drawing/2014/main" id="{079945BA-ADA6-014A-9256-CF652E3B86B6}"/>
                  </a:ext>
                </a:extLst>
              </p:cNvPr>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1" name="Rectangle 77">
                <a:extLst>
                  <a:ext uri="{FF2B5EF4-FFF2-40B4-BE49-F238E27FC236}">
                    <a16:creationId xmlns:a16="http://schemas.microsoft.com/office/drawing/2014/main" id="{4CAE1E63-3EF6-BA41-A002-AFE8FD0041F2}"/>
                  </a:ext>
                </a:extLst>
              </p:cNvPr>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2" name="Rectangle 78">
                <a:extLst>
                  <a:ext uri="{FF2B5EF4-FFF2-40B4-BE49-F238E27FC236}">
                    <a16:creationId xmlns:a16="http://schemas.microsoft.com/office/drawing/2014/main" id="{A80B9998-C3BA-9549-968A-4D2983429087}"/>
                  </a:ext>
                </a:extLst>
              </p:cNvPr>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3" name="Rectangle 79">
                <a:extLst>
                  <a:ext uri="{FF2B5EF4-FFF2-40B4-BE49-F238E27FC236}">
                    <a16:creationId xmlns:a16="http://schemas.microsoft.com/office/drawing/2014/main" id="{C95A2C2B-8324-7F42-BEBD-AA8A6EAB652A}"/>
                  </a:ext>
                </a:extLst>
              </p:cNvPr>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4" name="Rectangle 80">
                <a:extLst>
                  <a:ext uri="{FF2B5EF4-FFF2-40B4-BE49-F238E27FC236}">
                    <a16:creationId xmlns:a16="http://schemas.microsoft.com/office/drawing/2014/main" id="{88955EDD-2D99-8A4A-A514-2F3B18BDB652}"/>
                  </a:ext>
                </a:extLst>
              </p:cNvPr>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5" name="Rectangle 41">
                <a:extLst>
                  <a:ext uri="{FF2B5EF4-FFF2-40B4-BE49-F238E27FC236}">
                    <a16:creationId xmlns:a16="http://schemas.microsoft.com/office/drawing/2014/main" id="{4E2FFFA3-CDC5-4241-A82E-3CF95FD5894C}"/>
                  </a:ext>
                </a:extLst>
              </p:cNvPr>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6" name="Rectangle 42">
                <a:extLst>
                  <a:ext uri="{FF2B5EF4-FFF2-40B4-BE49-F238E27FC236}">
                    <a16:creationId xmlns:a16="http://schemas.microsoft.com/office/drawing/2014/main" id="{FB0158BC-035B-7C4C-A6CF-8C7E7EFA1678}"/>
                  </a:ext>
                </a:extLst>
              </p:cNvPr>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7" name="Rectangle 45">
                <a:extLst>
                  <a:ext uri="{FF2B5EF4-FFF2-40B4-BE49-F238E27FC236}">
                    <a16:creationId xmlns:a16="http://schemas.microsoft.com/office/drawing/2014/main" id="{7EC792B2-11FC-A742-A190-99A82FD6AB29}"/>
                  </a:ext>
                </a:extLst>
              </p:cNvPr>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8" name="Rectangle 46">
                <a:extLst>
                  <a:ext uri="{FF2B5EF4-FFF2-40B4-BE49-F238E27FC236}">
                    <a16:creationId xmlns:a16="http://schemas.microsoft.com/office/drawing/2014/main" id="{7A73974E-11E0-F646-9484-F9E0F391BAD2}"/>
                  </a:ext>
                </a:extLst>
              </p:cNvPr>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9" name="Rectangle 47">
                <a:extLst>
                  <a:ext uri="{FF2B5EF4-FFF2-40B4-BE49-F238E27FC236}">
                    <a16:creationId xmlns:a16="http://schemas.microsoft.com/office/drawing/2014/main" id="{1AA15E03-475B-D64B-A00A-CB1DDC05F2FD}"/>
                  </a:ext>
                </a:extLst>
              </p:cNvPr>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0" name="Rectangle 49">
                <a:extLst>
                  <a:ext uri="{FF2B5EF4-FFF2-40B4-BE49-F238E27FC236}">
                    <a16:creationId xmlns:a16="http://schemas.microsoft.com/office/drawing/2014/main" id="{0B8EBB39-EB97-674D-9C34-2D7DA59654FF}"/>
                  </a:ext>
                </a:extLst>
              </p:cNvPr>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1" name="Rectangle 50">
                <a:extLst>
                  <a:ext uri="{FF2B5EF4-FFF2-40B4-BE49-F238E27FC236}">
                    <a16:creationId xmlns:a16="http://schemas.microsoft.com/office/drawing/2014/main" id="{E5093EB2-FADC-A94C-8335-0F68681552F3}"/>
                  </a:ext>
                </a:extLst>
              </p:cNvPr>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2" name="Rectangle 51">
                <a:extLst>
                  <a:ext uri="{FF2B5EF4-FFF2-40B4-BE49-F238E27FC236}">
                    <a16:creationId xmlns:a16="http://schemas.microsoft.com/office/drawing/2014/main" id="{F2C98011-4DE0-B642-8C47-3AD0C8DD15FC}"/>
                  </a:ext>
                </a:extLst>
              </p:cNvPr>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3" name="Rectangle 77">
                <a:extLst>
                  <a:ext uri="{FF2B5EF4-FFF2-40B4-BE49-F238E27FC236}">
                    <a16:creationId xmlns:a16="http://schemas.microsoft.com/office/drawing/2014/main" id="{27FD5F9F-40F9-7E4C-A6CD-B74AF61059EB}"/>
                  </a:ext>
                </a:extLst>
              </p:cNvPr>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4" name="Rectangle 78">
                <a:extLst>
                  <a:ext uri="{FF2B5EF4-FFF2-40B4-BE49-F238E27FC236}">
                    <a16:creationId xmlns:a16="http://schemas.microsoft.com/office/drawing/2014/main" id="{C6AC85D9-C90E-B74D-8BA3-D2C3374E0E61}"/>
                  </a:ext>
                </a:extLst>
              </p:cNvPr>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5" name="Rectangle 79">
                <a:extLst>
                  <a:ext uri="{FF2B5EF4-FFF2-40B4-BE49-F238E27FC236}">
                    <a16:creationId xmlns:a16="http://schemas.microsoft.com/office/drawing/2014/main" id="{44CD5518-F723-E744-8AFD-0524C3943FAE}"/>
                  </a:ext>
                </a:extLst>
              </p:cNvPr>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6" name="Rectangle 80">
                <a:extLst>
                  <a:ext uri="{FF2B5EF4-FFF2-40B4-BE49-F238E27FC236}">
                    <a16:creationId xmlns:a16="http://schemas.microsoft.com/office/drawing/2014/main" id="{FD4AC4EC-4C86-B841-864F-B5157680CC43}"/>
                  </a:ext>
                </a:extLst>
              </p:cNvPr>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7" name="Rectangle 41">
                <a:extLst>
                  <a:ext uri="{FF2B5EF4-FFF2-40B4-BE49-F238E27FC236}">
                    <a16:creationId xmlns:a16="http://schemas.microsoft.com/office/drawing/2014/main" id="{B0D6EE42-B480-8F45-B289-A192883C6D9C}"/>
                  </a:ext>
                </a:extLst>
              </p:cNvPr>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8" name="Rectangle 42">
                <a:extLst>
                  <a:ext uri="{FF2B5EF4-FFF2-40B4-BE49-F238E27FC236}">
                    <a16:creationId xmlns:a16="http://schemas.microsoft.com/office/drawing/2014/main" id="{CC1BD956-E440-BB49-9999-A7752F27A524}"/>
                  </a:ext>
                </a:extLst>
              </p:cNvPr>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9" name="Rectangle 45">
                <a:extLst>
                  <a:ext uri="{FF2B5EF4-FFF2-40B4-BE49-F238E27FC236}">
                    <a16:creationId xmlns:a16="http://schemas.microsoft.com/office/drawing/2014/main" id="{821A8E99-C73A-8843-B1E1-B5533904FE33}"/>
                  </a:ext>
                </a:extLst>
              </p:cNvPr>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0" name="Rectangle 46">
                <a:extLst>
                  <a:ext uri="{FF2B5EF4-FFF2-40B4-BE49-F238E27FC236}">
                    <a16:creationId xmlns:a16="http://schemas.microsoft.com/office/drawing/2014/main" id="{3803C3A1-E3A7-8D44-AABC-564AE13CF4B8}"/>
                  </a:ext>
                </a:extLst>
              </p:cNvPr>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1" name="Rectangle 47">
                <a:extLst>
                  <a:ext uri="{FF2B5EF4-FFF2-40B4-BE49-F238E27FC236}">
                    <a16:creationId xmlns:a16="http://schemas.microsoft.com/office/drawing/2014/main" id="{B0236E53-B787-C94C-967D-7492691F4F16}"/>
                  </a:ext>
                </a:extLst>
              </p:cNvPr>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2" name="Rectangle 49">
                <a:extLst>
                  <a:ext uri="{FF2B5EF4-FFF2-40B4-BE49-F238E27FC236}">
                    <a16:creationId xmlns:a16="http://schemas.microsoft.com/office/drawing/2014/main" id="{983DA4CA-CE29-204D-9A9A-B7C2D80B6D58}"/>
                  </a:ext>
                </a:extLst>
              </p:cNvPr>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3" name="Rectangle 50">
                <a:extLst>
                  <a:ext uri="{FF2B5EF4-FFF2-40B4-BE49-F238E27FC236}">
                    <a16:creationId xmlns:a16="http://schemas.microsoft.com/office/drawing/2014/main" id="{BB418680-F8F8-AA4C-84E7-79868867AF33}"/>
                  </a:ext>
                </a:extLst>
              </p:cNvPr>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4" name="Rectangle 51">
                <a:extLst>
                  <a:ext uri="{FF2B5EF4-FFF2-40B4-BE49-F238E27FC236}">
                    <a16:creationId xmlns:a16="http://schemas.microsoft.com/office/drawing/2014/main" id="{4EF9B474-43D0-DF44-8436-4AADFFF363A6}"/>
                  </a:ext>
                </a:extLst>
              </p:cNvPr>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5" name="Rectangle 89">
                <a:extLst>
                  <a:ext uri="{FF2B5EF4-FFF2-40B4-BE49-F238E27FC236}">
                    <a16:creationId xmlns:a16="http://schemas.microsoft.com/office/drawing/2014/main" id="{DA5EFB02-8295-9A43-94F9-8C84233D6C23}"/>
                  </a:ext>
                </a:extLst>
              </p:cNvPr>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6" name="Rectangle 90">
                <a:extLst>
                  <a:ext uri="{FF2B5EF4-FFF2-40B4-BE49-F238E27FC236}">
                    <a16:creationId xmlns:a16="http://schemas.microsoft.com/office/drawing/2014/main" id="{18CAD9AB-2FF3-804E-A348-DAF4C437EECA}"/>
                  </a:ext>
                </a:extLst>
              </p:cNvPr>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7" name="Rectangle 91">
                <a:extLst>
                  <a:ext uri="{FF2B5EF4-FFF2-40B4-BE49-F238E27FC236}">
                    <a16:creationId xmlns:a16="http://schemas.microsoft.com/office/drawing/2014/main" id="{C1043A77-1DD0-9148-9102-D3D3EB8E6235}"/>
                  </a:ext>
                </a:extLst>
              </p:cNvPr>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8" name="Rectangle 92">
                <a:extLst>
                  <a:ext uri="{FF2B5EF4-FFF2-40B4-BE49-F238E27FC236}">
                    <a16:creationId xmlns:a16="http://schemas.microsoft.com/office/drawing/2014/main" id="{681E4238-B170-B040-83B2-4E204E6D5A74}"/>
                  </a:ext>
                </a:extLst>
              </p:cNvPr>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9" name="Rectangle 41">
                <a:extLst>
                  <a:ext uri="{FF2B5EF4-FFF2-40B4-BE49-F238E27FC236}">
                    <a16:creationId xmlns:a16="http://schemas.microsoft.com/office/drawing/2014/main" id="{5E796AE5-65C8-B14F-97A9-3AEF15B2488F}"/>
                  </a:ext>
                </a:extLst>
              </p:cNvPr>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0" name="Rectangle 42">
                <a:extLst>
                  <a:ext uri="{FF2B5EF4-FFF2-40B4-BE49-F238E27FC236}">
                    <a16:creationId xmlns:a16="http://schemas.microsoft.com/office/drawing/2014/main" id="{402F1332-622D-664D-9256-40D6638D1D89}"/>
                  </a:ext>
                </a:extLst>
              </p:cNvPr>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1" name="Rectangle 45">
                <a:extLst>
                  <a:ext uri="{FF2B5EF4-FFF2-40B4-BE49-F238E27FC236}">
                    <a16:creationId xmlns:a16="http://schemas.microsoft.com/office/drawing/2014/main" id="{4635C60C-6DE1-E641-938B-8E49E5C156AD}"/>
                  </a:ext>
                </a:extLst>
              </p:cNvPr>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2" name="Rectangle 46">
                <a:extLst>
                  <a:ext uri="{FF2B5EF4-FFF2-40B4-BE49-F238E27FC236}">
                    <a16:creationId xmlns:a16="http://schemas.microsoft.com/office/drawing/2014/main" id="{CF430A5B-6935-3F4F-8746-C561FAFE11ED}"/>
                  </a:ext>
                </a:extLst>
              </p:cNvPr>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3" name="Rectangle 47">
                <a:extLst>
                  <a:ext uri="{FF2B5EF4-FFF2-40B4-BE49-F238E27FC236}">
                    <a16:creationId xmlns:a16="http://schemas.microsoft.com/office/drawing/2014/main" id="{EDDA1679-D9CC-2D4C-AE32-553161260D32}"/>
                  </a:ext>
                </a:extLst>
              </p:cNvPr>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4" name="Rectangle 49">
                <a:extLst>
                  <a:ext uri="{FF2B5EF4-FFF2-40B4-BE49-F238E27FC236}">
                    <a16:creationId xmlns:a16="http://schemas.microsoft.com/office/drawing/2014/main" id="{4D1C55E1-D4AF-DC40-B143-FE44527055F7}"/>
                  </a:ext>
                </a:extLst>
              </p:cNvPr>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5" name="Rectangle 50">
                <a:extLst>
                  <a:ext uri="{FF2B5EF4-FFF2-40B4-BE49-F238E27FC236}">
                    <a16:creationId xmlns:a16="http://schemas.microsoft.com/office/drawing/2014/main" id="{D06EC684-216B-9A4D-BC2F-EBABBD2F6C58}"/>
                  </a:ext>
                </a:extLst>
              </p:cNvPr>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6" name="Rectangle 51">
                <a:extLst>
                  <a:ext uri="{FF2B5EF4-FFF2-40B4-BE49-F238E27FC236}">
                    <a16:creationId xmlns:a16="http://schemas.microsoft.com/office/drawing/2014/main" id="{A11E197B-E2E8-0A42-AF9B-17CAE57A1DBF}"/>
                  </a:ext>
                </a:extLst>
              </p:cNvPr>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7" name="Rectangle 101">
                <a:extLst>
                  <a:ext uri="{FF2B5EF4-FFF2-40B4-BE49-F238E27FC236}">
                    <a16:creationId xmlns:a16="http://schemas.microsoft.com/office/drawing/2014/main" id="{632C18BE-D131-BD4B-92B9-DBE02CE79857}"/>
                  </a:ext>
                </a:extLst>
              </p:cNvPr>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8" name="Rectangle 102">
                <a:extLst>
                  <a:ext uri="{FF2B5EF4-FFF2-40B4-BE49-F238E27FC236}">
                    <a16:creationId xmlns:a16="http://schemas.microsoft.com/office/drawing/2014/main" id="{D2F59796-BD69-FF46-9C7A-351E0BE5B770}"/>
                  </a:ext>
                </a:extLst>
              </p:cNvPr>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9" name="Rectangle 103">
                <a:extLst>
                  <a:ext uri="{FF2B5EF4-FFF2-40B4-BE49-F238E27FC236}">
                    <a16:creationId xmlns:a16="http://schemas.microsoft.com/office/drawing/2014/main" id="{AD1A7A9F-B911-3644-9A4B-5D852CCF016F}"/>
                  </a:ext>
                </a:extLst>
              </p:cNvPr>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0" name="Rectangle 104">
                <a:extLst>
                  <a:ext uri="{FF2B5EF4-FFF2-40B4-BE49-F238E27FC236}">
                    <a16:creationId xmlns:a16="http://schemas.microsoft.com/office/drawing/2014/main" id="{86217E29-276B-4B43-AFED-3724424D0822}"/>
                  </a:ext>
                </a:extLst>
              </p:cNvPr>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1" name="Rectangle 41">
                <a:extLst>
                  <a:ext uri="{FF2B5EF4-FFF2-40B4-BE49-F238E27FC236}">
                    <a16:creationId xmlns:a16="http://schemas.microsoft.com/office/drawing/2014/main" id="{F030BA73-3DBD-7840-AA54-87E90D6B5EB9}"/>
                  </a:ext>
                </a:extLst>
              </p:cNvPr>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2" name="Rectangle 42">
                <a:extLst>
                  <a:ext uri="{FF2B5EF4-FFF2-40B4-BE49-F238E27FC236}">
                    <a16:creationId xmlns:a16="http://schemas.microsoft.com/office/drawing/2014/main" id="{93169E9B-C49C-2849-9524-5254C74EEBD3}"/>
                  </a:ext>
                </a:extLst>
              </p:cNvPr>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3" name="Rectangle 45">
                <a:extLst>
                  <a:ext uri="{FF2B5EF4-FFF2-40B4-BE49-F238E27FC236}">
                    <a16:creationId xmlns:a16="http://schemas.microsoft.com/office/drawing/2014/main" id="{86163DFF-6689-4644-AD52-D1805B6FFCAB}"/>
                  </a:ext>
                </a:extLst>
              </p:cNvPr>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4" name="Rectangle 46">
                <a:extLst>
                  <a:ext uri="{FF2B5EF4-FFF2-40B4-BE49-F238E27FC236}">
                    <a16:creationId xmlns:a16="http://schemas.microsoft.com/office/drawing/2014/main" id="{05E7300E-3015-A447-91B4-23EF1F4B34CF}"/>
                  </a:ext>
                </a:extLst>
              </p:cNvPr>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5" name="Rectangle 49">
                <a:extLst>
                  <a:ext uri="{FF2B5EF4-FFF2-40B4-BE49-F238E27FC236}">
                    <a16:creationId xmlns:a16="http://schemas.microsoft.com/office/drawing/2014/main" id="{486E9633-AB14-0D42-A251-CCE133BD0F16}"/>
                  </a:ext>
                </a:extLst>
              </p:cNvPr>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6" name="Rectangle 50">
                <a:extLst>
                  <a:ext uri="{FF2B5EF4-FFF2-40B4-BE49-F238E27FC236}">
                    <a16:creationId xmlns:a16="http://schemas.microsoft.com/office/drawing/2014/main" id="{8682E85C-8ECA-4C4C-A38E-4D37710D8D6D}"/>
                  </a:ext>
                </a:extLst>
              </p:cNvPr>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7" name="Rectangle 51">
                <a:extLst>
                  <a:ext uri="{FF2B5EF4-FFF2-40B4-BE49-F238E27FC236}">
                    <a16:creationId xmlns:a16="http://schemas.microsoft.com/office/drawing/2014/main" id="{C3267CB7-E08E-124F-A6E7-B70ED0132B11}"/>
                  </a:ext>
                </a:extLst>
              </p:cNvPr>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8" name="Rectangle 113">
                <a:extLst>
                  <a:ext uri="{FF2B5EF4-FFF2-40B4-BE49-F238E27FC236}">
                    <a16:creationId xmlns:a16="http://schemas.microsoft.com/office/drawing/2014/main" id="{86677207-2010-B648-ADD2-A6240ABA5B9A}"/>
                  </a:ext>
                </a:extLst>
              </p:cNvPr>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9" name="Rectangle 114">
                <a:extLst>
                  <a:ext uri="{FF2B5EF4-FFF2-40B4-BE49-F238E27FC236}">
                    <a16:creationId xmlns:a16="http://schemas.microsoft.com/office/drawing/2014/main" id="{51B37D7F-583C-BC40-B872-D7EDFBB4AD89}"/>
                  </a:ext>
                </a:extLst>
              </p:cNvPr>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70" name="Rectangle 115">
                <a:extLst>
                  <a:ext uri="{FF2B5EF4-FFF2-40B4-BE49-F238E27FC236}">
                    <a16:creationId xmlns:a16="http://schemas.microsoft.com/office/drawing/2014/main" id="{E651DC7B-7CB1-7B40-A7B3-103E96F68C7A}"/>
                  </a:ext>
                </a:extLst>
              </p:cNvPr>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71" name="Rectangle 51">
                <a:extLst>
                  <a:ext uri="{FF2B5EF4-FFF2-40B4-BE49-F238E27FC236}">
                    <a16:creationId xmlns:a16="http://schemas.microsoft.com/office/drawing/2014/main" id="{3A84D7CB-A62D-D241-96B8-5E31CB2CB85D}"/>
                  </a:ext>
                </a:extLst>
              </p:cNvPr>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72" name="Rectangle 252">
                <a:extLst>
                  <a:ext uri="{FF2B5EF4-FFF2-40B4-BE49-F238E27FC236}">
                    <a16:creationId xmlns:a16="http://schemas.microsoft.com/office/drawing/2014/main" id="{5D5380A8-AE3F-1F41-B9CA-BABAECB74F4E}"/>
                  </a:ext>
                </a:extLst>
              </p:cNvPr>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000"/>
              </a:p>
            </p:txBody>
          </p:sp>
        </p:grpSp>
        <p:sp>
          <p:nvSpPr>
            <p:cNvPr id="444" name="TextBox 253">
              <a:extLst>
                <a:ext uri="{FF2B5EF4-FFF2-40B4-BE49-F238E27FC236}">
                  <a16:creationId xmlns:a16="http://schemas.microsoft.com/office/drawing/2014/main" id="{FB2EF72C-3513-1B4E-ADFE-D680008C354D}"/>
                </a:ext>
              </a:extLst>
            </p:cNvPr>
            <p:cNvSpPr txBox="1">
              <a:spLocks noChangeArrowheads="1"/>
            </p:cNvSpPr>
            <p:nvPr/>
          </p:nvSpPr>
          <p:spPr bwMode="auto">
            <a:xfrm>
              <a:off x="1296987" y="5932488"/>
              <a:ext cx="2241322" cy="547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200" b="0" dirty="0"/>
                <a:t>your shoes</a:t>
              </a:r>
            </a:p>
          </p:txBody>
        </p:sp>
        <p:sp>
          <p:nvSpPr>
            <p:cNvPr id="445" name="TextBox 254">
              <a:extLst>
                <a:ext uri="{FF2B5EF4-FFF2-40B4-BE49-F238E27FC236}">
                  <a16:creationId xmlns:a16="http://schemas.microsoft.com/office/drawing/2014/main" id="{18A1B885-EC57-9548-8FB6-6B63DC9C189C}"/>
                </a:ext>
              </a:extLst>
            </p:cNvPr>
            <p:cNvSpPr txBox="1">
              <a:spLocks noChangeArrowheads="1"/>
            </p:cNvSpPr>
            <p:nvPr/>
          </p:nvSpPr>
          <p:spPr bwMode="auto">
            <a:xfrm>
              <a:off x="4792662" y="5932488"/>
              <a:ext cx="3605640" cy="547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200" b="0" dirty="0"/>
                <a:t>questionable shoes</a:t>
              </a:r>
            </a:p>
          </p:txBody>
        </p:sp>
        <p:grpSp>
          <p:nvGrpSpPr>
            <p:cNvPr id="446" name="Group 201">
              <a:extLst>
                <a:ext uri="{FF2B5EF4-FFF2-40B4-BE49-F238E27FC236}">
                  <a16:creationId xmlns:a16="http://schemas.microsoft.com/office/drawing/2014/main" id="{073F5BAD-1FA0-B748-8F61-BD76B5C7E727}"/>
                </a:ext>
              </a:extLst>
            </p:cNvPr>
            <p:cNvGrpSpPr>
              <a:grpSpLocks/>
            </p:cNvGrpSpPr>
            <p:nvPr/>
          </p:nvGrpSpPr>
          <p:grpSpPr bwMode="auto">
            <a:xfrm>
              <a:off x="1135063" y="2679700"/>
              <a:ext cx="2667000" cy="1589088"/>
              <a:chOff x="1135223" y="2655771"/>
              <a:chExt cx="2667000" cy="3200400"/>
            </a:xfrm>
          </p:grpSpPr>
          <p:sp>
            <p:nvSpPr>
              <p:cNvPr id="705" name="Rectangle 41">
                <a:extLst>
                  <a:ext uri="{FF2B5EF4-FFF2-40B4-BE49-F238E27FC236}">
                    <a16:creationId xmlns:a16="http://schemas.microsoft.com/office/drawing/2014/main" id="{3B68585B-2659-6A44-98D2-F8D915090EE3}"/>
                  </a:ext>
                </a:extLst>
              </p:cNvPr>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6" name="Rectangle 42">
                <a:extLst>
                  <a:ext uri="{FF2B5EF4-FFF2-40B4-BE49-F238E27FC236}">
                    <a16:creationId xmlns:a16="http://schemas.microsoft.com/office/drawing/2014/main" id="{C2A88D56-7FA8-9642-BF86-811089A3EB6A}"/>
                  </a:ext>
                </a:extLst>
              </p:cNvPr>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7" name="Rectangle 45">
                <a:extLst>
                  <a:ext uri="{FF2B5EF4-FFF2-40B4-BE49-F238E27FC236}">
                    <a16:creationId xmlns:a16="http://schemas.microsoft.com/office/drawing/2014/main" id="{4283C2EB-840D-BC4C-A6DA-2A97ADA65F40}"/>
                  </a:ext>
                </a:extLst>
              </p:cNvPr>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8" name="Rectangle 46">
                <a:extLst>
                  <a:ext uri="{FF2B5EF4-FFF2-40B4-BE49-F238E27FC236}">
                    <a16:creationId xmlns:a16="http://schemas.microsoft.com/office/drawing/2014/main" id="{869EFAFE-9316-D54B-A51C-3C819DD7A5D1}"/>
                  </a:ext>
                </a:extLst>
              </p:cNvPr>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9" name="Rectangle 47">
                <a:extLst>
                  <a:ext uri="{FF2B5EF4-FFF2-40B4-BE49-F238E27FC236}">
                    <a16:creationId xmlns:a16="http://schemas.microsoft.com/office/drawing/2014/main" id="{D40DA997-3969-F247-98A2-6646F3A21946}"/>
                  </a:ext>
                </a:extLst>
              </p:cNvPr>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0" name="Rectangle 49">
                <a:extLst>
                  <a:ext uri="{FF2B5EF4-FFF2-40B4-BE49-F238E27FC236}">
                    <a16:creationId xmlns:a16="http://schemas.microsoft.com/office/drawing/2014/main" id="{3FD13249-BE93-AD48-B194-0C91CF916556}"/>
                  </a:ext>
                </a:extLst>
              </p:cNvPr>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1" name="Rectangle 50">
                <a:extLst>
                  <a:ext uri="{FF2B5EF4-FFF2-40B4-BE49-F238E27FC236}">
                    <a16:creationId xmlns:a16="http://schemas.microsoft.com/office/drawing/2014/main" id="{8A74B2B1-CF34-2749-A102-8A72C51B0FA2}"/>
                  </a:ext>
                </a:extLst>
              </p:cNvPr>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2" name="Rectangle 51">
                <a:extLst>
                  <a:ext uri="{FF2B5EF4-FFF2-40B4-BE49-F238E27FC236}">
                    <a16:creationId xmlns:a16="http://schemas.microsoft.com/office/drawing/2014/main" id="{A1CD8B46-440F-E947-8864-185BB3B6F486}"/>
                  </a:ext>
                </a:extLst>
              </p:cNvPr>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3" name="Rectangle 77">
                <a:extLst>
                  <a:ext uri="{FF2B5EF4-FFF2-40B4-BE49-F238E27FC236}">
                    <a16:creationId xmlns:a16="http://schemas.microsoft.com/office/drawing/2014/main" id="{A558CCC8-1E6E-FE4C-94A2-163E44A5A08D}"/>
                  </a:ext>
                </a:extLst>
              </p:cNvPr>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4" name="Rectangle 78">
                <a:extLst>
                  <a:ext uri="{FF2B5EF4-FFF2-40B4-BE49-F238E27FC236}">
                    <a16:creationId xmlns:a16="http://schemas.microsoft.com/office/drawing/2014/main" id="{054EE874-7D0F-EA4B-94BE-33C8E9D1FF41}"/>
                  </a:ext>
                </a:extLst>
              </p:cNvPr>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5" name="Rectangle 79">
                <a:extLst>
                  <a:ext uri="{FF2B5EF4-FFF2-40B4-BE49-F238E27FC236}">
                    <a16:creationId xmlns:a16="http://schemas.microsoft.com/office/drawing/2014/main" id="{3D508B28-61DD-0C47-B042-142551D14EAF}"/>
                  </a:ext>
                </a:extLst>
              </p:cNvPr>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6" name="Rectangle 80">
                <a:extLst>
                  <a:ext uri="{FF2B5EF4-FFF2-40B4-BE49-F238E27FC236}">
                    <a16:creationId xmlns:a16="http://schemas.microsoft.com/office/drawing/2014/main" id="{E25D8567-1CF9-C24B-9994-F7FA93F979CC}"/>
                  </a:ext>
                </a:extLst>
              </p:cNvPr>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7" name="Rectangle 41">
                <a:extLst>
                  <a:ext uri="{FF2B5EF4-FFF2-40B4-BE49-F238E27FC236}">
                    <a16:creationId xmlns:a16="http://schemas.microsoft.com/office/drawing/2014/main" id="{4E5CC059-7BF8-D447-9A8F-906F25D920BF}"/>
                  </a:ext>
                </a:extLst>
              </p:cNvPr>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8" name="Rectangle 42">
                <a:extLst>
                  <a:ext uri="{FF2B5EF4-FFF2-40B4-BE49-F238E27FC236}">
                    <a16:creationId xmlns:a16="http://schemas.microsoft.com/office/drawing/2014/main" id="{596968E1-1015-F542-B55F-BB0997FD2539}"/>
                  </a:ext>
                </a:extLst>
              </p:cNvPr>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9" name="Rectangle 45">
                <a:extLst>
                  <a:ext uri="{FF2B5EF4-FFF2-40B4-BE49-F238E27FC236}">
                    <a16:creationId xmlns:a16="http://schemas.microsoft.com/office/drawing/2014/main" id="{B6328962-CFBB-A349-9CA4-F6CC507A3A6B}"/>
                  </a:ext>
                </a:extLst>
              </p:cNvPr>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0" name="Rectangle 46">
                <a:extLst>
                  <a:ext uri="{FF2B5EF4-FFF2-40B4-BE49-F238E27FC236}">
                    <a16:creationId xmlns:a16="http://schemas.microsoft.com/office/drawing/2014/main" id="{CB9E4FCF-9295-3049-9308-0A7BC6F33984}"/>
                  </a:ext>
                </a:extLst>
              </p:cNvPr>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1" name="Rectangle 47">
                <a:extLst>
                  <a:ext uri="{FF2B5EF4-FFF2-40B4-BE49-F238E27FC236}">
                    <a16:creationId xmlns:a16="http://schemas.microsoft.com/office/drawing/2014/main" id="{D52D6A16-84FF-9A4D-A8EF-678EA8D2F21D}"/>
                  </a:ext>
                </a:extLst>
              </p:cNvPr>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2" name="Rectangle 49">
                <a:extLst>
                  <a:ext uri="{FF2B5EF4-FFF2-40B4-BE49-F238E27FC236}">
                    <a16:creationId xmlns:a16="http://schemas.microsoft.com/office/drawing/2014/main" id="{0A8C8847-17AF-D444-BED7-8301C0B6CF22}"/>
                  </a:ext>
                </a:extLst>
              </p:cNvPr>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3" name="Rectangle 50">
                <a:extLst>
                  <a:ext uri="{FF2B5EF4-FFF2-40B4-BE49-F238E27FC236}">
                    <a16:creationId xmlns:a16="http://schemas.microsoft.com/office/drawing/2014/main" id="{D76CFA7F-BE46-9043-9428-300F1FDEC590}"/>
                  </a:ext>
                </a:extLst>
              </p:cNvPr>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4" name="Rectangle 51">
                <a:extLst>
                  <a:ext uri="{FF2B5EF4-FFF2-40B4-BE49-F238E27FC236}">
                    <a16:creationId xmlns:a16="http://schemas.microsoft.com/office/drawing/2014/main" id="{A0DB2D2E-701B-BC45-A5C7-D77FEADFE7A7}"/>
                  </a:ext>
                </a:extLst>
              </p:cNvPr>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5" name="Rectangle 77">
                <a:extLst>
                  <a:ext uri="{FF2B5EF4-FFF2-40B4-BE49-F238E27FC236}">
                    <a16:creationId xmlns:a16="http://schemas.microsoft.com/office/drawing/2014/main" id="{DB3D3F83-2E46-B34F-9F95-86A3E0F86E70}"/>
                  </a:ext>
                </a:extLst>
              </p:cNvPr>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6" name="Rectangle 78">
                <a:extLst>
                  <a:ext uri="{FF2B5EF4-FFF2-40B4-BE49-F238E27FC236}">
                    <a16:creationId xmlns:a16="http://schemas.microsoft.com/office/drawing/2014/main" id="{68F6CB0C-023A-F840-97F7-41125D41F03D}"/>
                  </a:ext>
                </a:extLst>
              </p:cNvPr>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7" name="Rectangle 79">
                <a:extLst>
                  <a:ext uri="{FF2B5EF4-FFF2-40B4-BE49-F238E27FC236}">
                    <a16:creationId xmlns:a16="http://schemas.microsoft.com/office/drawing/2014/main" id="{7EA51ADA-8543-5E42-BF2A-8695EC3D8F33}"/>
                  </a:ext>
                </a:extLst>
              </p:cNvPr>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8" name="Rectangle 80">
                <a:extLst>
                  <a:ext uri="{FF2B5EF4-FFF2-40B4-BE49-F238E27FC236}">
                    <a16:creationId xmlns:a16="http://schemas.microsoft.com/office/drawing/2014/main" id="{AA2FE3BC-F7CB-4C49-AF39-0AAEE314660C}"/>
                  </a:ext>
                </a:extLst>
              </p:cNvPr>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9" name="Rectangle 41">
                <a:extLst>
                  <a:ext uri="{FF2B5EF4-FFF2-40B4-BE49-F238E27FC236}">
                    <a16:creationId xmlns:a16="http://schemas.microsoft.com/office/drawing/2014/main" id="{9EBD13E7-D793-CB44-9BF6-6F9EC2961848}"/>
                  </a:ext>
                </a:extLst>
              </p:cNvPr>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0" name="Rectangle 42">
                <a:extLst>
                  <a:ext uri="{FF2B5EF4-FFF2-40B4-BE49-F238E27FC236}">
                    <a16:creationId xmlns:a16="http://schemas.microsoft.com/office/drawing/2014/main" id="{62D13510-DFC3-B542-A717-96076DB0E58F}"/>
                  </a:ext>
                </a:extLst>
              </p:cNvPr>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1" name="Rectangle 45">
                <a:extLst>
                  <a:ext uri="{FF2B5EF4-FFF2-40B4-BE49-F238E27FC236}">
                    <a16:creationId xmlns:a16="http://schemas.microsoft.com/office/drawing/2014/main" id="{4B5A8E21-C459-6645-AFFB-97B473294642}"/>
                  </a:ext>
                </a:extLst>
              </p:cNvPr>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2" name="Rectangle 46">
                <a:extLst>
                  <a:ext uri="{FF2B5EF4-FFF2-40B4-BE49-F238E27FC236}">
                    <a16:creationId xmlns:a16="http://schemas.microsoft.com/office/drawing/2014/main" id="{988C2D82-374A-B443-9469-ABD4F1A0DAB5}"/>
                  </a:ext>
                </a:extLst>
              </p:cNvPr>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3" name="Rectangle 47">
                <a:extLst>
                  <a:ext uri="{FF2B5EF4-FFF2-40B4-BE49-F238E27FC236}">
                    <a16:creationId xmlns:a16="http://schemas.microsoft.com/office/drawing/2014/main" id="{95FF935C-6341-914A-B767-42C043A51F5A}"/>
                  </a:ext>
                </a:extLst>
              </p:cNvPr>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4" name="Rectangle 49">
                <a:extLst>
                  <a:ext uri="{FF2B5EF4-FFF2-40B4-BE49-F238E27FC236}">
                    <a16:creationId xmlns:a16="http://schemas.microsoft.com/office/drawing/2014/main" id="{75858841-D40A-6A49-BE54-1CB4402BA4FC}"/>
                  </a:ext>
                </a:extLst>
              </p:cNvPr>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5" name="Rectangle 50">
                <a:extLst>
                  <a:ext uri="{FF2B5EF4-FFF2-40B4-BE49-F238E27FC236}">
                    <a16:creationId xmlns:a16="http://schemas.microsoft.com/office/drawing/2014/main" id="{90AFBA6B-DA5E-A747-AA29-BD0FB07305C1}"/>
                  </a:ext>
                </a:extLst>
              </p:cNvPr>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6" name="Rectangle 51">
                <a:extLst>
                  <a:ext uri="{FF2B5EF4-FFF2-40B4-BE49-F238E27FC236}">
                    <a16:creationId xmlns:a16="http://schemas.microsoft.com/office/drawing/2014/main" id="{088D5FEB-8695-DC44-B1D6-B03CF87E6671}"/>
                  </a:ext>
                </a:extLst>
              </p:cNvPr>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7" name="Rectangle 77">
                <a:extLst>
                  <a:ext uri="{FF2B5EF4-FFF2-40B4-BE49-F238E27FC236}">
                    <a16:creationId xmlns:a16="http://schemas.microsoft.com/office/drawing/2014/main" id="{9272401A-5351-D146-9CE2-7EF1E266C73A}"/>
                  </a:ext>
                </a:extLst>
              </p:cNvPr>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8" name="Rectangle 78">
                <a:extLst>
                  <a:ext uri="{FF2B5EF4-FFF2-40B4-BE49-F238E27FC236}">
                    <a16:creationId xmlns:a16="http://schemas.microsoft.com/office/drawing/2014/main" id="{AEAD76D4-229E-2B45-8C56-239A3DE1A930}"/>
                  </a:ext>
                </a:extLst>
              </p:cNvPr>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9" name="Rectangle 79">
                <a:extLst>
                  <a:ext uri="{FF2B5EF4-FFF2-40B4-BE49-F238E27FC236}">
                    <a16:creationId xmlns:a16="http://schemas.microsoft.com/office/drawing/2014/main" id="{D572B54A-3AB5-B240-87F7-94BC2F7152C9}"/>
                  </a:ext>
                </a:extLst>
              </p:cNvPr>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0" name="Rectangle 80">
                <a:extLst>
                  <a:ext uri="{FF2B5EF4-FFF2-40B4-BE49-F238E27FC236}">
                    <a16:creationId xmlns:a16="http://schemas.microsoft.com/office/drawing/2014/main" id="{B0E1ABB6-5337-BA45-995D-E0AE10D11D56}"/>
                  </a:ext>
                </a:extLst>
              </p:cNvPr>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1" name="Rectangle 41">
                <a:extLst>
                  <a:ext uri="{FF2B5EF4-FFF2-40B4-BE49-F238E27FC236}">
                    <a16:creationId xmlns:a16="http://schemas.microsoft.com/office/drawing/2014/main" id="{152ED4C8-B1D2-FE4E-B499-AFAA9B82BCAD}"/>
                  </a:ext>
                </a:extLst>
              </p:cNvPr>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2" name="Rectangle 42">
                <a:extLst>
                  <a:ext uri="{FF2B5EF4-FFF2-40B4-BE49-F238E27FC236}">
                    <a16:creationId xmlns:a16="http://schemas.microsoft.com/office/drawing/2014/main" id="{605F87B3-AE18-CE42-8BC6-446074BEFCE6}"/>
                  </a:ext>
                </a:extLst>
              </p:cNvPr>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3" name="Rectangle 45">
                <a:extLst>
                  <a:ext uri="{FF2B5EF4-FFF2-40B4-BE49-F238E27FC236}">
                    <a16:creationId xmlns:a16="http://schemas.microsoft.com/office/drawing/2014/main" id="{B4D2A0C6-B879-C148-ADCA-D02893F3B45E}"/>
                  </a:ext>
                </a:extLst>
              </p:cNvPr>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4" name="Rectangle 46">
                <a:extLst>
                  <a:ext uri="{FF2B5EF4-FFF2-40B4-BE49-F238E27FC236}">
                    <a16:creationId xmlns:a16="http://schemas.microsoft.com/office/drawing/2014/main" id="{96B7F232-6FEF-F740-AB9B-56D9A5E3609A}"/>
                  </a:ext>
                </a:extLst>
              </p:cNvPr>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5" name="Rectangle 47">
                <a:extLst>
                  <a:ext uri="{FF2B5EF4-FFF2-40B4-BE49-F238E27FC236}">
                    <a16:creationId xmlns:a16="http://schemas.microsoft.com/office/drawing/2014/main" id="{EEBABD67-FC0A-DC47-A49A-98504BC1CFEF}"/>
                  </a:ext>
                </a:extLst>
              </p:cNvPr>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6" name="Rectangle 49">
                <a:extLst>
                  <a:ext uri="{FF2B5EF4-FFF2-40B4-BE49-F238E27FC236}">
                    <a16:creationId xmlns:a16="http://schemas.microsoft.com/office/drawing/2014/main" id="{EB67154D-1A50-9646-B2EC-68E344A244DE}"/>
                  </a:ext>
                </a:extLst>
              </p:cNvPr>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7" name="Rectangle 50">
                <a:extLst>
                  <a:ext uri="{FF2B5EF4-FFF2-40B4-BE49-F238E27FC236}">
                    <a16:creationId xmlns:a16="http://schemas.microsoft.com/office/drawing/2014/main" id="{3D0365B9-D016-C642-B946-D904FD4562DF}"/>
                  </a:ext>
                </a:extLst>
              </p:cNvPr>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8" name="Rectangle 51">
                <a:extLst>
                  <a:ext uri="{FF2B5EF4-FFF2-40B4-BE49-F238E27FC236}">
                    <a16:creationId xmlns:a16="http://schemas.microsoft.com/office/drawing/2014/main" id="{E6CB493E-73C0-864B-946F-CC47C4BC01BD}"/>
                  </a:ext>
                </a:extLst>
              </p:cNvPr>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9" name="Rectangle 289">
                <a:extLst>
                  <a:ext uri="{FF2B5EF4-FFF2-40B4-BE49-F238E27FC236}">
                    <a16:creationId xmlns:a16="http://schemas.microsoft.com/office/drawing/2014/main" id="{592779D5-23CF-304A-929A-8E6D08230EFD}"/>
                  </a:ext>
                </a:extLst>
              </p:cNvPr>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0" name="Rectangle 290">
                <a:extLst>
                  <a:ext uri="{FF2B5EF4-FFF2-40B4-BE49-F238E27FC236}">
                    <a16:creationId xmlns:a16="http://schemas.microsoft.com/office/drawing/2014/main" id="{15854413-9632-5443-8E8B-5C296F883B69}"/>
                  </a:ext>
                </a:extLst>
              </p:cNvPr>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1" name="Rectangle 291">
                <a:extLst>
                  <a:ext uri="{FF2B5EF4-FFF2-40B4-BE49-F238E27FC236}">
                    <a16:creationId xmlns:a16="http://schemas.microsoft.com/office/drawing/2014/main" id="{1C94FD7F-D488-C940-B4EE-AC8CB6D0EB9C}"/>
                  </a:ext>
                </a:extLst>
              </p:cNvPr>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2" name="Rectangle 292">
                <a:extLst>
                  <a:ext uri="{FF2B5EF4-FFF2-40B4-BE49-F238E27FC236}">
                    <a16:creationId xmlns:a16="http://schemas.microsoft.com/office/drawing/2014/main" id="{73AEA471-B3B3-4E4E-AE87-10B73AB0FC22}"/>
                  </a:ext>
                </a:extLst>
              </p:cNvPr>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3" name="Rectangle 41">
                <a:extLst>
                  <a:ext uri="{FF2B5EF4-FFF2-40B4-BE49-F238E27FC236}">
                    <a16:creationId xmlns:a16="http://schemas.microsoft.com/office/drawing/2014/main" id="{92F38607-BC88-5244-A3B9-51C80E61E5FA}"/>
                  </a:ext>
                </a:extLst>
              </p:cNvPr>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4" name="Rectangle 42">
                <a:extLst>
                  <a:ext uri="{FF2B5EF4-FFF2-40B4-BE49-F238E27FC236}">
                    <a16:creationId xmlns:a16="http://schemas.microsoft.com/office/drawing/2014/main" id="{9A59DC8F-C4C2-644C-AB24-A18EA7D8F45D}"/>
                  </a:ext>
                </a:extLst>
              </p:cNvPr>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5" name="Rectangle 45">
                <a:extLst>
                  <a:ext uri="{FF2B5EF4-FFF2-40B4-BE49-F238E27FC236}">
                    <a16:creationId xmlns:a16="http://schemas.microsoft.com/office/drawing/2014/main" id="{CEA87077-D6A8-EA45-9BB1-2380C3849222}"/>
                  </a:ext>
                </a:extLst>
              </p:cNvPr>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6" name="Rectangle 46">
                <a:extLst>
                  <a:ext uri="{FF2B5EF4-FFF2-40B4-BE49-F238E27FC236}">
                    <a16:creationId xmlns:a16="http://schemas.microsoft.com/office/drawing/2014/main" id="{F58294EA-0A13-2F4F-B8D6-9E84634BE821}"/>
                  </a:ext>
                </a:extLst>
              </p:cNvPr>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7" name="Rectangle 47">
                <a:extLst>
                  <a:ext uri="{FF2B5EF4-FFF2-40B4-BE49-F238E27FC236}">
                    <a16:creationId xmlns:a16="http://schemas.microsoft.com/office/drawing/2014/main" id="{500F9D43-24CB-9845-B02C-4D25E22F1C8C}"/>
                  </a:ext>
                </a:extLst>
              </p:cNvPr>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8" name="Rectangle 49">
                <a:extLst>
                  <a:ext uri="{FF2B5EF4-FFF2-40B4-BE49-F238E27FC236}">
                    <a16:creationId xmlns:a16="http://schemas.microsoft.com/office/drawing/2014/main" id="{4AB83A88-4267-A249-9757-0C88A759E30F}"/>
                  </a:ext>
                </a:extLst>
              </p:cNvPr>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9" name="Rectangle 50">
                <a:extLst>
                  <a:ext uri="{FF2B5EF4-FFF2-40B4-BE49-F238E27FC236}">
                    <a16:creationId xmlns:a16="http://schemas.microsoft.com/office/drawing/2014/main" id="{7C395E16-A351-1144-A791-7EB6636F85CA}"/>
                  </a:ext>
                </a:extLst>
              </p:cNvPr>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0" name="Rectangle 51">
                <a:extLst>
                  <a:ext uri="{FF2B5EF4-FFF2-40B4-BE49-F238E27FC236}">
                    <a16:creationId xmlns:a16="http://schemas.microsoft.com/office/drawing/2014/main" id="{C57CD9D5-8B75-2847-8D04-E5138462B119}"/>
                  </a:ext>
                </a:extLst>
              </p:cNvPr>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1" name="Rectangle 301">
                <a:extLst>
                  <a:ext uri="{FF2B5EF4-FFF2-40B4-BE49-F238E27FC236}">
                    <a16:creationId xmlns:a16="http://schemas.microsoft.com/office/drawing/2014/main" id="{E2975BD7-F96E-6D4F-8C9F-5DD4D72AABB9}"/>
                  </a:ext>
                </a:extLst>
              </p:cNvPr>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2" name="Rectangle 302">
                <a:extLst>
                  <a:ext uri="{FF2B5EF4-FFF2-40B4-BE49-F238E27FC236}">
                    <a16:creationId xmlns:a16="http://schemas.microsoft.com/office/drawing/2014/main" id="{3BDD6C5B-0285-4040-BEBF-FD0CE87E2264}"/>
                  </a:ext>
                </a:extLst>
              </p:cNvPr>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3" name="Rectangle 303">
                <a:extLst>
                  <a:ext uri="{FF2B5EF4-FFF2-40B4-BE49-F238E27FC236}">
                    <a16:creationId xmlns:a16="http://schemas.microsoft.com/office/drawing/2014/main" id="{0FF9B59C-50E6-3347-833A-FDC080670D22}"/>
                  </a:ext>
                </a:extLst>
              </p:cNvPr>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4" name="Rectangle 304">
                <a:extLst>
                  <a:ext uri="{FF2B5EF4-FFF2-40B4-BE49-F238E27FC236}">
                    <a16:creationId xmlns:a16="http://schemas.microsoft.com/office/drawing/2014/main" id="{8A093D69-4B29-1E46-AFC2-DF8A15B52B1B}"/>
                  </a:ext>
                </a:extLst>
              </p:cNvPr>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5" name="Rectangle 41">
                <a:extLst>
                  <a:ext uri="{FF2B5EF4-FFF2-40B4-BE49-F238E27FC236}">
                    <a16:creationId xmlns:a16="http://schemas.microsoft.com/office/drawing/2014/main" id="{4C202FFF-0214-5846-9014-F68D86A9CDD5}"/>
                  </a:ext>
                </a:extLst>
              </p:cNvPr>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6" name="Rectangle 42">
                <a:extLst>
                  <a:ext uri="{FF2B5EF4-FFF2-40B4-BE49-F238E27FC236}">
                    <a16:creationId xmlns:a16="http://schemas.microsoft.com/office/drawing/2014/main" id="{8CB3625A-237F-4348-B569-AABCBBE0336C}"/>
                  </a:ext>
                </a:extLst>
              </p:cNvPr>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7" name="Rectangle 45">
                <a:extLst>
                  <a:ext uri="{FF2B5EF4-FFF2-40B4-BE49-F238E27FC236}">
                    <a16:creationId xmlns:a16="http://schemas.microsoft.com/office/drawing/2014/main" id="{C3B0E63B-53D9-A144-B498-1A0031382329}"/>
                  </a:ext>
                </a:extLst>
              </p:cNvPr>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8" name="Rectangle 46">
                <a:extLst>
                  <a:ext uri="{FF2B5EF4-FFF2-40B4-BE49-F238E27FC236}">
                    <a16:creationId xmlns:a16="http://schemas.microsoft.com/office/drawing/2014/main" id="{CD77A864-195F-234D-8A34-5CB3742B316D}"/>
                  </a:ext>
                </a:extLst>
              </p:cNvPr>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9" name="Rectangle 47">
                <a:extLst>
                  <a:ext uri="{FF2B5EF4-FFF2-40B4-BE49-F238E27FC236}">
                    <a16:creationId xmlns:a16="http://schemas.microsoft.com/office/drawing/2014/main" id="{8BC8878C-9417-784F-8898-562627C5AB93}"/>
                  </a:ext>
                </a:extLst>
              </p:cNvPr>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0" name="Rectangle 49">
                <a:extLst>
                  <a:ext uri="{FF2B5EF4-FFF2-40B4-BE49-F238E27FC236}">
                    <a16:creationId xmlns:a16="http://schemas.microsoft.com/office/drawing/2014/main" id="{C3247329-6787-084E-A4EF-264C80E16381}"/>
                  </a:ext>
                </a:extLst>
              </p:cNvPr>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1" name="Rectangle 50">
                <a:extLst>
                  <a:ext uri="{FF2B5EF4-FFF2-40B4-BE49-F238E27FC236}">
                    <a16:creationId xmlns:a16="http://schemas.microsoft.com/office/drawing/2014/main" id="{7A6FE02B-A7C0-5A45-9112-7C39E5515C29}"/>
                  </a:ext>
                </a:extLst>
              </p:cNvPr>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2" name="Rectangle 51">
                <a:extLst>
                  <a:ext uri="{FF2B5EF4-FFF2-40B4-BE49-F238E27FC236}">
                    <a16:creationId xmlns:a16="http://schemas.microsoft.com/office/drawing/2014/main" id="{B6B46820-1913-804C-9C90-7E1D69C5B637}"/>
                  </a:ext>
                </a:extLst>
              </p:cNvPr>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3" name="Rectangle 313">
                <a:extLst>
                  <a:ext uri="{FF2B5EF4-FFF2-40B4-BE49-F238E27FC236}">
                    <a16:creationId xmlns:a16="http://schemas.microsoft.com/office/drawing/2014/main" id="{AB00BEFE-E011-7E42-A95C-00F0F0A60C00}"/>
                  </a:ext>
                </a:extLst>
              </p:cNvPr>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4" name="Rectangle 314">
                <a:extLst>
                  <a:ext uri="{FF2B5EF4-FFF2-40B4-BE49-F238E27FC236}">
                    <a16:creationId xmlns:a16="http://schemas.microsoft.com/office/drawing/2014/main" id="{4518FC4E-2DE8-3E46-A4DA-B0DF469EDC13}"/>
                  </a:ext>
                </a:extLst>
              </p:cNvPr>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5" name="Rectangle 315">
                <a:extLst>
                  <a:ext uri="{FF2B5EF4-FFF2-40B4-BE49-F238E27FC236}">
                    <a16:creationId xmlns:a16="http://schemas.microsoft.com/office/drawing/2014/main" id="{6676EB96-C7F4-8247-B550-D51100D27F7D}"/>
                  </a:ext>
                </a:extLst>
              </p:cNvPr>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6" name="Rectangle 316">
                <a:extLst>
                  <a:ext uri="{FF2B5EF4-FFF2-40B4-BE49-F238E27FC236}">
                    <a16:creationId xmlns:a16="http://schemas.microsoft.com/office/drawing/2014/main" id="{0C6D28B5-DC3C-DE45-B4B7-77FE9F817588}"/>
                  </a:ext>
                </a:extLst>
              </p:cNvPr>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7" name="Rectangle 41">
                <a:extLst>
                  <a:ext uri="{FF2B5EF4-FFF2-40B4-BE49-F238E27FC236}">
                    <a16:creationId xmlns:a16="http://schemas.microsoft.com/office/drawing/2014/main" id="{FB75382B-CE78-0C40-9038-98A7BEDE0455}"/>
                  </a:ext>
                </a:extLst>
              </p:cNvPr>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8" name="Rectangle 42">
                <a:extLst>
                  <a:ext uri="{FF2B5EF4-FFF2-40B4-BE49-F238E27FC236}">
                    <a16:creationId xmlns:a16="http://schemas.microsoft.com/office/drawing/2014/main" id="{AC2C389D-85CC-E542-99B5-23D1A4D7221F}"/>
                  </a:ext>
                </a:extLst>
              </p:cNvPr>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9" name="Rectangle 45">
                <a:extLst>
                  <a:ext uri="{FF2B5EF4-FFF2-40B4-BE49-F238E27FC236}">
                    <a16:creationId xmlns:a16="http://schemas.microsoft.com/office/drawing/2014/main" id="{6BB4337E-913D-EA4B-BF18-BCCBED259B78}"/>
                  </a:ext>
                </a:extLst>
              </p:cNvPr>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0" name="Rectangle 46">
                <a:extLst>
                  <a:ext uri="{FF2B5EF4-FFF2-40B4-BE49-F238E27FC236}">
                    <a16:creationId xmlns:a16="http://schemas.microsoft.com/office/drawing/2014/main" id="{B669E44E-61CE-BD4B-8FBA-9864991804B5}"/>
                  </a:ext>
                </a:extLst>
              </p:cNvPr>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1" name="Rectangle 49">
                <a:extLst>
                  <a:ext uri="{FF2B5EF4-FFF2-40B4-BE49-F238E27FC236}">
                    <a16:creationId xmlns:a16="http://schemas.microsoft.com/office/drawing/2014/main" id="{247429E3-38B4-C245-B81E-DC54820EEB2C}"/>
                  </a:ext>
                </a:extLst>
              </p:cNvPr>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2" name="Rectangle 50">
                <a:extLst>
                  <a:ext uri="{FF2B5EF4-FFF2-40B4-BE49-F238E27FC236}">
                    <a16:creationId xmlns:a16="http://schemas.microsoft.com/office/drawing/2014/main" id="{5AC31CD4-F7AC-5645-AF79-C48A64760C59}"/>
                  </a:ext>
                </a:extLst>
              </p:cNvPr>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3" name="Rectangle 51">
                <a:extLst>
                  <a:ext uri="{FF2B5EF4-FFF2-40B4-BE49-F238E27FC236}">
                    <a16:creationId xmlns:a16="http://schemas.microsoft.com/office/drawing/2014/main" id="{4B06AE96-D68A-B44F-B29D-65691A9B047C}"/>
                  </a:ext>
                </a:extLst>
              </p:cNvPr>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4" name="Rectangle 324">
                <a:extLst>
                  <a:ext uri="{FF2B5EF4-FFF2-40B4-BE49-F238E27FC236}">
                    <a16:creationId xmlns:a16="http://schemas.microsoft.com/office/drawing/2014/main" id="{D1D76511-51F1-5642-8641-D40DC2B026A8}"/>
                  </a:ext>
                </a:extLst>
              </p:cNvPr>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5" name="Rectangle 325">
                <a:extLst>
                  <a:ext uri="{FF2B5EF4-FFF2-40B4-BE49-F238E27FC236}">
                    <a16:creationId xmlns:a16="http://schemas.microsoft.com/office/drawing/2014/main" id="{1BC39827-2261-A645-A8EB-13616918A4A6}"/>
                  </a:ext>
                </a:extLst>
              </p:cNvPr>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6" name="Rectangle 326">
                <a:extLst>
                  <a:ext uri="{FF2B5EF4-FFF2-40B4-BE49-F238E27FC236}">
                    <a16:creationId xmlns:a16="http://schemas.microsoft.com/office/drawing/2014/main" id="{2E4812BA-9E91-3D4D-95FF-4AA5017B8C96}"/>
                  </a:ext>
                </a:extLst>
              </p:cNvPr>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7" name="Rectangle 51">
                <a:extLst>
                  <a:ext uri="{FF2B5EF4-FFF2-40B4-BE49-F238E27FC236}">
                    <a16:creationId xmlns:a16="http://schemas.microsoft.com/office/drawing/2014/main" id="{2F8FD4D2-351A-FB47-88CE-15784AE2F744}"/>
                  </a:ext>
                </a:extLst>
              </p:cNvPr>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8" name="Rectangle 328">
                <a:extLst>
                  <a:ext uri="{FF2B5EF4-FFF2-40B4-BE49-F238E27FC236}">
                    <a16:creationId xmlns:a16="http://schemas.microsoft.com/office/drawing/2014/main" id="{BE22347E-EC44-D74E-8CAB-78D51DCBDA74}"/>
                  </a:ext>
                </a:extLst>
              </p:cNvPr>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000"/>
              </a:p>
            </p:txBody>
          </p:sp>
        </p:grpSp>
        <p:sp>
          <p:nvSpPr>
            <p:cNvPr id="447" name="Rectangle 41">
              <a:extLst>
                <a:ext uri="{FF2B5EF4-FFF2-40B4-BE49-F238E27FC236}">
                  <a16:creationId xmlns:a16="http://schemas.microsoft.com/office/drawing/2014/main" id="{3BAD7BC4-6D2C-1B48-9B0D-7646830DE2C0}"/>
                </a:ext>
              </a:extLst>
            </p:cNvPr>
            <p:cNvSpPr>
              <a:spLocks noChangeArrowheads="1"/>
            </p:cNvSpPr>
            <p:nvPr/>
          </p:nvSpPr>
          <p:spPr bwMode="auto">
            <a:xfrm>
              <a:off x="21336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48" name="Rectangle 42">
              <a:extLst>
                <a:ext uri="{FF2B5EF4-FFF2-40B4-BE49-F238E27FC236}">
                  <a16:creationId xmlns:a16="http://schemas.microsoft.com/office/drawing/2014/main" id="{7F124E90-9FB3-F446-8B33-448D78BCE960}"/>
                </a:ext>
              </a:extLst>
            </p:cNvPr>
            <p:cNvSpPr>
              <a:spLocks noChangeArrowheads="1"/>
            </p:cNvSpPr>
            <p:nvPr/>
          </p:nvSpPr>
          <p:spPr bwMode="auto">
            <a:xfrm>
              <a:off x="21336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49" name="Rectangle 45">
              <a:extLst>
                <a:ext uri="{FF2B5EF4-FFF2-40B4-BE49-F238E27FC236}">
                  <a16:creationId xmlns:a16="http://schemas.microsoft.com/office/drawing/2014/main" id="{1E4C34CE-4418-1542-AB93-99B5C59B60E8}"/>
                </a:ext>
              </a:extLst>
            </p:cNvPr>
            <p:cNvSpPr>
              <a:spLocks noChangeArrowheads="1"/>
            </p:cNvSpPr>
            <p:nvPr/>
          </p:nvSpPr>
          <p:spPr bwMode="auto">
            <a:xfrm>
              <a:off x="25908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0" name="Rectangle 46">
              <a:extLst>
                <a:ext uri="{FF2B5EF4-FFF2-40B4-BE49-F238E27FC236}">
                  <a16:creationId xmlns:a16="http://schemas.microsoft.com/office/drawing/2014/main" id="{3257E207-3CD0-9B40-AB76-9E410FBA4A51}"/>
                </a:ext>
              </a:extLst>
            </p:cNvPr>
            <p:cNvSpPr>
              <a:spLocks noChangeArrowheads="1"/>
            </p:cNvSpPr>
            <p:nvPr/>
          </p:nvSpPr>
          <p:spPr bwMode="auto">
            <a:xfrm>
              <a:off x="25908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1" name="Rectangle 49">
              <a:extLst>
                <a:ext uri="{FF2B5EF4-FFF2-40B4-BE49-F238E27FC236}">
                  <a16:creationId xmlns:a16="http://schemas.microsoft.com/office/drawing/2014/main" id="{030403D1-A82E-1444-916C-F9BE93CFA5F6}"/>
                </a:ext>
              </a:extLst>
            </p:cNvPr>
            <p:cNvSpPr>
              <a:spLocks noChangeArrowheads="1"/>
            </p:cNvSpPr>
            <p:nvPr/>
          </p:nvSpPr>
          <p:spPr bwMode="auto">
            <a:xfrm>
              <a:off x="30480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2" name="Rectangle 50">
              <a:extLst>
                <a:ext uri="{FF2B5EF4-FFF2-40B4-BE49-F238E27FC236}">
                  <a16:creationId xmlns:a16="http://schemas.microsoft.com/office/drawing/2014/main" id="{7D858CA6-080D-824B-8692-C7724068560B}"/>
                </a:ext>
              </a:extLst>
            </p:cNvPr>
            <p:cNvSpPr>
              <a:spLocks noChangeArrowheads="1"/>
            </p:cNvSpPr>
            <p:nvPr/>
          </p:nvSpPr>
          <p:spPr bwMode="auto">
            <a:xfrm>
              <a:off x="30480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3" name="Rectangle 51">
              <a:extLst>
                <a:ext uri="{FF2B5EF4-FFF2-40B4-BE49-F238E27FC236}">
                  <a16:creationId xmlns:a16="http://schemas.microsoft.com/office/drawing/2014/main" id="{C6A8CC11-732D-B04E-BB1B-07D1DD19D6B0}"/>
                </a:ext>
              </a:extLst>
            </p:cNvPr>
            <p:cNvSpPr>
              <a:spLocks noChangeArrowheads="1"/>
            </p:cNvSpPr>
            <p:nvPr/>
          </p:nvSpPr>
          <p:spPr bwMode="auto">
            <a:xfrm>
              <a:off x="16764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4" name="Rectangle 77">
              <a:extLst>
                <a:ext uri="{FF2B5EF4-FFF2-40B4-BE49-F238E27FC236}">
                  <a16:creationId xmlns:a16="http://schemas.microsoft.com/office/drawing/2014/main" id="{5DF27346-BAE2-DF49-A057-5BA170D107F1}"/>
                </a:ext>
              </a:extLst>
            </p:cNvPr>
            <p:cNvSpPr>
              <a:spLocks noChangeArrowheads="1"/>
            </p:cNvSpPr>
            <p:nvPr/>
          </p:nvSpPr>
          <p:spPr bwMode="auto">
            <a:xfrm>
              <a:off x="16764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5" name="Rectangle 78">
              <a:extLst>
                <a:ext uri="{FF2B5EF4-FFF2-40B4-BE49-F238E27FC236}">
                  <a16:creationId xmlns:a16="http://schemas.microsoft.com/office/drawing/2014/main" id="{9C3F3F46-B4B2-8841-BA2B-9858E0095B54}"/>
                </a:ext>
              </a:extLst>
            </p:cNvPr>
            <p:cNvSpPr>
              <a:spLocks noChangeArrowheads="1"/>
            </p:cNvSpPr>
            <p:nvPr/>
          </p:nvSpPr>
          <p:spPr bwMode="auto">
            <a:xfrm>
              <a:off x="35052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6" name="Rectangle 79">
              <a:extLst>
                <a:ext uri="{FF2B5EF4-FFF2-40B4-BE49-F238E27FC236}">
                  <a16:creationId xmlns:a16="http://schemas.microsoft.com/office/drawing/2014/main" id="{106CF7F5-B4BF-E244-826F-A65700AF98AB}"/>
                </a:ext>
              </a:extLst>
            </p:cNvPr>
            <p:cNvSpPr>
              <a:spLocks noChangeArrowheads="1"/>
            </p:cNvSpPr>
            <p:nvPr/>
          </p:nvSpPr>
          <p:spPr bwMode="auto">
            <a:xfrm>
              <a:off x="35052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7" name="Rectangle 80">
              <a:extLst>
                <a:ext uri="{FF2B5EF4-FFF2-40B4-BE49-F238E27FC236}">
                  <a16:creationId xmlns:a16="http://schemas.microsoft.com/office/drawing/2014/main" id="{B315D1D5-E556-D249-A604-67E10D40446E}"/>
                </a:ext>
              </a:extLst>
            </p:cNvPr>
            <p:cNvSpPr>
              <a:spLocks noChangeArrowheads="1"/>
            </p:cNvSpPr>
            <p:nvPr/>
          </p:nvSpPr>
          <p:spPr bwMode="auto">
            <a:xfrm>
              <a:off x="11430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8" name="Rectangle 41">
              <a:extLst>
                <a:ext uri="{FF2B5EF4-FFF2-40B4-BE49-F238E27FC236}">
                  <a16:creationId xmlns:a16="http://schemas.microsoft.com/office/drawing/2014/main" id="{CC1014C9-9299-D94D-B6DC-0945B2645281}"/>
                </a:ext>
              </a:extLst>
            </p:cNvPr>
            <p:cNvSpPr>
              <a:spLocks noChangeArrowheads="1"/>
            </p:cNvSpPr>
            <p:nvPr/>
          </p:nvSpPr>
          <p:spPr bwMode="auto">
            <a:xfrm>
              <a:off x="21336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59" name="Rectangle 42">
              <a:extLst>
                <a:ext uri="{FF2B5EF4-FFF2-40B4-BE49-F238E27FC236}">
                  <a16:creationId xmlns:a16="http://schemas.microsoft.com/office/drawing/2014/main" id="{D025B5AF-0DE1-8745-9547-E6505CE0B7F7}"/>
                </a:ext>
              </a:extLst>
            </p:cNvPr>
            <p:cNvSpPr>
              <a:spLocks noChangeArrowheads="1"/>
            </p:cNvSpPr>
            <p:nvPr/>
          </p:nvSpPr>
          <p:spPr bwMode="auto">
            <a:xfrm>
              <a:off x="21336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0" name="Rectangle 45">
              <a:extLst>
                <a:ext uri="{FF2B5EF4-FFF2-40B4-BE49-F238E27FC236}">
                  <a16:creationId xmlns:a16="http://schemas.microsoft.com/office/drawing/2014/main" id="{DBFB0B7D-E3AC-6F4A-BF1C-73ED8160D889}"/>
                </a:ext>
              </a:extLst>
            </p:cNvPr>
            <p:cNvSpPr>
              <a:spLocks noChangeArrowheads="1"/>
            </p:cNvSpPr>
            <p:nvPr/>
          </p:nvSpPr>
          <p:spPr bwMode="auto">
            <a:xfrm>
              <a:off x="25908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1" name="Rectangle 46">
              <a:extLst>
                <a:ext uri="{FF2B5EF4-FFF2-40B4-BE49-F238E27FC236}">
                  <a16:creationId xmlns:a16="http://schemas.microsoft.com/office/drawing/2014/main" id="{509386EA-AC67-E14E-AE47-EC62D3089831}"/>
                </a:ext>
              </a:extLst>
            </p:cNvPr>
            <p:cNvSpPr>
              <a:spLocks noChangeArrowheads="1"/>
            </p:cNvSpPr>
            <p:nvPr/>
          </p:nvSpPr>
          <p:spPr bwMode="auto">
            <a:xfrm>
              <a:off x="25908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2" name="Rectangle 49">
              <a:extLst>
                <a:ext uri="{FF2B5EF4-FFF2-40B4-BE49-F238E27FC236}">
                  <a16:creationId xmlns:a16="http://schemas.microsoft.com/office/drawing/2014/main" id="{8ADCA674-FC12-614F-BFFE-53654F28A085}"/>
                </a:ext>
              </a:extLst>
            </p:cNvPr>
            <p:cNvSpPr>
              <a:spLocks noChangeArrowheads="1"/>
            </p:cNvSpPr>
            <p:nvPr/>
          </p:nvSpPr>
          <p:spPr bwMode="auto">
            <a:xfrm>
              <a:off x="30480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3" name="Rectangle 50">
              <a:extLst>
                <a:ext uri="{FF2B5EF4-FFF2-40B4-BE49-F238E27FC236}">
                  <a16:creationId xmlns:a16="http://schemas.microsoft.com/office/drawing/2014/main" id="{CC146CAF-27DC-E149-9D0B-7ED33245CDBD}"/>
                </a:ext>
              </a:extLst>
            </p:cNvPr>
            <p:cNvSpPr>
              <a:spLocks noChangeArrowheads="1"/>
            </p:cNvSpPr>
            <p:nvPr/>
          </p:nvSpPr>
          <p:spPr bwMode="auto">
            <a:xfrm>
              <a:off x="30480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4" name="Rectangle 51">
              <a:extLst>
                <a:ext uri="{FF2B5EF4-FFF2-40B4-BE49-F238E27FC236}">
                  <a16:creationId xmlns:a16="http://schemas.microsoft.com/office/drawing/2014/main" id="{19C99B9F-7B7D-E44F-A7EF-F71CAF678D6C}"/>
                </a:ext>
              </a:extLst>
            </p:cNvPr>
            <p:cNvSpPr>
              <a:spLocks noChangeArrowheads="1"/>
            </p:cNvSpPr>
            <p:nvPr/>
          </p:nvSpPr>
          <p:spPr bwMode="auto">
            <a:xfrm>
              <a:off x="16764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5" name="Rectangle 77">
              <a:extLst>
                <a:ext uri="{FF2B5EF4-FFF2-40B4-BE49-F238E27FC236}">
                  <a16:creationId xmlns:a16="http://schemas.microsoft.com/office/drawing/2014/main" id="{51A7521F-9C08-7B4E-B405-339358CFE032}"/>
                </a:ext>
              </a:extLst>
            </p:cNvPr>
            <p:cNvSpPr>
              <a:spLocks noChangeArrowheads="1"/>
            </p:cNvSpPr>
            <p:nvPr/>
          </p:nvSpPr>
          <p:spPr bwMode="auto">
            <a:xfrm>
              <a:off x="16764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6" name="Rectangle 78">
              <a:extLst>
                <a:ext uri="{FF2B5EF4-FFF2-40B4-BE49-F238E27FC236}">
                  <a16:creationId xmlns:a16="http://schemas.microsoft.com/office/drawing/2014/main" id="{9C7D84B5-BE89-C546-97B4-7F0909064766}"/>
                </a:ext>
              </a:extLst>
            </p:cNvPr>
            <p:cNvSpPr>
              <a:spLocks noChangeArrowheads="1"/>
            </p:cNvSpPr>
            <p:nvPr/>
          </p:nvSpPr>
          <p:spPr bwMode="auto">
            <a:xfrm>
              <a:off x="35052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7" name="Rectangle 79">
              <a:extLst>
                <a:ext uri="{FF2B5EF4-FFF2-40B4-BE49-F238E27FC236}">
                  <a16:creationId xmlns:a16="http://schemas.microsoft.com/office/drawing/2014/main" id="{D41DE91F-9130-0144-B217-10037B8282B6}"/>
                </a:ext>
              </a:extLst>
            </p:cNvPr>
            <p:cNvSpPr>
              <a:spLocks noChangeArrowheads="1"/>
            </p:cNvSpPr>
            <p:nvPr/>
          </p:nvSpPr>
          <p:spPr bwMode="auto">
            <a:xfrm>
              <a:off x="35052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8" name="Rectangle 41">
              <a:extLst>
                <a:ext uri="{FF2B5EF4-FFF2-40B4-BE49-F238E27FC236}">
                  <a16:creationId xmlns:a16="http://schemas.microsoft.com/office/drawing/2014/main" id="{9F15B8A4-A109-384D-8CAE-78E150964080}"/>
                </a:ext>
              </a:extLst>
            </p:cNvPr>
            <p:cNvSpPr>
              <a:spLocks noChangeArrowheads="1"/>
            </p:cNvSpPr>
            <p:nvPr/>
          </p:nvSpPr>
          <p:spPr bwMode="auto">
            <a:xfrm>
              <a:off x="21336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69" name="Rectangle 42">
              <a:extLst>
                <a:ext uri="{FF2B5EF4-FFF2-40B4-BE49-F238E27FC236}">
                  <a16:creationId xmlns:a16="http://schemas.microsoft.com/office/drawing/2014/main" id="{AA67E8F6-8697-A240-BFF9-CFE732B9FB5B}"/>
                </a:ext>
              </a:extLst>
            </p:cNvPr>
            <p:cNvSpPr>
              <a:spLocks noChangeArrowheads="1"/>
            </p:cNvSpPr>
            <p:nvPr/>
          </p:nvSpPr>
          <p:spPr bwMode="auto">
            <a:xfrm>
              <a:off x="21336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0" name="Rectangle 45">
              <a:extLst>
                <a:ext uri="{FF2B5EF4-FFF2-40B4-BE49-F238E27FC236}">
                  <a16:creationId xmlns:a16="http://schemas.microsoft.com/office/drawing/2014/main" id="{0F700FEF-85C7-BB44-9955-32E0D46A137E}"/>
                </a:ext>
              </a:extLst>
            </p:cNvPr>
            <p:cNvSpPr>
              <a:spLocks noChangeArrowheads="1"/>
            </p:cNvSpPr>
            <p:nvPr/>
          </p:nvSpPr>
          <p:spPr bwMode="auto">
            <a:xfrm>
              <a:off x="25908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1" name="Rectangle 46">
              <a:extLst>
                <a:ext uri="{FF2B5EF4-FFF2-40B4-BE49-F238E27FC236}">
                  <a16:creationId xmlns:a16="http://schemas.microsoft.com/office/drawing/2014/main" id="{3DC505E0-310F-804E-9B36-287163331298}"/>
                </a:ext>
              </a:extLst>
            </p:cNvPr>
            <p:cNvSpPr>
              <a:spLocks noChangeArrowheads="1"/>
            </p:cNvSpPr>
            <p:nvPr/>
          </p:nvSpPr>
          <p:spPr bwMode="auto">
            <a:xfrm>
              <a:off x="25908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2" name="Rectangle 49">
              <a:extLst>
                <a:ext uri="{FF2B5EF4-FFF2-40B4-BE49-F238E27FC236}">
                  <a16:creationId xmlns:a16="http://schemas.microsoft.com/office/drawing/2014/main" id="{C2E44793-1DBC-4147-ADB8-AD8AB86F0B36}"/>
                </a:ext>
              </a:extLst>
            </p:cNvPr>
            <p:cNvSpPr>
              <a:spLocks noChangeArrowheads="1"/>
            </p:cNvSpPr>
            <p:nvPr/>
          </p:nvSpPr>
          <p:spPr bwMode="auto">
            <a:xfrm>
              <a:off x="30480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3" name="Rectangle 50">
              <a:extLst>
                <a:ext uri="{FF2B5EF4-FFF2-40B4-BE49-F238E27FC236}">
                  <a16:creationId xmlns:a16="http://schemas.microsoft.com/office/drawing/2014/main" id="{2806C748-88DA-5B4A-BBE1-D4A0906D3D2A}"/>
                </a:ext>
              </a:extLst>
            </p:cNvPr>
            <p:cNvSpPr>
              <a:spLocks noChangeArrowheads="1"/>
            </p:cNvSpPr>
            <p:nvPr/>
          </p:nvSpPr>
          <p:spPr bwMode="auto">
            <a:xfrm>
              <a:off x="30480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4" name="Rectangle 51">
              <a:extLst>
                <a:ext uri="{FF2B5EF4-FFF2-40B4-BE49-F238E27FC236}">
                  <a16:creationId xmlns:a16="http://schemas.microsoft.com/office/drawing/2014/main" id="{B36BDED1-B372-8542-9375-5EBE9F336596}"/>
                </a:ext>
              </a:extLst>
            </p:cNvPr>
            <p:cNvSpPr>
              <a:spLocks noChangeArrowheads="1"/>
            </p:cNvSpPr>
            <p:nvPr/>
          </p:nvSpPr>
          <p:spPr bwMode="auto">
            <a:xfrm>
              <a:off x="16764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5" name="Rectangle 77">
              <a:extLst>
                <a:ext uri="{FF2B5EF4-FFF2-40B4-BE49-F238E27FC236}">
                  <a16:creationId xmlns:a16="http://schemas.microsoft.com/office/drawing/2014/main" id="{A42C6DE4-4AAE-9C41-82F5-C9D87F1776E7}"/>
                </a:ext>
              </a:extLst>
            </p:cNvPr>
            <p:cNvSpPr>
              <a:spLocks noChangeArrowheads="1"/>
            </p:cNvSpPr>
            <p:nvPr/>
          </p:nvSpPr>
          <p:spPr bwMode="auto">
            <a:xfrm>
              <a:off x="16764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6" name="Rectangle 78">
              <a:extLst>
                <a:ext uri="{FF2B5EF4-FFF2-40B4-BE49-F238E27FC236}">
                  <a16:creationId xmlns:a16="http://schemas.microsoft.com/office/drawing/2014/main" id="{FB460B24-19B1-E044-ADBA-19F2BC88D9E3}"/>
                </a:ext>
              </a:extLst>
            </p:cNvPr>
            <p:cNvSpPr>
              <a:spLocks noChangeArrowheads="1"/>
            </p:cNvSpPr>
            <p:nvPr/>
          </p:nvSpPr>
          <p:spPr bwMode="auto">
            <a:xfrm>
              <a:off x="35052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7" name="Rectangle 79">
              <a:extLst>
                <a:ext uri="{FF2B5EF4-FFF2-40B4-BE49-F238E27FC236}">
                  <a16:creationId xmlns:a16="http://schemas.microsoft.com/office/drawing/2014/main" id="{21740B33-F49A-C649-B2FE-C5E1D45C4F91}"/>
                </a:ext>
              </a:extLst>
            </p:cNvPr>
            <p:cNvSpPr>
              <a:spLocks noChangeArrowheads="1"/>
            </p:cNvSpPr>
            <p:nvPr/>
          </p:nvSpPr>
          <p:spPr bwMode="auto">
            <a:xfrm>
              <a:off x="35052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8" name="Rectangle 41">
              <a:extLst>
                <a:ext uri="{FF2B5EF4-FFF2-40B4-BE49-F238E27FC236}">
                  <a16:creationId xmlns:a16="http://schemas.microsoft.com/office/drawing/2014/main" id="{6BE0C29A-4492-9A40-8C8F-2E6C4DD2AC84}"/>
                </a:ext>
              </a:extLst>
            </p:cNvPr>
            <p:cNvSpPr>
              <a:spLocks noChangeArrowheads="1"/>
            </p:cNvSpPr>
            <p:nvPr/>
          </p:nvSpPr>
          <p:spPr bwMode="auto">
            <a:xfrm>
              <a:off x="21336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79" name="Rectangle 42">
              <a:extLst>
                <a:ext uri="{FF2B5EF4-FFF2-40B4-BE49-F238E27FC236}">
                  <a16:creationId xmlns:a16="http://schemas.microsoft.com/office/drawing/2014/main" id="{EF41A066-C729-BC41-B3E4-BEC6AD844FAD}"/>
                </a:ext>
              </a:extLst>
            </p:cNvPr>
            <p:cNvSpPr>
              <a:spLocks noChangeArrowheads="1"/>
            </p:cNvSpPr>
            <p:nvPr/>
          </p:nvSpPr>
          <p:spPr bwMode="auto">
            <a:xfrm>
              <a:off x="21336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0" name="Rectangle 45">
              <a:extLst>
                <a:ext uri="{FF2B5EF4-FFF2-40B4-BE49-F238E27FC236}">
                  <a16:creationId xmlns:a16="http://schemas.microsoft.com/office/drawing/2014/main" id="{2D55D237-0016-7E46-A332-A1D1BACEFAFE}"/>
                </a:ext>
              </a:extLst>
            </p:cNvPr>
            <p:cNvSpPr>
              <a:spLocks noChangeArrowheads="1"/>
            </p:cNvSpPr>
            <p:nvPr/>
          </p:nvSpPr>
          <p:spPr bwMode="auto">
            <a:xfrm>
              <a:off x="25908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1" name="Rectangle 46">
              <a:extLst>
                <a:ext uri="{FF2B5EF4-FFF2-40B4-BE49-F238E27FC236}">
                  <a16:creationId xmlns:a16="http://schemas.microsoft.com/office/drawing/2014/main" id="{CEE3F065-0EC6-5444-8ACD-0C5B928694E8}"/>
                </a:ext>
              </a:extLst>
            </p:cNvPr>
            <p:cNvSpPr>
              <a:spLocks noChangeArrowheads="1"/>
            </p:cNvSpPr>
            <p:nvPr/>
          </p:nvSpPr>
          <p:spPr bwMode="auto">
            <a:xfrm>
              <a:off x="25908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2" name="Rectangle 49">
              <a:extLst>
                <a:ext uri="{FF2B5EF4-FFF2-40B4-BE49-F238E27FC236}">
                  <a16:creationId xmlns:a16="http://schemas.microsoft.com/office/drawing/2014/main" id="{168B9E6D-AE26-CD4D-A170-E49088FB4961}"/>
                </a:ext>
              </a:extLst>
            </p:cNvPr>
            <p:cNvSpPr>
              <a:spLocks noChangeArrowheads="1"/>
            </p:cNvSpPr>
            <p:nvPr/>
          </p:nvSpPr>
          <p:spPr bwMode="auto">
            <a:xfrm>
              <a:off x="30480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3" name="Rectangle 50">
              <a:extLst>
                <a:ext uri="{FF2B5EF4-FFF2-40B4-BE49-F238E27FC236}">
                  <a16:creationId xmlns:a16="http://schemas.microsoft.com/office/drawing/2014/main" id="{670E8002-7752-7249-AC46-66E408C90AA5}"/>
                </a:ext>
              </a:extLst>
            </p:cNvPr>
            <p:cNvSpPr>
              <a:spLocks noChangeArrowheads="1"/>
            </p:cNvSpPr>
            <p:nvPr/>
          </p:nvSpPr>
          <p:spPr bwMode="auto">
            <a:xfrm>
              <a:off x="30480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4" name="Rectangle 51">
              <a:extLst>
                <a:ext uri="{FF2B5EF4-FFF2-40B4-BE49-F238E27FC236}">
                  <a16:creationId xmlns:a16="http://schemas.microsoft.com/office/drawing/2014/main" id="{32BCA1CF-4662-424D-8743-59A18908F9CD}"/>
                </a:ext>
              </a:extLst>
            </p:cNvPr>
            <p:cNvSpPr>
              <a:spLocks noChangeArrowheads="1"/>
            </p:cNvSpPr>
            <p:nvPr/>
          </p:nvSpPr>
          <p:spPr bwMode="auto">
            <a:xfrm>
              <a:off x="16764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5" name="Rectangle 374">
              <a:extLst>
                <a:ext uri="{FF2B5EF4-FFF2-40B4-BE49-F238E27FC236}">
                  <a16:creationId xmlns:a16="http://schemas.microsoft.com/office/drawing/2014/main" id="{172EBEFE-C2DA-AF47-A50D-2964D87800BD}"/>
                </a:ext>
              </a:extLst>
            </p:cNvPr>
            <p:cNvSpPr>
              <a:spLocks noChangeArrowheads="1"/>
            </p:cNvSpPr>
            <p:nvPr/>
          </p:nvSpPr>
          <p:spPr bwMode="auto">
            <a:xfrm>
              <a:off x="16764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6" name="Rectangle 375">
              <a:extLst>
                <a:ext uri="{FF2B5EF4-FFF2-40B4-BE49-F238E27FC236}">
                  <a16:creationId xmlns:a16="http://schemas.microsoft.com/office/drawing/2014/main" id="{32714DC8-CC37-7142-BA36-4D95DFE2A9F9}"/>
                </a:ext>
              </a:extLst>
            </p:cNvPr>
            <p:cNvSpPr>
              <a:spLocks noChangeArrowheads="1"/>
            </p:cNvSpPr>
            <p:nvPr/>
          </p:nvSpPr>
          <p:spPr bwMode="auto">
            <a:xfrm>
              <a:off x="35052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7" name="Rectangle 376">
              <a:extLst>
                <a:ext uri="{FF2B5EF4-FFF2-40B4-BE49-F238E27FC236}">
                  <a16:creationId xmlns:a16="http://schemas.microsoft.com/office/drawing/2014/main" id="{D09F46E5-02A8-6F43-B419-6027CB705BDE}"/>
                </a:ext>
              </a:extLst>
            </p:cNvPr>
            <p:cNvSpPr>
              <a:spLocks noChangeArrowheads="1"/>
            </p:cNvSpPr>
            <p:nvPr/>
          </p:nvSpPr>
          <p:spPr bwMode="auto">
            <a:xfrm>
              <a:off x="35052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8" name="Rectangle 49">
              <a:extLst>
                <a:ext uri="{FF2B5EF4-FFF2-40B4-BE49-F238E27FC236}">
                  <a16:creationId xmlns:a16="http://schemas.microsoft.com/office/drawing/2014/main" id="{1DF961ED-D0A4-4343-97F1-A658BA35F486}"/>
                </a:ext>
              </a:extLst>
            </p:cNvPr>
            <p:cNvSpPr>
              <a:spLocks noChangeArrowheads="1"/>
            </p:cNvSpPr>
            <p:nvPr/>
          </p:nvSpPr>
          <p:spPr bwMode="auto">
            <a:xfrm>
              <a:off x="30480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89" name="Rectangle 50">
              <a:extLst>
                <a:ext uri="{FF2B5EF4-FFF2-40B4-BE49-F238E27FC236}">
                  <a16:creationId xmlns:a16="http://schemas.microsoft.com/office/drawing/2014/main" id="{DFA5854F-174D-3A43-8B66-0FEF7DD09B68}"/>
                </a:ext>
              </a:extLst>
            </p:cNvPr>
            <p:cNvSpPr>
              <a:spLocks noChangeArrowheads="1"/>
            </p:cNvSpPr>
            <p:nvPr/>
          </p:nvSpPr>
          <p:spPr bwMode="auto">
            <a:xfrm>
              <a:off x="3048000"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0" name="Rectangle 51">
              <a:extLst>
                <a:ext uri="{FF2B5EF4-FFF2-40B4-BE49-F238E27FC236}">
                  <a16:creationId xmlns:a16="http://schemas.microsoft.com/office/drawing/2014/main" id="{D48EBBA9-5B21-FD47-8B27-E2F844897E53}"/>
                </a:ext>
              </a:extLst>
            </p:cNvPr>
            <p:cNvSpPr>
              <a:spLocks noChangeArrowheads="1"/>
            </p:cNvSpPr>
            <p:nvPr/>
          </p:nvSpPr>
          <p:spPr bwMode="auto">
            <a:xfrm>
              <a:off x="1676400"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1" name="Rectangle 386">
              <a:extLst>
                <a:ext uri="{FF2B5EF4-FFF2-40B4-BE49-F238E27FC236}">
                  <a16:creationId xmlns:a16="http://schemas.microsoft.com/office/drawing/2014/main" id="{74E38C5E-6ABE-9546-BD21-BA6B6BE90E31}"/>
                </a:ext>
              </a:extLst>
            </p:cNvPr>
            <p:cNvSpPr>
              <a:spLocks noChangeArrowheads="1"/>
            </p:cNvSpPr>
            <p:nvPr/>
          </p:nvSpPr>
          <p:spPr bwMode="auto">
            <a:xfrm>
              <a:off x="16764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2" name="Rectangle 387">
              <a:extLst>
                <a:ext uri="{FF2B5EF4-FFF2-40B4-BE49-F238E27FC236}">
                  <a16:creationId xmlns:a16="http://schemas.microsoft.com/office/drawing/2014/main" id="{FDC040C9-D7C4-A746-B351-620DC688BA9E}"/>
                </a:ext>
              </a:extLst>
            </p:cNvPr>
            <p:cNvSpPr>
              <a:spLocks noChangeArrowheads="1"/>
            </p:cNvSpPr>
            <p:nvPr/>
          </p:nvSpPr>
          <p:spPr bwMode="auto">
            <a:xfrm>
              <a:off x="35052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3" name="Rectangle 41">
              <a:extLst>
                <a:ext uri="{FF2B5EF4-FFF2-40B4-BE49-F238E27FC236}">
                  <a16:creationId xmlns:a16="http://schemas.microsoft.com/office/drawing/2014/main" id="{E262B7C7-295C-F04A-BB65-0EBB801230AD}"/>
                </a:ext>
              </a:extLst>
            </p:cNvPr>
            <p:cNvSpPr>
              <a:spLocks noChangeArrowheads="1"/>
            </p:cNvSpPr>
            <p:nvPr/>
          </p:nvSpPr>
          <p:spPr bwMode="auto">
            <a:xfrm>
              <a:off x="58674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4" name="Rectangle 42">
              <a:extLst>
                <a:ext uri="{FF2B5EF4-FFF2-40B4-BE49-F238E27FC236}">
                  <a16:creationId xmlns:a16="http://schemas.microsoft.com/office/drawing/2014/main" id="{E66A4B45-B444-9B46-94E9-6DDF4408133F}"/>
                </a:ext>
              </a:extLst>
            </p:cNvPr>
            <p:cNvSpPr>
              <a:spLocks noChangeArrowheads="1"/>
            </p:cNvSpPr>
            <p:nvPr/>
          </p:nvSpPr>
          <p:spPr bwMode="auto">
            <a:xfrm>
              <a:off x="58674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5" name="Rectangle 45">
              <a:extLst>
                <a:ext uri="{FF2B5EF4-FFF2-40B4-BE49-F238E27FC236}">
                  <a16:creationId xmlns:a16="http://schemas.microsoft.com/office/drawing/2014/main" id="{A040B794-852A-BE4B-BE6B-E844CEC3689F}"/>
                </a:ext>
              </a:extLst>
            </p:cNvPr>
            <p:cNvSpPr>
              <a:spLocks noChangeArrowheads="1"/>
            </p:cNvSpPr>
            <p:nvPr/>
          </p:nvSpPr>
          <p:spPr bwMode="auto">
            <a:xfrm>
              <a:off x="63246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6" name="Rectangle 46">
              <a:extLst>
                <a:ext uri="{FF2B5EF4-FFF2-40B4-BE49-F238E27FC236}">
                  <a16:creationId xmlns:a16="http://schemas.microsoft.com/office/drawing/2014/main" id="{4D187573-DD6C-D848-9D81-E956F62BA8C7}"/>
                </a:ext>
              </a:extLst>
            </p:cNvPr>
            <p:cNvSpPr>
              <a:spLocks noChangeArrowheads="1"/>
            </p:cNvSpPr>
            <p:nvPr/>
          </p:nvSpPr>
          <p:spPr bwMode="auto">
            <a:xfrm>
              <a:off x="63246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7" name="Rectangle 47">
              <a:extLst>
                <a:ext uri="{FF2B5EF4-FFF2-40B4-BE49-F238E27FC236}">
                  <a16:creationId xmlns:a16="http://schemas.microsoft.com/office/drawing/2014/main" id="{5E4783D2-B2D1-C848-BF86-7F0A65B6F3E1}"/>
                </a:ext>
              </a:extLst>
            </p:cNvPr>
            <p:cNvSpPr>
              <a:spLocks noChangeArrowheads="1"/>
            </p:cNvSpPr>
            <p:nvPr/>
          </p:nvSpPr>
          <p:spPr bwMode="auto">
            <a:xfrm>
              <a:off x="48768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8" name="Rectangle 49">
              <a:extLst>
                <a:ext uri="{FF2B5EF4-FFF2-40B4-BE49-F238E27FC236}">
                  <a16:creationId xmlns:a16="http://schemas.microsoft.com/office/drawing/2014/main" id="{DDC03AF1-F0B7-4D45-9D49-CFD8BAAEDC8A}"/>
                </a:ext>
              </a:extLst>
            </p:cNvPr>
            <p:cNvSpPr>
              <a:spLocks noChangeArrowheads="1"/>
            </p:cNvSpPr>
            <p:nvPr/>
          </p:nvSpPr>
          <p:spPr bwMode="auto">
            <a:xfrm>
              <a:off x="67818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9" name="Rectangle 50">
              <a:extLst>
                <a:ext uri="{FF2B5EF4-FFF2-40B4-BE49-F238E27FC236}">
                  <a16:creationId xmlns:a16="http://schemas.microsoft.com/office/drawing/2014/main" id="{FF7AB879-D24D-3445-A19E-0D9F8A7AB77E}"/>
                </a:ext>
              </a:extLst>
            </p:cNvPr>
            <p:cNvSpPr>
              <a:spLocks noChangeArrowheads="1"/>
            </p:cNvSpPr>
            <p:nvPr/>
          </p:nvSpPr>
          <p:spPr bwMode="auto">
            <a:xfrm>
              <a:off x="67818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00" name="Rectangle 51">
              <a:extLst>
                <a:ext uri="{FF2B5EF4-FFF2-40B4-BE49-F238E27FC236}">
                  <a16:creationId xmlns:a16="http://schemas.microsoft.com/office/drawing/2014/main" id="{27E4A830-A07A-6D4F-8878-A95BB9094D10}"/>
                </a:ext>
              </a:extLst>
            </p:cNvPr>
            <p:cNvSpPr>
              <a:spLocks noChangeArrowheads="1"/>
            </p:cNvSpPr>
            <p:nvPr/>
          </p:nvSpPr>
          <p:spPr bwMode="auto">
            <a:xfrm>
              <a:off x="54102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01" name="Rectangle 77">
              <a:extLst>
                <a:ext uri="{FF2B5EF4-FFF2-40B4-BE49-F238E27FC236}">
                  <a16:creationId xmlns:a16="http://schemas.microsoft.com/office/drawing/2014/main" id="{675A4016-7CDB-6B4B-A354-21B85817D4FD}"/>
                </a:ext>
              </a:extLst>
            </p:cNvPr>
            <p:cNvSpPr>
              <a:spLocks noChangeArrowheads="1"/>
            </p:cNvSpPr>
            <p:nvPr/>
          </p:nvSpPr>
          <p:spPr bwMode="auto">
            <a:xfrm>
              <a:off x="54102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2" name="Rectangle 78">
              <a:extLst>
                <a:ext uri="{FF2B5EF4-FFF2-40B4-BE49-F238E27FC236}">
                  <a16:creationId xmlns:a16="http://schemas.microsoft.com/office/drawing/2014/main" id="{F4D4C11C-1C32-7743-8CFC-80FE28077D7A}"/>
                </a:ext>
              </a:extLst>
            </p:cNvPr>
            <p:cNvSpPr>
              <a:spLocks noChangeArrowheads="1"/>
            </p:cNvSpPr>
            <p:nvPr/>
          </p:nvSpPr>
          <p:spPr bwMode="auto">
            <a:xfrm>
              <a:off x="72390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3" name="Rectangle 79">
              <a:extLst>
                <a:ext uri="{FF2B5EF4-FFF2-40B4-BE49-F238E27FC236}">
                  <a16:creationId xmlns:a16="http://schemas.microsoft.com/office/drawing/2014/main" id="{D58DE949-332B-764D-9190-C966A10698A0}"/>
                </a:ext>
              </a:extLst>
            </p:cNvPr>
            <p:cNvSpPr>
              <a:spLocks noChangeArrowheads="1"/>
            </p:cNvSpPr>
            <p:nvPr/>
          </p:nvSpPr>
          <p:spPr bwMode="auto">
            <a:xfrm>
              <a:off x="72390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04" name="Rectangle 80">
              <a:extLst>
                <a:ext uri="{FF2B5EF4-FFF2-40B4-BE49-F238E27FC236}">
                  <a16:creationId xmlns:a16="http://schemas.microsoft.com/office/drawing/2014/main" id="{BBF9A65F-F551-864C-B973-4C58697B04EA}"/>
                </a:ext>
              </a:extLst>
            </p:cNvPr>
            <p:cNvSpPr>
              <a:spLocks noChangeArrowheads="1"/>
            </p:cNvSpPr>
            <p:nvPr/>
          </p:nvSpPr>
          <p:spPr bwMode="auto">
            <a:xfrm>
              <a:off x="48768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5" name="Rectangle 41">
              <a:extLst>
                <a:ext uri="{FF2B5EF4-FFF2-40B4-BE49-F238E27FC236}">
                  <a16:creationId xmlns:a16="http://schemas.microsoft.com/office/drawing/2014/main" id="{66707F45-8D39-B642-B66E-497B65BD4F77}"/>
                </a:ext>
              </a:extLst>
            </p:cNvPr>
            <p:cNvSpPr>
              <a:spLocks noChangeArrowheads="1"/>
            </p:cNvSpPr>
            <p:nvPr/>
          </p:nvSpPr>
          <p:spPr bwMode="auto">
            <a:xfrm>
              <a:off x="58674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6" name="Rectangle 42">
              <a:extLst>
                <a:ext uri="{FF2B5EF4-FFF2-40B4-BE49-F238E27FC236}">
                  <a16:creationId xmlns:a16="http://schemas.microsoft.com/office/drawing/2014/main" id="{7BEED2FD-87A3-5E4C-8F05-181878ED41F8}"/>
                </a:ext>
              </a:extLst>
            </p:cNvPr>
            <p:cNvSpPr>
              <a:spLocks noChangeArrowheads="1"/>
            </p:cNvSpPr>
            <p:nvPr/>
          </p:nvSpPr>
          <p:spPr bwMode="auto">
            <a:xfrm>
              <a:off x="58674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07" name="Rectangle 45">
              <a:extLst>
                <a:ext uri="{FF2B5EF4-FFF2-40B4-BE49-F238E27FC236}">
                  <a16:creationId xmlns:a16="http://schemas.microsoft.com/office/drawing/2014/main" id="{AB7A717C-550F-A443-8197-88DB9383858B}"/>
                </a:ext>
              </a:extLst>
            </p:cNvPr>
            <p:cNvSpPr>
              <a:spLocks noChangeArrowheads="1"/>
            </p:cNvSpPr>
            <p:nvPr/>
          </p:nvSpPr>
          <p:spPr bwMode="auto">
            <a:xfrm>
              <a:off x="63246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8" name="Rectangle 46">
              <a:extLst>
                <a:ext uri="{FF2B5EF4-FFF2-40B4-BE49-F238E27FC236}">
                  <a16:creationId xmlns:a16="http://schemas.microsoft.com/office/drawing/2014/main" id="{003E0A51-031A-0546-93F6-E8C6896B6F01}"/>
                </a:ext>
              </a:extLst>
            </p:cNvPr>
            <p:cNvSpPr>
              <a:spLocks noChangeArrowheads="1"/>
            </p:cNvSpPr>
            <p:nvPr/>
          </p:nvSpPr>
          <p:spPr bwMode="auto">
            <a:xfrm>
              <a:off x="63246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09" name="Rectangle 47">
              <a:extLst>
                <a:ext uri="{FF2B5EF4-FFF2-40B4-BE49-F238E27FC236}">
                  <a16:creationId xmlns:a16="http://schemas.microsoft.com/office/drawing/2014/main" id="{DDA14972-A5F1-204E-88A3-B402E8E11361}"/>
                </a:ext>
              </a:extLst>
            </p:cNvPr>
            <p:cNvSpPr>
              <a:spLocks noChangeArrowheads="1"/>
            </p:cNvSpPr>
            <p:nvPr/>
          </p:nvSpPr>
          <p:spPr bwMode="auto">
            <a:xfrm>
              <a:off x="48768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0" name="Rectangle 49">
              <a:extLst>
                <a:ext uri="{FF2B5EF4-FFF2-40B4-BE49-F238E27FC236}">
                  <a16:creationId xmlns:a16="http://schemas.microsoft.com/office/drawing/2014/main" id="{E98B5E3C-A64D-0E49-A34E-9B086FB61997}"/>
                </a:ext>
              </a:extLst>
            </p:cNvPr>
            <p:cNvSpPr>
              <a:spLocks noChangeArrowheads="1"/>
            </p:cNvSpPr>
            <p:nvPr/>
          </p:nvSpPr>
          <p:spPr bwMode="auto">
            <a:xfrm>
              <a:off x="67818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1" name="Rectangle 50">
              <a:extLst>
                <a:ext uri="{FF2B5EF4-FFF2-40B4-BE49-F238E27FC236}">
                  <a16:creationId xmlns:a16="http://schemas.microsoft.com/office/drawing/2014/main" id="{2AA70586-345F-FE4E-8792-4D110456B494}"/>
                </a:ext>
              </a:extLst>
            </p:cNvPr>
            <p:cNvSpPr>
              <a:spLocks noChangeArrowheads="1"/>
            </p:cNvSpPr>
            <p:nvPr/>
          </p:nvSpPr>
          <p:spPr bwMode="auto">
            <a:xfrm>
              <a:off x="67818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2" name="Rectangle 51">
              <a:extLst>
                <a:ext uri="{FF2B5EF4-FFF2-40B4-BE49-F238E27FC236}">
                  <a16:creationId xmlns:a16="http://schemas.microsoft.com/office/drawing/2014/main" id="{C2F75808-94FA-C84A-80DB-30DB9593EAD0}"/>
                </a:ext>
              </a:extLst>
            </p:cNvPr>
            <p:cNvSpPr>
              <a:spLocks noChangeArrowheads="1"/>
            </p:cNvSpPr>
            <p:nvPr/>
          </p:nvSpPr>
          <p:spPr bwMode="auto">
            <a:xfrm>
              <a:off x="54102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3" name="Rectangle 77">
              <a:extLst>
                <a:ext uri="{FF2B5EF4-FFF2-40B4-BE49-F238E27FC236}">
                  <a16:creationId xmlns:a16="http://schemas.microsoft.com/office/drawing/2014/main" id="{FEF92615-E943-AF46-9391-CB2742B1E577}"/>
                </a:ext>
              </a:extLst>
            </p:cNvPr>
            <p:cNvSpPr>
              <a:spLocks noChangeArrowheads="1"/>
            </p:cNvSpPr>
            <p:nvPr/>
          </p:nvSpPr>
          <p:spPr bwMode="auto">
            <a:xfrm>
              <a:off x="54102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4" name="Rectangle 78">
              <a:extLst>
                <a:ext uri="{FF2B5EF4-FFF2-40B4-BE49-F238E27FC236}">
                  <a16:creationId xmlns:a16="http://schemas.microsoft.com/office/drawing/2014/main" id="{F9BA8D19-C5FA-FD45-9176-0BBCDB231AAF}"/>
                </a:ext>
              </a:extLst>
            </p:cNvPr>
            <p:cNvSpPr>
              <a:spLocks noChangeArrowheads="1"/>
            </p:cNvSpPr>
            <p:nvPr/>
          </p:nvSpPr>
          <p:spPr bwMode="auto">
            <a:xfrm>
              <a:off x="72390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5" name="Rectangle 79">
              <a:extLst>
                <a:ext uri="{FF2B5EF4-FFF2-40B4-BE49-F238E27FC236}">
                  <a16:creationId xmlns:a16="http://schemas.microsoft.com/office/drawing/2014/main" id="{8553CE1D-581F-7A49-896C-FBE9C1BF65F8}"/>
                </a:ext>
              </a:extLst>
            </p:cNvPr>
            <p:cNvSpPr>
              <a:spLocks noChangeArrowheads="1"/>
            </p:cNvSpPr>
            <p:nvPr/>
          </p:nvSpPr>
          <p:spPr bwMode="auto">
            <a:xfrm>
              <a:off x="72390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6" name="Rectangle 80">
              <a:extLst>
                <a:ext uri="{FF2B5EF4-FFF2-40B4-BE49-F238E27FC236}">
                  <a16:creationId xmlns:a16="http://schemas.microsoft.com/office/drawing/2014/main" id="{BC66F706-3D7D-2142-B1A7-B6A6E9C43988}"/>
                </a:ext>
              </a:extLst>
            </p:cNvPr>
            <p:cNvSpPr>
              <a:spLocks noChangeArrowheads="1"/>
            </p:cNvSpPr>
            <p:nvPr/>
          </p:nvSpPr>
          <p:spPr bwMode="auto">
            <a:xfrm>
              <a:off x="48768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7" name="Rectangle 41">
              <a:extLst>
                <a:ext uri="{FF2B5EF4-FFF2-40B4-BE49-F238E27FC236}">
                  <a16:creationId xmlns:a16="http://schemas.microsoft.com/office/drawing/2014/main" id="{9F7D9607-9A7A-B343-AAF7-208F64ECD6F4}"/>
                </a:ext>
              </a:extLst>
            </p:cNvPr>
            <p:cNvSpPr>
              <a:spLocks noChangeArrowheads="1"/>
            </p:cNvSpPr>
            <p:nvPr/>
          </p:nvSpPr>
          <p:spPr bwMode="auto">
            <a:xfrm>
              <a:off x="58674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8" name="Rectangle 42">
              <a:extLst>
                <a:ext uri="{FF2B5EF4-FFF2-40B4-BE49-F238E27FC236}">
                  <a16:creationId xmlns:a16="http://schemas.microsoft.com/office/drawing/2014/main" id="{14590403-ABC0-9545-BEBD-3E4419EDC7E7}"/>
                </a:ext>
              </a:extLst>
            </p:cNvPr>
            <p:cNvSpPr>
              <a:spLocks noChangeArrowheads="1"/>
            </p:cNvSpPr>
            <p:nvPr/>
          </p:nvSpPr>
          <p:spPr bwMode="auto">
            <a:xfrm>
              <a:off x="58674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19" name="Rectangle 45">
              <a:extLst>
                <a:ext uri="{FF2B5EF4-FFF2-40B4-BE49-F238E27FC236}">
                  <a16:creationId xmlns:a16="http://schemas.microsoft.com/office/drawing/2014/main" id="{93AB89A6-6166-4542-A3D6-C158F5D37739}"/>
                </a:ext>
              </a:extLst>
            </p:cNvPr>
            <p:cNvSpPr>
              <a:spLocks noChangeArrowheads="1"/>
            </p:cNvSpPr>
            <p:nvPr/>
          </p:nvSpPr>
          <p:spPr bwMode="auto">
            <a:xfrm>
              <a:off x="63246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0" name="Rectangle 46">
              <a:extLst>
                <a:ext uri="{FF2B5EF4-FFF2-40B4-BE49-F238E27FC236}">
                  <a16:creationId xmlns:a16="http://schemas.microsoft.com/office/drawing/2014/main" id="{678D5CFD-4F3E-784C-9D95-1039E36C4F66}"/>
                </a:ext>
              </a:extLst>
            </p:cNvPr>
            <p:cNvSpPr>
              <a:spLocks noChangeArrowheads="1"/>
            </p:cNvSpPr>
            <p:nvPr/>
          </p:nvSpPr>
          <p:spPr bwMode="auto">
            <a:xfrm>
              <a:off x="63246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1" name="Rectangle 47">
              <a:extLst>
                <a:ext uri="{FF2B5EF4-FFF2-40B4-BE49-F238E27FC236}">
                  <a16:creationId xmlns:a16="http://schemas.microsoft.com/office/drawing/2014/main" id="{797211E7-DAFA-BC45-A0AD-8C6D93267128}"/>
                </a:ext>
              </a:extLst>
            </p:cNvPr>
            <p:cNvSpPr>
              <a:spLocks noChangeArrowheads="1"/>
            </p:cNvSpPr>
            <p:nvPr/>
          </p:nvSpPr>
          <p:spPr bwMode="auto">
            <a:xfrm>
              <a:off x="48768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2" name="Rectangle 49">
              <a:extLst>
                <a:ext uri="{FF2B5EF4-FFF2-40B4-BE49-F238E27FC236}">
                  <a16:creationId xmlns:a16="http://schemas.microsoft.com/office/drawing/2014/main" id="{07BAA948-B59A-CB4B-9FE2-D00EF0600F2E}"/>
                </a:ext>
              </a:extLst>
            </p:cNvPr>
            <p:cNvSpPr>
              <a:spLocks noChangeArrowheads="1"/>
            </p:cNvSpPr>
            <p:nvPr/>
          </p:nvSpPr>
          <p:spPr bwMode="auto">
            <a:xfrm>
              <a:off x="67818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3" name="Rectangle 50">
              <a:extLst>
                <a:ext uri="{FF2B5EF4-FFF2-40B4-BE49-F238E27FC236}">
                  <a16:creationId xmlns:a16="http://schemas.microsoft.com/office/drawing/2014/main" id="{45E724A2-84EF-E948-B7C9-650CF9571553}"/>
                </a:ext>
              </a:extLst>
            </p:cNvPr>
            <p:cNvSpPr>
              <a:spLocks noChangeArrowheads="1"/>
            </p:cNvSpPr>
            <p:nvPr/>
          </p:nvSpPr>
          <p:spPr bwMode="auto">
            <a:xfrm>
              <a:off x="67818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4" name="Rectangle 51">
              <a:extLst>
                <a:ext uri="{FF2B5EF4-FFF2-40B4-BE49-F238E27FC236}">
                  <a16:creationId xmlns:a16="http://schemas.microsoft.com/office/drawing/2014/main" id="{806222F6-7183-8B44-84D1-0EBAD849ED5E}"/>
                </a:ext>
              </a:extLst>
            </p:cNvPr>
            <p:cNvSpPr>
              <a:spLocks noChangeArrowheads="1"/>
            </p:cNvSpPr>
            <p:nvPr/>
          </p:nvSpPr>
          <p:spPr bwMode="auto">
            <a:xfrm>
              <a:off x="54102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5" name="Rectangle 77">
              <a:extLst>
                <a:ext uri="{FF2B5EF4-FFF2-40B4-BE49-F238E27FC236}">
                  <a16:creationId xmlns:a16="http://schemas.microsoft.com/office/drawing/2014/main" id="{FCCE30D8-C988-364C-B1A3-851C5CCB8F0A}"/>
                </a:ext>
              </a:extLst>
            </p:cNvPr>
            <p:cNvSpPr>
              <a:spLocks noChangeArrowheads="1"/>
            </p:cNvSpPr>
            <p:nvPr/>
          </p:nvSpPr>
          <p:spPr bwMode="auto">
            <a:xfrm>
              <a:off x="54102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6" name="Rectangle 78">
              <a:extLst>
                <a:ext uri="{FF2B5EF4-FFF2-40B4-BE49-F238E27FC236}">
                  <a16:creationId xmlns:a16="http://schemas.microsoft.com/office/drawing/2014/main" id="{0ECF0B12-D93E-D64E-A37B-03B856AA821E}"/>
                </a:ext>
              </a:extLst>
            </p:cNvPr>
            <p:cNvSpPr>
              <a:spLocks noChangeArrowheads="1"/>
            </p:cNvSpPr>
            <p:nvPr/>
          </p:nvSpPr>
          <p:spPr bwMode="auto">
            <a:xfrm>
              <a:off x="72390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7" name="Rectangle 79">
              <a:extLst>
                <a:ext uri="{FF2B5EF4-FFF2-40B4-BE49-F238E27FC236}">
                  <a16:creationId xmlns:a16="http://schemas.microsoft.com/office/drawing/2014/main" id="{A00760B8-452C-8F4D-B9C7-6BC7DD80B6D5}"/>
                </a:ext>
              </a:extLst>
            </p:cNvPr>
            <p:cNvSpPr>
              <a:spLocks noChangeArrowheads="1"/>
            </p:cNvSpPr>
            <p:nvPr/>
          </p:nvSpPr>
          <p:spPr bwMode="auto">
            <a:xfrm>
              <a:off x="72390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8" name="Rectangle 80">
              <a:extLst>
                <a:ext uri="{FF2B5EF4-FFF2-40B4-BE49-F238E27FC236}">
                  <a16:creationId xmlns:a16="http://schemas.microsoft.com/office/drawing/2014/main" id="{045D61AE-6FC9-5849-932C-B77AC0E0DD7E}"/>
                </a:ext>
              </a:extLst>
            </p:cNvPr>
            <p:cNvSpPr>
              <a:spLocks noChangeArrowheads="1"/>
            </p:cNvSpPr>
            <p:nvPr/>
          </p:nvSpPr>
          <p:spPr bwMode="auto">
            <a:xfrm>
              <a:off x="48768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9" name="Rectangle 41">
              <a:extLst>
                <a:ext uri="{FF2B5EF4-FFF2-40B4-BE49-F238E27FC236}">
                  <a16:creationId xmlns:a16="http://schemas.microsoft.com/office/drawing/2014/main" id="{00B4173E-DBC3-8D41-8E42-43ED70BCC648}"/>
                </a:ext>
              </a:extLst>
            </p:cNvPr>
            <p:cNvSpPr>
              <a:spLocks noChangeArrowheads="1"/>
            </p:cNvSpPr>
            <p:nvPr/>
          </p:nvSpPr>
          <p:spPr bwMode="auto">
            <a:xfrm>
              <a:off x="58674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0" name="Rectangle 42">
              <a:extLst>
                <a:ext uri="{FF2B5EF4-FFF2-40B4-BE49-F238E27FC236}">
                  <a16:creationId xmlns:a16="http://schemas.microsoft.com/office/drawing/2014/main" id="{1E6F58A6-C1BD-7A4E-9E11-FFD6C6C35FAD}"/>
                </a:ext>
              </a:extLst>
            </p:cNvPr>
            <p:cNvSpPr>
              <a:spLocks noChangeArrowheads="1"/>
            </p:cNvSpPr>
            <p:nvPr/>
          </p:nvSpPr>
          <p:spPr bwMode="auto">
            <a:xfrm>
              <a:off x="58674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1" name="Rectangle 45">
              <a:extLst>
                <a:ext uri="{FF2B5EF4-FFF2-40B4-BE49-F238E27FC236}">
                  <a16:creationId xmlns:a16="http://schemas.microsoft.com/office/drawing/2014/main" id="{3FF8110C-766E-0A45-801C-0C04A43CC53A}"/>
                </a:ext>
              </a:extLst>
            </p:cNvPr>
            <p:cNvSpPr>
              <a:spLocks noChangeArrowheads="1"/>
            </p:cNvSpPr>
            <p:nvPr/>
          </p:nvSpPr>
          <p:spPr bwMode="auto">
            <a:xfrm>
              <a:off x="63246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2" name="Rectangle 46">
              <a:extLst>
                <a:ext uri="{FF2B5EF4-FFF2-40B4-BE49-F238E27FC236}">
                  <a16:creationId xmlns:a16="http://schemas.microsoft.com/office/drawing/2014/main" id="{846693A8-F365-724B-B478-9F5AAFC934FD}"/>
                </a:ext>
              </a:extLst>
            </p:cNvPr>
            <p:cNvSpPr>
              <a:spLocks noChangeArrowheads="1"/>
            </p:cNvSpPr>
            <p:nvPr/>
          </p:nvSpPr>
          <p:spPr bwMode="auto">
            <a:xfrm>
              <a:off x="63246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3" name="Rectangle 47">
              <a:extLst>
                <a:ext uri="{FF2B5EF4-FFF2-40B4-BE49-F238E27FC236}">
                  <a16:creationId xmlns:a16="http://schemas.microsoft.com/office/drawing/2014/main" id="{AF0B0484-4F2A-0148-8E95-F203B85B2E8A}"/>
                </a:ext>
              </a:extLst>
            </p:cNvPr>
            <p:cNvSpPr>
              <a:spLocks noChangeArrowheads="1"/>
            </p:cNvSpPr>
            <p:nvPr/>
          </p:nvSpPr>
          <p:spPr bwMode="auto">
            <a:xfrm>
              <a:off x="48768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4" name="Rectangle 49">
              <a:extLst>
                <a:ext uri="{FF2B5EF4-FFF2-40B4-BE49-F238E27FC236}">
                  <a16:creationId xmlns:a16="http://schemas.microsoft.com/office/drawing/2014/main" id="{7E508FC7-A0E4-804D-BB42-85EA8454B145}"/>
                </a:ext>
              </a:extLst>
            </p:cNvPr>
            <p:cNvSpPr>
              <a:spLocks noChangeArrowheads="1"/>
            </p:cNvSpPr>
            <p:nvPr/>
          </p:nvSpPr>
          <p:spPr bwMode="auto">
            <a:xfrm>
              <a:off x="67818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5" name="Rectangle 50">
              <a:extLst>
                <a:ext uri="{FF2B5EF4-FFF2-40B4-BE49-F238E27FC236}">
                  <a16:creationId xmlns:a16="http://schemas.microsoft.com/office/drawing/2014/main" id="{7933487B-5149-7B49-8461-13714A9575FE}"/>
                </a:ext>
              </a:extLst>
            </p:cNvPr>
            <p:cNvSpPr>
              <a:spLocks noChangeArrowheads="1"/>
            </p:cNvSpPr>
            <p:nvPr/>
          </p:nvSpPr>
          <p:spPr bwMode="auto">
            <a:xfrm>
              <a:off x="67818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6" name="Rectangle 51">
              <a:extLst>
                <a:ext uri="{FF2B5EF4-FFF2-40B4-BE49-F238E27FC236}">
                  <a16:creationId xmlns:a16="http://schemas.microsoft.com/office/drawing/2014/main" id="{F8E75983-7581-4348-8381-7E5C6E56522C}"/>
                </a:ext>
              </a:extLst>
            </p:cNvPr>
            <p:cNvSpPr>
              <a:spLocks noChangeArrowheads="1"/>
            </p:cNvSpPr>
            <p:nvPr/>
          </p:nvSpPr>
          <p:spPr bwMode="auto">
            <a:xfrm>
              <a:off x="54102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7" name="Rectangle 459">
              <a:extLst>
                <a:ext uri="{FF2B5EF4-FFF2-40B4-BE49-F238E27FC236}">
                  <a16:creationId xmlns:a16="http://schemas.microsoft.com/office/drawing/2014/main" id="{FED28AFB-C568-E64D-B0A8-A22B4DFA01F4}"/>
                </a:ext>
              </a:extLst>
            </p:cNvPr>
            <p:cNvSpPr>
              <a:spLocks noChangeArrowheads="1"/>
            </p:cNvSpPr>
            <p:nvPr/>
          </p:nvSpPr>
          <p:spPr bwMode="auto">
            <a:xfrm>
              <a:off x="54102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8" name="Rectangle 460">
              <a:extLst>
                <a:ext uri="{FF2B5EF4-FFF2-40B4-BE49-F238E27FC236}">
                  <a16:creationId xmlns:a16="http://schemas.microsoft.com/office/drawing/2014/main" id="{ADC87416-71D6-064D-BED6-1F281C14B325}"/>
                </a:ext>
              </a:extLst>
            </p:cNvPr>
            <p:cNvSpPr>
              <a:spLocks noChangeArrowheads="1"/>
            </p:cNvSpPr>
            <p:nvPr/>
          </p:nvSpPr>
          <p:spPr bwMode="auto">
            <a:xfrm>
              <a:off x="72390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9" name="Rectangle 461">
              <a:extLst>
                <a:ext uri="{FF2B5EF4-FFF2-40B4-BE49-F238E27FC236}">
                  <a16:creationId xmlns:a16="http://schemas.microsoft.com/office/drawing/2014/main" id="{9F5799FD-F00D-754D-9D2A-8159FE0EB13E}"/>
                </a:ext>
              </a:extLst>
            </p:cNvPr>
            <p:cNvSpPr>
              <a:spLocks noChangeArrowheads="1"/>
            </p:cNvSpPr>
            <p:nvPr/>
          </p:nvSpPr>
          <p:spPr bwMode="auto">
            <a:xfrm>
              <a:off x="72390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40" name="Rectangle 462">
              <a:extLst>
                <a:ext uri="{FF2B5EF4-FFF2-40B4-BE49-F238E27FC236}">
                  <a16:creationId xmlns:a16="http://schemas.microsoft.com/office/drawing/2014/main" id="{4B8D59E2-8B38-4D47-A17A-3F95D7682071}"/>
                </a:ext>
              </a:extLst>
            </p:cNvPr>
            <p:cNvSpPr>
              <a:spLocks noChangeArrowheads="1"/>
            </p:cNvSpPr>
            <p:nvPr/>
          </p:nvSpPr>
          <p:spPr bwMode="auto">
            <a:xfrm>
              <a:off x="48768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1" name="Rectangle 41">
              <a:extLst>
                <a:ext uri="{FF2B5EF4-FFF2-40B4-BE49-F238E27FC236}">
                  <a16:creationId xmlns:a16="http://schemas.microsoft.com/office/drawing/2014/main" id="{B1034B1F-D764-3147-B22F-23517C6590EF}"/>
                </a:ext>
              </a:extLst>
            </p:cNvPr>
            <p:cNvSpPr>
              <a:spLocks noChangeArrowheads="1"/>
            </p:cNvSpPr>
            <p:nvPr/>
          </p:nvSpPr>
          <p:spPr bwMode="auto">
            <a:xfrm>
              <a:off x="58674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2" name="Rectangle 42">
              <a:extLst>
                <a:ext uri="{FF2B5EF4-FFF2-40B4-BE49-F238E27FC236}">
                  <a16:creationId xmlns:a16="http://schemas.microsoft.com/office/drawing/2014/main" id="{5C8D458F-B129-C44F-8B75-B8CADE08CC44}"/>
                </a:ext>
              </a:extLst>
            </p:cNvPr>
            <p:cNvSpPr>
              <a:spLocks noChangeArrowheads="1"/>
            </p:cNvSpPr>
            <p:nvPr/>
          </p:nvSpPr>
          <p:spPr bwMode="auto">
            <a:xfrm>
              <a:off x="58674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3" name="Rectangle 45">
              <a:extLst>
                <a:ext uri="{FF2B5EF4-FFF2-40B4-BE49-F238E27FC236}">
                  <a16:creationId xmlns:a16="http://schemas.microsoft.com/office/drawing/2014/main" id="{C8D05A7C-BE71-5145-98F4-EC4A2B8B0803}"/>
                </a:ext>
              </a:extLst>
            </p:cNvPr>
            <p:cNvSpPr>
              <a:spLocks noChangeArrowheads="1"/>
            </p:cNvSpPr>
            <p:nvPr/>
          </p:nvSpPr>
          <p:spPr bwMode="auto">
            <a:xfrm>
              <a:off x="63246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4" name="Rectangle 46">
              <a:extLst>
                <a:ext uri="{FF2B5EF4-FFF2-40B4-BE49-F238E27FC236}">
                  <a16:creationId xmlns:a16="http://schemas.microsoft.com/office/drawing/2014/main" id="{66FBB6B4-5137-1B4D-B1DB-DDC8F2EA7ED4}"/>
                </a:ext>
              </a:extLst>
            </p:cNvPr>
            <p:cNvSpPr>
              <a:spLocks noChangeArrowheads="1"/>
            </p:cNvSpPr>
            <p:nvPr/>
          </p:nvSpPr>
          <p:spPr bwMode="auto">
            <a:xfrm>
              <a:off x="63246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5" name="Rectangle 47">
              <a:extLst>
                <a:ext uri="{FF2B5EF4-FFF2-40B4-BE49-F238E27FC236}">
                  <a16:creationId xmlns:a16="http://schemas.microsoft.com/office/drawing/2014/main" id="{8FA831E6-7FB9-C041-A860-DF67C338C3BC}"/>
                </a:ext>
              </a:extLst>
            </p:cNvPr>
            <p:cNvSpPr>
              <a:spLocks noChangeArrowheads="1"/>
            </p:cNvSpPr>
            <p:nvPr/>
          </p:nvSpPr>
          <p:spPr bwMode="auto">
            <a:xfrm>
              <a:off x="48768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6" name="Rectangle 49">
              <a:extLst>
                <a:ext uri="{FF2B5EF4-FFF2-40B4-BE49-F238E27FC236}">
                  <a16:creationId xmlns:a16="http://schemas.microsoft.com/office/drawing/2014/main" id="{F5C2189F-C67E-C643-97A3-0080F336E3D1}"/>
                </a:ext>
              </a:extLst>
            </p:cNvPr>
            <p:cNvSpPr>
              <a:spLocks noChangeArrowheads="1"/>
            </p:cNvSpPr>
            <p:nvPr/>
          </p:nvSpPr>
          <p:spPr bwMode="auto">
            <a:xfrm>
              <a:off x="67818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7" name="Rectangle 50">
              <a:extLst>
                <a:ext uri="{FF2B5EF4-FFF2-40B4-BE49-F238E27FC236}">
                  <a16:creationId xmlns:a16="http://schemas.microsoft.com/office/drawing/2014/main" id="{D0A9CF1D-F3D9-504C-B06E-C6361C186587}"/>
                </a:ext>
              </a:extLst>
            </p:cNvPr>
            <p:cNvSpPr>
              <a:spLocks noChangeArrowheads="1"/>
            </p:cNvSpPr>
            <p:nvPr/>
          </p:nvSpPr>
          <p:spPr bwMode="auto">
            <a:xfrm>
              <a:off x="67818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8" name="Rectangle 51">
              <a:extLst>
                <a:ext uri="{FF2B5EF4-FFF2-40B4-BE49-F238E27FC236}">
                  <a16:creationId xmlns:a16="http://schemas.microsoft.com/office/drawing/2014/main" id="{E4BBE68B-A56C-7C4A-B7B7-870BBAECAF36}"/>
                </a:ext>
              </a:extLst>
            </p:cNvPr>
            <p:cNvSpPr>
              <a:spLocks noChangeArrowheads="1"/>
            </p:cNvSpPr>
            <p:nvPr/>
          </p:nvSpPr>
          <p:spPr bwMode="auto">
            <a:xfrm>
              <a:off x="54102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9" name="Rectangle 471">
              <a:extLst>
                <a:ext uri="{FF2B5EF4-FFF2-40B4-BE49-F238E27FC236}">
                  <a16:creationId xmlns:a16="http://schemas.microsoft.com/office/drawing/2014/main" id="{A22C2965-B7BC-2348-9F21-EA4F9CF6D90E}"/>
                </a:ext>
              </a:extLst>
            </p:cNvPr>
            <p:cNvSpPr>
              <a:spLocks noChangeArrowheads="1"/>
            </p:cNvSpPr>
            <p:nvPr/>
          </p:nvSpPr>
          <p:spPr bwMode="auto">
            <a:xfrm>
              <a:off x="54102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0" name="Rectangle 472">
              <a:extLst>
                <a:ext uri="{FF2B5EF4-FFF2-40B4-BE49-F238E27FC236}">
                  <a16:creationId xmlns:a16="http://schemas.microsoft.com/office/drawing/2014/main" id="{D04FADBF-BAFD-374E-8ABD-F0116C2FF5D0}"/>
                </a:ext>
              </a:extLst>
            </p:cNvPr>
            <p:cNvSpPr>
              <a:spLocks noChangeArrowheads="1"/>
            </p:cNvSpPr>
            <p:nvPr/>
          </p:nvSpPr>
          <p:spPr bwMode="auto">
            <a:xfrm>
              <a:off x="72390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1" name="Rectangle 473">
              <a:extLst>
                <a:ext uri="{FF2B5EF4-FFF2-40B4-BE49-F238E27FC236}">
                  <a16:creationId xmlns:a16="http://schemas.microsoft.com/office/drawing/2014/main" id="{250836E2-F0C7-B349-B39D-6FACB85B6493}"/>
                </a:ext>
              </a:extLst>
            </p:cNvPr>
            <p:cNvSpPr>
              <a:spLocks noChangeArrowheads="1"/>
            </p:cNvSpPr>
            <p:nvPr/>
          </p:nvSpPr>
          <p:spPr bwMode="auto">
            <a:xfrm>
              <a:off x="72390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52" name="Rectangle 474">
              <a:extLst>
                <a:ext uri="{FF2B5EF4-FFF2-40B4-BE49-F238E27FC236}">
                  <a16:creationId xmlns:a16="http://schemas.microsoft.com/office/drawing/2014/main" id="{806ABB50-8FA9-9F4D-9C8D-42F5F779355E}"/>
                </a:ext>
              </a:extLst>
            </p:cNvPr>
            <p:cNvSpPr>
              <a:spLocks noChangeArrowheads="1"/>
            </p:cNvSpPr>
            <p:nvPr/>
          </p:nvSpPr>
          <p:spPr bwMode="auto">
            <a:xfrm>
              <a:off x="48768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3" name="Rectangle 41">
              <a:extLst>
                <a:ext uri="{FF2B5EF4-FFF2-40B4-BE49-F238E27FC236}">
                  <a16:creationId xmlns:a16="http://schemas.microsoft.com/office/drawing/2014/main" id="{ED343EDF-221A-8847-A1B1-40CA45475E48}"/>
                </a:ext>
              </a:extLst>
            </p:cNvPr>
            <p:cNvSpPr>
              <a:spLocks noChangeArrowheads="1"/>
            </p:cNvSpPr>
            <p:nvPr/>
          </p:nvSpPr>
          <p:spPr bwMode="auto">
            <a:xfrm>
              <a:off x="58674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4" name="Rectangle 42">
              <a:extLst>
                <a:ext uri="{FF2B5EF4-FFF2-40B4-BE49-F238E27FC236}">
                  <a16:creationId xmlns:a16="http://schemas.microsoft.com/office/drawing/2014/main" id="{68864860-B0FE-5843-A493-8792BF3BE9BF}"/>
                </a:ext>
              </a:extLst>
            </p:cNvPr>
            <p:cNvSpPr>
              <a:spLocks noChangeArrowheads="1"/>
            </p:cNvSpPr>
            <p:nvPr/>
          </p:nvSpPr>
          <p:spPr bwMode="auto">
            <a:xfrm>
              <a:off x="58674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55" name="Rectangle 45">
              <a:extLst>
                <a:ext uri="{FF2B5EF4-FFF2-40B4-BE49-F238E27FC236}">
                  <a16:creationId xmlns:a16="http://schemas.microsoft.com/office/drawing/2014/main" id="{77E5F413-89E5-1C45-A522-08BB142AB40B}"/>
                </a:ext>
              </a:extLst>
            </p:cNvPr>
            <p:cNvSpPr>
              <a:spLocks noChangeArrowheads="1"/>
            </p:cNvSpPr>
            <p:nvPr/>
          </p:nvSpPr>
          <p:spPr bwMode="auto">
            <a:xfrm>
              <a:off x="63246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6" name="Rectangle 46">
              <a:extLst>
                <a:ext uri="{FF2B5EF4-FFF2-40B4-BE49-F238E27FC236}">
                  <a16:creationId xmlns:a16="http://schemas.microsoft.com/office/drawing/2014/main" id="{E7F64F32-CF76-B04B-A4D5-C7FC1894BA22}"/>
                </a:ext>
              </a:extLst>
            </p:cNvPr>
            <p:cNvSpPr>
              <a:spLocks noChangeArrowheads="1"/>
            </p:cNvSpPr>
            <p:nvPr/>
          </p:nvSpPr>
          <p:spPr bwMode="auto">
            <a:xfrm>
              <a:off x="63246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57" name="Rectangle 47">
              <a:extLst>
                <a:ext uri="{FF2B5EF4-FFF2-40B4-BE49-F238E27FC236}">
                  <a16:creationId xmlns:a16="http://schemas.microsoft.com/office/drawing/2014/main" id="{D5D02296-A051-C94D-A0D7-E59C78AD0DAE}"/>
                </a:ext>
              </a:extLst>
            </p:cNvPr>
            <p:cNvSpPr>
              <a:spLocks noChangeArrowheads="1"/>
            </p:cNvSpPr>
            <p:nvPr/>
          </p:nvSpPr>
          <p:spPr bwMode="auto">
            <a:xfrm>
              <a:off x="48768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58" name="Rectangle 49">
              <a:extLst>
                <a:ext uri="{FF2B5EF4-FFF2-40B4-BE49-F238E27FC236}">
                  <a16:creationId xmlns:a16="http://schemas.microsoft.com/office/drawing/2014/main" id="{1DDAEB33-51DD-5343-9C91-B0C50BFEA106}"/>
                </a:ext>
              </a:extLst>
            </p:cNvPr>
            <p:cNvSpPr>
              <a:spLocks noChangeArrowheads="1"/>
            </p:cNvSpPr>
            <p:nvPr/>
          </p:nvSpPr>
          <p:spPr bwMode="auto">
            <a:xfrm>
              <a:off x="67818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9" name="Rectangle 50">
              <a:extLst>
                <a:ext uri="{FF2B5EF4-FFF2-40B4-BE49-F238E27FC236}">
                  <a16:creationId xmlns:a16="http://schemas.microsoft.com/office/drawing/2014/main" id="{BF4EAC8A-9FCB-EB41-9D09-32E7D39D3039}"/>
                </a:ext>
              </a:extLst>
            </p:cNvPr>
            <p:cNvSpPr>
              <a:spLocks noChangeArrowheads="1"/>
            </p:cNvSpPr>
            <p:nvPr/>
          </p:nvSpPr>
          <p:spPr bwMode="auto">
            <a:xfrm>
              <a:off x="67818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60" name="Rectangle 51">
              <a:extLst>
                <a:ext uri="{FF2B5EF4-FFF2-40B4-BE49-F238E27FC236}">
                  <a16:creationId xmlns:a16="http://schemas.microsoft.com/office/drawing/2014/main" id="{DB48FFBC-7EB2-FB4C-BD0F-E3B14A30E83C}"/>
                </a:ext>
              </a:extLst>
            </p:cNvPr>
            <p:cNvSpPr>
              <a:spLocks noChangeArrowheads="1"/>
            </p:cNvSpPr>
            <p:nvPr/>
          </p:nvSpPr>
          <p:spPr bwMode="auto">
            <a:xfrm>
              <a:off x="54102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61" name="Rectangle 483">
              <a:extLst>
                <a:ext uri="{FF2B5EF4-FFF2-40B4-BE49-F238E27FC236}">
                  <a16:creationId xmlns:a16="http://schemas.microsoft.com/office/drawing/2014/main" id="{E0AE9A00-7B4C-ED4A-A978-C9EB58E87076}"/>
                </a:ext>
              </a:extLst>
            </p:cNvPr>
            <p:cNvSpPr>
              <a:spLocks noChangeArrowheads="1"/>
            </p:cNvSpPr>
            <p:nvPr/>
          </p:nvSpPr>
          <p:spPr bwMode="auto">
            <a:xfrm>
              <a:off x="54102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2" name="Rectangle 484">
              <a:extLst>
                <a:ext uri="{FF2B5EF4-FFF2-40B4-BE49-F238E27FC236}">
                  <a16:creationId xmlns:a16="http://schemas.microsoft.com/office/drawing/2014/main" id="{C7D9086B-1EAF-6245-ABAD-2845F883A256}"/>
                </a:ext>
              </a:extLst>
            </p:cNvPr>
            <p:cNvSpPr>
              <a:spLocks noChangeArrowheads="1"/>
            </p:cNvSpPr>
            <p:nvPr/>
          </p:nvSpPr>
          <p:spPr bwMode="auto">
            <a:xfrm>
              <a:off x="72390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3" name="Rectangle 485">
              <a:extLst>
                <a:ext uri="{FF2B5EF4-FFF2-40B4-BE49-F238E27FC236}">
                  <a16:creationId xmlns:a16="http://schemas.microsoft.com/office/drawing/2014/main" id="{68ABF139-4724-314C-BA38-B763553E4CA1}"/>
                </a:ext>
              </a:extLst>
            </p:cNvPr>
            <p:cNvSpPr>
              <a:spLocks noChangeArrowheads="1"/>
            </p:cNvSpPr>
            <p:nvPr/>
          </p:nvSpPr>
          <p:spPr bwMode="auto">
            <a:xfrm>
              <a:off x="72390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64" name="Rectangle 486">
              <a:extLst>
                <a:ext uri="{FF2B5EF4-FFF2-40B4-BE49-F238E27FC236}">
                  <a16:creationId xmlns:a16="http://schemas.microsoft.com/office/drawing/2014/main" id="{C07E4EE8-9DBE-6146-9BC1-2D46154AEEAF}"/>
                </a:ext>
              </a:extLst>
            </p:cNvPr>
            <p:cNvSpPr>
              <a:spLocks noChangeArrowheads="1"/>
            </p:cNvSpPr>
            <p:nvPr/>
          </p:nvSpPr>
          <p:spPr bwMode="auto">
            <a:xfrm>
              <a:off x="48768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5" name="Rectangle 41">
              <a:extLst>
                <a:ext uri="{FF2B5EF4-FFF2-40B4-BE49-F238E27FC236}">
                  <a16:creationId xmlns:a16="http://schemas.microsoft.com/office/drawing/2014/main" id="{3B235C7F-815B-7A4D-8609-F38BB1BF5CEB}"/>
                </a:ext>
              </a:extLst>
            </p:cNvPr>
            <p:cNvSpPr>
              <a:spLocks noChangeArrowheads="1"/>
            </p:cNvSpPr>
            <p:nvPr/>
          </p:nvSpPr>
          <p:spPr bwMode="auto">
            <a:xfrm>
              <a:off x="58674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6" name="Rectangle 42">
              <a:extLst>
                <a:ext uri="{FF2B5EF4-FFF2-40B4-BE49-F238E27FC236}">
                  <a16:creationId xmlns:a16="http://schemas.microsoft.com/office/drawing/2014/main" id="{8173E4FA-4D52-4847-9AFD-A3B7644210F5}"/>
                </a:ext>
              </a:extLst>
            </p:cNvPr>
            <p:cNvSpPr>
              <a:spLocks noChangeArrowheads="1"/>
            </p:cNvSpPr>
            <p:nvPr/>
          </p:nvSpPr>
          <p:spPr bwMode="auto">
            <a:xfrm>
              <a:off x="58674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67" name="Rectangle 45">
              <a:extLst>
                <a:ext uri="{FF2B5EF4-FFF2-40B4-BE49-F238E27FC236}">
                  <a16:creationId xmlns:a16="http://schemas.microsoft.com/office/drawing/2014/main" id="{20D209FA-79F8-DF46-89DA-91A9E3089314}"/>
                </a:ext>
              </a:extLst>
            </p:cNvPr>
            <p:cNvSpPr>
              <a:spLocks noChangeArrowheads="1"/>
            </p:cNvSpPr>
            <p:nvPr/>
          </p:nvSpPr>
          <p:spPr bwMode="auto">
            <a:xfrm>
              <a:off x="63246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8" name="Rectangle 46">
              <a:extLst>
                <a:ext uri="{FF2B5EF4-FFF2-40B4-BE49-F238E27FC236}">
                  <a16:creationId xmlns:a16="http://schemas.microsoft.com/office/drawing/2014/main" id="{CCAC503C-D911-FA47-A6EF-E15C31224CCE}"/>
                </a:ext>
              </a:extLst>
            </p:cNvPr>
            <p:cNvSpPr>
              <a:spLocks noChangeArrowheads="1"/>
            </p:cNvSpPr>
            <p:nvPr/>
          </p:nvSpPr>
          <p:spPr bwMode="auto">
            <a:xfrm>
              <a:off x="63246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69" name="Rectangle 49">
              <a:extLst>
                <a:ext uri="{FF2B5EF4-FFF2-40B4-BE49-F238E27FC236}">
                  <a16:creationId xmlns:a16="http://schemas.microsoft.com/office/drawing/2014/main" id="{58A222B3-B0F3-2648-89D7-5663CA9093DB}"/>
                </a:ext>
              </a:extLst>
            </p:cNvPr>
            <p:cNvSpPr>
              <a:spLocks noChangeArrowheads="1"/>
            </p:cNvSpPr>
            <p:nvPr/>
          </p:nvSpPr>
          <p:spPr bwMode="auto">
            <a:xfrm>
              <a:off x="67818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0" name="Rectangle 50">
              <a:extLst>
                <a:ext uri="{FF2B5EF4-FFF2-40B4-BE49-F238E27FC236}">
                  <a16:creationId xmlns:a16="http://schemas.microsoft.com/office/drawing/2014/main" id="{8EF85044-356A-E44D-AD5A-C85CB9CA4D9F}"/>
                </a:ext>
              </a:extLst>
            </p:cNvPr>
            <p:cNvSpPr>
              <a:spLocks noChangeArrowheads="1"/>
            </p:cNvSpPr>
            <p:nvPr/>
          </p:nvSpPr>
          <p:spPr bwMode="auto">
            <a:xfrm>
              <a:off x="67818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1" name="Rectangle 51">
              <a:extLst>
                <a:ext uri="{FF2B5EF4-FFF2-40B4-BE49-F238E27FC236}">
                  <a16:creationId xmlns:a16="http://schemas.microsoft.com/office/drawing/2014/main" id="{04C6E927-6471-0E4B-827C-EC0713E1E05A}"/>
                </a:ext>
              </a:extLst>
            </p:cNvPr>
            <p:cNvSpPr>
              <a:spLocks noChangeArrowheads="1"/>
            </p:cNvSpPr>
            <p:nvPr/>
          </p:nvSpPr>
          <p:spPr bwMode="auto">
            <a:xfrm>
              <a:off x="54102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2" name="Rectangle 494">
              <a:extLst>
                <a:ext uri="{FF2B5EF4-FFF2-40B4-BE49-F238E27FC236}">
                  <a16:creationId xmlns:a16="http://schemas.microsoft.com/office/drawing/2014/main" id="{B5D7D96E-68C4-5548-B24F-BC49F56066B7}"/>
                </a:ext>
              </a:extLst>
            </p:cNvPr>
            <p:cNvSpPr>
              <a:spLocks noChangeArrowheads="1"/>
            </p:cNvSpPr>
            <p:nvPr/>
          </p:nvSpPr>
          <p:spPr bwMode="auto">
            <a:xfrm>
              <a:off x="54102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3" name="Rectangle 495">
              <a:extLst>
                <a:ext uri="{FF2B5EF4-FFF2-40B4-BE49-F238E27FC236}">
                  <a16:creationId xmlns:a16="http://schemas.microsoft.com/office/drawing/2014/main" id="{D11A6CCD-FE83-8E43-B109-03F54838F0E0}"/>
                </a:ext>
              </a:extLst>
            </p:cNvPr>
            <p:cNvSpPr>
              <a:spLocks noChangeArrowheads="1"/>
            </p:cNvSpPr>
            <p:nvPr/>
          </p:nvSpPr>
          <p:spPr bwMode="auto">
            <a:xfrm>
              <a:off x="72390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4" name="Rectangle 51">
              <a:extLst>
                <a:ext uri="{FF2B5EF4-FFF2-40B4-BE49-F238E27FC236}">
                  <a16:creationId xmlns:a16="http://schemas.microsoft.com/office/drawing/2014/main" id="{4051CDEB-0E5F-1842-8249-A0FA5F909638}"/>
                </a:ext>
              </a:extLst>
            </p:cNvPr>
            <p:cNvSpPr>
              <a:spLocks noChangeArrowheads="1"/>
            </p:cNvSpPr>
            <p:nvPr/>
          </p:nvSpPr>
          <p:spPr bwMode="auto">
            <a:xfrm>
              <a:off x="48768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5" name="Rectangle 498">
              <a:extLst>
                <a:ext uri="{FF2B5EF4-FFF2-40B4-BE49-F238E27FC236}">
                  <a16:creationId xmlns:a16="http://schemas.microsoft.com/office/drawing/2014/main" id="{90D8B24A-8A41-7240-A9A6-32EEDCEE09BD}"/>
                </a:ext>
              </a:extLst>
            </p:cNvPr>
            <p:cNvSpPr>
              <a:spLocks noChangeArrowheads="1"/>
            </p:cNvSpPr>
            <p:nvPr/>
          </p:nvSpPr>
          <p:spPr bwMode="auto">
            <a:xfrm>
              <a:off x="48768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6" name="Rectangle 41">
              <a:extLst>
                <a:ext uri="{FF2B5EF4-FFF2-40B4-BE49-F238E27FC236}">
                  <a16:creationId xmlns:a16="http://schemas.microsoft.com/office/drawing/2014/main" id="{BF1FF91F-0369-1F4B-838D-888D54EEA158}"/>
                </a:ext>
              </a:extLst>
            </p:cNvPr>
            <p:cNvSpPr>
              <a:spLocks noChangeArrowheads="1"/>
            </p:cNvSpPr>
            <p:nvPr/>
          </p:nvSpPr>
          <p:spPr bwMode="auto">
            <a:xfrm>
              <a:off x="58674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7" name="Rectangle 42">
              <a:extLst>
                <a:ext uri="{FF2B5EF4-FFF2-40B4-BE49-F238E27FC236}">
                  <a16:creationId xmlns:a16="http://schemas.microsoft.com/office/drawing/2014/main" id="{DBE19C9B-6F7D-CF4A-AA16-72D1F838BBFF}"/>
                </a:ext>
              </a:extLst>
            </p:cNvPr>
            <p:cNvSpPr>
              <a:spLocks noChangeArrowheads="1"/>
            </p:cNvSpPr>
            <p:nvPr/>
          </p:nvSpPr>
          <p:spPr bwMode="auto">
            <a:xfrm>
              <a:off x="58674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8" name="Rectangle 45">
              <a:extLst>
                <a:ext uri="{FF2B5EF4-FFF2-40B4-BE49-F238E27FC236}">
                  <a16:creationId xmlns:a16="http://schemas.microsoft.com/office/drawing/2014/main" id="{914CF95B-6DCC-E34B-9FA5-324BBEFBF01C}"/>
                </a:ext>
              </a:extLst>
            </p:cNvPr>
            <p:cNvSpPr>
              <a:spLocks noChangeArrowheads="1"/>
            </p:cNvSpPr>
            <p:nvPr/>
          </p:nvSpPr>
          <p:spPr bwMode="auto">
            <a:xfrm>
              <a:off x="63246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9" name="Rectangle 46">
              <a:extLst>
                <a:ext uri="{FF2B5EF4-FFF2-40B4-BE49-F238E27FC236}">
                  <a16:creationId xmlns:a16="http://schemas.microsoft.com/office/drawing/2014/main" id="{8084ABC9-4E08-8B42-BC43-F8143D3BAFEA}"/>
                </a:ext>
              </a:extLst>
            </p:cNvPr>
            <p:cNvSpPr>
              <a:spLocks noChangeArrowheads="1"/>
            </p:cNvSpPr>
            <p:nvPr/>
          </p:nvSpPr>
          <p:spPr bwMode="auto">
            <a:xfrm>
              <a:off x="63246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0" name="Rectangle 47">
              <a:extLst>
                <a:ext uri="{FF2B5EF4-FFF2-40B4-BE49-F238E27FC236}">
                  <a16:creationId xmlns:a16="http://schemas.microsoft.com/office/drawing/2014/main" id="{7BAF0533-31C3-504D-B454-646849EAB258}"/>
                </a:ext>
              </a:extLst>
            </p:cNvPr>
            <p:cNvSpPr>
              <a:spLocks noChangeArrowheads="1"/>
            </p:cNvSpPr>
            <p:nvPr/>
          </p:nvSpPr>
          <p:spPr bwMode="auto">
            <a:xfrm>
              <a:off x="48768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1" name="Rectangle 49">
              <a:extLst>
                <a:ext uri="{FF2B5EF4-FFF2-40B4-BE49-F238E27FC236}">
                  <a16:creationId xmlns:a16="http://schemas.microsoft.com/office/drawing/2014/main" id="{20EA830B-6875-A34C-9B16-7AF8DE6FD15F}"/>
                </a:ext>
              </a:extLst>
            </p:cNvPr>
            <p:cNvSpPr>
              <a:spLocks noChangeArrowheads="1"/>
            </p:cNvSpPr>
            <p:nvPr/>
          </p:nvSpPr>
          <p:spPr bwMode="auto">
            <a:xfrm>
              <a:off x="67818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82" name="Rectangle 50">
              <a:extLst>
                <a:ext uri="{FF2B5EF4-FFF2-40B4-BE49-F238E27FC236}">
                  <a16:creationId xmlns:a16="http://schemas.microsoft.com/office/drawing/2014/main" id="{68375EF1-2C21-0F41-93AB-4C5082564E9A}"/>
                </a:ext>
              </a:extLst>
            </p:cNvPr>
            <p:cNvSpPr>
              <a:spLocks noChangeArrowheads="1"/>
            </p:cNvSpPr>
            <p:nvPr/>
          </p:nvSpPr>
          <p:spPr bwMode="auto">
            <a:xfrm>
              <a:off x="67818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3" name="Rectangle 51">
              <a:extLst>
                <a:ext uri="{FF2B5EF4-FFF2-40B4-BE49-F238E27FC236}">
                  <a16:creationId xmlns:a16="http://schemas.microsoft.com/office/drawing/2014/main" id="{87AEDF48-465E-1240-BE61-A2C93C002F4A}"/>
                </a:ext>
              </a:extLst>
            </p:cNvPr>
            <p:cNvSpPr>
              <a:spLocks noChangeArrowheads="1"/>
            </p:cNvSpPr>
            <p:nvPr/>
          </p:nvSpPr>
          <p:spPr bwMode="auto">
            <a:xfrm>
              <a:off x="54102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4" name="Rectangle 77">
              <a:extLst>
                <a:ext uri="{FF2B5EF4-FFF2-40B4-BE49-F238E27FC236}">
                  <a16:creationId xmlns:a16="http://schemas.microsoft.com/office/drawing/2014/main" id="{588C3213-E195-9C40-A795-93BC482DF4A3}"/>
                </a:ext>
              </a:extLst>
            </p:cNvPr>
            <p:cNvSpPr>
              <a:spLocks noChangeArrowheads="1"/>
            </p:cNvSpPr>
            <p:nvPr/>
          </p:nvSpPr>
          <p:spPr bwMode="auto">
            <a:xfrm>
              <a:off x="54102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85" name="Rectangle 80">
              <a:extLst>
                <a:ext uri="{FF2B5EF4-FFF2-40B4-BE49-F238E27FC236}">
                  <a16:creationId xmlns:a16="http://schemas.microsoft.com/office/drawing/2014/main" id="{C7B74B28-052D-1A49-9E0B-5C18B0998E72}"/>
                </a:ext>
              </a:extLst>
            </p:cNvPr>
            <p:cNvSpPr>
              <a:spLocks noChangeArrowheads="1"/>
            </p:cNvSpPr>
            <p:nvPr/>
          </p:nvSpPr>
          <p:spPr bwMode="auto">
            <a:xfrm>
              <a:off x="48768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86" name="Rectangle 41">
              <a:extLst>
                <a:ext uri="{FF2B5EF4-FFF2-40B4-BE49-F238E27FC236}">
                  <a16:creationId xmlns:a16="http://schemas.microsoft.com/office/drawing/2014/main" id="{0A6ECE8A-3473-0742-AE8D-3036137ACEED}"/>
                </a:ext>
              </a:extLst>
            </p:cNvPr>
            <p:cNvSpPr>
              <a:spLocks noChangeArrowheads="1"/>
            </p:cNvSpPr>
            <p:nvPr/>
          </p:nvSpPr>
          <p:spPr bwMode="auto">
            <a:xfrm>
              <a:off x="58674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87" name="Rectangle 42">
              <a:extLst>
                <a:ext uri="{FF2B5EF4-FFF2-40B4-BE49-F238E27FC236}">
                  <a16:creationId xmlns:a16="http://schemas.microsoft.com/office/drawing/2014/main" id="{8FBC65BF-B2FC-D545-817F-B8692D5652DA}"/>
                </a:ext>
              </a:extLst>
            </p:cNvPr>
            <p:cNvSpPr>
              <a:spLocks noChangeArrowheads="1"/>
            </p:cNvSpPr>
            <p:nvPr/>
          </p:nvSpPr>
          <p:spPr bwMode="auto">
            <a:xfrm>
              <a:off x="58674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8" name="Rectangle 45">
              <a:extLst>
                <a:ext uri="{FF2B5EF4-FFF2-40B4-BE49-F238E27FC236}">
                  <a16:creationId xmlns:a16="http://schemas.microsoft.com/office/drawing/2014/main" id="{260FEF53-13F6-2B4E-8D4F-7D89BA4E418F}"/>
                </a:ext>
              </a:extLst>
            </p:cNvPr>
            <p:cNvSpPr>
              <a:spLocks noChangeArrowheads="1"/>
            </p:cNvSpPr>
            <p:nvPr/>
          </p:nvSpPr>
          <p:spPr bwMode="auto">
            <a:xfrm>
              <a:off x="63246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89" name="Rectangle 46">
              <a:extLst>
                <a:ext uri="{FF2B5EF4-FFF2-40B4-BE49-F238E27FC236}">
                  <a16:creationId xmlns:a16="http://schemas.microsoft.com/office/drawing/2014/main" id="{423456F5-79D2-0844-9173-12ED38546D66}"/>
                </a:ext>
              </a:extLst>
            </p:cNvPr>
            <p:cNvSpPr>
              <a:spLocks noChangeArrowheads="1"/>
            </p:cNvSpPr>
            <p:nvPr/>
          </p:nvSpPr>
          <p:spPr bwMode="auto">
            <a:xfrm>
              <a:off x="63246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0" name="Rectangle 47">
              <a:extLst>
                <a:ext uri="{FF2B5EF4-FFF2-40B4-BE49-F238E27FC236}">
                  <a16:creationId xmlns:a16="http://schemas.microsoft.com/office/drawing/2014/main" id="{3B281120-77A5-B844-95B4-532A60E80652}"/>
                </a:ext>
              </a:extLst>
            </p:cNvPr>
            <p:cNvSpPr>
              <a:spLocks noChangeArrowheads="1"/>
            </p:cNvSpPr>
            <p:nvPr/>
          </p:nvSpPr>
          <p:spPr bwMode="auto">
            <a:xfrm>
              <a:off x="48768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1" name="Rectangle 49">
              <a:extLst>
                <a:ext uri="{FF2B5EF4-FFF2-40B4-BE49-F238E27FC236}">
                  <a16:creationId xmlns:a16="http://schemas.microsoft.com/office/drawing/2014/main" id="{24CA305A-AF41-2A47-9EFD-B98F64BE1A9B}"/>
                </a:ext>
              </a:extLst>
            </p:cNvPr>
            <p:cNvSpPr>
              <a:spLocks noChangeArrowheads="1"/>
            </p:cNvSpPr>
            <p:nvPr/>
          </p:nvSpPr>
          <p:spPr bwMode="auto">
            <a:xfrm>
              <a:off x="67818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92" name="Rectangle 50">
              <a:extLst>
                <a:ext uri="{FF2B5EF4-FFF2-40B4-BE49-F238E27FC236}">
                  <a16:creationId xmlns:a16="http://schemas.microsoft.com/office/drawing/2014/main" id="{3C40723B-54E2-8440-B48A-5109437D76C8}"/>
                </a:ext>
              </a:extLst>
            </p:cNvPr>
            <p:cNvSpPr>
              <a:spLocks noChangeArrowheads="1"/>
            </p:cNvSpPr>
            <p:nvPr/>
          </p:nvSpPr>
          <p:spPr bwMode="auto">
            <a:xfrm>
              <a:off x="67818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3" name="Rectangle 51">
              <a:extLst>
                <a:ext uri="{FF2B5EF4-FFF2-40B4-BE49-F238E27FC236}">
                  <a16:creationId xmlns:a16="http://schemas.microsoft.com/office/drawing/2014/main" id="{90DD5CC1-20AE-6946-9888-E0931BD5BFC4}"/>
                </a:ext>
              </a:extLst>
            </p:cNvPr>
            <p:cNvSpPr>
              <a:spLocks noChangeArrowheads="1"/>
            </p:cNvSpPr>
            <p:nvPr/>
          </p:nvSpPr>
          <p:spPr bwMode="auto">
            <a:xfrm>
              <a:off x="54102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4" name="Rectangle 77">
              <a:extLst>
                <a:ext uri="{FF2B5EF4-FFF2-40B4-BE49-F238E27FC236}">
                  <a16:creationId xmlns:a16="http://schemas.microsoft.com/office/drawing/2014/main" id="{89F71C05-2E9A-B64D-B978-27E5E84E2352}"/>
                </a:ext>
              </a:extLst>
            </p:cNvPr>
            <p:cNvSpPr>
              <a:spLocks noChangeArrowheads="1"/>
            </p:cNvSpPr>
            <p:nvPr/>
          </p:nvSpPr>
          <p:spPr bwMode="auto">
            <a:xfrm>
              <a:off x="54102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95" name="Rectangle 80">
              <a:extLst>
                <a:ext uri="{FF2B5EF4-FFF2-40B4-BE49-F238E27FC236}">
                  <a16:creationId xmlns:a16="http://schemas.microsoft.com/office/drawing/2014/main" id="{50975FB3-F2F8-B946-87A7-A840840A61EF}"/>
                </a:ext>
              </a:extLst>
            </p:cNvPr>
            <p:cNvSpPr>
              <a:spLocks noChangeArrowheads="1"/>
            </p:cNvSpPr>
            <p:nvPr/>
          </p:nvSpPr>
          <p:spPr bwMode="auto">
            <a:xfrm>
              <a:off x="48768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96" name="Rectangle 41">
              <a:extLst>
                <a:ext uri="{FF2B5EF4-FFF2-40B4-BE49-F238E27FC236}">
                  <a16:creationId xmlns:a16="http://schemas.microsoft.com/office/drawing/2014/main" id="{C4677415-A4E8-3D40-ACC9-8C8F7E30C173}"/>
                </a:ext>
              </a:extLst>
            </p:cNvPr>
            <p:cNvSpPr>
              <a:spLocks noChangeArrowheads="1"/>
            </p:cNvSpPr>
            <p:nvPr/>
          </p:nvSpPr>
          <p:spPr bwMode="auto">
            <a:xfrm>
              <a:off x="58674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97" name="Rectangle 42">
              <a:extLst>
                <a:ext uri="{FF2B5EF4-FFF2-40B4-BE49-F238E27FC236}">
                  <a16:creationId xmlns:a16="http://schemas.microsoft.com/office/drawing/2014/main" id="{3FCEC9E4-7BD8-0748-96AD-57C62DA6BD05}"/>
                </a:ext>
              </a:extLst>
            </p:cNvPr>
            <p:cNvSpPr>
              <a:spLocks noChangeArrowheads="1"/>
            </p:cNvSpPr>
            <p:nvPr/>
          </p:nvSpPr>
          <p:spPr bwMode="auto">
            <a:xfrm>
              <a:off x="58674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8" name="Rectangle 45">
              <a:extLst>
                <a:ext uri="{FF2B5EF4-FFF2-40B4-BE49-F238E27FC236}">
                  <a16:creationId xmlns:a16="http://schemas.microsoft.com/office/drawing/2014/main" id="{E57F9DAE-F9DE-9849-BFD4-9E5AB637AED9}"/>
                </a:ext>
              </a:extLst>
            </p:cNvPr>
            <p:cNvSpPr>
              <a:spLocks noChangeArrowheads="1"/>
            </p:cNvSpPr>
            <p:nvPr/>
          </p:nvSpPr>
          <p:spPr bwMode="auto">
            <a:xfrm>
              <a:off x="63246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99" name="Rectangle 46">
              <a:extLst>
                <a:ext uri="{FF2B5EF4-FFF2-40B4-BE49-F238E27FC236}">
                  <a16:creationId xmlns:a16="http://schemas.microsoft.com/office/drawing/2014/main" id="{50937682-2C7F-C44E-8A04-F380B183D688}"/>
                </a:ext>
              </a:extLst>
            </p:cNvPr>
            <p:cNvSpPr>
              <a:spLocks noChangeArrowheads="1"/>
            </p:cNvSpPr>
            <p:nvPr/>
          </p:nvSpPr>
          <p:spPr bwMode="auto">
            <a:xfrm>
              <a:off x="63246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0" name="Rectangle 47">
              <a:extLst>
                <a:ext uri="{FF2B5EF4-FFF2-40B4-BE49-F238E27FC236}">
                  <a16:creationId xmlns:a16="http://schemas.microsoft.com/office/drawing/2014/main" id="{71559A5F-1879-C74A-8E3B-985F9CCB1565}"/>
                </a:ext>
              </a:extLst>
            </p:cNvPr>
            <p:cNvSpPr>
              <a:spLocks noChangeArrowheads="1"/>
            </p:cNvSpPr>
            <p:nvPr/>
          </p:nvSpPr>
          <p:spPr bwMode="auto">
            <a:xfrm>
              <a:off x="48768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1" name="Rectangle 49">
              <a:extLst>
                <a:ext uri="{FF2B5EF4-FFF2-40B4-BE49-F238E27FC236}">
                  <a16:creationId xmlns:a16="http://schemas.microsoft.com/office/drawing/2014/main" id="{77FE258C-6E93-3D4A-92C9-D80AD85821B0}"/>
                </a:ext>
              </a:extLst>
            </p:cNvPr>
            <p:cNvSpPr>
              <a:spLocks noChangeArrowheads="1"/>
            </p:cNvSpPr>
            <p:nvPr/>
          </p:nvSpPr>
          <p:spPr bwMode="auto">
            <a:xfrm>
              <a:off x="67818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02" name="Rectangle 50">
              <a:extLst>
                <a:ext uri="{FF2B5EF4-FFF2-40B4-BE49-F238E27FC236}">
                  <a16:creationId xmlns:a16="http://schemas.microsoft.com/office/drawing/2014/main" id="{808FAAC6-B598-1449-9FD0-190304DFA984}"/>
                </a:ext>
              </a:extLst>
            </p:cNvPr>
            <p:cNvSpPr>
              <a:spLocks noChangeArrowheads="1"/>
            </p:cNvSpPr>
            <p:nvPr/>
          </p:nvSpPr>
          <p:spPr bwMode="auto">
            <a:xfrm>
              <a:off x="67818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3" name="Rectangle 51">
              <a:extLst>
                <a:ext uri="{FF2B5EF4-FFF2-40B4-BE49-F238E27FC236}">
                  <a16:creationId xmlns:a16="http://schemas.microsoft.com/office/drawing/2014/main" id="{092697B3-AA84-1D41-8718-11B03E1747C2}"/>
                </a:ext>
              </a:extLst>
            </p:cNvPr>
            <p:cNvSpPr>
              <a:spLocks noChangeArrowheads="1"/>
            </p:cNvSpPr>
            <p:nvPr/>
          </p:nvSpPr>
          <p:spPr bwMode="auto">
            <a:xfrm>
              <a:off x="54102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4" name="Rectangle 77">
              <a:extLst>
                <a:ext uri="{FF2B5EF4-FFF2-40B4-BE49-F238E27FC236}">
                  <a16:creationId xmlns:a16="http://schemas.microsoft.com/office/drawing/2014/main" id="{6AF3949F-4FEC-4744-8C38-7FB30B680595}"/>
                </a:ext>
              </a:extLst>
            </p:cNvPr>
            <p:cNvSpPr>
              <a:spLocks noChangeArrowheads="1"/>
            </p:cNvSpPr>
            <p:nvPr/>
          </p:nvSpPr>
          <p:spPr bwMode="auto">
            <a:xfrm>
              <a:off x="54102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05" name="Rectangle 80">
              <a:extLst>
                <a:ext uri="{FF2B5EF4-FFF2-40B4-BE49-F238E27FC236}">
                  <a16:creationId xmlns:a16="http://schemas.microsoft.com/office/drawing/2014/main" id="{82A1BA5D-98C5-8E4F-9577-50E9CD246D7F}"/>
                </a:ext>
              </a:extLst>
            </p:cNvPr>
            <p:cNvSpPr>
              <a:spLocks noChangeArrowheads="1"/>
            </p:cNvSpPr>
            <p:nvPr/>
          </p:nvSpPr>
          <p:spPr bwMode="auto">
            <a:xfrm>
              <a:off x="48768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06" name="Rectangle 41">
              <a:extLst>
                <a:ext uri="{FF2B5EF4-FFF2-40B4-BE49-F238E27FC236}">
                  <a16:creationId xmlns:a16="http://schemas.microsoft.com/office/drawing/2014/main" id="{C7AFD92A-AF29-D946-AFF8-7E3479E8003E}"/>
                </a:ext>
              </a:extLst>
            </p:cNvPr>
            <p:cNvSpPr>
              <a:spLocks noChangeArrowheads="1"/>
            </p:cNvSpPr>
            <p:nvPr/>
          </p:nvSpPr>
          <p:spPr bwMode="auto">
            <a:xfrm>
              <a:off x="58674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07" name="Rectangle 42">
              <a:extLst>
                <a:ext uri="{FF2B5EF4-FFF2-40B4-BE49-F238E27FC236}">
                  <a16:creationId xmlns:a16="http://schemas.microsoft.com/office/drawing/2014/main" id="{6B93FE45-9A99-3C46-95C1-6AA9373A5149}"/>
                </a:ext>
              </a:extLst>
            </p:cNvPr>
            <p:cNvSpPr>
              <a:spLocks noChangeArrowheads="1"/>
            </p:cNvSpPr>
            <p:nvPr/>
          </p:nvSpPr>
          <p:spPr bwMode="auto">
            <a:xfrm>
              <a:off x="58674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8" name="Rectangle 45">
              <a:extLst>
                <a:ext uri="{FF2B5EF4-FFF2-40B4-BE49-F238E27FC236}">
                  <a16:creationId xmlns:a16="http://schemas.microsoft.com/office/drawing/2014/main" id="{A6DF7CF0-F40C-8E46-A7BB-5FF050D9CD16}"/>
                </a:ext>
              </a:extLst>
            </p:cNvPr>
            <p:cNvSpPr>
              <a:spLocks noChangeArrowheads="1"/>
            </p:cNvSpPr>
            <p:nvPr/>
          </p:nvSpPr>
          <p:spPr bwMode="auto">
            <a:xfrm>
              <a:off x="63246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09" name="Rectangle 46">
              <a:extLst>
                <a:ext uri="{FF2B5EF4-FFF2-40B4-BE49-F238E27FC236}">
                  <a16:creationId xmlns:a16="http://schemas.microsoft.com/office/drawing/2014/main" id="{78687B9E-ED34-1F4C-A198-8BA7D8F728B3}"/>
                </a:ext>
              </a:extLst>
            </p:cNvPr>
            <p:cNvSpPr>
              <a:spLocks noChangeArrowheads="1"/>
            </p:cNvSpPr>
            <p:nvPr/>
          </p:nvSpPr>
          <p:spPr bwMode="auto">
            <a:xfrm>
              <a:off x="63246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0" name="Rectangle 47">
              <a:extLst>
                <a:ext uri="{FF2B5EF4-FFF2-40B4-BE49-F238E27FC236}">
                  <a16:creationId xmlns:a16="http://schemas.microsoft.com/office/drawing/2014/main" id="{F7EC29FF-E1A1-D34C-B7AA-4D952ECFC357}"/>
                </a:ext>
              </a:extLst>
            </p:cNvPr>
            <p:cNvSpPr>
              <a:spLocks noChangeArrowheads="1"/>
            </p:cNvSpPr>
            <p:nvPr/>
          </p:nvSpPr>
          <p:spPr bwMode="auto">
            <a:xfrm>
              <a:off x="48768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1" name="Rectangle 49">
              <a:extLst>
                <a:ext uri="{FF2B5EF4-FFF2-40B4-BE49-F238E27FC236}">
                  <a16:creationId xmlns:a16="http://schemas.microsoft.com/office/drawing/2014/main" id="{851EB0B8-C9DA-D547-875D-5E571C3DA103}"/>
                </a:ext>
              </a:extLst>
            </p:cNvPr>
            <p:cNvSpPr>
              <a:spLocks noChangeArrowheads="1"/>
            </p:cNvSpPr>
            <p:nvPr/>
          </p:nvSpPr>
          <p:spPr bwMode="auto">
            <a:xfrm>
              <a:off x="67818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12" name="Rectangle 50">
              <a:extLst>
                <a:ext uri="{FF2B5EF4-FFF2-40B4-BE49-F238E27FC236}">
                  <a16:creationId xmlns:a16="http://schemas.microsoft.com/office/drawing/2014/main" id="{252D8F28-9F22-9448-96A1-1444A525FE68}"/>
                </a:ext>
              </a:extLst>
            </p:cNvPr>
            <p:cNvSpPr>
              <a:spLocks noChangeArrowheads="1"/>
            </p:cNvSpPr>
            <p:nvPr/>
          </p:nvSpPr>
          <p:spPr bwMode="auto">
            <a:xfrm>
              <a:off x="67818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3" name="Rectangle 51">
              <a:extLst>
                <a:ext uri="{FF2B5EF4-FFF2-40B4-BE49-F238E27FC236}">
                  <a16:creationId xmlns:a16="http://schemas.microsoft.com/office/drawing/2014/main" id="{CFDD4E87-74EB-E342-A278-0631942AE56D}"/>
                </a:ext>
              </a:extLst>
            </p:cNvPr>
            <p:cNvSpPr>
              <a:spLocks noChangeArrowheads="1"/>
            </p:cNvSpPr>
            <p:nvPr/>
          </p:nvSpPr>
          <p:spPr bwMode="auto">
            <a:xfrm>
              <a:off x="54102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4" name="Rectangle 544">
              <a:extLst>
                <a:ext uri="{FF2B5EF4-FFF2-40B4-BE49-F238E27FC236}">
                  <a16:creationId xmlns:a16="http://schemas.microsoft.com/office/drawing/2014/main" id="{32979942-5BA8-7B4B-AD14-1758C8C8194E}"/>
                </a:ext>
              </a:extLst>
            </p:cNvPr>
            <p:cNvSpPr>
              <a:spLocks noChangeArrowheads="1"/>
            </p:cNvSpPr>
            <p:nvPr/>
          </p:nvSpPr>
          <p:spPr bwMode="auto">
            <a:xfrm>
              <a:off x="54102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15" name="Rectangle 547">
              <a:extLst>
                <a:ext uri="{FF2B5EF4-FFF2-40B4-BE49-F238E27FC236}">
                  <a16:creationId xmlns:a16="http://schemas.microsoft.com/office/drawing/2014/main" id="{E521D191-81A9-6148-ABA6-DADC7A05574C}"/>
                </a:ext>
              </a:extLst>
            </p:cNvPr>
            <p:cNvSpPr>
              <a:spLocks noChangeArrowheads="1"/>
            </p:cNvSpPr>
            <p:nvPr/>
          </p:nvSpPr>
          <p:spPr bwMode="auto">
            <a:xfrm>
              <a:off x="48768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16" name="Rectangle 41">
              <a:extLst>
                <a:ext uri="{FF2B5EF4-FFF2-40B4-BE49-F238E27FC236}">
                  <a16:creationId xmlns:a16="http://schemas.microsoft.com/office/drawing/2014/main" id="{D1A052C3-E4BD-F845-92C7-869721F4265B}"/>
                </a:ext>
              </a:extLst>
            </p:cNvPr>
            <p:cNvSpPr>
              <a:spLocks noChangeArrowheads="1"/>
            </p:cNvSpPr>
            <p:nvPr/>
          </p:nvSpPr>
          <p:spPr bwMode="auto">
            <a:xfrm>
              <a:off x="58674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17" name="Rectangle 42">
              <a:extLst>
                <a:ext uri="{FF2B5EF4-FFF2-40B4-BE49-F238E27FC236}">
                  <a16:creationId xmlns:a16="http://schemas.microsoft.com/office/drawing/2014/main" id="{CAD50712-C16B-7040-A39C-648B12E37DC1}"/>
                </a:ext>
              </a:extLst>
            </p:cNvPr>
            <p:cNvSpPr>
              <a:spLocks noChangeArrowheads="1"/>
            </p:cNvSpPr>
            <p:nvPr/>
          </p:nvSpPr>
          <p:spPr bwMode="auto">
            <a:xfrm>
              <a:off x="58674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8" name="Rectangle 45">
              <a:extLst>
                <a:ext uri="{FF2B5EF4-FFF2-40B4-BE49-F238E27FC236}">
                  <a16:creationId xmlns:a16="http://schemas.microsoft.com/office/drawing/2014/main" id="{C2D4C10F-D928-5446-AFA9-4A44BD647C83}"/>
                </a:ext>
              </a:extLst>
            </p:cNvPr>
            <p:cNvSpPr>
              <a:spLocks noChangeArrowheads="1"/>
            </p:cNvSpPr>
            <p:nvPr/>
          </p:nvSpPr>
          <p:spPr bwMode="auto">
            <a:xfrm>
              <a:off x="63246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19" name="Rectangle 46">
              <a:extLst>
                <a:ext uri="{FF2B5EF4-FFF2-40B4-BE49-F238E27FC236}">
                  <a16:creationId xmlns:a16="http://schemas.microsoft.com/office/drawing/2014/main" id="{895E247C-1813-A548-B554-F4F0711D6700}"/>
                </a:ext>
              </a:extLst>
            </p:cNvPr>
            <p:cNvSpPr>
              <a:spLocks noChangeArrowheads="1"/>
            </p:cNvSpPr>
            <p:nvPr/>
          </p:nvSpPr>
          <p:spPr bwMode="auto">
            <a:xfrm>
              <a:off x="63246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0" name="Rectangle 47">
              <a:extLst>
                <a:ext uri="{FF2B5EF4-FFF2-40B4-BE49-F238E27FC236}">
                  <a16:creationId xmlns:a16="http://schemas.microsoft.com/office/drawing/2014/main" id="{B0FBA8F6-D07C-244B-BB0D-DF1D37FFFEFF}"/>
                </a:ext>
              </a:extLst>
            </p:cNvPr>
            <p:cNvSpPr>
              <a:spLocks noChangeArrowheads="1"/>
            </p:cNvSpPr>
            <p:nvPr/>
          </p:nvSpPr>
          <p:spPr bwMode="auto">
            <a:xfrm>
              <a:off x="48768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1" name="Rectangle 49">
              <a:extLst>
                <a:ext uri="{FF2B5EF4-FFF2-40B4-BE49-F238E27FC236}">
                  <a16:creationId xmlns:a16="http://schemas.microsoft.com/office/drawing/2014/main" id="{E5BC817D-6897-3643-B564-79FA25B293B3}"/>
                </a:ext>
              </a:extLst>
            </p:cNvPr>
            <p:cNvSpPr>
              <a:spLocks noChangeArrowheads="1"/>
            </p:cNvSpPr>
            <p:nvPr/>
          </p:nvSpPr>
          <p:spPr bwMode="auto">
            <a:xfrm>
              <a:off x="67818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22" name="Rectangle 50">
              <a:extLst>
                <a:ext uri="{FF2B5EF4-FFF2-40B4-BE49-F238E27FC236}">
                  <a16:creationId xmlns:a16="http://schemas.microsoft.com/office/drawing/2014/main" id="{E0E804A0-038E-2B4D-A7D2-EF8D117580C9}"/>
                </a:ext>
              </a:extLst>
            </p:cNvPr>
            <p:cNvSpPr>
              <a:spLocks noChangeArrowheads="1"/>
            </p:cNvSpPr>
            <p:nvPr/>
          </p:nvSpPr>
          <p:spPr bwMode="auto">
            <a:xfrm>
              <a:off x="67818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3" name="Rectangle 51">
              <a:extLst>
                <a:ext uri="{FF2B5EF4-FFF2-40B4-BE49-F238E27FC236}">
                  <a16:creationId xmlns:a16="http://schemas.microsoft.com/office/drawing/2014/main" id="{DB661288-1244-8546-A92E-B851406D6D5A}"/>
                </a:ext>
              </a:extLst>
            </p:cNvPr>
            <p:cNvSpPr>
              <a:spLocks noChangeArrowheads="1"/>
            </p:cNvSpPr>
            <p:nvPr/>
          </p:nvSpPr>
          <p:spPr bwMode="auto">
            <a:xfrm>
              <a:off x="54102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4" name="Rectangle 556">
              <a:extLst>
                <a:ext uri="{FF2B5EF4-FFF2-40B4-BE49-F238E27FC236}">
                  <a16:creationId xmlns:a16="http://schemas.microsoft.com/office/drawing/2014/main" id="{078F75CB-B21B-4C44-A36B-FB989127B275}"/>
                </a:ext>
              </a:extLst>
            </p:cNvPr>
            <p:cNvSpPr>
              <a:spLocks noChangeArrowheads="1"/>
            </p:cNvSpPr>
            <p:nvPr/>
          </p:nvSpPr>
          <p:spPr bwMode="auto">
            <a:xfrm>
              <a:off x="54102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25" name="Rectangle 559">
              <a:extLst>
                <a:ext uri="{FF2B5EF4-FFF2-40B4-BE49-F238E27FC236}">
                  <a16:creationId xmlns:a16="http://schemas.microsoft.com/office/drawing/2014/main" id="{D024813F-73AC-CA45-828C-6361109812D3}"/>
                </a:ext>
              </a:extLst>
            </p:cNvPr>
            <p:cNvSpPr>
              <a:spLocks noChangeArrowheads="1"/>
            </p:cNvSpPr>
            <p:nvPr/>
          </p:nvSpPr>
          <p:spPr bwMode="auto">
            <a:xfrm>
              <a:off x="48768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26" name="Rectangle 41">
              <a:extLst>
                <a:ext uri="{FF2B5EF4-FFF2-40B4-BE49-F238E27FC236}">
                  <a16:creationId xmlns:a16="http://schemas.microsoft.com/office/drawing/2014/main" id="{36A8B60F-39F7-5141-9776-AD18C4B099EA}"/>
                </a:ext>
              </a:extLst>
            </p:cNvPr>
            <p:cNvSpPr>
              <a:spLocks noChangeArrowheads="1"/>
            </p:cNvSpPr>
            <p:nvPr/>
          </p:nvSpPr>
          <p:spPr bwMode="auto">
            <a:xfrm>
              <a:off x="58674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27" name="Rectangle 42">
              <a:extLst>
                <a:ext uri="{FF2B5EF4-FFF2-40B4-BE49-F238E27FC236}">
                  <a16:creationId xmlns:a16="http://schemas.microsoft.com/office/drawing/2014/main" id="{7BE897EF-C9CD-C74B-93ED-564A1F8CD26B}"/>
                </a:ext>
              </a:extLst>
            </p:cNvPr>
            <p:cNvSpPr>
              <a:spLocks noChangeArrowheads="1"/>
            </p:cNvSpPr>
            <p:nvPr/>
          </p:nvSpPr>
          <p:spPr bwMode="auto">
            <a:xfrm>
              <a:off x="58674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8" name="Rectangle 45">
              <a:extLst>
                <a:ext uri="{FF2B5EF4-FFF2-40B4-BE49-F238E27FC236}">
                  <a16:creationId xmlns:a16="http://schemas.microsoft.com/office/drawing/2014/main" id="{3F441885-D78F-7840-8D2A-1DBEE11DB8FB}"/>
                </a:ext>
              </a:extLst>
            </p:cNvPr>
            <p:cNvSpPr>
              <a:spLocks noChangeArrowheads="1"/>
            </p:cNvSpPr>
            <p:nvPr/>
          </p:nvSpPr>
          <p:spPr bwMode="auto">
            <a:xfrm>
              <a:off x="63246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29" name="Rectangle 46">
              <a:extLst>
                <a:ext uri="{FF2B5EF4-FFF2-40B4-BE49-F238E27FC236}">
                  <a16:creationId xmlns:a16="http://schemas.microsoft.com/office/drawing/2014/main" id="{F4B9D07C-9D0C-DF4F-AA24-BE3182C67956}"/>
                </a:ext>
              </a:extLst>
            </p:cNvPr>
            <p:cNvSpPr>
              <a:spLocks noChangeArrowheads="1"/>
            </p:cNvSpPr>
            <p:nvPr/>
          </p:nvSpPr>
          <p:spPr bwMode="auto">
            <a:xfrm>
              <a:off x="63246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0" name="Rectangle 47">
              <a:extLst>
                <a:ext uri="{FF2B5EF4-FFF2-40B4-BE49-F238E27FC236}">
                  <a16:creationId xmlns:a16="http://schemas.microsoft.com/office/drawing/2014/main" id="{98CFC691-AFF6-3040-B6D5-1A3DA326C76B}"/>
                </a:ext>
              </a:extLst>
            </p:cNvPr>
            <p:cNvSpPr>
              <a:spLocks noChangeArrowheads="1"/>
            </p:cNvSpPr>
            <p:nvPr/>
          </p:nvSpPr>
          <p:spPr bwMode="auto">
            <a:xfrm>
              <a:off x="48768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1" name="Rectangle 49">
              <a:extLst>
                <a:ext uri="{FF2B5EF4-FFF2-40B4-BE49-F238E27FC236}">
                  <a16:creationId xmlns:a16="http://schemas.microsoft.com/office/drawing/2014/main" id="{6AA8934B-68DE-AC42-A0A3-9705E0A770EC}"/>
                </a:ext>
              </a:extLst>
            </p:cNvPr>
            <p:cNvSpPr>
              <a:spLocks noChangeArrowheads="1"/>
            </p:cNvSpPr>
            <p:nvPr/>
          </p:nvSpPr>
          <p:spPr bwMode="auto">
            <a:xfrm>
              <a:off x="67818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32" name="Rectangle 50">
              <a:extLst>
                <a:ext uri="{FF2B5EF4-FFF2-40B4-BE49-F238E27FC236}">
                  <a16:creationId xmlns:a16="http://schemas.microsoft.com/office/drawing/2014/main" id="{1EB9BCBE-48FA-2547-8D22-09A6FE6C7233}"/>
                </a:ext>
              </a:extLst>
            </p:cNvPr>
            <p:cNvSpPr>
              <a:spLocks noChangeArrowheads="1"/>
            </p:cNvSpPr>
            <p:nvPr/>
          </p:nvSpPr>
          <p:spPr bwMode="auto">
            <a:xfrm>
              <a:off x="67818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3" name="Rectangle 51">
              <a:extLst>
                <a:ext uri="{FF2B5EF4-FFF2-40B4-BE49-F238E27FC236}">
                  <a16:creationId xmlns:a16="http://schemas.microsoft.com/office/drawing/2014/main" id="{9D1D42A5-D4A0-E340-B9B6-45218B60A304}"/>
                </a:ext>
              </a:extLst>
            </p:cNvPr>
            <p:cNvSpPr>
              <a:spLocks noChangeArrowheads="1"/>
            </p:cNvSpPr>
            <p:nvPr/>
          </p:nvSpPr>
          <p:spPr bwMode="auto">
            <a:xfrm>
              <a:off x="54102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4" name="Rectangle 568">
              <a:extLst>
                <a:ext uri="{FF2B5EF4-FFF2-40B4-BE49-F238E27FC236}">
                  <a16:creationId xmlns:a16="http://schemas.microsoft.com/office/drawing/2014/main" id="{C2581AC9-CFBB-8041-A1CF-5B7AC52FB66A}"/>
                </a:ext>
              </a:extLst>
            </p:cNvPr>
            <p:cNvSpPr>
              <a:spLocks noChangeArrowheads="1"/>
            </p:cNvSpPr>
            <p:nvPr/>
          </p:nvSpPr>
          <p:spPr bwMode="auto">
            <a:xfrm>
              <a:off x="54102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35" name="Rectangle 571">
              <a:extLst>
                <a:ext uri="{FF2B5EF4-FFF2-40B4-BE49-F238E27FC236}">
                  <a16:creationId xmlns:a16="http://schemas.microsoft.com/office/drawing/2014/main" id="{9D0D8173-0FC0-5A4E-BFAF-B4D2F1899536}"/>
                </a:ext>
              </a:extLst>
            </p:cNvPr>
            <p:cNvSpPr>
              <a:spLocks noChangeArrowheads="1"/>
            </p:cNvSpPr>
            <p:nvPr/>
          </p:nvSpPr>
          <p:spPr bwMode="auto">
            <a:xfrm>
              <a:off x="48768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36" name="Rectangle 41">
              <a:extLst>
                <a:ext uri="{FF2B5EF4-FFF2-40B4-BE49-F238E27FC236}">
                  <a16:creationId xmlns:a16="http://schemas.microsoft.com/office/drawing/2014/main" id="{737AB4EF-799D-C045-85B0-294AA860817E}"/>
                </a:ext>
              </a:extLst>
            </p:cNvPr>
            <p:cNvSpPr>
              <a:spLocks noChangeArrowheads="1"/>
            </p:cNvSpPr>
            <p:nvPr/>
          </p:nvSpPr>
          <p:spPr bwMode="auto">
            <a:xfrm>
              <a:off x="58674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37" name="Rectangle 42">
              <a:extLst>
                <a:ext uri="{FF2B5EF4-FFF2-40B4-BE49-F238E27FC236}">
                  <a16:creationId xmlns:a16="http://schemas.microsoft.com/office/drawing/2014/main" id="{3395D21B-28EB-6945-A992-BE0527263484}"/>
                </a:ext>
              </a:extLst>
            </p:cNvPr>
            <p:cNvSpPr>
              <a:spLocks noChangeArrowheads="1"/>
            </p:cNvSpPr>
            <p:nvPr/>
          </p:nvSpPr>
          <p:spPr bwMode="auto">
            <a:xfrm>
              <a:off x="58674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8" name="Rectangle 45">
              <a:extLst>
                <a:ext uri="{FF2B5EF4-FFF2-40B4-BE49-F238E27FC236}">
                  <a16:creationId xmlns:a16="http://schemas.microsoft.com/office/drawing/2014/main" id="{6F8AF161-8631-1649-A9D6-23E95445B42A}"/>
                </a:ext>
              </a:extLst>
            </p:cNvPr>
            <p:cNvSpPr>
              <a:spLocks noChangeArrowheads="1"/>
            </p:cNvSpPr>
            <p:nvPr/>
          </p:nvSpPr>
          <p:spPr bwMode="auto">
            <a:xfrm>
              <a:off x="63246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39" name="Rectangle 46">
              <a:extLst>
                <a:ext uri="{FF2B5EF4-FFF2-40B4-BE49-F238E27FC236}">
                  <a16:creationId xmlns:a16="http://schemas.microsoft.com/office/drawing/2014/main" id="{4189DE1F-A6F3-2349-BC0E-4A85576D949B}"/>
                </a:ext>
              </a:extLst>
            </p:cNvPr>
            <p:cNvSpPr>
              <a:spLocks noChangeArrowheads="1"/>
            </p:cNvSpPr>
            <p:nvPr/>
          </p:nvSpPr>
          <p:spPr bwMode="auto">
            <a:xfrm>
              <a:off x="63246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0" name="Rectangle 49">
              <a:extLst>
                <a:ext uri="{FF2B5EF4-FFF2-40B4-BE49-F238E27FC236}">
                  <a16:creationId xmlns:a16="http://schemas.microsoft.com/office/drawing/2014/main" id="{749C90FC-7499-DB49-847F-82A6C5ADABD1}"/>
                </a:ext>
              </a:extLst>
            </p:cNvPr>
            <p:cNvSpPr>
              <a:spLocks noChangeArrowheads="1"/>
            </p:cNvSpPr>
            <p:nvPr/>
          </p:nvSpPr>
          <p:spPr bwMode="auto">
            <a:xfrm>
              <a:off x="67818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1" name="Rectangle 50">
              <a:extLst>
                <a:ext uri="{FF2B5EF4-FFF2-40B4-BE49-F238E27FC236}">
                  <a16:creationId xmlns:a16="http://schemas.microsoft.com/office/drawing/2014/main" id="{DCB89806-C68D-2245-B625-168B6132AF09}"/>
                </a:ext>
              </a:extLst>
            </p:cNvPr>
            <p:cNvSpPr>
              <a:spLocks noChangeArrowheads="1"/>
            </p:cNvSpPr>
            <p:nvPr/>
          </p:nvSpPr>
          <p:spPr bwMode="auto">
            <a:xfrm>
              <a:off x="67818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2" name="Rectangle 51">
              <a:extLst>
                <a:ext uri="{FF2B5EF4-FFF2-40B4-BE49-F238E27FC236}">
                  <a16:creationId xmlns:a16="http://schemas.microsoft.com/office/drawing/2014/main" id="{F0E976E2-E011-B64D-9AF0-408887BEEA04}"/>
                </a:ext>
              </a:extLst>
            </p:cNvPr>
            <p:cNvSpPr>
              <a:spLocks noChangeArrowheads="1"/>
            </p:cNvSpPr>
            <p:nvPr/>
          </p:nvSpPr>
          <p:spPr bwMode="auto">
            <a:xfrm>
              <a:off x="54102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3" name="Rectangle 579">
              <a:extLst>
                <a:ext uri="{FF2B5EF4-FFF2-40B4-BE49-F238E27FC236}">
                  <a16:creationId xmlns:a16="http://schemas.microsoft.com/office/drawing/2014/main" id="{1C31F2B5-2A36-8E49-98B1-0BE9DFCC62A2}"/>
                </a:ext>
              </a:extLst>
            </p:cNvPr>
            <p:cNvSpPr>
              <a:spLocks noChangeArrowheads="1"/>
            </p:cNvSpPr>
            <p:nvPr/>
          </p:nvSpPr>
          <p:spPr bwMode="auto">
            <a:xfrm>
              <a:off x="54102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4" name="Rectangle 51">
              <a:extLst>
                <a:ext uri="{FF2B5EF4-FFF2-40B4-BE49-F238E27FC236}">
                  <a16:creationId xmlns:a16="http://schemas.microsoft.com/office/drawing/2014/main" id="{00B9F88B-F85E-154E-8ED3-E9A1995A33CA}"/>
                </a:ext>
              </a:extLst>
            </p:cNvPr>
            <p:cNvSpPr>
              <a:spLocks noChangeArrowheads="1"/>
            </p:cNvSpPr>
            <p:nvPr/>
          </p:nvSpPr>
          <p:spPr bwMode="auto">
            <a:xfrm>
              <a:off x="48768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5" name="Rectangle 583">
              <a:extLst>
                <a:ext uri="{FF2B5EF4-FFF2-40B4-BE49-F238E27FC236}">
                  <a16:creationId xmlns:a16="http://schemas.microsoft.com/office/drawing/2014/main" id="{AD412C88-495A-7A4A-873A-0E5541BC5FFF}"/>
                </a:ext>
              </a:extLst>
            </p:cNvPr>
            <p:cNvSpPr>
              <a:spLocks noChangeArrowheads="1"/>
            </p:cNvSpPr>
            <p:nvPr/>
          </p:nvSpPr>
          <p:spPr bwMode="auto">
            <a:xfrm>
              <a:off x="48768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6" name="Rectangle 41">
              <a:extLst>
                <a:ext uri="{FF2B5EF4-FFF2-40B4-BE49-F238E27FC236}">
                  <a16:creationId xmlns:a16="http://schemas.microsoft.com/office/drawing/2014/main" id="{4E4A39CD-BD78-5749-A482-A0CF0C52A86B}"/>
                </a:ext>
              </a:extLst>
            </p:cNvPr>
            <p:cNvSpPr>
              <a:spLocks noChangeArrowheads="1"/>
            </p:cNvSpPr>
            <p:nvPr/>
          </p:nvSpPr>
          <p:spPr bwMode="auto">
            <a:xfrm>
              <a:off x="58753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7" name="Rectangle 42">
              <a:extLst>
                <a:ext uri="{FF2B5EF4-FFF2-40B4-BE49-F238E27FC236}">
                  <a16:creationId xmlns:a16="http://schemas.microsoft.com/office/drawing/2014/main" id="{D5264FFD-663A-E147-9418-A1E8F46732F4}"/>
                </a:ext>
              </a:extLst>
            </p:cNvPr>
            <p:cNvSpPr>
              <a:spLocks noChangeArrowheads="1"/>
            </p:cNvSpPr>
            <p:nvPr/>
          </p:nvSpPr>
          <p:spPr bwMode="auto">
            <a:xfrm>
              <a:off x="58753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8" name="Rectangle 45">
              <a:extLst>
                <a:ext uri="{FF2B5EF4-FFF2-40B4-BE49-F238E27FC236}">
                  <a16:creationId xmlns:a16="http://schemas.microsoft.com/office/drawing/2014/main" id="{D09E62F2-060D-634D-B299-7F5DE6453E1A}"/>
                </a:ext>
              </a:extLst>
            </p:cNvPr>
            <p:cNvSpPr>
              <a:spLocks noChangeArrowheads="1"/>
            </p:cNvSpPr>
            <p:nvPr/>
          </p:nvSpPr>
          <p:spPr bwMode="auto">
            <a:xfrm>
              <a:off x="63325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9" name="Rectangle 46">
              <a:extLst>
                <a:ext uri="{FF2B5EF4-FFF2-40B4-BE49-F238E27FC236}">
                  <a16:creationId xmlns:a16="http://schemas.microsoft.com/office/drawing/2014/main" id="{C843F7C9-3D57-FE4F-85D5-C60C56EBAB6B}"/>
                </a:ext>
              </a:extLst>
            </p:cNvPr>
            <p:cNvSpPr>
              <a:spLocks noChangeArrowheads="1"/>
            </p:cNvSpPr>
            <p:nvPr/>
          </p:nvSpPr>
          <p:spPr bwMode="auto">
            <a:xfrm>
              <a:off x="63325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0" name="Rectangle 49">
              <a:extLst>
                <a:ext uri="{FF2B5EF4-FFF2-40B4-BE49-F238E27FC236}">
                  <a16:creationId xmlns:a16="http://schemas.microsoft.com/office/drawing/2014/main" id="{35D5A187-AE3A-ED4D-B220-2F2E2B332BAE}"/>
                </a:ext>
              </a:extLst>
            </p:cNvPr>
            <p:cNvSpPr>
              <a:spLocks noChangeArrowheads="1"/>
            </p:cNvSpPr>
            <p:nvPr/>
          </p:nvSpPr>
          <p:spPr bwMode="auto">
            <a:xfrm>
              <a:off x="67897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51" name="Rectangle 50">
              <a:extLst>
                <a:ext uri="{FF2B5EF4-FFF2-40B4-BE49-F238E27FC236}">
                  <a16:creationId xmlns:a16="http://schemas.microsoft.com/office/drawing/2014/main" id="{A34C43CE-8D1B-A14C-AE4F-5EE4FD891D7F}"/>
                </a:ext>
              </a:extLst>
            </p:cNvPr>
            <p:cNvSpPr>
              <a:spLocks noChangeArrowheads="1"/>
            </p:cNvSpPr>
            <p:nvPr/>
          </p:nvSpPr>
          <p:spPr bwMode="auto">
            <a:xfrm>
              <a:off x="67897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2" name="Rectangle 51">
              <a:extLst>
                <a:ext uri="{FF2B5EF4-FFF2-40B4-BE49-F238E27FC236}">
                  <a16:creationId xmlns:a16="http://schemas.microsoft.com/office/drawing/2014/main" id="{31601CDD-E825-2441-A939-DB54AE715D60}"/>
                </a:ext>
              </a:extLst>
            </p:cNvPr>
            <p:cNvSpPr>
              <a:spLocks noChangeArrowheads="1"/>
            </p:cNvSpPr>
            <p:nvPr/>
          </p:nvSpPr>
          <p:spPr bwMode="auto">
            <a:xfrm>
              <a:off x="54181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3" name="Rectangle 77">
              <a:extLst>
                <a:ext uri="{FF2B5EF4-FFF2-40B4-BE49-F238E27FC236}">
                  <a16:creationId xmlns:a16="http://schemas.microsoft.com/office/drawing/2014/main" id="{19D7B1DD-6661-AD44-A1F7-B733F053770F}"/>
                </a:ext>
              </a:extLst>
            </p:cNvPr>
            <p:cNvSpPr>
              <a:spLocks noChangeArrowheads="1"/>
            </p:cNvSpPr>
            <p:nvPr/>
          </p:nvSpPr>
          <p:spPr bwMode="auto">
            <a:xfrm>
              <a:off x="54181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54" name="Rectangle 80">
              <a:extLst>
                <a:ext uri="{FF2B5EF4-FFF2-40B4-BE49-F238E27FC236}">
                  <a16:creationId xmlns:a16="http://schemas.microsoft.com/office/drawing/2014/main" id="{70944C72-FB05-E140-82F1-9B82ABD8D5D8}"/>
                </a:ext>
              </a:extLst>
            </p:cNvPr>
            <p:cNvSpPr>
              <a:spLocks noChangeArrowheads="1"/>
            </p:cNvSpPr>
            <p:nvPr/>
          </p:nvSpPr>
          <p:spPr bwMode="auto">
            <a:xfrm>
              <a:off x="48847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55" name="Rectangle 41">
              <a:extLst>
                <a:ext uri="{FF2B5EF4-FFF2-40B4-BE49-F238E27FC236}">
                  <a16:creationId xmlns:a16="http://schemas.microsoft.com/office/drawing/2014/main" id="{84B422B8-A655-0D43-99B8-EBAF1AA26436}"/>
                </a:ext>
              </a:extLst>
            </p:cNvPr>
            <p:cNvSpPr>
              <a:spLocks noChangeArrowheads="1"/>
            </p:cNvSpPr>
            <p:nvPr/>
          </p:nvSpPr>
          <p:spPr bwMode="auto">
            <a:xfrm>
              <a:off x="58753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56" name="Rectangle 42">
              <a:extLst>
                <a:ext uri="{FF2B5EF4-FFF2-40B4-BE49-F238E27FC236}">
                  <a16:creationId xmlns:a16="http://schemas.microsoft.com/office/drawing/2014/main" id="{3B1ECBD5-26F8-934A-A476-A68904DA5FAF}"/>
                </a:ext>
              </a:extLst>
            </p:cNvPr>
            <p:cNvSpPr>
              <a:spLocks noChangeArrowheads="1"/>
            </p:cNvSpPr>
            <p:nvPr/>
          </p:nvSpPr>
          <p:spPr bwMode="auto">
            <a:xfrm>
              <a:off x="58753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7" name="Rectangle 45">
              <a:extLst>
                <a:ext uri="{FF2B5EF4-FFF2-40B4-BE49-F238E27FC236}">
                  <a16:creationId xmlns:a16="http://schemas.microsoft.com/office/drawing/2014/main" id="{672E8FE8-7271-2048-AB02-66F858FC5BD7}"/>
                </a:ext>
              </a:extLst>
            </p:cNvPr>
            <p:cNvSpPr>
              <a:spLocks noChangeArrowheads="1"/>
            </p:cNvSpPr>
            <p:nvPr/>
          </p:nvSpPr>
          <p:spPr bwMode="auto">
            <a:xfrm>
              <a:off x="63325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58" name="Rectangle 46">
              <a:extLst>
                <a:ext uri="{FF2B5EF4-FFF2-40B4-BE49-F238E27FC236}">
                  <a16:creationId xmlns:a16="http://schemas.microsoft.com/office/drawing/2014/main" id="{E69F3E65-CEA7-054E-9B9A-A852A24E9F26}"/>
                </a:ext>
              </a:extLst>
            </p:cNvPr>
            <p:cNvSpPr>
              <a:spLocks noChangeArrowheads="1"/>
            </p:cNvSpPr>
            <p:nvPr/>
          </p:nvSpPr>
          <p:spPr bwMode="auto">
            <a:xfrm>
              <a:off x="63325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9" name="Rectangle 49">
              <a:extLst>
                <a:ext uri="{FF2B5EF4-FFF2-40B4-BE49-F238E27FC236}">
                  <a16:creationId xmlns:a16="http://schemas.microsoft.com/office/drawing/2014/main" id="{3542310C-AC78-444E-AB3C-092E978001AA}"/>
                </a:ext>
              </a:extLst>
            </p:cNvPr>
            <p:cNvSpPr>
              <a:spLocks noChangeArrowheads="1"/>
            </p:cNvSpPr>
            <p:nvPr/>
          </p:nvSpPr>
          <p:spPr bwMode="auto">
            <a:xfrm>
              <a:off x="67897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60" name="Rectangle 50">
              <a:extLst>
                <a:ext uri="{FF2B5EF4-FFF2-40B4-BE49-F238E27FC236}">
                  <a16:creationId xmlns:a16="http://schemas.microsoft.com/office/drawing/2014/main" id="{C9A1F972-0F98-F34E-B43E-1A86FC005636}"/>
                </a:ext>
              </a:extLst>
            </p:cNvPr>
            <p:cNvSpPr>
              <a:spLocks noChangeArrowheads="1"/>
            </p:cNvSpPr>
            <p:nvPr/>
          </p:nvSpPr>
          <p:spPr bwMode="auto">
            <a:xfrm>
              <a:off x="67897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1" name="Rectangle 51">
              <a:extLst>
                <a:ext uri="{FF2B5EF4-FFF2-40B4-BE49-F238E27FC236}">
                  <a16:creationId xmlns:a16="http://schemas.microsoft.com/office/drawing/2014/main" id="{8E684350-1F58-E346-B146-9925A27A87AB}"/>
                </a:ext>
              </a:extLst>
            </p:cNvPr>
            <p:cNvSpPr>
              <a:spLocks noChangeArrowheads="1"/>
            </p:cNvSpPr>
            <p:nvPr/>
          </p:nvSpPr>
          <p:spPr bwMode="auto">
            <a:xfrm>
              <a:off x="54181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2" name="Rectangle 77">
              <a:extLst>
                <a:ext uri="{FF2B5EF4-FFF2-40B4-BE49-F238E27FC236}">
                  <a16:creationId xmlns:a16="http://schemas.microsoft.com/office/drawing/2014/main" id="{10167A85-B928-1543-BFDA-CE6B1C47BF2D}"/>
                </a:ext>
              </a:extLst>
            </p:cNvPr>
            <p:cNvSpPr>
              <a:spLocks noChangeArrowheads="1"/>
            </p:cNvSpPr>
            <p:nvPr/>
          </p:nvSpPr>
          <p:spPr bwMode="auto">
            <a:xfrm>
              <a:off x="54181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63" name="Rectangle 41">
              <a:extLst>
                <a:ext uri="{FF2B5EF4-FFF2-40B4-BE49-F238E27FC236}">
                  <a16:creationId xmlns:a16="http://schemas.microsoft.com/office/drawing/2014/main" id="{273DC8C5-18F8-DE44-AD29-E357EEE0B0C3}"/>
                </a:ext>
              </a:extLst>
            </p:cNvPr>
            <p:cNvSpPr>
              <a:spLocks noChangeArrowheads="1"/>
            </p:cNvSpPr>
            <p:nvPr/>
          </p:nvSpPr>
          <p:spPr bwMode="auto">
            <a:xfrm>
              <a:off x="58753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64" name="Rectangle 42">
              <a:extLst>
                <a:ext uri="{FF2B5EF4-FFF2-40B4-BE49-F238E27FC236}">
                  <a16:creationId xmlns:a16="http://schemas.microsoft.com/office/drawing/2014/main" id="{75C84283-BB2D-D34D-945C-F306BFA3A90D}"/>
                </a:ext>
              </a:extLst>
            </p:cNvPr>
            <p:cNvSpPr>
              <a:spLocks noChangeArrowheads="1"/>
            </p:cNvSpPr>
            <p:nvPr/>
          </p:nvSpPr>
          <p:spPr bwMode="auto">
            <a:xfrm>
              <a:off x="58753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5" name="Rectangle 45">
              <a:extLst>
                <a:ext uri="{FF2B5EF4-FFF2-40B4-BE49-F238E27FC236}">
                  <a16:creationId xmlns:a16="http://schemas.microsoft.com/office/drawing/2014/main" id="{5B57E5B7-F46C-1C4D-A6FF-D3B304F824B0}"/>
                </a:ext>
              </a:extLst>
            </p:cNvPr>
            <p:cNvSpPr>
              <a:spLocks noChangeArrowheads="1"/>
            </p:cNvSpPr>
            <p:nvPr/>
          </p:nvSpPr>
          <p:spPr bwMode="auto">
            <a:xfrm>
              <a:off x="63325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66" name="Rectangle 46">
              <a:extLst>
                <a:ext uri="{FF2B5EF4-FFF2-40B4-BE49-F238E27FC236}">
                  <a16:creationId xmlns:a16="http://schemas.microsoft.com/office/drawing/2014/main" id="{50E35435-BB9A-9444-90BF-9A071B3EB830}"/>
                </a:ext>
              </a:extLst>
            </p:cNvPr>
            <p:cNvSpPr>
              <a:spLocks noChangeArrowheads="1"/>
            </p:cNvSpPr>
            <p:nvPr/>
          </p:nvSpPr>
          <p:spPr bwMode="auto">
            <a:xfrm>
              <a:off x="63325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7" name="Rectangle 49">
              <a:extLst>
                <a:ext uri="{FF2B5EF4-FFF2-40B4-BE49-F238E27FC236}">
                  <a16:creationId xmlns:a16="http://schemas.microsoft.com/office/drawing/2014/main" id="{DAD929C0-4051-404C-A4AA-DAC7E7BE4316}"/>
                </a:ext>
              </a:extLst>
            </p:cNvPr>
            <p:cNvSpPr>
              <a:spLocks noChangeArrowheads="1"/>
            </p:cNvSpPr>
            <p:nvPr/>
          </p:nvSpPr>
          <p:spPr bwMode="auto">
            <a:xfrm>
              <a:off x="67897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68" name="Rectangle 50">
              <a:extLst>
                <a:ext uri="{FF2B5EF4-FFF2-40B4-BE49-F238E27FC236}">
                  <a16:creationId xmlns:a16="http://schemas.microsoft.com/office/drawing/2014/main" id="{7EB505E3-B5AC-7546-93AE-DFB2EB547777}"/>
                </a:ext>
              </a:extLst>
            </p:cNvPr>
            <p:cNvSpPr>
              <a:spLocks noChangeArrowheads="1"/>
            </p:cNvSpPr>
            <p:nvPr/>
          </p:nvSpPr>
          <p:spPr bwMode="auto">
            <a:xfrm>
              <a:off x="67897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9" name="Rectangle 51">
              <a:extLst>
                <a:ext uri="{FF2B5EF4-FFF2-40B4-BE49-F238E27FC236}">
                  <a16:creationId xmlns:a16="http://schemas.microsoft.com/office/drawing/2014/main" id="{BDBF724B-1F6B-5D48-BC51-C28158D91B49}"/>
                </a:ext>
              </a:extLst>
            </p:cNvPr>
            <p:cNvSpPr>
              <a:spLocks noChangeArrowheads="1"/>
            </p:cNvSpPr>
            <p:nvPr/>
          </p:nvSpPr>
          <p:spPr bwMode="auto">
            <a:xfrm>
              <a:off x="54181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0" name="Rectangle 77">
              <a:extLst>
                <a:ext uri="{FF2B5EF4-FFF2-40B4-BE49-F238E27FC236}">
                  <a16:creationId xmlns:a16="http://schemas.microsoft.com/office/drawing/2014/main" id="{3524504C-3113-7443-8B3C-C631233B9D0E}"/>
                </a:ext>
              </a:extLst>
            </p:cNvPr>
            <p:cNvSpPr>
              <a:spLocks noChangeArrowheads="1"/>
            </p:cNvSpPr>
            <p:nvPr/>
          </p:nvSpPr>
          <p:spPr bwMode="auto">
            <a:xfrm>
              <a:off x="54181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71" name="Rectangle 41">
              <a:extLst>
                <a:ext uri="{FF2B5EF4-FFF2-40B4-BE49-F238E27FC236}">
                  <a16:creationId xmlns:a16="http://schemas.microsoft.com/office/drawing/2014/main" id="{EF82965C-7A72-544A-AF83-DB6FDEE19427}"/>
                </a:ext>
              </a:extLst>
            </p:cNvPr>
            <p:cNvSpPr>
              <a:spLocks noChangeArrowheads="1"/>
            </p:cNvSpPr>
            <p:nvPr/>
          </p:nvSpPr>
          <p:spPr bwMode="auto">
            <a:xfrm>
              <a:off x="58753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2" name="Rectangle 42">
              <a:extLst>
                <a:ext uri="{FF2B5EF4-FFF2-40B4-BE49-F238E27FC236}">
                  <a16:creationId xmlns:a16="http://schemas.microsoft.com/office/drawing/2014/main" id="{FCAFD3D8-74D5-0E46-BBFD-B1FFFAD03A3B}"/>
                </a:ext>
              </a:extLst>
            </p:cNvPr>
            <p:cNvSpPr>
              <a:spLocks noChangeArrowheads="1"/>
            </p:cNvSpPr>
            <p:nvPr/>
          </p:nvSpPr>
          <p:spPr bwMode="auto">
            <a:xfrm>
              <a:off x="58753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3" name="Rectangle 45">
              <a:extLst>
                <a:ext uri="{FF2B5EF4-FFF2-40B4-BE49-F238E27FC236}">
                  <a16:creationId xmlns:a16="http://schemas.microsoft.com/office/drawing/2014/main" id="{06316AAE-A663-404A-9A92-6311CA209CD3}"/>
                </a:ext>
              </a:extLst>
            </p:cNvPr>
            <p:cNvSpPr>
              <a:spLocks noChangeArrowheads="1"/>
            </p:cNvSpPr>
            <p:nvPr/>
          </p:nvSpPr>
          <p:spPr bwMode="auto">
            <a:xfrm>
              <a:off x="63325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4" name="Rectangle 49">
              <a:extLst>
                <a:ext uri="{FF2B5EF4-FFF2-40B4-BE49-F238E27FC236}">
                  <a16:creationId xmlns:a16="http://schemas.microsoft.com/office/drawing/2014/main" id="{BB7B41D1-3023-3849-BA6B-22D06C70C3AD}"/>
                </a:ext>
              </a:extLst>
            </p:cNvPr>
            <p:cNvSpPr>
              <a:spLocks noChangeArrowheads="1"/>
            </p:cNvSpPr>
            <p:nvPr/>
          </p:nvSpPr>
          <p:spPr bwMode="auto">
            <a:xfrm>
              <a:off x="67897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5" name="Rectangle 50">
              <a:extLst>
                <a:ext uri="{FF2B5EF4-FFF2-40B4-BE49-F238E27FC236}">
                  <a16:creationId xmlns:a16="http://schemas.microsoft.com/office/drawing/2014/main" id="{3A351A43-0E23-2D47-9294-0A80928BA669}"/>
                </a:ext>
              </a:extLst>
            </p:cNvPr>
            <p:cNvSpPr>
              <a:spLocks noChangeArrowheads="1"/>
            </p:cNvSpPr>
            <p:nvPr/>
          </p:nvSpPr>
          <p:spPr bwMode="auto">
            <a:xfrm>
              <a:off x="67897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6" name="Rectangle 51">
              <a:extLst>
                <a:ext uri="{FF2B5EF4-FFF2-40B4-BE49-F238E27FC236}">
                  <a16:creationId xmlns:a16="http://schemas.microsoft.com/office/drawing/2014/main" id="{7B2F01B1-C478-BF4B-B3E9-E1D0174D5B94}"/>
                </a:ext>
              </a:extLst>
            </p:cNvPr>
            <p:cNvSpPr>
              <a:spLocks noChangeArrowheads="1"/>
            </p:cNvSpPr>
            <p:nvPr/>
          </p:nvSpPr>
          <p:spPr bwMode="auto">
            <a:xfrm>
              <a:off x="54181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7" name="Rectangle 622">
              <a:extLst>
                <a:ext uri="{FF2B5EF4-FFF2-40B4-BE49-F238E27FC236}">
                  <a16:creationId xmlns:a16="http://schemas.microsoft.com/office/drawing/2014/main" id="{A3388D75-E2A3-BC41-BD7C-1B1AE1ABCD87}"/>
                </a:ext>
              </a:extLst>
            </p:cNvPr>
            <p:cNvSpPr>
              <a:spLocks noChangeArrowheads="1"/>
            </p:cNvSpPr>
            <p:nvPr/>
          </p:nvSpPr>
          <p:spPr bwMode="auto">
            <a:xfrm>
              <a:off x="54181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8" name="Rectangle 49">
              <a:extLst>
                <a:ext uri="{FF2B5EF4-FFF2-40B4-BE49-F238E27FC236}">
                  <a16:creationId xmlns:a16="http://schemas.microsoft.com/office/drawing/2014/main" id="{AB21D375-519F-3640-8C11-924B8DBA7D5E}"/>
                </a:ext>
              </a:extLst>
            </p:cNvPr>
            <p:cNvSpPr>
              <a:spLocks noChangeArrowheads="1"/>
            </p:cNvSpPr>
            <p:nvPr/>
          </p:nvSpPr>
          <p:spPr bwMode="auto">
            <a:xfrm>
              <a:off x="6789738"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79" name="Rectangle 50">
              <a:extLst>
                <a:ext uri="{FF2B5EF4-FFF2-40B4-BE49-F238E27FC236}">
                  <a16:creationId xmlns:a16="http://schemas.microsoft.com/office/drawing/2014/main" id="{B34B971E-1C55-6744-AAF5-B010C9BAEB48}"/>
                </a:ext>
              </a:extLst>
            </p:cNvPr>
            <p:cNvSpPr>
              <a:spLocks noChangeArrowheads="1"/>
            </p:cNvSpPr>
            <p:nvPr/>
          </p:nvSpPr>
          <p:spPr bwMode="auto">
            <a:xfrm>
              <a:off x="6789738"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0" name="Rectangle 51">
              <a:extLst>
                <a:ext uri="{FF2B5EF4-FFF2-40B4-BE49-F238E27FC236}">
                  <a16:creationId xmlns:a16="http://schemas.microsoft.com/office/drawing/2014/main" id="{8744B4A3-9941-0340-AC66-32D9BE8253C2}"/>
                </a:ext>
              </a:extLst>
            </p:cNvPr>
            <p:cNvSpPr>
              <a:spLocks noChangeArrowheads="1"/>
            </p:cNvSpPr>
            <p:nvPr/>
          </p:nvSpPr>
          <p:spPr bwMode="auto">
            <a:xfrm>
              <a:off x="5418138"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1" name="Rectangle 628">
              <a:extLst>
                <a:ext uri="{FF2B5EF4-FFF2-40B4-BE49-F238E27FC236}">
                  <a16:creationId xmlns:a16="http://schemas.microsoft.com/office/drawing/2014/main" id="{308DA32B-3C91-994F-BB22-E8E1915BFD3E}"/>
                </a:ext>
              </a:extLst>
            </p:cNvPr>
            <p:cNvSpPr>
              <a:spLocks noChangeArrowheads="1"/>
            </p:cNvSpPr>
            <p:nvPr/>
          </p:nvSpPr>
          <p:spPr bwMode="auto">
            <a:xfrm>
              <a:off x="5418138"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82" name="Rectangle 47">
              <a:extLst>
                <a:ext uri="{FF2B5EF4-FFF2-40B4-BE49-F238E27FC236}">
                  <a16:creationId xmlns:a16="http://schemas.microsoft.com/office/drawing/2014/main" id="{F4C6268D-2133-234F-9528-1729D1E2FB01}"/>
                </a:ext>
              </a:extLst>
            </p:cNvPr>
            <p:cNvSpPr>
              <a:spLocks noChangeArrowheads="1"/>
            </p:cNvSpPr>
            <p:nvPr/>
          </p:nvSpPr>
          <p:spPr bwMode="auto">
            <a:xfrm>
              <a:off x="4876800" y="247808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83" name="Rectangle 47">
              <a:extLst>
                <a:ext uri="{FF2B5EF4-FFF2-40B4-BE49-F238E27FC236}">
                  <a16:creationId xmlns:a16="http://schemas.microsoft.com/office/drawing/2014/main" id="{9522202A-8142-0541-BE99-A459CBB1299E}"/>
                </a:ext>
              </a:extLst>
            </p:cNvPr>
            <p:cNvSpPr>
              <a:spLocks noChangeArrowheads="1"/>
            </p:cNvSpPr>
            <p:nvPr/>
          </p:nvSpPr>
          <p:spPr bwMode="auto">
            <a:xfrm>
              <a:off x="7251700" y="25876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84" name="Rectangle 632">
              <a:extLst>
                <a:ext uri="{FF2B5EF4-FFF2-40B4-BE49-F238E27FC236}">
                  <a16:creationId xmlns:a16="http://schemas.microsoft.com/office/drawing/2014/main" id="{792331B3-06E3-3049-9D98-25C10C12EF74}"/>
                </a:ext>
              </a:extLst>
            </p:cNvPr>
            <p:cNvSpPr>
              <a:spLocks noChangeArrowheads="1"/>
            </p:cNvSpPr>
            <p:nvPr/>
          </p:nvSpPr>
          <p:spPr bwMode="auto">
            <a:xfrm>
              <a:off x="7251700" y="27003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5" name="Rectangle 47">
              <a:extLst>
                <a:ext uri="{FF2B5EF4-FFF2-40B4-BE49-F238E27FC236}">
                  <a16:creationId xmlns:a16="http://schemas.microsoft.com/office/drawing/2014/main" id="{20F27AE8-557C-134F-AA6E-F6E636E6C625}"/>
                </a:ext>
              </a:extLst>
            </p:cNvPr>
            <p:cNvSpPr>
              <a:spLocks noChangeArrowheads="1"/>
            </p:cNvSpPr>
            <p:nvPr/>
          </p:nvSpPr>
          <p:spPr bwMode="auto">
            <a:xfrm>
              <a:off x="7251700" y="23606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86" name="Rectangle 634">
              <a:extLst>
                <a:ext uri="{FF2B5EF4-FFF2-40B4-BE49-F238E27FC236}">
                  <a16:creationId xmlns:a16="http://schemas.microsoft.com/office/drawing/2014/main" id="{6CE5E74E-A340-204B-8717-A239D1F11F62}"/>
                </a:ext>
              </a:extLst>
            </p:cNvPr>
            <p:cNvSpPr>
              <a:spLocks noChangeArrowheads="1"/>
            </p:cNvSpPr>
            <p:nvPr/>
          </p:nvSpPr>
          <p:spPr bwMode="auto">
            <a:xfrm>
              <a:off x="7251700" y="24733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7" name="Rectangle 47">
              <a:extLst>
                <a:ext uri="{FF2B5EF4-FFF2-40B4-BE49-F238E27FC236}">
                  <a16:creationId xmlns:a16="http://schemas.microsoft.com/office/drawing/2014/main" id="{09E871BC-38A4-C649-84CE-0DFC9941648E}"/>
                </a:ext>
              </a:extLst>
            </p:cNvPr>
            <p:cNvSpPr>
              <a:spLocks noChangeArrowheads="1"/>
            </p:cNvSpPr>
            <p:nvPr/>
          </p:nvSpPr>
          <p:spPr bwMode="auto">
            <a:xfrm>
              <a:off x="7251700" y="21336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88" name="Rectangle 636">
              <a:extLst>
                <a:ext uri="{FF2B5EF4-FFF2-40B4-BE49-F238E27FC236}">
                  <a16:creationId xmlns:a16="http://schemas.microsoft.com/office/drawing/2014/main" id="{926F9AB7-CD34-E040-8BCE-3DF6B23797C2}"/>
                </a:ext>
              </a:extLst>
            </p:cNvPr>
            <p:cNvSpPr>
              <a:spLocks noChangeArrowheads="1"/>
            </p:cNvSpPr>
            <p:nvPr/>
          </p:nvSpPr>
          <p:spPr bwMode="auto">
            <a:xfrm>
              <a:off x="7251700" y="22463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9" name="Rectangle 51">
              <a:extLst>
                <a:ext uri="{FF2B5EF4-FFF2-40B4-BE49-F238E27FC236}">
                  <a16:creationId xmlns:a16="http://schemas.microsoft.com/office/drawing/2014/main" id="{D8CE5CAE-07C1-574B-A2A2-E33496D48750}"/>
                </a:ext>
              </a:extLst>
            </p:cNvPr>
            <p:cNvSpPr>
              <a:spLocks noChangeArrowheads="1"/>
            </p:cNvSpPr>
            <p:nvPr/>
          </p:nvSpPr>
          <p:spPr bwMode="auto">
            <a:xfrm>
              <a:off x="7251700" y="190658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90" name="Rectangle 638">
              <a:extLst>
                <a:ext uri="{FF2B5EF4-FFF2-40B4-BE49-F238E27FC236}">
                  <a16:creationId xmlns:a16="http://schemas.microsoft.com/office/drawing/2014/main" id="{B9C3A8A4-C1F1-6444-AE35-F947D8E8C11F}"/>
                </a:ext>
              </a:extLst>
            </p:cNvPr>
            <p:cNvSpPr>
              <a:spLocks noChangeArrowheads="1"/>
            </p:cNvSpPr>
            <p:nvPr/>
          </p:nvSpPr>
          <p:spPr bwMode="auto">
            <a:xfrm>
              <a:off x="7251700" y="20193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1" name="Rectangle 49">
              <a:extLst>
                <a:ext uri="{FF2B5EF4-FFF2-40B4-BE49-F238E27FC236}">
                  <a16:creationId xmlns:a16="http://schemas.microsoft.com/office/drawing/2014/main" id="{287A4DAD-BAC2-3546-AD81-A577C4195E51}"/>
                </a:ext>
              </a:extLst>
            </p:cNvPr>
            <p:cNvSpPr>
              <a:spLocks noChangeArrowheads="1"/>
            </p:cNvSpPr>
            <p:nvPr/>
          </p:nvSpPr>
          <p:spPr bwMode="auto">
            <a:xfrm>
              <a:off x="7239000" y="42814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2" name="Rectangle 50">
              <a:extLst>
                <a:ext uri="{FF2B5EF4-FFF2-40B4-BE49-F238E27FC236}">
                  <a16:creationId xmlns:a16="http://schemas.microsoft.com/office/drawing/2014/main" id="{73E98D75-4F20-544A-B40C-73AE61860146}"/>
                </a:ext>
              </a:extLst>
            </p:cNvPr>
            <p:cNvSpPr>
              <a:spLocks noChangeArrowheads="1"/>
            </p:cNvSpPr>
            <p:nvPr/>
          </p:nvSpPr>
          <p:spPr bwMode="auto">
            <a:xfrm>
              <a:off x="7239000" y="41687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93" name="Rectangle 49">
              <a:extLst>
                <a:ext uri="{FF2B5EF4-FFF2-40B4-BE49-F238E27FC236}">
                  <a16:creationId xmlns:a16="http://schemas.microsoft.com/office/drawing/2014/main" id="{8111F5AB-BFF2-DF4D-BFEE-C5B862E59544}"/>
                </a:ext>
              </a:extLst>
            </p:cNvPr>
            <p:cNvSpPr>
              <a:spLocks noChangeArrowheads="1"/>
            </p:cNvSpPr>
            <p:nvPr/>
          </p:nvSpPr>
          <p:spPr bwMode="auto">
            <a:xfrm>
              <a:off x="7239000" y="40544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4" name="Rectangle 50">
              <a:extLst>
                <a:ext uri="{FF2B5EF4-FFF2-40B4-BE49-F238E27FC236}">
                  <a16:creationId xmlns:a16="http://schemas.microsoft.com/office/drawing/2014/main" id="{6F1BF2B2-FF55-C148-8D50-3B87152518D1}"/>
                </a:ext>
              </a:extLst>
            </p:cNvPr>
            <p:cNvSpPr>
              <a:spLocks noChangeArrowheads="1"/>
            </p:cNvSpPr>
            <p:nvPr/>
          </p:nvSpPr>
          <p:spPr bwMode="auto">
            <a:xfrm>
              <a:off x="7239000" y="39417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95" name="Rectangle 49">
              <a:extLst>
                <a:ext uri="{FF2B5EF4-FFF2-40B4-BE49-F238E27FC236}">
                  <a16:creationId xmlns:a16="http://schemas.microsoft.com/office/drawing/2014/main" id="{98080289-D91C-6846-B9C9-09DAECD3AD30}"/>
                </a:ext>
              </a:extLst>
            </p:cNvPr>
            <p:cNvSpPr>
              <a:spLocks noChangeArrowheads="1"/>
            </p:cNvSpPr>
            <p:nvPr/>
          </p:nvSpPr>
          <p:spPr bwMode="auto">
            <a:xfrm>
              <a:off x="7246938" y="3841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6" name="Rectangle 50">
              <a:extLst>
                <a:ext uri="{FF2B5EF4-FFF2-40B4-BE49-F238E27FC236}">
                  <a16:creationId xmlns:a16="http://schemas.microsoft.com/office/drawing/2014/main" id="{B099C6AB-D79A-0348-9795-5CAD662B6385}"/>
                </a:ext>
              </a:extLst>
            </p:cNvPr>
            <p:cNvSpPr>
              <a:spLocks noChangeArrowheads="1"/>
            </p:cNvSpPr>
            <p:nvPr/>
          </p:nvSpPr>
          <p:spPr bwMode="auto">
            <a:xfrm>
              <a:off x="7246938" y="3729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97" name="Rectangle 49">
              <a:extLst>
                <a:ext uri="{FF2B5EF4-FFF2-40B4-BE49-F238E27FC236}">
                  <a16:creationId xmlns:a16="http://schemas.microsoft.com/office/drawing/2014/main" id="{FA4E4BA7-C173-6846-A6C2-76D17D040E0A}"/>
                </a:ext>
              </a:extLst>
            </p:cNvPr>
            <p:cNvSpPr>
              <a:spLocks noChangeArrowheads="1"/>
            </p:cNvSpPr>
            <p:nvPr/>
          </p:nvSpPr>
          <p:spPr bwMode="auto">
            <a:xfrm>
              <a:off x="7246938" y="3614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8" name="Rectangle 50">
              <a:extLst>
                <a:ext uri="{FF2B5EF4-FFF2-40B4-BE49-F238E27FC236}">
                  <a16:creationId xmlns:a16="http://schemas.microsoft.com/office/drawing/2014/main" id="{2271A742-B1F4-0A45-BA6D-809D8B9E7B65}"/>
                </a:ext>
              </a:extLst>
            </p:cNvPr>
            <p:cNvSpPr>
              <a:spLocks noChangeArrowheads="1"/>
            </p:cNvSpPr>
            <p:nvPr/>
          </p:nvSpPr>
          <p:spPr bwMode="auto">
            <a:xfrm>
              <a:off x="7246938" y="3502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99" name="Rectangle 49">
              <a:extLst>
                <a:ext uri="{FF2B5EF4-FFF2-40B4-BE49-F238E27FC236}">
                  <a16:creationId xmlns:a16="http://schemas.microsoft.com/office/drawing/2014/main" id="{923BB6A7-529D-094A-BB22-121A5EFDF980}"/>
                </a:ext>
              </a:extLst>
            </p:cNvPr>
            <p:cNvSpPr>
              <a:spLocks noChangeArrowheads="1"/>
            </p:cNvSpPr>
            <p:nvPr/>
          </p:nvSpPr>
          <p:spPr bwMode="auto">
            <a:xfrm>
              <a:off x="7246938" y="3387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700" name="Rectangle 50">
              <a:extLst>
                <a:ext uri="{FF2B5EF4-FFF2-40B4-BE49-F238E27FC236}">
                  <a16:creationId xmlns:a16="http://schemas.microsoft.com/office/drawing/2014/main" id="{C2167B31-A35C-9942-BDDD-F2474E8C3FCC}"/>
                </a:ext>
              </a:extLst>
            </p:cNvPr>
            <p:cNvSpPr>
              <a:spLocks noChangeArrowheads="1"/>
            </p:cNvSpPr>
            <p:nvPr/>
          </p:nvSpPr>
          <p:spPr bwMode="auto">
            <a:xfrm>
              <a:off x="7246938" y="3275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701" name="Rectangle 49">
              <a:extLst>
                <a:ext uri="{FF2B5EF4-FFF2-40B4-BE49-F238E27FC236}">
                  <a16:creationId xmlns:a16="http://schemas.microsoft.com/office/drawing/2014/main" id="{D96CB66E-416B-9C4D-90A5-F96F6CDE9EBB}"/>
                </a:ext>
              </a:extLst>
            </p:cNvPr>
            <p:cNvSpPr>
              <a:spLocks noChangeArrowheads="1"/>
            </p:cNvSpPr>
            <p:nvPr/>
          </p:nvSpPr>
          <p:spPr bwMode="auto">
            <a:xfrm>
              <a:off x="7246938" y="3160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702" name="Rectangle 50">
              <a:extLst>
                <a:ext uri="{FF2B5EF4-FFF2-40B4-BE49-F238E27FC236}">
                  <a16:creationId xmlns:a16="http://schemas.microsoft.com/office/drawing/2014/main" id="{573D10E8-C4B3-F342-98E6-837E79DBE5A8}"/>
                </a:ext>
              </a:extLst>
            </p:cNvPr>
            <p:cNvSpPr>
              <a:spLocks noChangeArrowheads="1"/>
            </p:cNvSpPr>
            <p:nvPr/>
          </p:nvSpPr>
          <p:spPr bwMode="auto">
            <a:xfrm>
              <a:off x="7246938" y="3048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703" name="Rectangle 49">
              <a:extLst>
                <a:ext uri="{FF2B5EF4-FFF2-40B4-BE49-F238E27FC236}">
                  <a16:creationId xmlns:a16="http://schemas.microsoft.com/office/drawing/2014/main" id="{A0D8864D-6738-114C-997C-43685701977F}"/>
                </a:ext>
              </a:extLst>
            </p:cNvPr>
            <p:cNvSpPr>
              <a:spLocks noChangeArrowheads="1"/>
            </p:cNvSpPr>
            <p:nvPr/>
          </p:nvSpPr>
          <p:spPr bwMode="auto">
            <a:xfrm>
              <a:off x="7246938" y="2933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704" name="Rectangle 50">
              <a:extLst>
                <a:ext uri="{FF2B5EF4-FFF2-40B4-BE49-F238E27FC236}">
                  <a16:creationId xmlns:a16="http://schemas.microsoft.com/office/drawing/2014/main" id="{068BA1BF-3168-DB4A-8B34-265DAA97F7FD}"/>
                </a:ext>
              </a:extLst>
            </p:cNvPr>
            <p:cNvSpPr>
              <a:spLocks noChangeArrowheads="1"/>
            </p:cNvSpPr>
            <p:nvPr/>
          </p:nvSpPr>
          <p:spPr bwMode="auto">
            <a:xfrm>
              <a:off x="7246938" y="2820988"/>
              <a:ext cx="304800" cy="112712"/>
            </a:xfrm>
            <a:prstGeom prst="rect">
              <a:avLst/>
            </a:prstGeom>
            <a:solidFill>
              <a:srgbClr val="99CC00"/>
            </a:solidFill>
            <a:ln w="9525">
              <a:solidFill>
                <a:schemeClr val="tx1"/>
              </a:solidFill>
              <a:round/>
              <a:headEnd/>
              <a:tailEnd/>
            </a:ln>
          </p:spPr>
          <p:txBody>
            <a:bodyPr/>
            <a:lstStyle/>
            <a:p>
              <a:endParaRPr lang="en-US" sz="1000"/>
            </a:p>
          </p:txBody>
        </p:sp>
      </p:grpSp>
      <p:sp>
        <p:nvSpPr>
          <p:cNvPr id="2" name="Slide Number Placeholder 1">
            <a:extLst>
              <a:ext uri="{FF2B5EF4-FFF2-40B4-BE49-F238E27FC236}">
                <a16:creationId xmlns:a16="http://schemas.microsoft.com/office/drawing/2014/main" id="{C83865BF-80E2-A341-8357-2B0DC24F479E}"/>
              </a:ext>
            </a:extLst>
          </p:cNvPr>
          <p:cNvSpPr>
            <a:spLocks noGrp="1"/>
          </p:cNvSpPr>
          <p:nvPr>
            <p:ph type="sldNum" sz="quarter" idx="12"/>
          </p:nvPr>
        </p:nvSpPr>
        <p:spPr/>
        <p:txBody>
          <a:bodyPr/>
          <a:lstStyle/>
          <a:p>
            <a:fld id="{803C33BC-767D-8845-BB2C-A473FB4A7552}" type="slidenum">
              <a:rPr lang="en-US" smtClean="0"/>
              <a:pPr/>
              <a:t>69</a:t>
            </a:fld>
            <a:endParaRPr lang="en-US"/>
          </a:p>
        </p:txBody>
      </p:sp>
    </p:spTree>
    <p:extLst>
      <p:ext uri="{BB962C8B-B14F-4D97-AF65-F5344CB8AC3E}">
        <p14:creationId xmlns:p14="http://schemas.microsoft.com/office/powerpoint/2010/main" val="240494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9CC00"/>
        </a:solidFill>
        <a:effectLst/>
      </p:bgPr>
    </p:bg>
    <p:spTree>
      <p:nvGrpSpPr>
        <p:cNvPr id="1" name=""/>
        <p:cNvGrpSpPr/>
        <p:nvPr/>
      </p:nvGrpSpPr>
      <p:grpSpPr>
        <a:xfrm>
          <a:off x="0" y="0"/>
          <a:ext cx="0" cy="0"/>
          <a:chOff x="0" y="0"/>
          <a:chExt cx="0" cy="0"/>
        </a:xfrm>
      </p:grpSpPr>
      <p:sp>
        <p:nvSpPr>
          <p:cNvPr id="6146" name="Title 3"/>
          <p:cNvSpPr txBox="1">
            <a:spLocks/>
          </p:cNvSpPr>
          <p:nvPr/>
        </p:nvSpPr>
        <p:spPr bwMode="auto">
          <a:xfrm>
            <a:off x="-1828800" y="1219736"/>
            <a:ext cx="9144000" cy="6247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ctr" eaLnBrk="1" hangingPunct="1"/>
            <a:r>
              <a:rPr lang="en-US" sz="40000" dirty="0">
                <a:solidFill>
                  <a:schemeClr val="bg1"/>
                </a:solidFill>
              </a:rPr>
              <a:t>1</a:t>
            </a:r>
          </a:p>
        </p:txBody>
      </p:sp>
      <p:sp>
        <p:nvSpPr>
          <p:cNvPr id="3" name="Rectangle 2"/>
          <p:cNvSpPr/>
          <p:nvPr/>
        </p:nvSpPr>
        <p:spPr>
          <a:xfrm>
            <a:off x="3870251" y="5486400"/>
            <a:ext cx="4071969" cy="861774"/>
          </a:xfrm>
          <a:prstGeom prst="rect">
            <a:avLst/>
          </a:prstGeom>
        </p:spPr>
        <p:txBody>
          <a:bodyPr wrap="square">
            <a:spAutoFit/>
          </a:bodyPr>
          <a:lstStyle/>
          <a:p>
            <a:r>
              <a:rPr lang="en-US" sz="5000" dirty="0">
                <a:solidFill>
                  <a:schemeClr val="bg1"/>
                </a:solidFill>
              </a:rPr>
              <a:t>regression</a:t>
            </a:r>
          </a:p>
        </p:txBody>
      </p:sp>
    </p:spTree>
    <p:extLst>
      <p:ext uri="{BB962C8B-B14F-4D97-AF65-F5344CB8AC3E}">
        <p14:creationId xmlns:p14="http://schemas.microsoft.com/office/powerpoint/2010/main" val="29193458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Content Placeholder 2"/>
          <p:cNvSpPr>
            <a:spLocks noGrp="1"/>
          </p:cNvSpPr>
          <p:nvPr>
            <p:ph idx="1"/>
          </p:nvPr>
        </p:nvSpPr>
        <p:spPr>
          <a:xfrm>
            <a:off x="457200" y="1874837"/>
            <a:ext cx="82296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what are </a:t>
            </a:r>
            <a:r>
              <a:rPr lang="en-US" b="1" dirty="0">
                <a:solidFill>
                  <a:srgbClr val="99CC00"/>
                </a:solidFill>
                <a:latin typeface="Arial" charset="0"/>
                <a:cs typeface="Arial" charset="0"/>
              </a:rPr>
              <a:t>the odds </a:t>
            </a:r>
            <a:r>
              <a:rPr lang="en-US" dirty="0">
                <a:latin typeface="Arial" charset="0"/>
                <a:cs typeface="Arial" charset="0"/>
              </a:rPr>
              <a:t>of this being a different shoes?</a:t>
            </a:r>
          </a:p>
          <a:p>
            <a:endParaRPr lang="en-US" dirty="0">
              <a:latin typeface="Arial" charset="0"/>
              <a:cs typeface="Arial" charset="0"/>
            </a:endParaRPr>
          </a:p>
        </p:txBody>
      </p:sp>
      <p:grpSp>
        <p:nvGrpSpPr>
          <p:cNvPr id="438" name="Group 438">
            <a:extLst>
              <a:ext uri="{FF2B5EF4-FFF2-40B4-BE49-F238E27FC236}">
                <a16:creationId xmlns:a16="http://schemas.microsoft.com/office/drawing/2014/main" id="{A16DEE2B-2A8C-7541-AB01-70971A2F6F56}"/>
              </a:ext>
            </a:extLst>
          </p:cNvPr>
          <p:cNvGrpSpPr>
            <a:grpSpLocks/>
          </p:cNvGrpSpPr>
          <p:nvPr/>
        </p:nvGrpSpPr>
        <p:grpSpPr bwMode="auto">
          <a:xfrm>
            <a:off x="5562600" y="685800"/>
            <a:ext cx="3093778" cy="2506598"/>
            <a:chOff x="981075" y="1524000"/>
            <a:chExt cx="7417227" cy="4956186"/>
          </a:xfrm>
        </p:grpSpPr>
        <p:cxnSp>
          <p:nvCxnSpPr>
            <p:cNvPr id="439" name="Straight Connector 61">
              <a:extLst>
                <a:ext uri="{FF2B5EF4-FFF2-40B4-BE49-F238E27FC236}">
                  <a16:creationId xmlns:a16="http://schemas.microsoft.com/office/drawing/2014/main" id="{FB8F3540-929F-A94B-B4F2-896C5EC3F544}"/>
                </a:ext>
              </a:extLst>
            </p:cNvPr>
            <p:cNvCxnSpPr>
              <a:cxnSpLocks noChangeShapeType="1"/>
            </p:cNvCxnSpPr>
            <p:nvPr/>
          </p:nvCxnSpPr>
          <p:spPr bwMode="auto">
            <a:xfrm rot="16200000" flipH="1">
              <a:off x="-1185863"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440" name="Straight Connector 62">
              <a:extLst>
                <a:ext uri="{FF2B5EF4-FFF2-40B4-BE49-F238E27FC236}">
                  <a16:creationId xmlns:a16="http://schemas.microsoft.com/office/drawing/2014/main" id="{8C419648-799C-C540-85E4-97FD99ACA083}"/>
                </a:ext>
              </a:extLst>
            </p:cNvPr>
            <p:cNvCxnSpPr>
              <a:cxnSpLocks noChangeShapeType="1"/>
            </p:cNvCxnSpPr>
            <p:nvPr/>
          </p:nvCxnSpPr>
          <p:spPr bwMode="auto">
            <a:xfrm rot="10800000" flipV="1">
              <a:off x="9826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441" name="Straight Connector 61">
              <a:extLst>
                <a:ext uri="{FF2B5EF4-FFF2-40B4-BE49-F238E27FC236}">
                  <a16:creationId xmlns:a16="http://schemas.microsoft.com/office/drawing/2014/main" id="{A4C0AFAA-619A-8449-BFFB-ED8047E05CF3}"/>
                </a:ext>
              </a:extLst>
            </p:cNvPr>
            <p:cNvCxnSpPr>
              <a:cxnSpLocks noChangeShapeType="1"/>
            </p:cNvCxnSpPr>
            <p:nvPr/>
          </p:nvCxnSpPr>
          <p:spPr bwMode="auto">
            <a:xfrm rot="16200000" flipH="1">
              <a:off x="2547937"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442" name="Straight Connector 62">
              <a:extLst>
                <a:ext uri="{FF2B5EF4-FFF2-40B4-BE49-F238E27FC236}">
                  <a16:creationId xmlns:a16="http://schemas.microsoft.com/office/drawing/2014/main" id="{FD5FECB8-CB43-584D-8F52-4AD5661EC157}"/>
                </a:ext>
              </a:extLst>
            </p:cNvPr>
            <p:cNvCxnSpPr>
              <a:cxnSpLocks noChangeShapeType="1"/>
            </p:cNvCxnSpPr>
            <p:nvPr/>
          </p:nvCxnSpPr>
          <p:spPr bwMode="auto">
            <a:xfrm rot="10800000" flipV="1">
              <a:off x="47164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443" name="Group 200">
              <a:extLst>
                <a:ext uri="{FF2B5EF4-FFF2-40B4-BE49-F238E27FC236}">
                  <a16:creationId xmlns:a16="http://schemas.microsoft.com/office/drawing/2014/main" id="{17DB4C13-1647-7746-A10B-67618E854BCC}"/>
                </a:ext>
              </a:extLst>
            </p:cNvPr>
            <p:cNvGrpSpPr>
              <a:grpSpLocks/>
            </p:cNvGrpSpPr>
            <p:nvPr/>
          </p:nvGrpSpPr>
          <p:grpSpPr bwMode="auto">
            <a:xfrm>
              <a:off x="1135063" y="4267200"/>
              <a:ext cx="2667000" cy="1589088"/>
              <a:chOff x="1135223" y="2655771"/>
              <a:chExt cx="2667000" cy="3200400"/>
            </a:xfrm>
          </p:grpSpPr>
          <p:sp>
            <p:nvSpPr>
              <p:cNvPr id="789" name="Rectangle 41">
                <a:extLst>
                  <a:ext uri="{FF2B5EF4-FFF2-40B4-BE49-F238E27FC236}">
                    <a16:creationId xmlns:a16="http://schemas.microsoft.com/office/drawing/2014/main" id="{1BC0430E-5FE0-374E-8D67-7135CC47E7FB}"/>
                  </a:ext>
                </a:extLst>
              </p:cNvPr>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0" name="Rectangle 42">
                <a:extLst>
                  <a:ext uri="{FF2B5EF4-FFF2-40B4-BE49-F238E27FC236}">
                    <a16:creationId xmlns:a16="http://schemas.microsoft.com/office/drawing/2014/main" id="{23B593F6-967C-DD40-BC80-80CB03BB782D}"/>
                  </a:ext>
                </a:extLst>
              </p:cNvPr>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1" name="Rectangle 45">
                <a:extLst>
                  <a:ext uri="{FF2B5EF4-FFF2-40B4-BE49-F238E27FC236}">
                    <a16:creationId xmlns:a16="http://schemas.microsoft.com/office/drawing/2014/main" id="{1267C75F-36AD-224D-AC3D-D356A51424F0}"/>
                  </a:ext>
                </a:extLst>
              </p:cNvPr>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2" name="Rectangle 46">
                <a:extLst>
                  <a:ext uri="{FF2B5EF4-FFF2-40B4-BE49-F238E27FC236}">
                    <a16:creationId xmlns:a16="http://schemas.microsoft.com/office/drawing/2014/main" id="{6098F042-D137-4345-9FF9-B07AA759033D}"/>
                  </a:ext>
                </a:extLst>
              </p:cNvPr>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3" name="Rectangle 47">
                <a:extLst>
                  <a:ext uri="{FF2B5EF4-FFF2-40B4-BE49-F238E27FC236}">
                    <a16:creationId xmlns:a16="http://schemas.microsoft.com/office/drawing/2014/main" id="{50271FA1-A063-BC47-9C77-181DBE6C2F1C}"/>
                  </a:ext>
                </a:extLst>
              </p:cNvPr>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4" name="Rectangle 49">
                <a:extLst>
                  <a:ext uri="{FF2B5EF4-FFF2-40B4-BE49-F238E27FC236}">
                    <a16:creationId xmlns:a16="http://schemas.microsoft.com/office/drawing/2014/main" id="{FE46D3A1-85F8-0145-A6FA-003A724907A4}"/>
                  </a:ext>
                </a:extLst>
              </p:cNvPr>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5" name="Rectangle 50">
                <a:extLst>
                  <a:ext uri="{FF2B5EF4-FFF2-40B4-BE49-F238E27FC236}">
                    <a16:creationId xmlns:a16="http://schemas.microsoft.com/office/drawing/2014/main" id="{164CE820-DAEA-FF44-897E-8B5F39B0E6AA}"/>
                  </a:ext>
                </a:extLst>
              </p:cNvPr>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6" name="Rectangle 51">
                <a:extLst>
                  <a:ext uri="{FF2B5EF4-FFF2-40B4-BE49-F238E27FC236}">
                    <a16:creationId xmlns:a16="http://schemas.microsoft.com/office/drawing/2014/main" id="{287E3578-2431-464D-819F-374A693F358C}"/>
                  </a:ext>
                </a:extLst>
              </p:cNvPr>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7" name="Rectangle 77">
                <a:extLst>
                  <a:ext uri="{FF2B5EF4-FFF2-40B4-BE49-F238E27FC236}">
                    <a16:creationId xmlns:a16="http://schemas.microsoft.com/office/drawing/2014/main" id="{0398E93D-51ED-9642-8C1F-8E5CEA61FE01}"/>
                  </a:ext>
                </a:extLst>
              </p:cNvPr>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8" name="Rectangle 78">
                <a:extLst>
                  <a:ext uri="{FF2B5EF4-FFF2-40B4-BE49-F238E27FC236}">
                    <a16:creationId xmlns:a16="http://schemas.microsoft.com/office/drawing/2014/main" id="{3D8550C8-2D3B-5A4A-83FB-5739C3EC5FB0}"/>
                  </a:ext>
                </a:extLst>
              </p:cNvPr>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99" name="Rectangle 79">
                <a:extLst>
                  <a:ext uri="{FF2B5EF4-FFF2-40B4-BE49-F238E27FC236}">
                    <a16:creationId xmlns:a16="http://schemas.microsoft.com/office/drawing/2014/main" id="{0DD410A8-F790-BE4D-91F4-85AB14435EF2}"/>
                  </a:ext>
                </a:extLst>
              </p:cNvPr>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0" name="Rectangle 80">
                <a:extLst>
                  <a:ext uri="{FF2B5EF4-FFF2-40B4-BE49-F238E27FC236}">
                    <a16:creationId xmlns:a16="http://schemas.microsoft.com/office/drawing/2014/main" id="{B9DFE6AB-B5EC-2642-806B-CA85D05BB22F}"/>
                  </a:ext>
                </a:extLst>
              </p:cNvPr>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1" name="Rectangle 41">
                <a:extLst>
                  <a:ext uri="{FF2B5EF4-FFF2-40B4-BE49-F238E27FC236}">
                    <a16:creationId xmlns:a16="http://schemas.microsoft.com/office/drawing/2014/main" id="{AC07092A-50AE-3D4D-9C5E-F2315C820FDE}"/>
                  </a:ext>
                </a:extLst>
              </p:cNvPr>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2" name="Rectangle 42">
                <a:extLst>
                  <a:ext uri="{FF2B5EF4-FFF2-40B4-BE49-F238E27FC236}">
                    <a16:creationId xmlns:a16="http://schemas.microsoft.com/office/drawing/2014/main" id="{AA2F67E4-ED57-7549-9947-7EABA65B7BC1}"/>
                  </a:ext>
                </a:extLst>
              </p:cNvPr>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3" name="Rectangle 45">
                <a:extLst>
                  <a:ext uri="{FF2B5EF4-FFF2-40B4-BE49-F238E27FC236}">
                    <a16:creationId xmlns:a16="http://schemas.microsoft.com/office/drawing/2014/main" id="{F9716D25-4B16-D64F-9D64-82B8CC318B4C}"/>
                  </a:ext>
                </a:extLst>
              </p:cNvPr>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4" name="Rectangle 46">
                <a:extLst>
                  <a:ext uri="{FF2B5EF4-FFF2-40B4-BE49-F238E27FC236}">
                    <a16:creationId xmlns:a16="http://schemas.microsoft.com/office/drawing/2014/main" id="{D5AD7863-9071-F04B-B57E-D9887B4C40E4}"/>
                  </a:ext>
                </a:extLst>
              </p:cNvPr>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5" name="Rectangle 47">
                <a:extLst>
                  <a:ext uri="{FF2B5EF4-FFF2-40B4-BE49-F238E27FC236}">
                    <a16:creationId xmlns:a16="http://schemas.microsoft.com/office/drawing/2014/main" id="{BBED9771-8ABC-EB4E-BD4B-BA80069098F8}"/>
                  </a:ext>
                </a:extLst>
              </p:cNvPr>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6" name="Rectangle 49">
                <a:extLst>
                  <a:ext uri="{FF2B5EF4-FFF2-40B4-BE49-F238E27FC236}">
                    <a16:creationId xmlns:a16="http://schemas.microsoft.com/office/drawing/2014/main" id="{D36523FB-8301-D74F-9D7B-C2059F44FB6E}"/>
                  </a:ext>
                </a:extLst>
              </p:cNvPr>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7" name="Rectangle 50">
                <a:extLst>
                  <a:ext uri="{FF2B5EF4-FFF2-40B4-BE49-F238E27FC236}">
                    <a16:creationId xmlns:a16="http://schemas.microsoft.com/office/drawing/2014/main" id="{90B46ACA-0EF0-AE4C-9163-27525EA9DB3D}"/>
                  </a:ext>
                </a:extLst>
              </p:cNvPr>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8" name="Rectangle 51">
                <a:extLst>
                  <a:ext uri="{FF2B5EF4-FFF2-40B4-BE49-F238E27FC236}">
                    <a16:creationId xmlns:a16="http://schemas.microsoft.com/office/drawing/2014/main" id="{6EFEAB58-41EA-A64D-B9F4-4444574D99D3}"/>
                  </a:ext>
                </a:extLst>
              </p:cNvPr>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09" name="Rectangle 77">
                <a:extLst>
                  <a:ext uri="{FF2B5EF4-FFF2-40B4-BE49-F238E27FC236}">
                    <a16:creationId xmlns:a16="http://schemas.microsoft.com/office/drawing/2014/main" id="{8A688068-3F9B-A84B-A398-37C1C25E2A4E}"/>
                  </a:ext>
                </a:extLst>
              </p:cNvPr>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0" name="Rectangle 78">
                <a:extLst>
                  <a:ext uri="{FF2B5EF4-FFF2-40B4-BE49-F238E27FC236}">
                    <a16:creationId xmlns:a16="http://schemas.microsoft.com/office/drawing/2014/main" id="{2BAF9D4C-5B96-474C-A93D-955F3B9553A3}"/>
                  </a:ext>
                </a:extLst>
              </p:cNvPr>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1" name="Rectangle 79">
                <a:extLst>
                  <a:ext uri="{FF2B5EF4-FFF2-40B4-BE49-F238E27FC236}">
                    <a16:creationId xmlns:a16="http://schemas.microsoft.com/office/drawing/2014/main" id="{FDEE6FD9-6198-DA4E-8D4C-E8BE0AE8BA25}"/>
                  </a:ext>
                </a:extLst>
              </p:cNvPr>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2" name="Rectangle 80">
                <a:extLst>
                  <a:ext uri="{FF2B5EF4-FFF2-40B4-BE49-F238E27FC236}">
                    <a16:creationId xmlns:a16="http://schemas.microsoft.com/office/drawing/2014/main" id="{308EC1D0-950A-BD4B-A907-45786DF6AFCE}"/>
                  </a:ext>
                </a:extLst>
              </p:cNvPr>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3" name="Rectangle 41">
                <a:extLst>
                  <a:ext uri="{FF2B5EF4-FFF2-40B4-BE49-F238E27FC236}">
                    <a16:creationId xmlns:a16="http://schemas.microsoft.com/office/drawing/2014/main" id="{5C4C6A09-69FB-1D46-9FEA-7C92156473FF}"/>
                  </a:ext>
                </a:extLst>
              </p:cNvPr>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4" name="Rectangle 42">
                <a:extLst>
                  <a:ext uri="{FF2B5EF4-FFF2-40B4-BE49-F238E27FC236}">
                    <a16:creationId xmlns:a16="http://schemas.microsoft.com/office/drawing/2014/main" id="{A06E97B8-1117-184A-B9FC-BE6B29F07813}"/>
                  </a:ext>
                </a:extLst>
              </p:cNvPr>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5" name="Rectangle 45">
                <a:extLst>
                  <a:ext uri="{FF2B5EF4-FFF2-40B4-BE49-F238E27FC236}">
                    <a16:creationId xmlns:a16="http://schemas.microsoft.com/office/drawing/2014/main" id="{BBC98ADA-955E-F244-83AA-01ED60CB09DC}"/>
                  </a:ext>
                </a:extLst>
              </p:cNvPr>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6" name="Rectangle 46">
                <a:extLst>
                  <a:ext uri="{FF2B5EF4-FFF2-40B4-BE49-F238E27FC236}">
                    <a16:creationId xmlns:a16="http://schemas.microsoft.com/office/drawing/2014/main" id="{3FB2B30C-0CC5-C448-8252-570B1F831547}"/>
                  </a:ext>
                </a:extLst>
              </p:cNvPr>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7" name="Rectangle 47">
                <a:extLst>
                  <a:ext uri="{FF2B5EF4-FFF2-40B4-BE49-F238E27FC236}">
                    <a16:creationId xmlns:a16="http://schemas.microsoft.com/office/drawing/2014/main" id="{53DDC2FC-161F-F044-A2BC-580532777B14}"/>
                  </a:ext>
                </a:extLst>
              </p:cNvPr>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8" name="Rectangle 49">
                <a:extLst>
                  <a:ext uri="{FF2B5EF4-FFF2-40B4-BE49-F238E27FC236}">
                    <a16:creationId xmlns:a16="http://schemas.microsoft.com/office/drawing/2014/main" id="{5114EAC1-6DF2-C046-8132-CEF4DE7B0880}"/>
                  </a:ext>
                </a:extLst>
              </p:cNvPr>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19" name="Rectangle 50">
                <a:extLst>
                  <a:ext uri="{FF2B5EF4-FFF2-40B4-BE49-F238E27FC236}">
                    <a16:creationId xmlns:a16="http://schemas.microsoft.com/office/drawing/2014/main" id="{FD6909C8-1658-0348-B6B7-A02F1FB67A85}"/>
                  </a:ext>
                </a:extLst>
              </p:cNvPr>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0" name="Rectangle 51">
                <a:extLst>
                  <a:ext uri="{FF2B5EF4-FFF2-40B4-BE49-F238E27FC236}">
                    <a16:creationId xmlns:a16="http://schemas.microsoft.com/office/drawing/2014/main" id="{B8E823D1-8740-7D4D-AEBF-B578D45CAD60}"/>
                  </a:ext>
                </a:extLst>
              </p:cNvPr>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1" name="Rectangle 77">
                <a:extLst>
                  <a:ext uri="{FF2B5EF4-FFF2-40B4-BE49-F238E27FC236}">
                    <a16:creationId xmlns:a16="http://schemas.microsoft.com/office/drawing/2014/main" id="{D9614474-C5F8-0D4E-98D0-DDB85D2CE5B2}"/>
                  </a:ext>
                </a:extLst>
              </p:cNvPr>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2" name="Rectangle 78">
                <a:extLst>
                  <a:ext uri="{FF2B5EF4-FFF2-40B4-BE49-F238E27FC236}">
                    <a16:creationId xmlns:a16="http://schemas.microsoft.com/office/drawing/2014/main" id="{25B8B933-834B-8F4C-BF91-7172325966BA}"/>
                  </a:ext>
                </a:extLst>
              </p:cNvPr>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3" name="Rectangle 79">
                <a:extLst>
                  <a:ext uri="{FF2B5EF4-FFF2-40B4-BE49-F238E27FC236}">
                    <a16:creationId xmlns:a16="http://schemas.microsoft.com/office/drawing/2014/main" id="{9220C064-6E2E-EF41-A2CF-0FD2C7C36715}"/>
                  </a:ext>
                </a:extLst>
              </p:cNvPr>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4" name="Rectangle 80">
                <a:extLst>
                  <a:ext uri="{FF2B5EF4-FFF2-40B4-BE49-F238E27FC236}">
                    <a16:creationId xmlns:a16="http://schemas.microsoft.com/office/drawing/2014/main" id="{3817B477-21E7-C94A-990A-F9394FBF78A4}"/>
                  </a:ext>
                </a:extLst>
              </p:cNvPr>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5" name="Rectangle 41">
                <a:extLst>
                  <a:ext uri="{FF2B5EF4-FFF2-40B4-BE49-F238E27FC236}">
                    <a16:creationId xmlns:a16="http://schemas.microsoft.com/office/drawing/2014/main" id="{CBAEFD77-F79B-9D41-94F5-5E79708CCAF1}"/>
                  </a:ext>
                </a:extLst>
              </p:cNvPr>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6" name="Rectangle 42">
                <a:extLst>
                  <a:ext uri="{FF2B5EF4-FFF2-40B4-BE49-F238E27FC236}">
                    <a16:creationId xmlns:a16="http://schemas.microsoft.com/office/drawing/2014/main" id="{11DD8987-674B-E14A-8CC6-EC6CC9442BAD}"/>
                  </a:ext>
                </a:extLst>
              </p:cNvPr>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7" name="Rectangle 45">
                <a:extLst>
                  <a:ext uri="{FF2B5EF4-FFF2-40B4-BE49-F238E27FC236}">
                    <a16:creationId xmlns:a16="http://schemas.microsoft.com/office/drawing/2014/main" id="{F606B117-4675-B34D-BEFE-087CC735B224}"/>
                  </a:ext>
                </a:extLst>
              </p:cNvPr>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8" name="Rectangle 46">
                <a:extLst>
                  <a:ext uri="{FF2B5EF4-FFF2-40B4-BE49-F238E27FC236}">
                    <a16:creationId xmlns:a16="http://schemas.microsoft.com/office/drawing/2014/main" id="{27AE8E45-328C-6F45-BA80-C8CF0E8ADB7C}"/>
                  </a:ext>
                </a:extLst>
              </p:cNvPr>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29" name="Rectangle 47">
                <a:extLst>
                  <a:ext uri="{FF2B5EF4-FFF2-40B4-BE49-F238E27FC236}">
                    <a16:creationId xmlns:a16="http://schemas.microsoft.com/office/drawing/2014/main" id="{5E3220EA-E083-A644-8ACC-F08696B776D2}"/>
                  </a:ext>
                </a:extLst>
              </p:cNvPr>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0" name="Rectangle 49">
                <a:extLst>
                  <a:ext uri="{FF2B5EF4-FFF2-40B4-BE49-F238E27FC236}">
                    <a16:creationId xmlns:a16="http://schemas.microsoft.com/office/drawing/2014/main" id="{16A5CC90-39CB-F346-A519-A413109FA913}"/>
                  </a:ext>
                </a:extLst>
              </p:cNvPr>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1" name="Rectangle 50">
                <a:extLst>
                  <a:ext uri="{FF2B5EF4-FFF2-40B4-BE49-F238E27FC236}">
                    <a16:creationId xmlns:a16="http://schemas.microsoft.com/office/drawing/2014/main" id="{A62F68C1-D580-B240-BCD6-F389D638FAFE}"/>
                  </a:ext>
                </a:extLst>
              </p:cNvPr>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2" name="Rectangle 51">
                <a:extLst>
                  <a:ext uri="{FF2B5EF4-FFF2-40B4-BE49-F238E27FC236}">
                    <a16:creationId xmlns:a16="http://schemas.microsoft.com/office/drawing/2014/main" id="{84959947-7D87-D041-9CA5-EFBF7A13D008}"/>
                  </a:ext>
                </a:extLst>
              </p:cNvPr>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3" name="Rectangle 77">
                <a:extLst>
                  <a:ext uri="{FF2B5EF4-FFF2-40B4-BE49-F238E27FC236}">
                    <a16:creationId xmlns:a16="http://schemas.microsoft.com/office/drawing/2014/main" id="{B6314E12-FAC2-554C-9224-B0CA1BF6F90D}"/>
                  </a:ext>
                </a:extLst>
              </p:cNvPr>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4" name="Rectangle 78">
                <a:extLst>
                  <a:ext uri="{FF2B5EF4-FFF2-40B4-BE49-F238E27FC236}">
                    <a16:creationId xmlns:a16="http://schemas.microsoft.com/office/drawing/2014/main" id="{6B47922A-C620-BF47-96C1-83E74D7DE499}"/>
                  </a:ext>
                </a:extLst>
              </p:cNvPr>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5" name="Rectangle 79">
                <a:extLst>
                  <a:ext uri="{FF2B5EF4-FFF2-40B4-BE49-F238E27FC236}">
                    <a16:creationId xmlns:a16="http://schemas.microsoft.com/office/drawing/2014/main" id="{E557BD50-B44D-C543-A1D7-0D95DD0EBE71}"/>
                  </a:ext>
                </a:extLst>
              </p:cNvPr>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6" name="Rectangle 80">
                <a:extLst>
                  <a:ext uri="{FF2B5EF4-FFF2-40B4-BE49-F238E27FC236}">
                    <a16:creationId xmlns:a16="http://schemas.microsoft.com/office/drawing/2014/main" id="{D785CC55-B9B2-7945-9A13-E31DB09AA425}"/>
                  </a:ext>
                </a:extLst>
              </p:cNvPr>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7" name="Rectangle 41">
                <a:extLst>
                  <a:ext uri="{FF2B5EF4-FFF2-40B4-BE49-F238E27FC236}">
                    <a16:creationId xmlns:a16="http://schemas.microsoft.com/office/drawing/2014/main" id="{48BA646C-9B77-CF4E-8B3A-3EEFD75D9D40}"/>
                  </a:ext>
                </a:extLst>
              </p:cNvPr>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8" name="Rectangle 42">
                <a:extLst>
                  <a:ext uri="{FF2B5EF4-FFF2-40B4-BE49-F238E27FC236}">
                    <a16:creationId xmlns:a16="http://schemas.microsoft.com/office/drawing/2014/main" id="{1F5F37D1-DE4F-E64A-B2C7-D645E7702D4D}"/>
                  </a:ext>
                </a:extLst>
              </p:cNvPr>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39" name="Rectangle 45">
                <a:extLst>
                  <a:ext uri="{FF2B5EF4-FFF2-40B4-BE49-F238E27FC236}">
                    <a16:creationId xmlns:a16="http://schemas.microsoft.com/office/drawing/2014/main" id="{7D522F18-B3B3-864A-9F0F-B300882170CF}"/>
                  </a:ext>
                </a:extLst>
              </p:cNvPr>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0" name="Rectangle 46">
                <a:extLst>
                  <a:ext uri="{FF2B5EF4-FFF2-40B4-BE49-F238E27FC236}">
                    <a16:creationId xmlns:a16="http://schemas.microsoft.com/office/drawing/2014/main" id="{48D4C24E-9148-A64E-AC3E-4EBD72382A83}"/>
                  </a:ext>
                </a:extLst>
              </p:cNvPr>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1" name="Rectangle 47">
                <a:extLst>
                  <a:ext uri="{FF2B5EF4-FFF2-40B4-BE49-F238E27FC236}">
                    <a16:creationId xmlns:a16="http://schemas.microsoft.com/office/drawing/2014/main" id="{7C01A840-CCCC-4246-B20E-74AC7215A779}"/>
                  </a:ext>
                </a:extLst>
              </p:cNvPr>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2" name="Rectangle 49">
                <a:extLst>
                  <a:ext uri="{FF2B5EF4-FFF2-40B4-BE49-F238E27FC236}">
                    <a16:creationId xmlns:a16="http://schemas.microsoft.com/office/drawing/2014/main" id="{05F4F12E-421A-764D-B0A1-36AA54D3A6E7}"/>
                  </a:ext>
                </a:extLst>
              </p:cNvPr>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3" name="Rectangle 50">
                <a:extLst>
                  <a:ext uri="{FF2B5EF4-FFF2-40B4-BE49-F238E27FC236}">
                    <a16:creationId xmlns:a16="http://schemas.microsoft.com/office/drawing/2014/main" id="{3C8B5E24-5BE5-CD43-99B1-72B690C3C9F7}"/>
                  </a:ext>
                </a:extLst>
              </p:cNvPr>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4" name="Rectangle 51">
                <a:extLst>
                  <a:ext uri="{FF2B5EF4-FFF2-40B4-BE49-F238E27FC236}">
                    <a16:creationId xmlns:a16="http://schemas.microsoft.com/office/drawing/2014/main" id="{3339F2D6-D617-BA42-9112-5424035DC569}"/>
                  </a:ext>
                </a:extLst>
              </p:cNvPr>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5" name="Rectangle 89">
                <a:extLst>
                  <a:ext uri="{FF2B5EF4-FFF2-40B4-BE49-F238E27FC236}">
                    <a16:creationId xmlns:a16="http://schemas.microsoft.com/office/drawing/2014/main" id="{7A3B7FBF-004F-6643-8A31-4DFEDBDCB105}"/>
                  </a:ext>
                </a:extLst>
              </p:cNvPr>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6" name="Rectangle 90">
                <a:extLst>
                  <a:ext uri="{FF2B5EF4-FFF2-40B4-BE49-F238E27FC236}">
                    <a16:creationId xmlns:a16="http://schemas.microsoft.com/office/drawing/2014/main" id="{1CCFBC67-5A7A-0449-968D-8AA61F9B9D15}"/>
                  </a:ext>
                </a:extLst>
              </p:cNvPr>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7" name="Rectangle 91">
                <a:extLst>
                  <a:ext uri="{FF2B5EF4-FFF2-40B4-BE49-F238E27FC236}">
                    <a16:creationId xmlns:a16="http://schemas.microsoft.com/office/drawing/2014/main" id="{5FAC9351-3DF4-8D40-8837-6A584D628EB1}"/>
                  </a:ext>
                </a:extLst>
              </p:cNvPr>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8" name="Rectangle 92">
                <a:extLst>
                  <a:ext uri="{FF2B5EF4-FFF2-40B4-BE49-F238E27FC236}">
                    <a16:creationId xmlns:a16="http://schemas.microsoft.com/office/drawing/2014/main" id="{51EDEE4F-2503-484F-B6DF-01059B3B3A35}"/>
                  </a:ext>
                </a:extLst>
              </p:cNvPr>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49" name="Rectangle 41">
                <a:extLst>
                  <a:ext uri="{FF2B5EF4-FFF2-40B4-BE49-F238E27FC236}">
                    <a16:creationId xmlns:a16="http://schemas.microsoft.com/office/drawing/2014/main" id="{580E2FD7-10AC-A34E-A710-4B3D6135B239}"/>
                  </a:ext>
                </a:extLst>
              </p:cNvPr>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0" name="Rectangle 42">
                <a:extLst>
                  <a:ext uri="{FF2B5EF4-FFF2-40B4-BE49-F238E27FC236}">
                    <a16:creationId xmlns:a16="http://schemas.microsoft.com/office/drawing/2014/main" id="{BC1F3820-A9B0-FC4F-9DA7-B80D8CEB7736}"/>
                  </a:ext>
                </a:extLst>
              </p:cNvPr>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1" name="Rectangle 45">
                <a:extLst>
                  <a:ext uri="{FF2B5EF4-FFF2-40B4-BE49-F238E27FC236}">
                    <a16:creationId xmlns:a16="http://schemas.microsoft.com/office/drawing/2014/main" id="{59A5C8C8-4F32-E842-A876-3F014CFB9B8D}"/>
                  </a:ext>
                </a:extLst>
              </p:cNvPr>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2" name="Rectangle 46">
                <a:extLst>
                  <a:ext uri="{FF2B5EF4-FFF2-40B4-BE49-F238E27FC236}">
                    <a16:creationId xmlns:a16="http://schemas.microsoft.com/office/drawing/2014/main" id="{09B8DC84-41F7-D249-94F6-6AF621D83DB1}"/>
                  </a:ext>
                </a:extLst>
              </p:cNvPr>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3" name="Rectangle 47">
                <a:extLst>
                  <a:ext uri="{FF2B5EF4-FFF2-40B4-BE49-F238E27FC236}">
                    <a16:creationId xmlns:a16="http://schemas.microsoft.com/office/drawing/2014/main" id="{3646B768-D070-9C43-9E70-E65B234CEBD6}"/>
                  </a:ext>
                </a:extLst>
              </p:cNvPr>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4" name="Rectangle 49">
                <a:extLst>
                  <a:ext uri="{FF2B5EF4-FFF2-40B4-BE49-F238E27FC236}">
                    <a16:creationId xmlns:a16="http://schemas.microsoft.com/office/drawing/2014/main" id="{C765C06B-F577-E145-9703-7EF9F29FD256}"/>
                  </a:ext>
                </a:extLst>
              </p:cNvPr>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5" name="Rectangle 50">
                <a:extLst>
                  <a:ext uri="{FF2B5EF4-FFF2-40B4-BE49-F238E27FC236}">
                    <a16:creationId xmlns:a16="http://schemas.microsoft.com/office/drawing/2014/main" id="{7748A01C-61C0-9948-BC6C-A174161EB1C5}"/>
                  </a:ext>
                </a:extLst>
              </p:cNvPr>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6" name="Rectangle 51">
                <a:extLst>
                  <a:ext uri="{FF2B5EF4-FFF2-40B4-BE49-F238E27FC236}">
                    <a16:creationId xmlns:a16="http://schemas.microsoft.com/office/drawing/2014/main" id="{21B7B705-79A2-E74E-8ADE-581416933344}"/>
                  </a:ext>
                </a:extLst>
              </p:cNvPr>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7" name="Rectangle 101">
                <a:extLst>
                  <a:ext uri="{FF2B5EF4-FFF2-40B4-BE49-F238E27FC236}">
                    <a16:creationId xmlns:a16="http://schemas.microsoft.com/office/drawing/2014/main" id="{A67B372E-FBA5-5948-83A3-2CE04D53A133}"/>
                  </a:ext>
                </a:extLst>
              </p:cNvPr>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8" name="Rectangle 102">
                <a:extLst>
                  <a:ext uri="{FF2B5EF4-FFF2-40B4-BE49-F238E27FC236}">
                    <a16:creationId xmlns:a16="http://schemas.microsoft.com/office/drawing/2014/main" id="{60CC338E-E84A-7A46-8B5F-EC0734078F1E}"/>
                  </a:ext>
                </a:extLst>
              </p:cNvPr>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59" name="Rectangle 103">
                <a:extLst>
                  <a:ext uri="{FF2B5EF4-FFF2-40B4-BE49-F238E27FC236}">
                    <a16:creationId xmlns:a16="http://schemas.microsoft.com/office/drawing/2014/main" id="{B712240C-607A-9B45-832A-D415F876BB42}"/>
                  </a:ext>
                </a:extLst>
              </p:cNvPr>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0" name="Rectangle 104">
                <a:extLst>
                  <a:ext uri="{FF2B5EF4-FFF2-40B4-BE49-F238E27FC236}">
                    <a16:creationId xmlns:a16="http://schemas.microsoft.com/office/drawing/2014/main" id="{C1FC1AD8-B638-564B-BA72-8EA325E7D2B1}"/>
                  </a:ext>
                </a:extLst>
              </p:cNvPr>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1" name="Rectangle 41">
                <a:extLst>
                  <a:ext uri="{FF2B5EF4-FFF2-40B4-BE49-F238E27FC236}">
                    <a16:creationId xmlns:a16="http://schemas.microsoft.com/office/drawing/2014/main" id="{DE6C2294-432F-8545-A8BD-57DE44850EEA}"/>
                  </a:ext>
                </a:extLst>
              </p:cNvPr>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2" name="Rectangle 42">
                <a:extLst>
                  <a:ext uri="{FF2B5EF4-FFF2-40B4-BE49-F238E27FC236}">
                    <a16:creationId xmlns:a16="http://schemas.microsoft.com/office/drawing/2014/main" id="{3D3C496C-87B4-2045-AD3E-9E1D4C05F427}"/>
                  </a:ext>
                </a:extLst>
              </p:cNvPr>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3" name="Rectangle 45">
                <a:extLst>
                  <a:ext uri="{FF2B5EF4-FFF2-40B4-BE49-F238E27FC236}">
                    <a16:creationId xmlns:a16="http://schemas.microsoft.com/office/drawing/2014/main" id="{ECF2B1AA-7B77-634A-92D4-36B6E27EC2E7}"/>
                  </a:ext>
                </a:extLst>
              </p:cNvPr>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4" name="Rectangle 46">
                <a:extLst>
                  <a:ext uri="{FF2B5EF4-FFF2-40B4-BE49-F238E27FC236}">
                    <a16:creationId xmlns:a16="http://schemas.microsoft.com/office/drawing/2014/main" id="{8708713F-256B-324D-995B-8A6A7A57DA02}"/>
                  </a:ext>
                </a:extLst>
              </p:cNvPr>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5" name="Rectangle 49">
                <a:extLst>
                  <a:ext uri="{FF2B5EF4-FFF2-40B4-BE49-F238E27FC236}">
                    <a16:creationId xmlns:a16="http://schemas.microsoft.com/office/drawing/2014/main" id="{E2A59A68-B71A-4E4F-8C30-46761A13777D}"/>
                  </a:ext>
                </a:extLst>
              </p:cNvPr>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6" name="Rectangle 50">
                <a:extLst>
                  <a:ext uri="{FF2B5EF4-FFF2-40B4-BE49-F238E27FC236}">
                    <a16:creationId xmlns:a16="http://schemas.microsoft.com/office/drawing/2014/main" id="{082CA445-B774-6441-9109-22E521120165}"/>
                  </a:ext>
                </a:extLst>
              </p:cNvPr>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7" name="Rectangle 51">
                <a:extLst>
                  <a:ext uri="{FF2B5EF4-FFF2-40B4-BE49-F238E27FC236}">
                    <a16:creationId xmlns:a16="http://schemas.microsoft.com/office/drawing/2014/main" id="{B6C6678F-A623-2D45-B6EE-9089204DFDF3}"/>
                  </a:ext>
                </a:extLst>
              </p:cNvPr>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8" name="Rectangle 113">
                <a:extLst>
                  <a:ext uri="{FF2B5EF4-FFF2-40B4-BE49-F238E27FC236}">
                    <a16:creationId xmlns:a16="http://schemas.microsoft.com/office/drawing/2014/main" id="{8721EE26-BDAF-6B4A-8E59-C52B91C2CA3B}"/>
                  </a:ext>
                </a:extLst>
              </p:cNvPr>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69" name="Rectangle 114">
                <a:extLst>
                  <a:ext uri="{FF2B5EF4-FFF2-40B4-BE49-F238E27FC236}">
                    <a16:creationId xmlns:a16="http://schemas.microsoft.com/office/drawing/2014/main" id="{29C3D55E-64B6-B147-B83F-F67B848FF24D}"/>
                  </a:ext>
                </a:extLst>
              </p:cNvPr>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70" name="Rectangle 115">
                <a:extLst>
                  <a:ext uri="{FF2B5EF4-FFF2-40B4-BE49-F238E27FC236}">
                    <a16:creationId xmlns:a16="http://schemas.microsoft.com/office/drawing/2014/main" id="{C61BCF79-2842-1846-90DA-CBFEA8DD80A9}"/>
                  </a:ext>
                </a:extLst>
              </p:cNvPr>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71" name="Rectangle 51">
                <a:extLst>
                  <a:ext uri="{FF2B5EF4-FFF2-40B4-BE49-F238E27FC236}">
                    <a16:creationId xmlns:a16="http://schemas.microsoft.com/office/drawing/2014/main" id="{38C8AF90-FE86-EB4E-83D2-6FA4B14D5157}"/>
                  </a:ext>
                </a:extLst>
              </p:cNvPr>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872" name="Rectangle 252">
                <a:extLst>
                  <a:ext uri="{FF2B5EF4-FFF2-40B4-BE49-F238E27FC236}">
                    <a16:creationId xmlns:a16="http://schemas.microsoft.com/office/drawing/2014/main" id="{24DA59C0-5A18-7644-9257-C6B60594185F}"/>
                  </a:ext>
                </a:extLst>
              </p:cNvPr>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000"/>
              </a:p>
            </p:txBody>
          </p:sp>
        </p:grpSp>
        <p:sp>
          <p:nvSpPr>
            <p:cNvPr id="444" name="TextBox 253">
              <a:extLst>
                <a:ext uri="{FF2B5EF4-FFF2-40B4-BE49-F238E27FC236}">
                  <a16:creationId xmlns:a16="http://schemas.microsoft.com/office/drawing/2014/main" id="{1FBF6A4B-5DA3-E94A-86C0-A9D3357166B0}"/>
                </a:ext>
              </a:extLst>
            </p:cNvPr>
            <p:cNvSpPr txBox="1">
              <a:spLocks noChangeArrowheads="1"/>
            </p:cNvSpPr>
            <p:nvPr/>
          </p:nvSpPr>
          <p:spPr bwMode="auto">
            <a:xfrm>
              <a:off x="1296987" y="5932488"/>
              <a:ext cx="2241322" cy="547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200" b="0" dirty="0"/>
                <a:t>your shoes</a:t>
              </a:r>
            </a:p>
          </p:txBody>
        </p:sp>
        <p:sp>
          <p:nvSpPr>
            <p:cNvPr id="445" name="TextBox 254">
              <a:extLst>
                <a:ext uri="{FF2B5EF4-FFF2-40B4-BE49-F238E27FC236}">
                  <a16:creationId xmlns:a16="http://schemas.microsoft.com/office/drawing/2014/main" id="{877B58FF-6777-7046-A27A-DBC91462326B}"/>
                </a:ext>
              </a:extLst>
            </p:cNvPr>
            <p:cNvSpPr txBox="1">
              <a:spLocks noChangeArrowheads="1"/>
            </p:cNvSpPr>
            <p:nvPr/>
          </p:nvSpPr>
          <p:spPr bwMode="auto">
            <a:xfrm>
              <a:off x="4792662" y="5932488"/>
              <a:ext cx="3605640" cy="5476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200" b="0" dirty="0"/>
                <a:t>questionable shoes</a:t>
              </a:r>
            </a:p>
          </p:txBody>
        </p:sp>
        <p:grpSp>
          <p:nvGrpSpPr>
            <p:cNvPr id="446" name="Group 201">
              <a:extLst>
                <a:ext uri="{FF2B5EF4-FFF2-40B4-BE49-F238E27FC236}">
                  <a16:creationId xmlns:a16="http://schemas.microsoft.com/office/drawing/2014/main" id="{DF7DC9F7-AB52-0C48-B0BD-E8AC9EABFDA9}"/>
                </a:ext>
              </a:extLst>
            </p:cNvPr>
            <p:cNvGrpSpPr>
              <a:grpSpLocks/>
            </p:cNvGrpSpPr>
            <p:nvPr/>
          </p:nvGrpSpPr>
          <p:grpSpPr bwMode="auto">
            <a:xfrm>
              <a:off x="1135063" y="2679700"/>
              <a:ext cx="2667000" cy="1589088"/>
              <a:chOff x="1135223" y="2655771"/>
              <a:chExt cx="2667000" cy="3200400"/>
            </a:xfrm>
          </p:grpSpPr>
          <p:sp>
            <p:nvSpPr>
              <p:cNvPr id="705" name="Rectangle 41">
                <a:extLst>
                  <a:ext uri="{FF2B5EF4-FFF2-40B4-BE49-F238E27FC236}">
                    <a16:creationId xmlns:a16="http://schemas.microsoft.com/office/drawing/2014/main" id="{74D2B5D4-7A5E-EB4A-9EFB-47B33F4CFC58}"/>
                  </a:ext>
                </a:extLst>
              </p:cNvPr>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6" name="Rectangle 42">
                <a:extLst>
                  <a:ext uri="{FF2B5EF4-FFF2-40B4-BE49-F238E27FC236}">
                    <a16:creationId xmlns:a16="http://schemas.microsoft.com/office/drawing/2014/main" id="{1899EA00-6E34-1745-9D13-94636A84591B}"/>
                  </a:ext>
                </a:extLst>
              </p:cNvPr>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7" name="Rectangle 45">
                <a:extLst>
                  <a:ext uri="{FF2B5EF4-FFF2-40B4-BE49-F238E27FC236}">
                    <a16:creationId xmlns:a16="http://schemas.microsoft.com/office/drawing/2014/main" id="{A826B7C6-2F29-E94B-8EAA-9698622E2ED0}"/>
                  </a:ext>
                </a:extLst>
              </p:cNvPr>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8" name="Rectangle 46">
                <a:extLst>
                  <a:ext uri="{FF2B5EF4-FFF2-40B4-BE49-F238E27FC236}">
                    <a16:creationId xmlns:a16="http://schemas.microsoft.com/office/drawing/2014/main" id="{8C4B6D05-C2D8-E84D-A383-43E567FD3291}"/>
                  </a:ext>
                </a:extLst>
              </p:cNvPr>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09" name="Rectangle 47">
                <a:extLst>
                  <a:ext uri="{FF2B5EF4-FFF2-40B4-BE49-F238E27FC236}">
                    <a16:creationId xmlns:a16="http://schemas.microsoft.com/office/drawing/2014/main" id="{F8BD7C4B-D1D0-7247-83E5-1038E99D9B38}"/>
                  </a:ext>
                </a:extLst>
              </p:cNvPr>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0" name="Rectangle 49">
                <a:extLst>
                  <a:ext uri="{FF2B5EF4-FFF2-40B4-BE49-F238E27FC236}">
                    <a16:creationId xmlns:a16="http://schemas.microsoft.com/office/drawing/2014/main" id="{A840ACEA-BEFA-7C41-9E1E-0AD6085C2CF7}"/>
                  </a:ext>
                </a:extLst>
              </p:cNvPr>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1" name="Rectangle 50">
                <a:extLst>
                  <a:ext uri="{FF2B5EF4-FFF2-40B4-BE49-F238E27FC236}">
                    <a16:creationId xmlns:a16="http://schemas.microsoft.com/office/drawing/2014/main" id="{932C47FB-4D17-BE4D-A48C-72311D65A16A}"/>
                  </a:ext>
                </a:extLst>
              </p:cNvPr>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2" name="Rectangle 51">
                <a:extLst>
                  <a:ext uri="{FF2B5EF4-FFF2-40B4-BE49-F238E27FC236}">
                    <a16:creationId xmlns:a16="http://schemas.microsoft.com/office/drawing/2014/main" id="{C5FA6E5D-42C4-054C-B4F7-5D48A9A26E19}"/>
                  </a:ext>
                </a:extLst>
              </p:cNvPr>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3" name="Rectangle 77">
                <a:extLst>
                  <a:ext uri="{FF2B5EF4-FFF2-40B4-BE49-F238E27FC236}">
                    <a16:creationId xmlns:a16="http://schemas.microsoft.com/office/drawing/2014/main" id="{D54690E8-A7D5-9444-98D8-1BF502E0331F}"/>
                  </a:ext>
                </a:extLst>
              </p:cNvPr>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4" name="Rectangle 78">
                <a:extLst>
                  <a:ext uri="{FF2B5EF4-FFF2-40B4-BE49-F238E27FC236}">
                    <a16:creationId xmlns:a16="http://schemas.microsoft.com/office/drawing/2014/main" id="{0C9785A4-BDB7-4D4A-8493-4A35439FAC79}"/>
                  </a:ext>
                </a:extLst>
              </p:cNvPr>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5" name="Rectangle 79">
                <a:extLst>
                  <a:ext uri="{FF2B5EF4-FFF2-40B4-BE49-F238E27FC236}">
                    <a16:creationId xmlns:a16="http://schemas.microsoft.com/office/drawing/2014/main" id="{179642E1-2B5A-4943-ADE5-4601A4674B8E}"/>
                  </a:ext>
                </a:extLst>
              </p:cNvPr>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6" name="Rectangle 80">
                <a:extLst>
                  <a:ext uri="{FF2B5EF4-FFF2-40B4-BE49-F238E27FC236}">
                    <a16:creationId xmlns:a16="http://schemas.microsoft.com/office/drawing/2014/main" id="{E2166129-C65F-A74E-BE11-3A30E19E7AFF}"/>
                  </a:ext>
                </a:extLst>
              </p:cNvPr>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7" name="Rectangle 41">
                <a:extLst>
                  <a:ext uri="{FF2B5EF4-FFF2-40B4-BE49-F238E27FC236}">
                    <a16:creationId xmlns:a16="http://schemas.microsoft.com/office/drawing/2014/main" id="{C815B448-8308-EF45-BBF5-770304101D9F}"/>
                  </a:ext>
                </a:extLst>
              </p:cNvPr>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8" name="Rectangle 42">
                <a:extLst>
                  <a:ext uri="{FF2B5EF4-FFF2-40B4-BE49-F238E27FC236}">
                    <a16:creationId xmlns:a16="http://schemas.microsoft.com/office/drawing/2014/main" id="{AEC31441-84ED-E046-8F99-4BD872891F3A}"/>
                  </a:ext>
                </a:extLst>
              </p:cNvPr>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19" name="Rectangle 45">
                <a:extLst>
                  <a:ext uri="{FF2B5EF4-FFF2-40B4-BE49-F238E27FC236}">
                    <a16:creationId xmlns:a16="http://schemas.microsoft.com/office/drawing/2014/main" id="{954125AD-94DB-1447-AC48-605C1AEA9220}"/>
                  </a:ext>
                </a:extLst>
              </p:cNvPr>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0" name="Rectangle 46">
                <a:extLst>
                  <a:ext uri="{FF2B5EF4-FFF2-40B4-BE49-F238E27FC236}">
                    <a16:creationId xmlns:a16="http://schemas.microsoft.com/office/drawing/2014/main" id="{C5C7529A-2927-E848-BBF1-5130C41E8BA2}"/>
                  </a:ext>
                </a:extLst>
              </p:cNvPr>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1" name="Rectangle 47">
                <a:extLst>
                  <a:ext uri="{FF2B5EF4-FFF2-40B4-BE49-F238E27FC236}">
                    <a16:creationId xmlns:a16="http://schemas.microsoft.com/office/drawing/2014/main" id="{48C2A0BA-4712-6747-B8D2-92EE4135EB66}"/>
                  </a:ext>
                </a:extLst>
              </p:cNvPr>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2" name="Rectangle 49">
                <a:extLst>
                  <a:ext uri="{FF2B5EF4-FFF2-40B4-BE49-F238E27FC236}">
                    <a16:creationId xmlns:a16="http://schemas.microsoft.com/office/drawing/2014/main" id="{7EA85DF6-F061-AD46-BB59-F7A8F91B6002}"/>
                  </a:ext>
                </a:extLst>
              </p:cNvPr>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3" name="Rectangle 50">
                <a:extLst>
                  <a:ext uri="{FF2B5EF4-FFF2-40B4-BE49-F238E27FC236}">
                    <a16:creationId xmlns:a16="http://schemas.microsoft.com/office/drawing/2014/main" id="{52B452DC-7988-504F-97DA-09D39FC27236}"/>
                  </a:ext>
                </a:extLst>
              </p:cNvPr>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4" name="Rectangle 51">
                <a:extLst>
                  <a:ext uri="{FF2B5EF4-FFF2-40B4-BE49-F238E27FC236}">
                    <a16:creationId xmlns:a16="http://schemas.microsoft.com/office/drawing/2014/main" id="{E261AC84-850F-C84E-B9A8-56BD281C100F}"/>
                  </a:ext>
                </a:extLst>
              </p:cNvPr>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5" name="Rectangle 77">
                <a:extLst>
                  <a:ext uri="{FF2B5EF4-FFF2-40B4-BE49-F238E27FC236}">
                    <a16:creationId xmlns:a16="http://schemas.microsoft.com/office/drawing/2014/main" id="{D7A7FAAA-0E52-DF48-A4F6-EB69CB09A7A5}"/>
                  </a:ext>
                </a:extLst>
              </p:cNvPr>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6" name="Rectangle 78">
                <a:extLst>
                  <a:ext uri="{FF2B5EF4-FFF2-40B4-BE49-F238E27FC236}">
                    <a16:creationId xmlns:a16="http://schemas.microsoft.com/office/drawing/2014/main" id="{9F943FCC-02B8-724A-9A94-2A4A5C89E310}"/>
                  </a:ext>
                </a:extLst>
              </p:cNvPr>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7" name="Rectangle 79">
                <a:extLst>
                  <a:ext uri="{FF2B5EF4-FFF2-40B4-BE49-F238E27FC236}">
                    <a16:creationId xmlns:a16="http://schemas.microsoft.com/office/drawing/2014/main" id="{E562771F-EB79-3243-9F5B-270AE31AA03E}"/>
                  </a:ext>
                </a:extLst>
              </p:cNvPr>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8" name="Rectangle 80">
                <a:extLst>
                  <a:ext uri="{FF2B5EF4-FFF2-40B4-BE49-F238E27FC236}">
                    <a16:creationId xmlns:a16="http://schemas.microsoft.com/office/drawing/2014/main" id="{CB251896-EE05-A64A-8F92-B8C2A858D1E1}"/>
                  </a:ext>
                </a:extLst>
              </p:cNvPr>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29" name="Rectangle 41">
                <a:extLst>
                  <a:ext uri="{FF2B5EF4-FFF2-40B4-BE49-F238E27FC236}">
                    <a16:creationId xmlns:a16="http://schemas.microsoft.com/office/drawing/2014/main" id="{BAF0F8D1-8B67-A04E-B250-819B299357BD}"/>
                  </a:ext>
                </a:extLst>
              </p:cNvPr>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0" name="Rectangle 42">
                <a:extLst>
                  <a:ext uri="{FF2B5EF4-FFF2-40B4-BE49-F238E27FC236}">
                    <a16:creationId xmlns:a16="http://schemas.microsoft.com/office/drawing/2014/main" id="{580FD7EF-1377-FB44-B499-58E201E22ACE}"/>
                  </a:ext>
                </a:extLst>
              </p:cNvPr>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1" name="Rectangle 45">
                <a:extLst>
                  <a:ext uri="{FF2B5EF4-FFF2-40B4-BE49-F238E27FC236}">
                    <a16:creationId xmlns:a16="http://schemas.microsoft.com/office/drawing/2014/main" id="{6CCEF5B0-13A1-154A-826E-81CC282E6027}"/>
                  </a:ext>
                </a:extLst>
              </p:cNvPr>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2" name="Rectangle 46">
                <a:extLst>
                  <a:ext uri="{FF2B5EF4-FFF2-40B4-BE49-F238E27FC236}">
                    <a16:creationId xmlns:a16="http://schemas.microsoft.com/office/drawing/2014/main" id="{1538CC10-D72A-5A4C-AF3B-9767A397FA2B}"/>
                  </a:ext>
                </a:extLst>
              </p:cNvPr>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3" name="Rectangle 47">
                <a:extLst>
                  <a:ext uri="{FF2B5EF4-FFF2-40B4-BE49-F238E27FC236}">
                    <a16:creationId xmlns:a16="http://schemas.microsoft.com/office/drawing/2014/main" id="{32304700-1DA2-C046-B080-A7482794CD8E}"/>
                  </a:ext>
                </a:extLst>
              </p:cNvPr>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4" name="Rectangle 49">
                <a:extLst>
                  <a:ext uri="{FF2B5EF4-FFF2-40B4-BE49-F238E27FC236}">
                    <a16:creationId xmlns:a16="http://schemas.microsoft.com/office/drawing/2014/main" id="{960525D0-1839-3D44-B6E1-22988D545B0C}"/>
                  </a:ext>
                </a:extLst>
              </p:cNvPr>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5" name="Rectangle 50">
                <a:extLst>
                  <a:ext uri="{FF2B5EF4-FFF2-40B4-BE49-F238E27FC236}">
                    <a16:creationId xmlns:a16="http://schemas.microsoft.com/office/drawing/2014/main" id="{67011C57-3235-8647-BF7E-FE0662C31322}"/>
                  </a:ext>
                </a:extLst>
              </p:cNvPr>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6" name="Rectangle 51">
                <a:extLst>
                  <a:ext uri="{FF2B5EF4-FFF2-40B4-BE49-F238E27FC236}">
                    <a16:creationId xmlns:a16="http://schemas.microsoft.com/office/drawing/2014/main" id="{60191E47-FF9B-FD4A-A912-5E97BE613DD3}"/>
                  </a:ext>
                </a:extLst>
              </p:cNvPr>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7" name="Rectangle 77">
                <a:extLst>
                  <a:ext uri="{FF2B5EF4-FFF2-40B4-BE49-F238E27FC236}">
                    <a16:creationId xmlns:a16="http://schemas.microsoft.com/office/drawing/2014/main" id="{7CC1B131-C834-2940-9D4F-7E69D750EB37}"/>
                  </a:ext>
                </a:extLst>
              </p:cNvPr>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8" name="Rectangle 78">
                <a:extLst>
                  <a:ext uri="{FF2B5EF4-FFF2-40B4-BE49-F238E27FC236}">
                    <a16:creationId xmlns:a16="http://schemas.microsoft.com/office/drawing/2014/main" id="{E2C12830-D713-3945-A76C-8395EFA28626}"/>
                  </a:ext>
                </a:extLst>
              </p:cNvPr>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39" name="Rectangle 79">
                <a:extLst>
                  <a:ext uri="{FF2B5EF4-FFF2-40B4-BE49-F238E27FC236}">
                    <a16:creationId xmlns:a16="http://schemas.microsoft.com/office/drawing/2014/main" id="{B8C1A73E-465C-344E-AFBD-7083D32E4F36}"/>
                  </a:ext>
                </a:extLst>
              </p:cNvPr>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0" name="Rectangle 80">
                <a:extLst>
                  <a:ext uri="{FF2B5EF4-FFF2-40B4-BE49-F238E27FC236}">
                    <a16:creationId xmlns:a16="http://schemas.microsoft.com/office/drawing/2014/main" id="{0D85717B-0492-D948-A519-7C826433CD18}"/>
                  </a:ext>
                </a:extLst>
              </p:cNvPr>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1" name="Rectangle 41">
                <a:extLst>
                  <a:ext uri="{FF2B5EF4-FFF2-40B4-BE49-F238E27FC236}">
                    <a16:creationId xmlns:a16="http://schemas.microsoft.com/office/drawing/2014/main" id="{4ECFBEBD-BBA3-9A40-9CAB-22440B58CE6B}"/>
                  </a:ext>
                </a:extLst>
              </p:cNvPr>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2" name="Rectangle 42">
                <a:extLst>
                  <a:ext uri="{FF2B5EF4-FFF2-40B4-BE49-F238E27FC236}">
                    <a16:creationId xmlns:a16="http://schemas.microsoft.com/office/drawing/2014/main" id="{2F015632-8745-2640-A757-7843115196CA}"/>
                  </a:ext>
                </a:extLst>
              </p:cNvPr>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3" name="Rectangle 45">
                <a:extLst>
                  <a:ext uri="{FF2B5EF4-FFF2-40B4-BE49-F238E27FC236}">
                    <a16:creationId xmlns:a16="http://schemas.microsoft.com/office/drawing/2014/main" id="{A6DCF1DB-FBBB-2447-8EF9-D3151414C618}"/>
                  </a:ext>
                </a:extLst>
              </p:cNvPr>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4" name="Rectangle 46">
                <a:extLst>
                  <a:ext uri="{FF2B5EF4-FFF2-40B4-BE49-F238E27FC236}">
                    <a16:creationId xmlns:a16="http://schemas.microsoft.com/office/drawing/2014/main" id="{86136BD7-4B2C-7247-9D6D-E8FC95483641}"/>
                  </a:ext>
                </a:extLst>
              </p:cNvPr>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5" name="Rectangle 47">
                <a:extLst>
                  <a:ext uri="{FF2B5EF4-FFF2-40B4-BE49-F238E27FC236}">
                    <a16:creationId xmlns:a16="http://schemas.microsoft.com/office/drawing/2014/main" id="{FE170830-7732-6848-9ED9-36A42B2648CA}"/>
                  </a:ext>
                </a:extLst>
              </p:cNvPr>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6" name="Rectangle 49">
                <a:extLst>
                  <a:ext uri="{FF2B5EF4-FFF2-40B4-BE49-F238E27FC236}">
                    <a16:creationId xmlns:a16="http://schemas.microsoft.com/office/drawing/2014/main" id="{B59ECBE8-E1C6-BD4D-8E26-0AC599ED57F4}"/>
                  </a:ext>
                </a:extLst>
              </p:cNvPr>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7" name="Rectangle 50">
                <a:extLst>
                  <a:ext uri="{FF2B5EF4-FFF2-40B4-BE49-F238E27FC236}">
                    <a16:creationId xmlns:a16="http://schemas.microsoft.com/office/drawing/2014/main" id="{6EF5E6B6-5E1E-DE49-A82E-CB8894E8ED42}"/>
                  </a:ext>
                </a:extLst>
              </p:cNvPr>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8" name="Rectangle 51">
                <a:extLst>
                  <a:ext uri="{FF2B5EF4-FFF2-40B4-BE49-F238E27FC236}">
                    <a16:creationId xmlns:a16="http://schemas.microsoft.com/office/drawing/2014/main" id="{F7E7DA3E-7ADF-1F41-BBC5-06B7F3C29025}"/>
                  </a:ext>
                </a:extLst>
              </p:cNvPr>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49" name="Rectangle 289">
                <a:extLst>
                  <a:ext uri="{FF2B5EF4-FFF2-40B4-BE49-F238E27FC236}">
                    <a16:creationId xmlns:a16="http://schemas.microsoft.com/office/drawing/2014/main" id="{B45284AB-88AF-3D49-A51E-3F4292781BD1}"/>
                  </a:ext>
                </a:extLst>
              </p:cNvPr>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0" name="Rectangle 290">
                <a:extLst>
                  <a:ext uri="{FF2B5EF4-FFF2-40B4-BE49-F238E27FC236}">
                    <a16:creationId xmlns:a16="http://schemas.microsoft.com/office/drawing/2014/main" id="{38147E4F-CB37-DB42-A666-0E6E90D5BE6A}"/>
                  </a:ext>
                </a:extLst>
              </p:cNvPr>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1" name="Rectangle 291">
                <a:extLst>
                  <a:ext uri="{FF2B5EF4-FFF2-40B4-BE49-F238E27FC236}">
                    <a16:creationId xmlns:a16="http://schemas.microsoft.com/office/drawing/2014/main" id="{3E56397C-E72C-3944-B4BB-91F542AA5D4E}"/>
                  </a:ext>
                </a:extLst>
              </p:cNvPr>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2" name="Rectangle 292">
                <a:extLst>
                  <a:ext uri="{FF2B5EF4-FFF2-40B4-BE49-F238E27FC236}">
                    <a16:creationId xmlns:a16="http://schemas.microsoft.com/office/drawing/2014/main" id="{A5A9BDE4-9BF0-474C-90E6-3A42A476A3FC}"/>
                  </a:ext>
                </a:extLst>
              </p:cNvPr>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3" name="Rectangle 41">
                <a:extLst>
                  <a:ext uri="{FF2B5EF4-FFF2-40B4-BE49-F238E27FC236}">
                    <a16:creationId xmlns:a16="http://schemas.microsoft.com/office/drawing/2014/main" id="{DF03361B-52E4-D049-A8F5-B0C1D95B4B8E}"/>
                  </a:ext>
                </a:extLst>
              </p:cNvPr>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4" name="Rectangle 42">
                <a:extLst>
                  <a:ext uri="{FF2B5EF4-FFF2-40B4-BE49-F238E27FC236}">
                    <a16:creationId xmlns:a16="http://schemas.microsoft.com/office/drawing/2014/main" id="{233164FF-2A09-6842-B80D-3408BDEEB6FA}"/>
                  </a:ext>
                </a:extLst>
              </p:cNvPr>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5" name="Rectangle 45">
                <a:extLst>
                  <a:ext uri="{FF2B5EF4-FFF2-40B4-BE49-F238E27FC236}">
                    <a16:creationId xmlns:a16="http://schemas.microsoft.com/office/drawing/2014/main" id="{3AF1A134-5ED9-914F-8455-134990201205}"/>
                  </a:ext>
                </a:extLst>
              </p:cNvPr>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6" name="Rectangle 46">
                <a:extLst>
                  <a:ext uri="{FF2B5EF4-FFF2-40B4-BE49-F238E27FC236}">
                    <a16:creationId xmlns:a16="http://schemas.microsoft.com/office/drawing/2014/main" id="{C67E1280-7A64-C74E-9A1C-A1A652C2B2F4}"/>
                  </a:ext>
                </a:extLst>
              </p:cNvPr>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7" name="Rectangle 47">
                <a:extLst>
                  <a:ext uri="{FF2B5EF4-FFF2-40B4-BE49-F238E27FC236}">
                    <a16:creationId xmlns:a16="http://schemas.microsoft.com/office/drawing/2014/main" id="{4ADD3524-5C94-6548-8EF3-32F73BB8C940}"/>
                  </a:ext>
                </a:extLst>
              </p:cNvPr>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8" name="Rectangle 49">
                <a:extLst>
                  <a:ext uri="{FF2B5EF4-FFF2-40B4-BE49-F238E27FC236}">
                    <a16:creationId xmlns:a16="http://schemas.microsoft.com/office/drawing/2014/main" id="{10669F20-877E-1643-BAC2-A26528388064}"/>
                  </a:ext>
                </a:extLst>
              </p:cNvPr>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59" name="Rectangle 50">
                <a:extLst>
                  <a:ext uri="{FF2B5EF4-FFF2-40B4-BE49-F238E27FC236}">
                    <a16:creationId xmlns:a16="http://schemas.microsoft.com/office/drawing/2014/main" id="{F6894CF9-18B2-E042-9E5C-2ECF37EBBF07}"/>
                  </a:ext>
                </a:extLst>
              </p:cNvPr>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0" name="Rectangle 51">
                <a:extLst>
                  <a:ext uri="{FF2B5EF4-FFF2-40B4-BE49-F238E27FC236}">
                    <a16:creationId xmlns:a16="http://schemas.microsoft.com/office/drawing/2014/main" id="{E0C655ED-85DE-EE40-9354-F43FA1E0F67F}"/>
                  </a:ext>
                </a:extLst>
              </p:cNvPr>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1" name="Rectangle 301">
                <a:extLst>
                  <a:ext uri="{FF2B5EF4-FFF2-40B4-BE49-F238E27FC236}">
                    <a16:creationId xmlns:a16="http://schemas.microsoft.com/office/drawing/2014/main" id="{B71B963B-6056-4248-BD7F-07BF4DDE8009}"/>
                  </a:ext>
                </a:extLst>
              </p:cNvPr>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2" name="Rectangle 302">
                <a:extLst>
                  <a:ext uri="{FF2B5EF4-FFF2-40B4-BE49-F238E27FC236}">
                    <a16:creationId xmlns:a16="http://schemas.microsoft.com/office/drawing/2014/main" id="{4E4E1FA3-2121-7C4D-9DAA-9DCA57FAE642}"/>
                  </a:ext>
                </a:extLst>
              </p:cNvPr>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3" name="Rectangle 303">
                <a:extLst>
                  <a:ext uri="{FF2B5EF4-FFF2-40B4-BE49-F238E27FC236}">
                    <a16:creationId xmlns:a16="http://schemas.microsoft.com/office/drawing/2014/main" id="{72A420ED-7191-0E42-A823-1A9D993313CE}"/>
                  </a:ext>
                </a:extLst>
              </p:cNvPr>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4" name="Rectangle 304">
                <a:extLst>
                  <a:ext uri="{FF2B5EF4-FFF2-40B4-BE49-F238E27FC236}">
                    <a16:creationId xmlns:a16="http://schemas.microsoft.com/office/drawing/2014/main" id="{9C7A6D2D-6B58-2E4C-8EE2-7644DDC2471F}"/>
                  </a:ext>
                </a:extLst>
              </p:cNvPr>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5" name="Rectangle 41">
                <a:extLst>
                  <a:ext uri="{FF2B5EF4-FFF2-40B4-BE49-F238E27FC236}">
                    <a16:creationId xmlns:a16="http://schemas.microsoft.com/office/drawing/2014/main" id="{F730403A-1581-7A48-806A-9DE8EAB7C2E7}"/>
                  </a:ext>
                </a:extLst>
              </p:cNvPr>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6" name="Rectangle 42">
                <a:extLst>
                  <a:ext uri="{FF2B5EF4-FFF2-40B4-BE49-F238E27FC236}">
                    <a16:creationId xmlns:a16="http://schemas.microsoft.com/office/drawing/2014/main" id="{355B4016-E385-A446-AF63-03691C35C380}"/>
                  </a:ext>
                </a:extLst>
              </p:cNvPr>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7" name="Rectangle 45">
                <a:extLst>
                  <a:ext uri="{FF2B5EF4-FFF2-40B4-BE49-F238E27FC236}">
                    <a16:creationId xmlns:a16="http://schemas.microsoft.com/office/drawing/2014/main" id="{D155AB8F-D5D6-E64F-BFC4-2353A3E52ACB}"/>
                  </a:ext>
                </a:extLst>
              </p:cNvPr>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8" name="Rectangle 46">
                <a:extLst>
                  <a:ext uri="{FF2B5EF4-FFF2-40B4-BE49-F238E27FC236}">
                    <a16:creationId xmlns:a16="http://schemas.microsoft.com/office/drawing/2014/main" id="{BE100BBB-4B3E-EE4B-A9B8-F80430CB92CC}"/>
                  </a:ext>
                </a:extLst>
              </p:cNvPr>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69" name="Rectangle 47">
                <a:extLst>
                  <a:ext uri="{FF2B5EF4-FFF2-40B4-BE49-F238E27FC236}">
                    <a16:creationId xmlns:a16="http://schemas.microsoft.com/office/drawing/2014/main" id="{9DA5A3C9-D257-5C44-88DD-E686DF812FBA}"/>
                  </a:ext>
                </a:extLst>
              </p:cNvPr>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0" name="Rectangle 49">
                <a:extLst>
                  <a:ext uri="{FF2B5EF4-FFF2-40B4-BE49-F238E27FC236}">
                    <a16:creationId xmlns:a16="http://schemas.microsoft.com/office/drawing/2014/main" id="{C31E14F8-B93D-0742-BE4F-12211BF2FCE0}"/>
                  </a:ext>
                </a:extLst>
              </p:cNvPr>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1" name="Rectangle 50">
                <a:extLst>
                  <a:ext uri="{FF2B5EF4-FFF2-40B4-BE49-F238E27FC236}">
                    <a16:creationId xmlns:a16="http://schemas.microsoft.com/office/drawing/2014/main" id="{178D8A71-4927-B84D-A577-42464BD331D8}"/>
                  </a:ext>
                </a:extLst>
              </p:cNvPr>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2" name="Rectangle 51">
                <a:extLst>
                  <a:ext uri="{FF2B5EF4-FFF2-40B4-BE49-F238E27FC236}">
                    <a16:creationId xmlns:a16="http://schemas.microsoft.com/office/drawing/2014/main" id="{152B6DF1-4113-894C-9E24-A08364DAC0A7}"/>
                  </a:ext>
                </a:extLst>
              </p:cNvPr>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3" name="Rectangle 313">
                <a:extLst>
                  <a:ext uri="{FF2B5EF4-FFF2-40B4-BE49-F238E27FC236}">
                    <a16:creationId xmlns:a16="http://schemas.microsoft.com/office/drawing/2014/main" id="{A1590E29-984E-504E-BCD8-C6001F621FBF}"/>
                  </a:ext>
                </a:extLst>
              </p:cNvPr>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4" name="Rectangle 314">
                <a:extLst>
                  <a:ext uri="{FF2B5EF4-FFF2-40B4-BE49-F238E27FC236}">
                    <a16:creationId xmlns:a16="http://schemas.microsoft.com/office/drawing/2014/main" id="{A8D9E6A5-8A74-F949-B4AD-01E7D01B6135}"/>
                  </a:ext>
                </a:extLst>
              </p:cNvPr>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5" name="Rectangle 315">
                <a:extLst>
                  <a:ext uri="{FF2B5EF4-FFF2-40B4-BE49-F238E27FC236}">
                    <a16:creationId xmlns:a16="http://schemas.microsoft.com/office/drawing/2014/main" id="{33DAEB2E-9158-FA46-8DB7-1DC547AFA19E}"/>
                  </a:ext>
                </a:extLst>
              </p:cNvPr>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6" name="Rectangle 316">
                <a:extLst>
                  <a:ext uri="{FF2B5EF4-FFF2-40B4-BE49-F238E27FC236}">
                    <a16:creationId xmlns:a16="http://schemas.microsoft.com/office/drawing/2014/main" id="{A853FE32-AC3F-C34F-BAA6-876BD604AFBE}"/>
                  </a:ext>
                </a:extLst>
              </p:cNvPr>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7" name="Rectangle 41">
                <a:extLst>
                  <a:ext uri="{FF2B5EF4-FFF2-40B4-BE49-F238E27FC236}">
                    <a16:creationId xmlns:a16="http://schemas.microsoft.com/office/drawing/2014/main" id="{4D3B7505-0AD7-EF45-AF1C-F4B6473F6349}"/>
                  </a:ext>
                </a:extLst>
              </p:cNvPr>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8" name="Rectangle 42">
                <a:extLst>
                  <a:ext uri="{FF2B5EF4-FFF2-40B4-BE49-F238E27FC236}">
                    <a16:creationId xmlns:a16="http://schemas.microsoft.com/office/drawing/2014/main" id="{FE135599-3A28-4243-9234-ECD9C01FACC6}"/>
                  </a:ext>
                </a:extLst>
              </p:cNvPr>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79" name="Rectangle 45">
                <a:extLst>
                  <a:ext uri="{FF2B5EF4-FFF2-40B4-BE49-F238E27FC236}">
                    <a16:creationId xmlns:a16="http://schemas.microsoft.com/office/drawing/2014/main" id="{02524EA6-5DCE-F74F-BC7D-EE274C8CABF6}"/>
                  </a:ext>
                </a:extLst>
              </p:cNvPr>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0" name="Rectangle 46">
                <a:extLst>
                  <a:ext uri="{FF2B5EF4-FFF2-40B4-BE49-F238E27FC236}">
                    <a16:creationId xmlns:a16="http://schemas.microsoft.com/office/drawing/2014/main" id="{06D5178B-4A5A-C64F-8B45-594ED0332D58}"/>
                  </a:ext>
                </a:extLst>
              </p:cNvPr>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1" name="Rectangle 49">
                <a:extLst>
                  <a:ext uri="{FF2B5EF4-FFF2-40B4-BE49-F238E27FC236}">
                    <a16:creationId xmlns:a16="http://schemas.microsoft.com/office/drawing/2014/main" id="{4DB8960B-9EE2-C84F-ABFB-BCA1416844D2}"/>
                  </a:ext>
                </a:extLst>
              </p:cNvPr>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2" name="Rectangle 50">
                <a:extLst>
                  <a:ext uri="{FF2B5EF4-FFF2-40B4-BE49-F238E27FC236}">
                    <a16:creationId xmlns:a16="http://schemas.microsoft.com/office/drawing/2014/main" id="{B109FF67-F1DB-BF42-B777-9B31A783E5FA}"/>
                  </a:ext>
                </a:extLst>
              </p:cNvPr>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3" name="Rectangle 51">
                <a:extLst>
                  <a:ext uri="{FF2B5EF4-FFF2-40B4-BE49-F238E27FC236}">
                    <a16:creationId xmlns:a16="http://schemas.microsoft.com/office/drawing/2014/main" id="{2681B9D5-5F82-4245-AC41-8C6D42D30BA4}"/>
                  </a:ext>
                </a:extLst>
              </p:cNvPr>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4" name="Rectangle 324">
                <a:extLst>
                  <a:ext uri="{FF2B5EF4-FFF2-40B4-BE49-F238E27FC236}">
                    <a16:creationId xmlns:a16="http://schemas.microsoft.com/office/drawing/2014/main" id="{67F6619B-4AB3-DE43-9507-026B0F7277AB}"/>
                  </a:ext>
                </a:extLst>
              </p:cNvPr>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5" name="Rectangle 325">
                <a:extLst>
                  <a:ext uri="{FF2B5EF4-FFF2-40B4-BE49-F238E27FC236}">
                    <a16:creationId xmlns:a16="http://schemas.microsoft.com/office/drawing/2014/main" id="{FA0E63E4-0849-AC4A-BCD9-9F850EEDB986}"/>
                  </a:ext>
                </a:extLst>
              </p:cNvPr>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6" name="Rectangle 326">
                <a:extLst>
                  <a:ext uri="{FF2B5EF4-FFF2-40B4-BE49-F238E27FC236}">
                    <a16:creationId xmlns:a16="http://schemas.microsoft.com/office/drawing/2014/main" id="{98769F50-F1AD-D24F-AA27-9FC27C747E71}"/>
                  </a:ext>
                </a:extLst>
              </p:cNvPr>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7" name="Rectangle 51">
                <a:extLst>
                  <a:ext uri="{FF2B5EF4-FFF2-40B4-BE49-F238E27FC236}">
                    <a16:creationId xmlns:a16="http://schemas.microsoft.com/office/drawing/2014/main" id="{35FF8C25-B0B7-C044-B48D-0ECC2964C590}"/>
                  </a:ext>
                </a:extLst>
              </p:cNvPr>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000"/>
              </a:p>
            </p:txBody>
          </p:sp>
          <p:sp>
            <p:nvSpPr>
              <p:cNvPr id="788" name="Rectangle 328">
                <a:extLst>
                  <a:ext uri="{FF2B5EF4-FFF2-40B4-BE49-F238E27FC236}">
                    <a16:creationId xmlns:a16="http://schemas.microsoft.com/office/drawing/2014/main" id="{199E8906-9BDE-9443-BABF-D6AAE16627C0}"/>
                  </a:ext>
                </a:extLst>
              </p:cNvPr>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000"/>
              </a:p>
            </p:txBody>
          </p:sp>
        </p:grpSp>
        <p:sp>
          <p:nvSpPr>
            <p:cNvPr id="447" name="Rectangle 41">
              <a:extLst>
                <a:ext uri="{FF2B5EF4-FFF2-40B4-BE49-F238E27FC236}">
                  <a16:creationId xmlns:a16="http://schemas.microsoft.com/office/drawing/2014/main" id="{EE779F46-7B6E-7345-B5E0-000350F02D77}"/>
                </a:ext>
              </a:extLst>
            </p:cNvPr>
            <p:cNvSpPr>
              <a:spLocks noChangeArrowheads="1"/>
            </p:cNvSpPr>
            <p:nvPr/>
          </p:nvSpPr>
          <p:spPr bwMode="auto">
            <a:xfrm>
              <a:off x="21336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48" name="Rectangle 42">
              <a:extLst>
                <a:ext uri="{FF2B5EF4-FFF2-40B4-BE49-F238E27FC236}">
                  <a16:creationId xmlns:a16="http://schemas.microsoft.com/office/drawing/2014/main" id="{C6386B6A-9474-2643-9DB7-77A6C13B8FA4}"/>
                </a:ext>
              </a:extLst>
            </p:cNvPr>
            <p:cNvSpPr>
              <a:spLocks noChangeArrowheads="1"/>
            </p:cNvSpPr>
            <p:nvPr/>
          </p:nvSpPr>
          <p:spPr bwMode="auto">
            <a:xfrm>
              <a:off x="21336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49" name="Rectangle 45">
              <a:extLst>
                <a:ext uri="{FF2B5EF4-FFF2-40B4-BE49-F238E27FC236}">
                  <a16:creationId xmlns:a16="http://schemas.microsoft.com/office/drawing/2014/main" id="{5A82A0AC-BE40-C64F-A4A3-9895464227AC}"/>
                </a:ext>
              </a:extLst>
            </p:cNvPr>
            <p:cNvSpPr>
              <a:spLocks noChangeArrowheads="1"/>
            </p:cNvSpPr>
            <p:nvPr/>
          </p:nvSpPr>
          <p:spPr bwMode="auto">
            <a:xfrm>
              <a:off x="25908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0" name="Rectangle 46">
              <a:extLst>
                <a:ext uri="{FF2B5EF4-FFF2-40B4-BE49-F238E27FC236}">
                  <a16:creationId xmlns:a16="http://schemas.microsoft.com/office/drawing/2014/main" id="{84AA11BC-683B-1A48-8FDB-BEC397056211}"/>
                </a:ext>
              </a:extLst>
            </p:cNvPr>
            <p:cNvSpPr>
              <a:spLocks noChangeArrowheads="1"/>
            </p:cNvSpPr>
            <p:nvPr/>
          </p:nvSpPr>
          <p:spPr bwMode="auto">
            <a:xfrm>
              <a:off x="25908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1" name="Rectangle 49">
              <a:extLst>
                <a:ext uri="{FF2B5EF4-FFF2-40B4-BE49-F238E27FC236}">
                  <a16:creationId xmlns:a16="http://schemas.microsoft.com/office/drawing/2014/main" id="{73C9F7DF-56CA-B14C-A1B0-EE60E82A58C0}"/>
                </a:ext>
              </a:extLst>
            </p:cNvPr>
            <p:cNvSpPr>
              <a:spLocks noChangeArrowheads="1"/>
            </p:cNvSpPr>
            <p:nvPr/>
          </p:nvSpPr>
          <p:spPr bwMode="auto">
            <a:xfrm>
              <a:off x="30480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2" name="Rectangle 50">
              <a:extLst>
                <a:ext uri="{FF2B5EF4-FFF2-40B4-BE49-F238E27FC236}">
                  <a16:creationId xmlns:a16="http://schemas.microsoft.com/office/drawing/2014/main" id="{3C4E63C9-CF91-3D4A-9BC5-7E8C3330D5BC}"/>
                </a:ext>
              </a:extLst>
            </p:cNvPr>
            <p:cNvSpPr>
              <a:spLocks noChangeArrowheads="1"/>
            </p:cNvSpPr>
            <p:nvPr/>
          </p:nvSpPr>
          <p:spPr bwMode="auto">
            <a:xfrm>
              <a:off x="30480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3" name="Rectangle 51">
              <a:extLst>
                <a:ext uri="{FF2B5EF4-FFF2-40B4-BE49-F238E27FC236}">
                  <a16:creationId xmlns:a16="http://schemas.microsoft.com/office/drawing/2014/main" id="{438EDC86-3052-6D40-B44E-CFB584764576}"/>
                </a:ext>
              </a:extLst>
            </p:cNvPr>
            <p:cNvSpPr>
              <a:spLocks noChangeArrowheads="1"/>
            </p:cNvSpPr>
            <p:nvPr/>
          </p:nvSpPr>
          <p:spPr bwMode="auto">
            <a:xfrm>
              <a:off x="16764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4" name="Rectangle 77">
              <a:extLst>
                <a:ext uri="{FF2B5EF4-FFF2-40B4-BE49-F238E27FC236}">
                  <a16:creationId xmlns:a16="http://schemas.microsoft.com/office/drawing/2014/main" id="{A899DF80-9402-F44B-BBDB-281C111C8307}"/>
                </a:ext>
              </a:extLst>
            </p:cNvPr>
            <p:cNvSpPr>
              <a:spLocks noChangeArrowheads="1"/>
            </p:cNvSpPr>
            <p:nvPr/>
          </p:nvSpPr>
          <p:spPr bwMode="auto">
            <a:xfrm>
              <a:off x="16764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5" name="Rectangle 78">
              <a:extLst>
                <a:ext uri="{FF2B5EF4-FFF2-40B4-BE49-F238E27FC236}">
                  <a16:creationId xmlns:a16="http://schemas.microsoft.com/office/drawing/2014/main" id="{7ECA6F50-F086-2344-B56B-E8E861BA6F4B}"/>
                </a:ext>
              </a:extLst>
            </p:cNvPr>
            <p:cNvSpPr>
              <a:spLocks noChangeArrowheads="1"/>
            </p:cNvSpPr>
            <p:nvPr/>
          </p:nvSpPr>
          <p:spPr bwMode="auto">
            <a:xfrm>
              <a:off x="35052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6" name="Rectangle 79">
              <a:extLst>
                <a:ext uri="{FF2B5EF4-FFF2-40B4-BE49-F238E27FC236}">
                  <a16:creationId xmlns:a16="http://schemas.microsoft.com/office/drawing/2014/main" id="{C77F3F1B-8D12-B54C-B56E-A68EBE87DD4C}"/>
                </a:ext>
              </a:extLst>
            </p:cNvPr>
            <p:cNvSpPr>
              <a:spLocks noChangeArrowheads="1"/>
            </p:cNvSpPr>
            <p:nvPr/>
          </p:nvSpPr>
          <p:spPr bwMode="auto">
            <a:xfrm>
              <a:off x="3505200"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57" name="Rectangle 80">
              <a:extLst>
                <a:ext uri="{FF2B5EF4-FFF2-40B4-BE49-F238E27FC236}">
                  <a16:creationId xmlns:a16="http://schemas.microsoft.com/office/drawing/2014/main" id="{416A1F19-161B-F24C-9EE3-E8061ED8CFC4}"/>
                </a:ext>
              </a:extLst>
            </p:cNvPr>
            <p:cNvSpPr>
              <a:spLocks noChangeArrowheads="1"/>
            </p:cNvSpPr>
            <p:nvPr/>
          </p:nvSpPr>
          <p:spPr bwMode="auto">
            <a:xfrm>
              <a:off x="1143000"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58" name="Rectangle 41">
              <a:extLst>
                <a:ext uri="{FF2B5EF4-FFF2-40B4-BE49-F238E27FC236}">
                  <a16:creationId xmlns:a16="http://schemas.microsoft.com/office/drawing/2014/main" id="{DA36A30F-F1AA-214D-A8C9-FE43124FE0C3}"/>
                </a:ext>
              </a:extLst>
            </p:cNvPr>
            <p:cNvSpPr>
              <a:spLocks noChangeArrowheads="1"/>
            </p:cNvSpPr>
            <p:nvPr/>
          </p:nvSpPr>
          <p:spPr bwMode="auto">
            <a:xfrm>
              <a:off x="21336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59" name="Rectangle 42">
              <a:extLst>
                <a:ext uri="{FF2B5EF4-FFF2-40B4-BE49-F238E27FC236}">
                  <a16:creationId xmlns:a16="http://schemas.microsoft.com/office/drawing/2014/main" id="{798B7724-A863-3441-8D54-2097093D6ECE}"/>
                </a:ext>
              </a:extLst>
            </p:cNvPr>
            <p:cNvSpPr>
              <a:spLocks noChangeArrowheads="1"/>
            </p:cNvSpPr>
            <p:nvPr/>
          </p:nvSpPr>
          <p:spPr bwMode="auto">
            <a:xfrm>
              <a:off x="21336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0" name="Rectangle 45">
              <a:extLst>
                <a:ext uri="{FF2B5EF4-FFF2-40B4-BE49-F238E27FC236}">
                  <a16:creationId xmlns:a16="http://schemas.microsoft.com/office/drawing/2014/main" id="{E85223D2-DC4E-5641-9008-57B1A42FBF68}"/>
                </a:ext>
              </a:extLst>
            </p:cNvPr>
            <p:cNvSpPr>
              <a:spLocks noChangeArrowheads="1"/>
            </p:cNvSpPr>
            <p:nvPr/>
          </p:nvSpPr>
          <p:spPr bwMode="auto">
            <a:xfrm>
              <a:off x="25908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1" name="Rectangle 46">
              <a:extLst>
                <a:ext uri="{FF2B5EF4-FFF2-40B4-BE49-F238E27FC236}">
                  <a16:creationId xmlns:a16="http://schemas.microsoft.com/office/drawing/2014/main" id="{E758E6A2-A3B6-1E48-BCA1-82EE454F89BC}"/>
                </a:ext>
              </a:extLst>
            </p:cNvPr>
            <p:cNvSpPr>
              <a:spLocks noChangeArrowheads="1"/>
            </p:cNvSpPr>
            <p:nvPr/>
          </p:nvSpPr>
          <p:spPr bwMode="auto">
            <a:xfrm>
              <a:off x="25908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2" name="Rectangle 49">
              <a:extLst>
                <a:ext uri="{FF2B5EF4-FFF2-40B4-BE49-F238E27FC236}">
                  <a16:creationId xmlns:a16="http://schemas.microsoft.com/office/drawing/2014/main" id="{15705F05-7631-D94C-9ED1-96B532AF7AC9}"/>
                </a:ext>
              </a:extLst>
            </p:cNvPr>
            <p:cNvSpPr>
              <a:spLocks noChangeArrowheads="1"/>
            </p:cNvSpPr>
            <p:nvPr/>
          </p:nvSpPr>
          <p:spPr bwMode="auto">
            <a:xfrm>
              <a:off x="30480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3" name="Rectangle 50">
              <a:extLst>
                <a:ext uri="{FF2B5EF4-FFF2-40B4-BE49-F238E27FC236}">
                  <a16:creationId xmlns:a16="http://schemas.microsoft.com/office/drawing/2014/main" id="{EF1690F4-1DD0-4648-9444-9D17B8FFFF08}"/>
                </a:ext>
              </a:extLst>
            </p:cNvPr>
            <p:cNvSpPr>
              <a:spLocks noChangeArrowheads="1"/>
            </p:cNvSpPr>
            <p:nvPr/>
          </p:nvSpPr>
          <p:spPr bwMode="auto">
            <a:xfrm>
              <a:off x="30480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4" name="Rectangle 51">
              <a:extLst>
                <a:ext uri="{FF2B5EF4-FFF2-40B4-BE49-F238E27FC236}">
                  <a16:creationId xmlns:a16="http://schemas.microsoft.com/office/drawing/2014/main" id="{F3117C00-A58B-BD4F-B137-FF12A887D12D}"/>
                </a:ext>
              </a:extLst>
            </p:cNvPr>
            <p:cNvSpPr>
              <a:spLocks noChangeArrowheads="1"/>
            </p:cNvSpPr>
            <p:nvPr/>
          </p:nvSpPr>
          <p:spPr bwMode="auto">
            <a:xfrm>
              <a:off x="16764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5" name="Rectangle 77">
              <a:extLst>
                <a:ext uri="{FF2B5EF4-FFF2-40B4-BE49-F238E27FC236}">
                  <a16:creationId xmlns:a16="http://schemas.microsoft.com/office/drawing/2014/main" id="{4EBF05BC-2CC7-6A46-A20A-7998C0113915}"/>
                </a:ext>
              </a:extLst>
            </p:cNvPr>
            <p:cNvSpPr>
              <a:spLocks noChangeArrowheads="1"/>
            </p:cNvSpPr>
            <p:nvPr/>
          </p:nvSpPr>
          <p:spPr bwMode="auto">
            <a:xfrm>
              <a:off x="16764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6" name="Rectangle 78">
              <a:extLst>
                <a:ext uri="{FF2B5EF4-FFF2-40B4-BE49-F238E27FC236}">
                  <a16:creationId xmlns:a16="http://schemas.microsoft.com/office/drawing/2014/main" id="{18A49492-05F5-FA4E-A120-EC525094A444}"/>
                </a:ext>
              </a:extLst>
            </p:cNvPr>
            <p:cNvSpPr>
              <a:spLocks noChangeArrowheads="1"/>
            </p:cNvSpPr>
            <p:nvPr/>
          </p:nvSpPr>
          <p:spPr bwMode="auto">
            <a:xfrm>
              <a:off x="3505200"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67" name="Rectangle 79">
              <a:extLst>
                <a:ext uri="{FF2B5EF4-FFF2-40B4-BE49-F238E27FC236}">
                  <a16:creationId xmlns:a16="http://schemas.microsoft.com/office/drawing/2014/main" id="{258D1125-CB75-B240-8AA2-0D4FC7900A76}"/>
                </a:ext>
              </a:extLst>
            </p:cNvPr>
            <p:cNvSpPr>
              <a:spLocks noChangeArrowheads="1"/>
            </p:cNvSpPr>
            <p:nvPr/>
          </p:nvSpPr>
          <p:spPr bwMode="auto">
            <a:xfrm>
              <a:off x="3505200"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68" name="Rectangle 41">
              <a:extLst>
                <a:ext uri="{FF2B5EF4-FFF2-40B4-BE49-F238E27FC236}">
                  <a16:creationId xmlns:a16="http://schemas.microsoft.com/office/drawing/2014/main" id="{476E09FE-7777-F443-B76E-D9017D001180}"/>
                </a:ext>
              </a:extLst>
            </p:cNvPr>
            <p:cNvSpPr>
              <a:spLocks noChangeArrowheads="1"/>
            </p:cNvSpPr>
            <p:nvPr/>
          </p:nvSpPr>
          <p:spPr bwMode="auto">
            <a:xfrm>
              <a:off x="21336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69" name="Rectangle 42">
              <a:extLst>
                <a:ext uri="{FF2B5EF4-FFF2-40B4-BE49-F238E27FC236}">
                  <a16:creationId xmlns:a16="http://schemas.microsoft.com/office/drawing/2014/main" id="{811070A5-89E5-E44D-8B94-2D18FC2BB1DA}"/>
                </a:ext>
              </a:extLst>
            </p:cNvPr>
            <p:cNvSpPr>
              <a:spLocks noChangeArrowheads="1"/>
            </p:cNvSpPr>
            <p:nvPr/>
          </p:nvSpPr>
          <p:spPr bwMode="auto">
            <a:xfrm>
              <a:off x="21336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0" name="Rectangle 45">
              <a:extLst>
                <a:ext uri="{FF2B5EF4-FFF2-40B4-BE49-F238E27FC236}">
                  <a16:creationId xmlns:a16="http://schemas.microsoft.com/office/drawing/2014/main" id="{C2133A96-5106-7349-BC25-D757AC739D20}"/>
                </a:ext>
              </a:extLst>
            </p:cNvPr>
            <p:cNvSpPr>
              <a:spLocks noChangeArrowheads="1"/>
            </p:cNvSpPr>
            <p:nvPr/>
          </p:nvSpPr>
          <p:spPr bwMode="auto">
            <a:xfrm>
              <a:off x="25908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1" name="Rectangle 46">
              <a:extLst>
                <a:ext uri="{FF2B5EF4-FFF2-40B4-BE49-F238E27FC236}">
                  <a16:creationId xmlns:a16="http://schemas.microsoft.com/office/drawing/2014/main" id="{E6E456F6-B791-7048-86E5-69046E98D354}"/>
                </a:ext>
              </a:extLst>
            </p:cNvPr>
            <p:cNvSpPr>
              <a:spLocks noChangeArrowheads="1"/>
            </p:cNvSpPr>
            <p:nvPr/>
          </p:nvSpPr>
          <p:spPr bwMode="auto">
            <a:xfrm>
              <a:off x="25908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2" name="Rectangle 49">
              <a:extLst>
                <a:ext uri="{FF2B5EF4-FFF2-40B4-BE49-F238E27FC236}">
                  <a16:creationId xmlns:a16="http://schemas.microsoft.com/office/drawing/2014/main" id="{B0FBA754-56C5-674A-8BDF-CB2050DBB69B}"/>
                </a:ext>
              </a:extLst>
            </p:cNvPr>
            <p:cNvSpPr>
              <a:spLocks noChangeArrowheads="1"/>
            </p:cNvSpPr>
            <p:nvPr/>
          </p:nvSpPr>
          <p:spPr bwMode="auto">
            <a:xfrm>
              <a:off x="30480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3" name="Rectangle 50">
              <a:extLst>
                <a:ext uri="{FF2B5EF4-FFF2-40B4-BE49-F238E27FC236}">
                  <a16:creationId xmlns:a16="http://schemas.microsoft.com/office/drawing/2014/main" id="{C4B72BE9-A7A0-3F45-8DED-9A0A49763059}"/>
                </a:ext>
              </a:extLst>
            </p:cNvPr>
            <p:cNvSpPr>
              <a:spLocks noChangeArrowheads="1"/>
            </p:cNvSpPr>
            <p:nvPr/>
          </p:nvSpPr>
          <p:spPr bwMode="auto">
            <a:xfrm>
              <a:off x="30480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4" name="Rectangle 51">
              <a:extLst>
                <a:ext uri="{FF2B5EF4-FFF2-40B4-BE49-F238E27FC236}">
                  <a16:creationId xmlns:a16="http://schemas.microsoft.com/office/drawing/2014/main" id="{73CC3116-FA81-694E-A490-A431D8861651}"/>
                </a:ext>
              </a:extLst>
            </p:cNvPr>
            <p:cNvSpPr>
              <a:spLocks noChangeArrowheads="1"/>
            </p:cNvSpPr>
            <p:nvPr/>
          </p:nvSpPr>
          <p:spPr bwMode="auto">
            <a:xfrm>
              <a:off x="16764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5" name="Rectangle 77">
              <a:extLst>
                <a:ext uri="{FF2B5EF4-FFF2-40B4-BE49-F238E27FC236}">
                  <a16:creationId xmlns:a16="http://schemas.microsoft.com/office/drawing/2014/main" id="{7874D1AD-C213-A34A-B240-34592F007FAB}"/>
                </a:ext>
              </a:extLst>
            </p:cNvPr>
            <p:cNvSpPr>
              <a:spLocks noChangeArrowheads="1"/>
            </p:cNvSpPr>
            <p:nvPr/>
          </p:nvSpPr>
          <p:spPr bwMode="auto">
            <a:xfrm>
              <a:off x="16764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6" name="Rectangle 78">
              <a:extLst>
                <a:ext uri="{FF2B5EF4-FFF2-40B4-BE49-F238E27FC236}">
                  <a16:creationId xmlns:a16="http://schemas.microsoft.com/office/drawing/2014/main" id="{EE5BAC21-4D8F-304E-813F-CDC13E61E87A}"/>
                </a:ext>
              </a:extLst>
            </p:cNvPr>
            <p:cNvSpPr>
              <a:spLocks noChangeArrowheads="1"/>
            </p:cNvSpPr>
            <p:nvPr/>
          </p:nvSpPr>
          <p:spPr bwMode="auto">
            <a:xfrm>
              <a:off x="3505200"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77" name="Rectangle 79">
              <a:extLst>
                <a:ext uri="{FF2B5EF4-FFF2-40B4-BE49-F238E27FC236}">
                  <a16:creationId xmlns:a16="http://schemas.microsoft.com/office/drawing/2014/main" id="{47B17B60-6CC7-214F-93DB-A527B36D5E45}"/>
                </a:ext>
              </a:extLst>
            </p:cNvPr>
            <p:cNvSpPr>
              <a:spLocks noChangeArrowheads="1"/>
            </p:cNvSpPr>
            <p:nvPr/>
          </p:nvSpPr>
          <p:spPr bwMode="auto">
            <a:xfrm>
              <a:off x="3505200"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78" name="Rectangle 41">
              <a:extLst>
                <a:ext uri="{FF2B5EF4-FFF2-40B4-BE49-F238E27FC236}">
                  <a16:creationId xmlns:a16="http://schemas.microsoft.com/office/drawing/2014/main" id="{57A18BB6-22B8-2847-A2D9-C731E73F451B}"/>
                </a:ext>
              </a:extLst>
            </p:cNvPr>
            <p:cNvSpPr>
              <a:spLocks noChangeArrowheads="1"/>
            </p:cNvSpPr>
            <p:nvPr/>
          </p:nvSpPr>
          <p:spPr bwMode="auto">
            <a:xfrm>
              <a:off x="21336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79" name="Rectangle 42">
              <a:extLst>
                <a:ext uri="{FF2B5EF4-FFF2-40B4-BE49-F238E27FC236}">
                  <a16:creationId xmlns:a16="http://schemas.microsoft.com/office/drawing/2014/main" id="{7A5B5EAA-F64E-D648-BD35-D5FA1AAB17DD}"/>
                </a:ext>
              </a:extLst>
            </p:cNvPr>
            <p:cNvSpPr>
              <a:spLocks noChangeArrowheads="1"/>
            </p:cNvSpPr>
            <p:nvPr/>
          </p:nvSpPr>
          <p:spPr bwMode="auto">
            <a:xfrm>
              <a:off x="21336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0" name="Rectangle 45">
              <a:extLst>
                <a:ext uri="{FF2B5EF4-FFF2-40B4-BE49-F238E27FC236}">
                  <a16:creationId xmlns:a16="http://schemas.microsoft.com/office/drawing/2014/main" id="{A064A60C-4273-054B-8DA1-EA00EF132342}"/>
                </a:ext>
              </a:extLst>
            </p:cNvPr>
            <p:cNvSpPr>
              <a:spLocks noChangeArrowheads="1"/>
            </p:cNvSpPr>
            <p:nvPr/>
          </p:nvSpPr>
          <p:spPr bwMode="auto">
            <a:xfrm>
              <a:off x="25908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1" name="Rectangle 46">
              <a:extLst>
                <a:ext uri="{FF2B5EF4-FFF2-40B4-BE49-F238E27FC236}">
                  <a16:creationId xmlns:a16="http://schemas.microsoft.com/office/drawing/2014/main" id="{93ADBD8B-ADB6-5D45-A9D8-F353F6266326}"/>
                </a:ext>
              </a:extLst>
            </p:cNvPr>
            <p:cNvSpPr>
              <a:spLocks noChangeArrowheads="1"/>
            </p:cNvSpPr>
            <p:nvPr/>
          </p:nvSpPr>
          <p:spPr bwMode="auto">
            <a:xfrm>
              <a:off x="25908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2" name="Rectangle 49">
              <a:extLst>
                <a:ext uri="{FF2B5EF4-FFF2-40B4-BE49-F238E27FC236}">
                  <a16:creationId xmlns:a16="http://schemas.microsoft.com/office/drawing/2014/main" id="{BACC931E-960F-204F-9AA1-7124140D99EC}"/>
                </a:ext>
              </a:extLst>
            </p:cNvPr>
            <p:cNvSpPr>
              <a:spLocks noChangeArrowheads="1"/>
            </p:cNvSpPr>
            <p:nvPr/>
          </p:nvSpPr>
          <p:spPr bwMode="auto">
            <a:xfrm>
              <a:off x="30480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3" name="Rectangle 50">
              <a:extLst>
                <a:ext uri="{FF2B5EF4-FFF2-40B4-BE49-F238E27FC236}">
                  <a16:creationId xmlns:a16="http://schemas.microsoft.com/office/drawing/2014/main" id="{29AB19D0-2DAF-3746-BC8B-FEB032500D22}"/>
                </a:ext>
              </a:extLst>
            </p:cNvPr>
            <p:cNvSpPr>
              <a:spLocks noChangeArrowheads="1"/>
            </p:cNvSpPr>
            <p:nvPr/>
          </p:nvSpPr>
          <p:spPr bwMode="auto">
            <a:xfrm>
              <a:off x="30480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4" name="Rectangle 51">
              <a:extLst>
                <a:ext uri="{FF2B5EF4-FFF2-40B4-BE49-F238E27FC236}">
                  <a16:creationId xmlns:a16="http://schemas.microsoft.com/office/drawing/2014/main" id="{F32E3489-1B01-FA4C-A7C4-D6C62E783E16}"/>
                </a:ext>
              </a:extLst>
            </p:cNvPr>
            <p:cNvSpPr>
              <a:spLocks noChangeArrowheads="1"/>
            </p:cNvSpPr>
            <p:nvPr/>
          </p:nvSpPr>
          <p:spPr bwMode="auto">
            <a:xfrm>
              <a:off x="16764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5" name="Rectangle 374">
              <a:extLst>
                <a:ext uri="{FF2B5EF4-FFF2-40B4-BE49-F238E27FC236}">
                  <a16:creationId xmlns:a16="http://schemas.microsoft.com/office/drawing/2014/main" id="{449639CB-E85D-DC44-A941-17EFA90F2D59}"/>
                </a:ext>
              </a:extLst>
            </p:cNvPr>
            <p:cNvSpPr>
              <a:spLocks noChangeArrowheads="1"/>
            </p:cNvSpPr>
            <p:nvPr/>
          </p:nvSpPr>
          <p:spPr bwMode="auto">
            <a:xfrm>
              <a:off x="16764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6" name="Rectangle 375">
              <a:extLst>
                <a:ext uri="{FF2B5EF4-FFF2-40B4-BE49-F238E27FC236}">
                  <a16:creationId xmlns:a16="http://schemas.microsoft.com/office/drawing/2014/main" id="{F56A411C-7786-1049-A02E-B67946F6827F}"/>
                </a:ext>
              </a:extLst>
            </p:cNvPr>
            <p:cNvSpPr>
              <a:spLocks noChangeArrowheads="1"/>
            </p:cNvSpPr>
            <p:nvPr/>
          </p:nvSpPr>
          <p:spPr bwMode="auto">
            <a:xfrm>
              <a:off x="3505200"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487" name="Rectangle 376">
              <a:extLst>
                <a:ext uri="{FF2B5EF4-FFF2-40B4-BE49-F238E27FC236}">
                  <a16:creationId xmlns:a16="http://schemas.microsoft.com/office/drawing/2014/main" id="{0157B71A-DD15-5841-BB0E-97D028406E83}"/>
                </a:ext>
              </a:extLst>
            </p:cNvPr>
            <p:cNvSpPr>
              <a:spLocks noChangeArrowheads="1"/>
            </p:cNvSpPr>
            <p:nvPr/>
          </p:nvSpPr>
          <p:spPr bwMode="auto">
            <a:xfrm>
              <a:off x="3505200"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88" name="Rectangle 49">
              <a:extLst>
                <a:ext uri="{FF2B5EF4-FFF2-40B4-BE49-F238E27FC236}">
                  <a16:creationId xmlns:a16="http://schemas.microsoft.com/office/drawing/2014/main" id="{D27BC040-0F6D-4245-818D-8A8A1BF0A522}"/>
                </a:ext>
              </a:extLst>
            </p:cNvPr>
            <p:cNvSpPr>
              <a:spLocks noChangeArrowheads="1"/>
            </p:cNvSpPr>
            <p:nvPr/>
          </p:nvSpPr>
          <p:spPr bwMode="auto">
            <a:xfrm>
              <a:off x="30480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89" name="Rectangle 50">
              <a:extLst>
                <a:ext uri="{FF2B5EF4-FFF2-40B4-BE49-F238E27FC236}">
                  <a16:creationId xmlns:a16="http://schemas.microsoft.com/office/drawing/2014/main" id="{2E80CD89-8C56-604C-BE29-FF415A3A19D9}"/>
                </a:ext>
              </a:extLst>
            </p:cNvPr>
            <p:cNvSpPr>
              <a:spLocks noChangeArrowheads="1"/>
            </p:cNvSpPr>
            <p:nvPr/>
          </p:nvSpPr>
          <p:spPr bwMode="auto">
            <a:xfrm>
              <a:off x="3048000"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0" name="Rectangle 51">
              <a:extLst>
                <a:ext uri="{FF2B5EF4-FFF2-40B4-BE49-F238E27FC236}">
                  <a16:creationId xmlns:a16="http://schemas.microsoft.com/office/drawing/2014/main" id="{85EAFE55-370E-F744-997F-CF0CC07D3773}"/>
                </a:ext>
              </a:extLst>
            </p:cNvPr>
            <p:cNvSpPr>
              <a:spLocks noChangeArrowheads="1"/>
            </p:cNvSpPr>
            <p:nvPr/>
          </p:nvSpPr>
          <p:spPr bwMode="auto">
            <a:xfrm>
              <a:off x="1676400"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1" name="Rectangle 386">
              <a:extLst>
                <a:ext uri="{FF2B5EF4-FFF2-40B4-BE49-F238E27FC236}">
                  <a16:creationId xmlns:a16="http://schemas.microsoft.com/office/drawing/2014/main" id="{F5B77C8D-2D16-5E4A-9ECA-CB2C6537C812}"/>
                </a:ext>
              </a:extLst>
            </p:cNvPr>
            <p:cNvSpPr>
              <a:spLocks noChangeArrowheads="1"/>
            </p:cNvSpPr>
            <p:nvPr/>
          </p:nvSpPr>
          <p:spPr bwMode="auto">
            <a:xfrm>
              <a:off x="16764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2" name="Rectangle 387">
              <a:extLst>
                <a:ext uri="{FF2B5EF4-FFF2-40B4-BE49-F238E27FC236}">
                  <a16:creationId xmlns:a16="http://schemas.microsoft.com/office/drawing/2014/main" id="{7647A6B7-4CEE-D344-8C1D-3BD36C1E4A29}"/>
                </a:ext>
              </a:extLst>
            </p:cNvPr>
            <p:cNvSpPr>
              <a:spLocks noChangeArrowheads="1"/>
            </p:cNvSpPr>
            <p:nvPr/>
          </p:nvSpPr>
          <p:spPr bwMode="auto">
            <a:xfrm>
              <a:off x="3505200"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3" name="Rectangle 41">
              <a:extLst>
                <a:ext uri="{FF2B5EF4-FFF2-40B4-BE49-F238E27FC236}">
                  <a16:creationId xmlns:a16="http://schemas.microsoft.com/office/drawing/2014/main" id="{E31F7CC8-9B83-CE48-AEE6-E23676838E35}"/>
                </a:ext>
              </a:extLst>
            </p:cNvPr>
            <p:cNvSpPr>
              <a:spLocks noChangeArrowheads="1"/>
            </p:cNvSpPr>
            <p:nvPr/>
          </p:nvSpPr>
          <p:spPr bwMode="auto">
            <a:xfrm>
              <a:off x="58674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4" name="Rectangle 42">
              <a:extLst>
                <a:ext uri="{FF2B5EF4-FFF2-40B4-BE49-F238E27FC236}">
                  <a16:creationId xmlns:a16="http://schemas.microsoft.com/office/drawing/2014/main" id="{2805F5E3-2834-704B-9752-F7FF14A3C7CE}"/>
                </a:ext>
              </a:extLst>
            </p:cNvPr>
            <p:cNvSpPr>
              <a:spLocks noChangeArrowheads="1"/>
            </p:cNvSpPr>
            <p:nvPr/>
          </p:nvSpPr>
          <p:spPr bwMode="auto">
            <a:xfrm>
              <a:off x="58674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5" name="Rectangle 45">
              <a:extLst>
                <a:ext uri="{FF2B5EF4-FFF2-40B4-BE49-F238E27FC236}">
                  <a16:creationId xmlns:a16="http://schemas.microsoft.com/office/drawing/2014/main" id="{951F8E26-42B5-4F43-BC02-AA251BE3738F}"/>
                </a:ext>
              </a:extLst>
            </p:cNvPr>
            <p:cNvSpPr>
              <a:spLocks noChangeArrowheads="1"/>
            </p:cNvSpPr>
            <p:nvPr/>
          </p:nvSpPr>
          <p:spPr bwMode="auto">
            <a:xfrm>
              <a:off x="63246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6" name="Rectangle 46">
              <a:extLst>
                <a:ext uri="{FF2B5EF4-FFF2-40B4-BE49-F238E27FC236}">
                  <a16:creationId xmlns:a16="http://schemas.microsoft.com/office/drawing/2014/main" id="{63151BDD-CC86-D741-93EB-887B6C92C885}"/>
                </a:ext>
              </a:extLst>
            </p:cNvPr>
            <p:cNvSpPr>
              <a:spLocks noChangeArrowheads="1"/>
            </p:cNvSpPr>
            <p:nvPr/>
          </p:nvSpPr>
          <p:spPr bwMode="auto">
            <a:xfrm>
              <a:off x="63246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7" name="Rectangle 47">
              <a:extLst>
                <a:ext uri="{FF2B5EF4-FFF2-40B4-BE49-F238E27FC236}">
                  <a16:creationId xmlns:a16="http://schemas.microsoft.com/office/drawing/2014/main" id="{254837DA-1313-7348-B029-40F82F1788CF}"/>
                </a:ext>
              </a:extLst>
            </p:cNvPr>
            <p:cNvSpPr>
              <a:spLocks noChangeArrowheads="1"/>
            </p:cNvSpPr>
            <p:nvPr/>
          </p:nvSpPr>
          <p:spPr bwMode="auto">
            <a:xfrm>
              <a:off x="48768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498" name="Rectangle 49">
              <a:extLst>
                <a:ext uri="{FF2B5EF4-FFF2-40B4-BE49-F238E27FC236}">
                  <a16:creationId xmlns:a16="http://schemas.microsoft.com/office/drawing/2014/main" id="{D76387A1-2481-6D4E-B9C0-F6A7F037AD0B}"/>
                </a:ext>
              </a:extLst>
            </p:cNvPr>
            <p:cNvSpPr>
              <a:spLocks noChangeArrowheads="1"/>
            </p:cNvSpPr>
            <p:nvPr/>
          </p:nvSpPr>
          <p:spPr bwMode="auto">
            <a:xfrm>
              <a:off x="67818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499" name="Rectangle 50">
              <a:extLst>
                <a:ext uri="{FF2B5EF4-FFF2-40B4-BE49-F238E27FC236}">
                  <a16:creationId xmlns:a16="http://schemas.microsoft.com/office/drawing/2014/main" id="{165B5F5E-C514-9D46-83FD-E7FA8652BE17}"/>
                </a:ext>
              </a:extLst>
            </p:cNvPr>
            <p:cNvSpPr>
              <a:spLocks noChangeArrowheads="1"/>
            </p:cNvSpPr>
            <p:nvPr/>
          </p:nvSpPr>
          <p:spPr bwMode="auto">
            <a:xfrm>
              <a:off x="67818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00" name="Rectangle 51">
              <a:extLst>
                <a:ext uri="{FF2B5EF4-FFF2-40B4-BE49-F238E27FC236}">
                  <a16:creationId xmlns:a16="http://schemas.microsoft.com/office/drawing/2014/main" id="{FBE1F292-A655-2444-834A-8C54AD8E78F1}"/>
                </a:ext>
              </a:extLst>
            </p:cNvPr>
            <p:cNvSpPr>
              <a:spLocks noChangeArrowheads="1"/>
            </p:cNvSpPr>
            <p:nvPr/>
          </p:nvSpPr>
          <p:spPr bwMode="auto">
            <a:xfrm>
              <a:off x="54102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01" name="Rectangle 77">
              <a:extLst>
                <a:ext uri="{FF2B5EF4-FFF2-40B4-BE49-F238E27FC236}">
                  <a16:creationId xmlns:a16="http://schemas.microsoft.com/office/drawing/2014/main" id="{825FD884-A756-F74C-85B0-272F692A82DE}"/>
                </a:ext>
              </a:extLst>
            </p:cNvPr>
            <p:cNvSpPr>
              <a:spLocks noChangeArrowheads="1"/>
            </p:cNvSpPr>
            <p:nvPr/>
          </p:nvSpPr>
          <p:spPr bwMode="auto">
            <a:xfrm>
              <a:off x="54102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2" name="Rectangle 78">
              <a:extLst>
                <a:ext uri="{FF2B5EF4-FFF2-40B4-BE49-F238E27FC236}">
                  <a16:creationId xmlns:a16="http://schemas.microsoft.com/office/drawing/2014/main" id="{F942C963-D936-7B48-9358-63FC8DF6C20B}"/>
                </a:ext>
              </a:extLst>
            </p:cNvPr>
            <p:cNvSpPr>
              <a:spLocks noChangeArrowheads="1"/>
            </p:cNvSpPr>
            <p:nvPr/>
          </p:nvSpPr>
          <p:spPr bwMode="auto">
            <a:xfrm>
              <a:off x="72390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3" name="Rectangle 79">
              <a:extLst>
                <a:ext uri="{FF2B5EF4-FFF2-40B4-BE49-F238E27FC236}">
                  <a16:creationId xmlns:a16="http://schemas.microsoft.com/office/drawing/2014/main" id="{E38D306C-B269-5D49-9A7D-C9646C106755}"/>
                </a:ext>
              </a:extLst>
            </p:cNvPr>
            <p:cNvSpPr>
              <a:spLocks noChangeArrowheads="1"/>
            </p:cNvSpPr>
            <p:nvPr/>
          </p:nvSpPr>
          <p:spPr bwMode="auto">
            <a:xfrm>
              <a:off x="7239000" y="5629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04" name="Rectangle 80">
              <a:extLst>
                <a:ext uri="{FF2B5EF4-FFF2-40B4-BE49-F238E27FC236}">
                  <a16:creationId xmlns:a16="http://schemas.microsoft.com/office/drawing/2014/main" id="{683F1C22-FF6E-F843-9C0D-ABAC8B348CE9}"/>
                </a:ext>
              </a:extLst>
            </p:cNvPr>
            <p:cNvSpPr>
              <a:spLocks noChangeArrowheads="1"/>
            </p:cNvSpPr>
            <p:nvPr/>
          </p:nvSpPr>
          <p:spPr bwMode="auto">
            <a:xfrm>
              <a:off x="4876800" y="57419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5" name="Rectangle 41">
              <a:extLst>
                <a:ext uri="{FF2B5EF4-FFF2-40B4-BE49-F238E27FC236}">
                  <a16:creationId xmlns:a16="http://schemas.microsoft.com/office/drawing/2014/main" id="{69780F09-565B-CD4B-8EF6-CCA87B6CAC48}"/>
                </a:ext>
              </a:extLst>
            </p:cNvPr>
            <p:cNvSpPr>
              <a:spLocks noChangeArrowheads="1"/>
            </p:cNvSpPr>
            <p:nvPr/>
          </p:nvSpPr>
          <p:spPr bwMode="auto">
            <a:xfrm>
              <a:off x="58674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6" name="Rectangle 42">
              <a:extLst>
                <a:ext uri="{FF2B5EF4-FFF2-40B4-BE49-F238E27FC236}">
                  <a16:creationId xmlns:a16="http://schemas.microsoft.com/office/drawing/2014/main" id="{DB91046B-64BE-3B48-B508-E5C2794B1855}"/>
                </a:ext>
              </a:extLst>
            </p:cNvPr>
            <p:cNvSpPr>
              <a:spLocks noChangeArrowheads="1"/>
            </p:cNvSpPr>
            <p:nvPr/>
          </p:nvSpPr>
          <p:spPr bwMode="auto">
            <a:xfrm>
              <a:off x="58674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07" name="Rectangle 45">
              <a:extLst>
                <a:ext uri="{FF2B5EF4-FFF2-40B4-BE49-F238E27FC236}">
                  <a16:creationId xmlns:a16="http://schemas.microsoft.com/office/drawing/2014/main" id="{20F9344A-BBE4-694C-8D9A-EBD6495728B9}"/>
                </a:ext>
              </a:extLst>
            </p:cNvPr>
            <p:cNvSpPr>
              <a:spLocks noChangeArrowheads="1"/>
            </p:cNvSpPr>
            <p:nvPr/>
          </p:nvSpPr>
          <p:spPr bwMode="auto">
            <a:xfrm>
              <a:off x="63246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08" name="Rectangle 46">
              <a:extLst>
                <a:ext uri="{FF2B5EF4-FFF2-40B4-BE49-F238E27FC236}">
                  <a16:creationId xmlns:a16="http://schemas.microsoft.com/office/drawing/2014/main" id="{D79B46AF-B175-9C48-922A-4F31FF9087B6}"/>
                </a:ext>
              </a:extLst>
            </p:cNvPr>
            <p:cNvSpPr>
              <a:spLocks noChangeArrowheads="1"/>
            </p:cNvSpPr>
            <p:nvPr/>
          </p:nvSpPr>
          <p:spPr bwMode="auto">
            <a:xfrm>
              <a:off x="63246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09" name="Rectangle 47">
              <a:extLst>
                <a:ext uri="{FF2B5EF4-FFF2-40B4-BE49-F238E27FC236}">
                  <a16:creationId xmlns:a16="http://schemas.microsoft.com/office/drawing/2014/main" id="{E2F8E9FA-5FF0-9945-825B-9BB08340C232}"/>
                </a:ext>
              </a:extLst>
            </p:cNvPr>
            <p:cNvSpPr>
              <a:spLocks noChangeArrowheads="1"/>
            </p:cNvSpPr>
            <p:nvPr/>
          </p:nvSpPr>
          <p:spPr bwMode="auto">
            <a:xfrm>
              <a:off x="48768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0" name="Rectangle 49">
              <a:extLst>
                <a:ext uri="{FF2B5EF4-FFF2-40B4-BE49-F238E27FC236}">
                  <a16:creationId xmlns:a16="http://schemas.microsoft.com/office/drawing/2014/main" id="{0197144C-8830-B645-B47E-659B67CDC9DB}"/>
                </a:ext>
              </a:extLst>
            </p:cNvPr>
            <p:cNvSpPr>
              <a:spLocks noChangeArrowheads="1"/>
            </p:cNvSpPr>
            <p:nvPr/>
          </p:nvSpPr>
          <p:spPr bwMode="auto">
            <a:xfrm>
              <a:off x="67818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1" name="Rectangle 50">
              <a:extLst>
                <a:ext uri="{FF2B5EF4-FFF2-40B4-BE49-F238E27FC236}">
                  <a16:creationId xmlns:a16="http://schemas.microsoft.com/office/drawing/2014/main" id="{F2D22F49-FBFA-FD46-843E-1E6F2028EB4E}"/>
                </a:ext>
              </a:extLst>
            </p:cNvPr>
            <p:cNvSpPr>
              <a:spLocks noChangeArrowheads="1"/>
            </p:cNvSpPr>
            <p:nvPr/>
          </p:nvSpPr>
          <p:spPr bwMode="auto">
            <a:xfrm>
              <a:off x="67818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2" name="Rectangle 51">
              <a:extLst>
                <a:ext uri="{FF2B5EF4-FFF2-40B4-BE49-F238E27FC236}">
                  <a16:creationId xmlns:a16="http://schemas.microsoft.com/office/drawing/2014/main" id="{3850F5CD-BE59-6D4D-930B-54E07EA2EC24}"/>
                </a:ext>
              </a:extLst>
            </p:cNvPr>
            <p:cNvSpPr>
              <a:spLocks noChangeArrowheads="1"/>
            </p:cNvSpPr>
            <p:nvPr/>
          </p:nvSpPr>
          <p:spPr bwMode="auto">
            <a:xfrm>
              <a:off x="54102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3" name="Rectangle 77">
              <a:extLst>
                <a:ext uri="{FF2B5EF4-FFF2-40B4-BE49-F238E27FC236}">
                  <a16:creationId xmlns:a16="http://schemas.microsoft.com/office/drawing/2014/main" id="{8A67C4E9-333A-9549-B741-343347177C37}"/>
                </a:ext>
              </a:extLst>
            </p:cNvPr>
            <p:cNvSpPr>
              <a:spLocks noChangeArrowheads="1"/>
            </p:cNvSpPr>
            <p:nvPr/>
          </p:nvSpPr>
          <p:spPr bwMode="auto">
            <a:xfrm>
              <a:off x="54102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4" name="Rectangle 78">
              <a:extLst>
                <a:ext uri="{FF2B5EF4-FFF2-40B4-BE49-F238E27FC236}">
                  <a16:creationId xmlns:a16="http://schemas.microsoft.com/office/drawing/2014/main" id="{A6436C46-F027-EA49-8CE8-CF40A2F8DA4E}"/>
                </a:ext>
              </a:extLst>
            </p:cNvPr>
            <p:cNvSpPr>
              <a:spLocks noChangeArrowheads="1"/>
            </p:cNvSpPr>
            <p:nvPr/>
          </p:nvSpPr>
          <p:spPr bwMode="auto">
            <a:xfrm>
              <a:off x="72390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5" name="Rectangle 79">
              <a:extLst>
                <a:ext uri="{FF2B5EF4-FFF2-40B4-BE49-F238E27FC236}">
                  <a16:creationId xmlns:a16="http://schemas.microsoft.com/office/drawing/2014/main" id="{240321E4-C0FE-754B-A333-F62E9EDC9E9D}"/>
                </a:ext>
              </a:extLst>
            </p:cNvPr>
            <p:cNvSpPr>
              <a:spLocks noChangeArrowheads="1"/>
            </p:cNvSpPr>
            <p:nvPr/>
          </p:nvSpPr>
          <p:spPr bwMode="auto">
            <a:xfrm>
              <a:off x="7239000" y="5402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16" name="Rectangle 80">
              <a:extLst>
                <a:ext uri="{FF2B5EF4-FFF2-40B4-BE49-F238E27FC236}">
                  <a16:creationId xmlns:a16="http://schemas.microsoft.com/office/drawing/2014/main" id="{980DC191-3F8C-D64F-B5D1-171D2F57E620}"/>
                </a:ext>
              </a:extLst>
            </p:cNvPr>
            <p:cNvSpPr>
              <a:spLocks noChangeArrowheads="1"/>
            </p:cNvSpPr>
            <p:nvPr/>
          </p:nvSpPr>
          <p:spPr bwMode="auto">
            <a:xfrm>
              <a:off x="4876800" y="5514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7" name="Rectangle 41">
              <a:extLst>
                <a:ext uri="{FF2B5EF4-FFF2-40B4-BE49-F238E27FC236}">
                  <a16:creationId xmlns:a16="http://schemas.microsoft.com/office/drawing/2014/main" id="{546654C5-0BE5-D646-B658-A8B94E03CF8B}"/>
                </a:ext>
              </a:extLst>
            </p:cNvPr>
            <p:cNvSpPr>
              <a:spLocks noChangeArrowheads="1"/>
            </p:cNvSpPr>
            <p:nvPr/>
          </p:nvSpPr>
          <p:spPr bwMode="auto">
            <a:xfrm>
              <a:off x="58674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18" name="Rectangle 42">
              <a:extLst>
                <a:ext uri="{FF2B5EF4-FFF2-40B4-BE49-F238E27FC236}">
                  <a16:creationId xmlns:a16="http://schemas.microsoft.com/office/drawing/2014/main" id="{ED69C99C-E13E-0B41-A7A4-39B31475DCBB}"/>
                </a:ext>
              </a:extLst>
            </p:cNvPr>
            <p:cNvSpPr>
              <a:spLocks noChangeArrowheads="1"/>
            </p:cNvSpPr>
            <p:nvPr/>
          </p:nvSpPr>
          <p:spPr bwMode="auto">
            <a:xfrm>
              <a:off x="58674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19" name="Rectangle 45">
              <a:extLst>
                <a:ext uri="{FF2B5EF4-FFF2-40B4-BE49-F238E27FC236}">
                  <a16:creationId xmlns:a16="http://schemas.microsoft.com/office/drawing/2014/main" id="{08005A6A-6FD8-B240-9B1C-36C3D70377CE}"/>
                </a:ext>
              </a:extLst>
            </p:cNvPr>
            <p:cNvSpPr>
              <a:spLocks noChangeArrowheads="1"/>
            </p:cNvSpPr>
            <p:nvPr/>
          </p:nvSpPr>
          <p:spPr bwMode="auto">
            <a:xfrm>
              <a:off x="63246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0" name="Rectangle 46">
              <a:extLst>
                <a:ext uri="{FF2B5EF4-FFF2-40B4-BE49-F238E27FC236}">
                  <a16:creationId xmlns:a16="http://schemas.microsoft.com/office/drawing/2014/main" id="{B42DD8F5-7132-5F4D-B6B3-4093304A673B}"/>
                </a:ext>
              </a:extLst>
            </p:cNvPr>
            <p:cNvSpPr>
              <a:spLocks noChangeArrowheads="1"/>
            </p:cNvSpPr>
            <p:nvPr/>
          </p:nvSpPr>
          <p:spPr bwMode="auto">
            <a:xfrm>
              <a:off x="63246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1" name="Rectangle 47">
              <a:extLst>
                <a:ext uri="{FF2B5EF4-FFF2-40B4-BE49-F238E27FC236}">
                  <a16:creationId xmlns:a16="http://schemas.microsoft.com/office/drawing/2014/main" id="{922474F2-8F41-7B49-8BF1-5F05D5BC0D42}"/>
                </a:ext>
              </a:extLst>
            </p:cNvPr>
            <p:cNvSpPr>
              <a:spLocks noChangeArrowheads="1"/>
            </p:cNvSpPr>
            <p:nvPr/>
          </p:nvSpPr>
          <p:spPr bwMode="auto">
            <a:xfrm>
              <a:off x="48768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2" name="Rectangle 49">
              <a:extLst>
                <a:ext uri="{FF2B5EF4-FFF2-40B4-BE49-F238E27FC236}">
                  <a16:creationId xmlns:a16="http://schemas.microsoft.com/office/drawing/2014/main" id="{7517F270-3438-3542-AB18-81D5ECC8504B}"/>
                </a:ext>
              </a:extLst>
            </p:cNvPr>
            <p:cNvSpPr>
              <a:spLocks noChangeArrowheads="1"/>
            </p:cNvSpPr>
            <p:nvPr/>
          </p:nvSpPr>
          <p:spPr bwMode="auto">
            <a:xfrm>
              <a:off x="67818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3" name="Rectangle 50">
              <a:extLst>
                <a:ext uri="{FF2B5EF4-FFF2-40B4-BE49-F238E27FC236}">
                  <a16:creationId xmlns:a16="http://schemas.microsoft.com/office/drawing/2014/main" id="{F00487DA-201D-2B42-9FC1-C73B2B581E5C}"/>
                </a:ext>
              </a:extLst>
            </p:cNvPr>
            <p:cNvSpPr>
              <a:spLocks noChangeArrowheads="1"/>
            </p:cNvSpPr>
            <p:nvPr/>
          </p:nvSpPr>
          <p:spPr bwMode="auto">
            <a:xfrm>
              <a:off x="67818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4" name="Rectangle 51">
              <a:extLst>
                <a:ext uri="{FF2B5EF4-FFF2-40B4-BE49-F238E27FC236}">
                  <a16:creationId xmlns:a16="http://schemas.microsoft.com/office/drawing/2014/main" id="{550D1740-FEB7-094D-843A-F0C15D277C67}"/>
                </a:ext>
              </a:extLst>
            </p:cNvPr>
            <p:cNvSpPr>
              <a:spLocks noChangeArrowheads="1"/>
            </p:cNvSpPr>
            <p:nvPr/>
          </p:nvSpPr>
          <p:spPr bwMode="auto">
            <a:xfrm>
              <a:off x="54102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5" name="Rectangle 77">
              <a:extLst>
                <a:ext uri="{FF2B5EF4-FFF2-40B4-BE49-F238E27FC236}">
                  <a16:creationId xmlns:a16="http://schemas.microsoft.com/office/drawing/2014/main" id="{DDAEA2E2-260D-5946-9A44-684C6BD253DE}"/>
                </a:ext>
              </a:extLst>
            </p:cNvPr>
            <p:cNvSpPr>
              <a:spLocks noChangeArrowheads="1"/>
            </p:cNvSpPr>
            <p:nvPr/>
          </p:nvSpPr>
          <p:spPr bwMode="auto">
            <a:xfrm>
              <a:off x="54102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6" name="Rectangle 78">
              <a:extLst>
                <a:ext uri="{FF2B5EF4-FFF2-40B4-BE49-F238E27FC236}">
                  <a16:creationId xmlns:a16="http://schemas.microsoft.com/office/drawing/2014/main" id="{E90D726C-7A4F-3948-976C-5E5A0766216B}"/>
                </a:ext>
              </a:extLst>
            </p:cNvPr>
            <p:cNvSpPr>
              <a:spLocks noChangeArrowheads="1"/>
            </p:cNvSpPr>
            <p:nvPr/>
          </p:nvSpPr>
          <p:spPr bwMode="auto">
            <a:xfrm>
              <a:off x="72390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7" name="Rectangle 79">
              <a:extLst>
                <a:ext uri="{FF2B5EF4-FFF2-40B4-BE49-F238E27FC236}">
                  <a16:creationId xmlns:a16="http://schemas.microsoft.com/office/drawing/2014/main" id="{7AC1F4DA-79C8-844B-8A04-657A56C0BF3E}"/>
                </a:ext>
              </a:extLst>
            </p:cNvPr>
            <p:cNvSpPr>
              <a:spLocks noChangeArrowheads="1"/>
            </p:cNvSpPr>
            <p:nvPr/>
          </p:nvSpPr>
          <p:spPr bwMode="auto">
            <a:xfrm>
              <a:off x="7239000" y="5175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28" name="Rectangle 80">
              <a:extLst>
                <a:ext uri="{FF2B5EF4-FFF2-40B4-BE49-F238E27FC236}">
                  <a16:creationId xmlns:a16="http://schemas.microsoft.com/office/drawing/2014/main" id="{F7B16156-FB64-5E4A-AC03-61C6FB442C69}"/>
                </a:ext>
              </a:extLst>
            </p:cNvPr>
            <p:cNvSpPr>
              <a:spLocks noChangeArrowheads="1"/>
            </p:cNvSpPr>
            <p:nvPr/>
          </p:nvSpPr>
          <p:spPr bwMode="auto">
            <a:xfrm>
              <a:off x="4876800" y="5287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29" name="Rectangle 41">
              <a:extLst>
                <a:ext uri="{FF2B5EF4-FFF2-40B4-BE49-F238E27FC236}">
                  <a16:creationId xmlns:a16="http://schemas.microsoft.com/office/drawing/2014/main" id="{B031266A-0867-534C-B7DC-6EB1144D5734}"/>
                </a:ext>
              </a:extLst>
            </p:cNvPr>
            <p:cNvSpPr>
              <a:spLocks noChangeArrowheads="1"/>
            </p:cNvSpPr>
            <p:nvPr/>
          </p:nvSpPr>
          <p:spPr bwMode="auto">
            <a:xfrm>
              <a:off x="58674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0" name="Rectangle 42">
              <a:extLst>
                <a:ext uri="{FF2B5EF4-FFF2-40B4-BE49-F238E27FC236}">
                  <a16:creationId xmlns:a16="http://schemas.microsoft.com/office/drawing/2014/main" id="{5F049E4B-7A83-A947-AAAA-2F63A6F9A5B9}"/>
                </a:ext>
              </a:extLst>
            </p:cNvPr>
            <p:cNvSpPr>
              <a:spLocks noChangeArrowheads="1"/>
            </p:cNvSpPr>
            <p:nvPr/>
          </p:nvSpPr>
          <p:spPr bwMode="auto">
            <a:xfrm>
              <a:off x="58674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1" name="Rectangle 45">
              <a:extLst>
                <a:ext uri="{FF2B5EF4-FFF2-40B4-BE49-F238E27FC236}">
                  <a16:creationId xmlns:a16="http://schemas.microsoft.com/office/drawing/2014/main" id="{3CF52305-ABA2-9141-85FE-7369E808CEBC}"/>
                </a:ext>
              </a:extLst>
            </p:cNvPr>
            <p:cNvSpPr>
              <a:spLocks noChangeArrowheads="1"/>
            </p:cNvSpPr>
            <p:nvPr/>
          </p:nvSpPr>
          <p:spPr bwMode="auto">
            <a:xfrm>
              <a:off x="63246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2" name="Rectangle 46">
              <a:extLst>
                <a:ext uri="{FF2B5EF4-FFF2-40B4-BE49-F238E27FC236}">
                  <a16:creationId xmlns:a16="http://schemas.microsoft.com/office/drawing/2014/main" id="{B671DAB7-4FB7-2941-9296-95717DA7D347}"/>
                </a:ext>
              </a:extLst>
            </p:cNvPr>
            <p:cNvSpPr>
              <a:spLocks noChangeArrowheads="1"/>
            </p:cNvSpPr>
            <p:nvPr/>
          </p:nvSpPr>
          <p:spPr bwMode="auto">
            <a:xfrm>
              <a:off x="63246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3" name="Rectangle 47">
              <a:extLst>
                <a:ext uri="{FF2B5EF4-FFF2-40B4-BE49-F238E27FC236}">
                  <a16:creationId xmlns:a16="http://schemas.microsoft.com/office/drawing/2014/main" id="{4C901E58-9506-FC46-B26F-2E006FCE0307}"/>
                </a:ext>
              </a:extLst>
            </p:cNvPr>
            <p:cNvSpPr>
              <a:spLocks noChangeArrowheads="1"/>
            </p:cNvSpPr>
            <p:nvPr/>
          </p:nvSpPr>
          <p:spPr bwMode="auto">
            <a:xfrm>
              <a:off x="48768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4" name="Rectangle 49">
              <a:extLst>
                <a:ext uri="{FF2B5EF4-FFF2-40B4-BE49-F238E27FC236}">
                  <a16:creationId xmlns:a16="http://schemas.microsoft.com/office/drawing/2014/main" id="{A295BC65-335C-9441-82CA-2D698227A224}"/>
                </a:ext>
              </a:extLst>
            </p:cNvPr>
            <p:cNvSpPr>
              <a:spLocks noChangeArrowheads="1"/>
            </p:cNvSpPr>
            <p:nvPr/>
          </p:nvSpPr>
          <p:spPr bwMode="auto">
            <a:xfrm>
              <a:off x="67818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5" name="Rectangle 50">
              <a:extLst>
                <a:ext uri="{FF2B5EF4-FFF2-40B4-BE49-F238E27FC236}">
                  <a16:creationId xmlns:a16="http://schemas.microsoft.com/office/drawing/2014/main" id="{498A8A91-7A73-CD42-9E60-0BA91C5FE14B}"/>
                </a:ext>
              </a:extLst>
            </p:cNvPr>
            <p:cNvSpPr>
              <a:spLocks noChangeArrowheads="1"/>
            </p:cNvSpPr>
            <p:nvPr/>
          </p:nvSpPr>
          <p:spPr bwMode="auto">
            <a:xfrm>
              <a:off x="67818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6" name="Rectangle 51">
              <a:extLst>
                <a:ext uri="{FF2B5EF4-FFF2-40B4-BE49-F238E27FC236}">
                  <a16:creationId xmlns:a16="http://schemas.microsoft.com/office/drawing/2014/main" id="{E88FF088-7E71-8348-93A4-732ECB9FBC2B}"/>
                </a:ext>
              </a:extLst>
            </p:cNvPr>
            <p:cNvSpPr>
              <a:spLocks noChangeArrowheads="1"/>
            </p:cNvSpPr>
            <p:nvPr/>
          </p:nvSpPr>
          <p:spPr bwMode="auto">
            <a:xfrm>
              <a:off x="54102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37" name="Rectangle 459">
              <a:extLst>
                <a:ext uri="{FF2B5EF4-FFF2-40B4-BE49-F238E27FC236}">
                  <a16:creationId xmlns:a16="http://schemas.microsoft.com/office/drawing/2014/main" id="{A798369E-A19F-B84A-89B6-FE001B9D1DDF}"/>
                </a:ext>
              </a:extLst>
            </p:cNvPr>
            <p:cNvSpPr>
              <a:spLocks noChangeArrowheads="1"/>
            </p:cNvSpPr>
            <p:nvPr/>
          </p:nvSpPr>
          <p:spPr bwMode="auto">
            <a:xfrm>
              <a:off x="54102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8" name="Rectangle 460">
              <a:extLst>
                <a:ext uri="{FF2B5EF4-FFF2-40B4-BE49-F238E27FC236}">
                  <a16:creationId xmlns:a16="http://schemas.microsoft.com/office/drawing/2014/main" id="{C5B0D3D8-7392-2E43-A992-D3539D78027D}"/>
                </a:ext>
              </a:extLst>
            </p:cNvPr>
            <p:cNvSpPr>
              <a:spLocks noChangeArrowheads="1"/>
            </p:cNvSpPr>
            <p:nvPr/>
          </p:nvSpPr>
          <p:spPr bwMode="auto">
            <a:xfrm>
              <a:off x="72390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39" name="Rectangle 461">
              <a:extLst>
                <a:ext uri="{FF2B5EF4-FFF2-40B4-BE49-F238E27FC236}">
                  <a16:creationId xmlns:a16="http://schemas.microsoft.com/office/drawing/2014/main" id="{C3100BAE-CA76-4049-A7C5-8BD7C09F0CB6}"/>
                </a:ext>
              </a:extLst>
            </p:cNvPr>
            <p:cNvSpPr>
              <a:spLocks noChangeArrowheads="1"/>
            </p:cNvSpPr>
            <p:nvPr/>
          </p:nvSpPr>
          <p:spPr bwMode="auto">
            <a:xfrm>
              <a:off x="7239000" y="4948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40" name="Rectangle 462">
              <a:extLst>
                <a:ext uri="{FF2B5EF4-FFF2-40B4-BE49-F238E27FC236}">
                  <a16:creationId xmlns:a16="http://schemas.microsoft.com/office/drawing/2014/main" id="{2855D212-33A8-524C-A46A-78CA422221F6}"/>
                </a:ext>
              </a:extLst>
            </p:cNvPr>
            <p:cNvSpPr>
              <a:spLocks noChangeArrowheads="1"/>
            </p:cNvSpPr>
            <p:nvPr/>
          </p:nvSpPr>
          <p:spPr bwMode="auto">
            <a:xfrm>
              <a:off x="4876800" y="5060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1" name="Rectangle 41">
              <a:extLst>
                <a:ext uri="{FF2B5EF4-FFF2-40B4-BE49-F238E27FC236}">
                  <a16:creationId xmlns:a16="http://schemas.microsoft.com/office/drawing/2014/main" id="{3C9B0251-94E5-2C40-90CD-99DBBDC15D41}"/>
                </a:ext>
              </a:extLst>
            </p:cNvPr>
            <p:cNvSpPr>
              <a:spLocks noChangeArrowheads="1"/>
            </p:cNvSpPr>
            <p:nvPr/>
          </p:nvSpPr>
          <p:spPr bwMode="auto">
            <a:xfrm>
              <a:off x="58674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2" name="Rectangle 42">
              <a:extLst>
                <a:ext uri="{FF2B5EF4-FFF2-40B4-BE49-F238E27FC236}">
                  <a16:creationId xmlns:a16="http://schemas.microsoft.com/office/drawing/2014/main" id="{55CBE5FA-55A9-AD47-A38C-28791085A5E3}"/>
                </a:ext>
              </a:extLst>
            </p:cNvPr>
            <p:cNvSpPr>
              <a:spLocks noChangeArrowheads="1"/>
            </p:cNvSpPr>
            <p:nvPr/>
          </p:nvSpPr>
          <p:spPr bwMode="auto">
            <a:xfrm>
              <a:off x="58674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3" name="Rectangle 45">
              <a:extLst>
                <a:ext uri="{FF2B5EF4-FFF2-40B4-BE49-F238E27FC236}">
                  <a16:creationId xmlns:a16="http://schemas.microsoft.com/office/drawing/2014/main" id="{F160C5E3-0724-4048-829B-A7DB17BA0E31}"/>
                </a:ext>
              </a:extLst>
            </p:cNvPr>
            <p:cNvSpPr>
              <a:spLocks noChangeArrowheads="1"/>
            </p:cNvSpPr>
            <p:nvPr/>
          </p:nvSpPr>
          <p:spPr bwMode="auto">
            <a:xfrm>
              <a:off x="63246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4" name="Rectangle 46">
              <a:extLst>
                <a:ext uri="{FF2B5EF4-FFF2-40B4-BE49-F238E27FC236}">
                  <a16:creationId xmlns:a16="http://schemas.microsoft.com/office/drawing/2014/main" id="{1E9D7624-9D1D-704D-8CBB-D62ABE6D030E}"/>
                </a:ext>
              </a:extLst>
            </p:cNvPr>
            <p:cNvSpPr>
              <a:spLocks noChangeArrowheads="1"/>
            </p:cNvSpPr>
            <p:nvPr/>
          </p:nvSpPr>
          <p:spPr bwMode="auto">
            <a:xfrm>
              <a:off x="63246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5" name="Rectangle 47">
              <a:extLst>
                <a:ext uri="{FF2B5EF4-FFF2-40B4-BE49-F238E27FC236}">
                  <a16:creationId xmlns:a16="http://schemas.microsoft.com/office/drawing/2014/main" id="{F7B33A63-907B-114A-B700-D7230BA7498E}"/>
                </a:ext>
              </a:extLst>
            </p:cNvPr>
            <p:cNvSpPr>
              <a:spLocks noChangeArrowheads="1"/>
            </p:cNvSpPr>
            <p:nvPr/>
          </p:nvSpPr>
          <p:spPr bwMode="auto">
            <a:xfrm>
              <a:off x="48768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6" name="Rectangle 49">
              <a:extLst>
                <a:ext uri="{FF2B5EF4-FFF2-40B4-BE49-F238E27FC236}">
                  <a16:creationId xmlns:a16="http://schemas.microsoft.com/office/drawing/2014/main" id="{E10F3F3E-B5A7-9E4C-807C-9379A2602267}"/>
                </a:ext>
              </a:extLst>
            </p:cNvPr>
            <p:cNvSpPr>
              <a:spLocks noChangeArrowheads="1"/>
            </p:cNvSpPr>
            <p:nvPr/>
          </p:nvSpPr>
          <p:spPr bwMode="auto">
            <a:xfrm>
              <a:off x="67818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47" name="Rectangle 50">
              <a:extLst>
                <a:ext uri="{FF2B5EF4-FFF2-40B4-BE49-F238E27FC236}">
                  <a16:creationId xmlns:a16="http://schemas.microsoft.com/office/drawing/2014/main" id="{3E27A985-8638-BD40-8E60-7A4DDC61DC59}"/>
                </a:ext>
              </a:extLst>
            </p:cNvPr>
            <p:cNvSpPr>
              <a:spLocks noChangeArrowheads="1"/>
            </p:cNvSpPr>
            <p:nvPr/>
          </p:nvSpPr>
          <p:spPr bwMode="auto">
            <a:xfrm>
              <a:off x="67818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8" name="Rectangle 51">
              <a:extLst>
                <a:ext uri="{FF2B5EF4-FFF2-40B4-BE49-F238E27FC236}">
                  <a16:creationId xmlns:a16="http://schemas.microsoft.com/office/drawing/2014/main" id="{F69CF903-F840-B64A-9123-9C68EAA77125}"/>
                </a:ext>
              </a:extLst>
            </p:cNvPr>
            <p:cNvSpPr>
              <a:spLocks noChangeArrowheads="1"/>
            </p:cNvSpPr>
            <p:nvPr/>
          </p:nvSpPr>
          <p:spPr bwMode="auto">
            <a:xfrm>
              <a:off x="54102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49" name="Rectangle 471">
              <a:extLst>
                <a:ext uri="{FF2B5EF4-FFF2-40B4-BE49-F238E27FC236}">
                  <a16:creationId xmlns:a16="http://schemas.microsoft.com/office/drawing/2014/main" id="{23AFFC0C-80D6-1044-B4DA-28AE1486519A}"/>
                </a:ext>
              </a:extLst>
            </p:cNvPr>
            <p:cNvSpPr>
              <a:spLocks noChangeArrowheads="1"/>
            </p:cNvSpPr>
            <p:nvPr/>
          </p:nvSpPr>
          <p:spPr bwMode="auto">
            <a:xfrm>
              <a:off x="54102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0" name="Rectangle 472">
              <a:extLst>
                <a:ext uri="{FF2B5EF4-FFF2-40B4-BE49-F238E27FC236}">
                  <a16:creationId xmlns:a16="http://schemas.microsoft.com/office/drawing/2014/main" id="{2D7832F3-0385-844A-80C2-8D7D7505E819}"/>
                </a:ext>
              </a:extLst>
            </p:cNvPr>
            <p:cNvSpPr>
              <a:spLocks noChangeArrowheads="1"/>
            </p:cNvSpPr>
            <p:nvPr/>
          </p:nvSpPr>
          <p:spPr bwMode="auto">
            <a:xfrm>
              <a:off x="72390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1" name="Rectangle 473">
              <a:extLst>
                <a:ext uri="{FF2B5EF4-FFF2-40B4-BE49-F238E27FC236}">
                  <a16:creationId xmlns:a16="http://schemas.microsoft.com/office/drawing/2014/main" id="{6EE9F1C1-B50F-E64C-9ACF-366AC36356DB}"/>
                </a:ext>
              </a:extLst>
            </p:cNvPr>
            <p:cNvSpPr>
              <a:spLocks noChangeArrowheads="1"/>
            </p:cNvSpPr>
            <p:nvPr/>
          </p:nvSpPr>
          <p:spPr bwMode="auto">
            <a:xfrm>
              <a:off x="7239000" y="4721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52" name="Rectangle 474">
              <a:extLst>
                <a:ext uri="{FF2B5EF4-FFF2-40B4-BE49-F238E27FC236}">
                  <a16:creationId xmlns:a16="http://schemas.microsoft.com/office/drawing/2014/main" id="{1A9534BD-62D8-FB42-BE02-2D9E49F7852B}"/>
                </a:ext>
              </a:extLst>
            </p:cNvPr>
            <p:cNvSpPr>
              <a:spLocks noChangeArrowheads="1"/>
            </p:cNvSpPr>
            <p:nvPr/>
          </p:nvSpPr>
          <p:spPr bwMode="auto">
            <a:xfrm>
              <a:off x="4876800" y="4833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3" name="Rectangle 41">
              <a:extLst>
                <a:ext uri="{FF2B5EF4-FFF2-40B4-BE49-F238E27FC236}">
                  <a16:creationId xmlns:a16="http://schemas.microsoft.com/office/drawing/2014/main" id="{FAF1178A-D5D6-4642-B6BC-FAA0091409C7}"/>
                </a:ext>
              </a:extLst>
            </p:cNvPr>
            <p:cNvSpPr>
              <a:spLocks noChangeArrowheads="1"/>
            </p:cNvSpPr>
            <p:nvPr/>
          </p:nvSpPr>
          <p:spPr bwMode="auto">
            <a:xfrm>
              <a:off x="58674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4" name="Rectangle 42">
              <a:extLst>
                <a:ext uri="{FF2B5EF4-FFF2-40B4-BE49-F238E27FC236}">
                  <a16:creationId xmlns:a16="http://schemas.microsoft.com/office/drawing/2014/main" id="{40D3F815-DFFE-E14B-AAE8-5CCC0256B9A7}"/>
                </a:ext>
              </a:extLst>
            </p:cNvPr>
            <p:cNvSpPr>
              <a:spLocks noChangeArrowheads="1"/>
            </p:cNvSpPr>
            <p:nvPr/>
          </p:nvSpPr>
          <p:spPr bwMode="auto">
            <a:xfrm>
              <a:off x="58674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55" name="Rectangle 45">
              <a:extLst>
                <a:ext uri="{FF2B5EF4-FFF2-40B4-BE49-F238E27FC236}">
                  <a16:creationId xmlns:a16="http://schemas.microsoft.com/office/drawing/2014/main" id="{5CA3E260-D618-6448-86A5-D039CEF8950F}"/>
                </a:ext>
              </a:extLst>
            </p:cNvPr>
            <p:cNvSpPr>
              <a:spLocks noChangeArrowheads="1"/>
            </p:cNvSpPr>
            <p:nvPr/>
          </p:nvSpPr>
          <p:spPr bwMode="auto">
            <a:xfrm>
              <a:off x="63246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6" name="Rectangle 46">
              <a:extLst>
                <a:ext uri="{FF2B5EF4-FFF2-40B4-BE49-F238E27FC236}">
                  <a16:creationId xmlns:a16="http://schemas.microsoft.com/office/drawing/2014/main" id="{C90D0893-02DC-C843-9987-A3D5AA27E736}"/>
                </a:ext>
              </a:extLst>
            </p:cNvPr>
            <p:cNvSpPr>
              <a:spLocks noChangeArrowheads="1"/>
            </p:cNvSpPr>
            <p:nvPr/>
          </p:nvSpPr>
          <p:spPr bwMode="auto">
            <a:xfrm>
              <a:off x="63246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57" name="Rectangle 47">
              <a:extLst>
                <a:ext uri="{FF2B5EF4-FFF2-40B4-BE49-F238E27FC236}">
                  <a16:creationId xmlns:a16="http://schemas.microsoft.com/office/drawing/2014/main" id="{5644E6ED-8F89-0446-B69F-61781DBB576B}"/>
                </a:ext>
              </a:extLst>
            </p:cNvPr>
            <p:cNvSpPr>
              <a:spLocks noChangeArrowheads="1"/>
            </p:cNvSpPr>
            <p:nvPr/>
          </p:nvSpPr>
          <p:spPr bwMode="auto">
            <a:xfrm>
              <a:off x="48768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58" name="Rectangle 49">
              <a:extLst>
                <a:ext uri="{FF2B5EF4-FFF2-40B4-BE49-F238E27FC236}">
                  <a16:creationId xmlns:a16="http://schemas.microsoft.com/office/drawing/2014/main" id="{C26B5686-B048-E44C-B437-8D8FDBBC921B}"/>
                </a:ext>
              </a:extLst>
            </p:cNvPr>
            <p:cNvSpPr>
              <a:spLocks noChangeArrowheads="1"/>
            </p:cNvSpPr>
            <p:nvPr/>
          </p:nvSpPr>
          <p:spPr bwMode="auto">
            <a:xfrm>
              <a:off x="67818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59" name="Rectangle 50">
              <a:extLst>
                <a:ext uri="{FF2B5EF4-FFF2-40B4-BE49-F238E27FC236}">
                  <a16:creationId xmlns:a16="http://schemas.microsoft.com/office/drawing/2014/main" id="{E0C354E9-D0E8-8941-B701-D095243C9AE5}"/>
                </a:ext>
              </a:extLst>
            </p:cNvPr>
            <p:cNvSpPr>
              <a:spLocks noChangeArrowheads="1"/>
            </p:cNvSpPr>
            <p:nvPr/>
          </p:nvSpPr>
          <p:spPr bwMode="auto">
            <a:xfrm>
              <a:off x="67818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60" name="Rectangle 51">
              <a:extLst>
                <a:ext uri="{FF2B5EF4-FFF2-40B4-BE49-F238E27FC236}">
                  <a16:creationId xmlns:a16="http://schemas.microsoft.com/office/drawing/2014/main" id="{3126A423-59FD-4E45-AEDA-4FFBACCD7C7E}"/>
                </a:ext>
              </a:extLst>
            </p:cNvPr>
            <p:cNvSpPr>
              <a:spLocks noChangeArrowheads="1"/>
            </p:cNvSpPr>
            <p:nvPr/>
          </p:nvSpPr>
          <p:spPr bwMode="auto">
            <a:xfrm>
              <a:off x="54102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61" name="Rectangle 483">
              <a:extLst>
                <a:ext uri="{FF2B5EF4-FFF2-40B4-BE49-F238E27FC236}">
                  <a16:creationId xmlns:a16="http://schemas.microsoft.com/office/drawing/2014/main" id="{5D027F29-7E78-8649-AAA6-DD35C01E3665}"/>
                </a:ext>
              </a:extLst>
            </p:cNvPr>
            <p:cNvSpPr>
              <a:spLocks noChangeArrowheads="1"/>
            </p:cNvSpPr>
            <p:nvPr/>
          </p:nvSpPr>
          <p:spPr bwMode="auto">
            <a:xfrm>
              <a:off x="54102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2" name="Rectangle 484">
              <a:extLst>
                <a:ext uri="{FF2B5EF4-FFF2-40B4-BE49-F238E27FC236}">
                  <a16:creationId xmlns:a16="http://schemas.microsoft.com/office/drawing/2014/main" id="{049D38C8-764D-B54E-A96B-87438014F5C0}"/>
                </a:ext>
              </a:extLst>
            </p:cNvPr>
            <p:cNvSpPr>
              <a:spLocks noChangeArrowheads="1"/>
            </p:cNvSpPr>
            <p:nvPr/>
          </p:nvSpPr>
          <p:spPr bwMode="auto">
            <a:xfrm>
              <a:off x="72390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3" name="Rectangle 485">
              <a:extLst>
                <a:ext uri="{FF2B5EF4-FFF2-40B4-BE49-F238E27FC236}">
                  <a16:creationId xmlns:a16="http://schemas.microsoft.com/office/drawing/2014/main" id="{7372C7D5-4EA1-754E-A76D-9C9366326E9E}"/>
                </a:ext>
              </a:extLst>
            </p:cNvPr>
            <p:cNvSpPr>
              <a:spLocks noChangeArrowheads="1"/>
            </p:cNvSpPr>
            <p:nvPr/>
          </p:nvSpPr>
          <p:spPr bwMode="auto">
            <a:xfrm>
              <a:off x="7239000" y="44942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64" name="Rectangle 486">
              <a:extLst>
                <a:ext uri="{FF2B5EF4-FFF2-40B4-BE49-F238E27FC236}">
                  <a16:creationId xmlns:a16="http://schemas.microsoft.com/office/drawing/2014/main" id="{F7F95A60-068B-E446-97DD-06231C61589A}"/>
                </a:ext>
              </a:extLst>
            </p:cNvPr>
            <p:cNvSpPr>
              <a:spLocks noChangeArrowheads="1"/>
            </p:cNvSpPr>
            <p:nvPr/>
          </p:nvSpPr>
          <p:spPr bwMode="auto">
            <a:xfrm>
              <a:off x="4876800" y="4606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5" name="Rectangle 41">
              <a:extLst>
                <a:ext uri="{FF2B5EF4-FFF2-40B4-BE49-F238E27FC236}">
                  <a16:creationId xmlns:a16="http://schemas.microsoft.com/office/drawing/2014/main" id="{A7D956D9-7A0E-4540-A1CF-009A7368D7C8}"/>
                </a:ext>
              </a:extLst>
            </p:cNvPr>
            <p:cNvSpPr>
              <a:spLocks noChangeArrowheads="1"/>
            </p:cNvSpPr>
            <p:nvPr/>
          </p:nvSpPr>
          <p:spPr bwMode="auto">
            <a:xfrm>
              <a:off x="58674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6" name="Rectangle 42">
              <a:extLst>
                <a:ext uri="{FF2B5EF4-FFF2-40B4-BE49-F238E27FC236}">
                  <a16:creationId xmlns:a16="http://schemas.microsoft.com/office/drawing/2014/main" id="{7D332A54-F991-3344-8D6B-97014003C090}"/>
                </a:ext>
              </a:extLst>
            </p:cNvPr>
            <p:cNvSpPr>
              <a:spLocks noChangeArrowheads="1"/>
            </p:cNvSpPr>
            <p:nvPr/>
          </p:nvSpPr>
          <p:spPr bwMode="auto">
            <a:xfrm>
              <a:off x="58674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67" name="Rectangle 45">
              <a:extLst>
                <a:ext uri="{FF2B5EF4-FFF2-40B4-BE49-F238E27FC236}">
                  <a16:creationId xmlns:a16="http://schemas.microsoft.com/office/drawing/2014/main" id="{E1A9CE72-73F3-5A4C-8FAC-AECDD00E6DFD}"/>
                </a:ext>
              </a:extLst>
            </p:cNvPr>
            <p:cNvSpPr>
              <a:spLocks noChangeArrowheads="1"/>
            </p:cNvSpPr>
            <p:nvPr/>
          </p:nvSpPr>
          <p:spPr bwMode="auto">
            <a:xfrm>
              <a:off x="63246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68" name="Rectangle 46">
              <a:extLst>
                <a:ext uri="{FF2B5EF4-FFF2-40B4-BE49-F238E27FC236}">
                  <a16:creationId xmlns:a16="http://schemas.microsoft.com/office/drawing/2014/main" id="{4E9538E8-B911-BE45-BDC5-8E9750A73380}"/>
                </a:ext>
              </a:extLst>
            </p:cNvPr>
            <p:cNvSpPr>
              <a:spLocks noChangeArrowheads="1"/>
            </p:cNvSpPr>
            <p:nvPr/>
          </p:nvSpPr>
          <p:spPr bwMode="auto">
            <a:xfrm>
              <a:off x="63246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69" name="Rectangle 49">
              <a:extLst>
                <a:ext uri="{FF2B5EF4-FFF2-40B4-BE49-F238E27FC236}">
                  <a16:creationId xmlns:a16="http://schemas.microsoft.com/office/drawing/2014/main" id="{69D4E339-F070-8F4D-A9FF-F98EA60C4D13}"/>
                </a:ext>
              </a:extLst>
            </p:cNvPr>
            <p:cNvSpPr>
              <a:spLocks noChangeArrowheads="1"/>
            </p:cNvSpPr>
            <p:nvPr/>
          </p:nvSpPr>
          <p:spPr bwMode="auto">
            <a:xfrm>
              <a:off x="67818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0" name="Rectangle 50">
              <a:extLst>
                <a:ext uri="{FF2B5EF4-FFF2-40B4-BE49-F238E27FC236}">
                  <a16:creationId xmlns:a16="http://schemas.microsoft.com/office/drawing/2014/main" id="{EE2BC4A7-2D0A-FD4D-8F4C-6A818192C015}"/>
                </a:ext>
              </a:extLst>
            </p:cNvPr>
            <p:cNvSpPr>
              <a:spLocks noChangeArrowheads="1"/>
            </p:cNvSpPr>
            <p:nvPr/>
          </p:nvSpPr>
          <p:spPr bwMode="auto">
            <a:xfrm>
              <a:off x="67818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1" name="Rectangle 51">
              <a:extLst>
                <a:ext uri="{FF2B5EF4-FFF2-40B4-BE49-F238E27FC236}">
                  <a16:creationId xmlns:a16="http://schemas.microsoft.com/office/drawing/2014/main" id="{5999F38F-A699-7B45-9534-191A065E3EA5}"/>
                </a:ext>
              </a:extLst>
            </p:cNvPr>
            <p:cNvSpPr>
              <a:spLocks noChangeArrowheads="1"/>
            </p:cNvSpPr>
            <p:nvPr/>
          </p:nvSpPr>
          <p:spPr bwMode="auto">
            <a:xfrm>
              <a:off x="54102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2" name="Rectangle 494">
              <a:extLst>
                <a:ext uri="{FF2B5EF4-FFF2-40B4-BE49-F238E27FC236}">
                  <a16:creationId xmlns:a16="http://schemas.microsoft.com/office/drawing/2014/main" id="{9D6CB57E-12FC-0540-9C86-075716AA4429}"/>
                </a:ext>
              </a:extLst>
            </p:cNvPr>
            <p:cNvSpPr>
              <a:spLocks noChangeArrowheads="1"/>
            </p:cNvSpPr>
            <p:nvPr/>
          </p:nvSpPr>
          <p:spPr bwMode="auto">
            <a:xfrm>
              <a:off x="54102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3" name="Rectangle 495">
              <a:extLst>
                <a:ext uri="{FF2B5EF4-FFF2-40B4-BE49-F238E27FC236}">
                  <a16:creationId xmlns:a16="http://schemas.microsoft.com/office/drawing/2014/main" id="{AC6A9D9D-70D7-2747-9BE3-5F8D2C98F2B8}"/>
                </a:ext>
              </a:extLst>
            </p:cNvPr>
            <p:cNvSpPr>
              <a:spLocks noChangeArrowheads="1"/>
            </p:cNvSpPr>
            <p:nvPr/>
          </p:nvSpPr>
          <p:spPr bwMode="auto">
            <a:xfrm>
              <a:off x="72390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4" name="Rectangle 51">
              <a:extLst>
                <a:ext uri="{FF2B5EF4-FFF2-40B4-BE49-F238E27FC236}">
                  <a16:creationId xmlns:a16="http://schemas.microsoft.com/office/drawing/2014/main" id="{13536FCB-7073-EC47-9CD7-CF2C0765ABB0}"/>
                </a:ext>
              </a:extLst>
            </p:cNvPr>
            <p:cNvSpPr>
              <a:spLocks noChangeArrowheads="1"/>
            </p:cNvSpPr>
            <p:nvPr/>
          </p:nvSpPr>
          <p:spPr bwMode="auto">
            <a:xfrm>
              <a:off x="4876800" y="42672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5" name="Rectangle 498">
              <a:extLst>
                <a:ext uri="{FF2B5EF4-FFF2-40B4-BE49-F238E27FC236}">
                  <a16:creationId xmlns:a16="http://schemas.microsoft.com/office/drawing/2014/main" id="{C551FEF1-8317-2E46-92A7-F0FB338E2198}"/>
                </a:ext>
              </a:extLst>
            </p:cNvPr>
            <p:cNvSpPr>
              <a:spLocks noChangeArrowheads="1"/>
            </p:cNvSpPr>
            <p:nvPr/>
          </p:nvSpPr>
          <p:spPr bwMode="auto">
            <a:xfrm>
              <a:off x="4876800" y="43799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6" name="Rectangle 41">
              <a:extLst>
                <a:ext uri="{FF2B5EF4-FFF2-40B4-BE49-F238E27FC236}">
                  <a16:creationId xmlns:a16="http://schemas.microsoft.com/office/drawing/2014/main" id="{1E8C47B0-39C1-A946-B746-439E36073AFF}"/>
                </a:ext>
              </a:extLst>
            </p:cNvPr>
            <p:cNvSpPr>
              <a:spLocks noChangeArrowheads="1"/>
            </p:cNvSpPr>
            <p:nvPr/>
          </p:nvSpPr>
          <p:spPr bwMode="auto">
            <a:xfrm>
              <a:off x="58674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7" name="Rectangle 42">
              <a:extLst>
                <a:ext uri="{FF2B5EF4-FFF2-40B4-BE49-F238E27FC236}">
                  <a16:creationId xmlns:a16="http://schemas.microsoft.com/office/drawing/2014/main" id="{37B99000-9031-DC42-A6C8-19EE7DF0E727}"/>
                </a:ext>
              </a:extLst>
            </p:cNvPr>
            <p:cNvSpPr>
              <a:spLocks noChangeArrowheads="1"/>
            </p:cNvSpPr>
            <p:nvPr/>
          </p:nvSpPr>
          <p:spPr bwMode="auto">
            <a:xfrm>
              <a:off x="58674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78" name="Rectangle 45">
              <a:extLst>
                <a:ext uri="{FF2B5EF4-FFF2-40B4-BE49-F238E27FC236}">
                  <a16:creationId xmlns:a16="http://schemas.microsoft.com/office/drawing/2014/main" id="{5D5A8295-8E45-3848-84B5-ADAB2AE85836}"/>
                </a:ext>
              </a:extLst>
            </p:cNvPr>
            <p:cNvSpPr>
              <a:spLocks noChangeArrowheads="1"/>
            </p:cNvSpPr>
            <p:nvPr/>
          </p:nvSpPr>
          <p:spPr bwMode="auto">
            <a:xfrm>
              <a:off x="63246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79" name="Rectangle 46">
              <a:extLst>
                <a:ext uri="{FF2B5EF4-FFF2-40B4-BE49-F238E27FC236}">
                  <a16:creationId xmlns:a16="http://schemas.microsoft.com/office/drawing/2014/main" id="{56099A70-F265-F644-AD13-D51C85857C75}"/>
                </a:ext>
              </a:extLst>
            </p:cNvPr>
            <p:cNvSpPr>
              <a:spLocks noChangeArrowheads="1"/>
            </p:cNvSpPr>
            <p:nvPr/>
          </p:nvSpPr>
          <p:spPr bwMode="auto">
            <a:xfrm>
              <a:off x="63246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0" name="Rectangle 47">
              <a:extLst>
                <a:ext uri="{FF2B5EF4-FFF2-40B4-BE49-F238E27FC236}">
                  <a16:creationId xmlns:a16="http://schemas.microsoft.com/office/drawing/2014/main" id="{FC2DFCFF-E2A6-F843-A59A-25A5982BA27B}"/>
                </a:ext>
              </a:extLst>
            </p:cNvPr>
            <p:cNvSpPr>
              <a:spLocks noChangeArrowheads="1"/>
            </p:cNvSpPr>
            <p:nvPr/>
          </p:nvSpPr>
          <p:spPr bwMode="auto">
            <a:xfrm>
              <a:off x="48768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1" name="Rectangle 49">
              <a:extLst>
                <a:ext uri="{FF2B5EF4-FFF2-40B4-BE49-F238E27FC236}">
                  <a16:creationId xmlns:a16="http://schemas.microsoft.com/office/drawing/2014/main" id="{88013F07-C9D8-E046-9C59-8D441DE85615}"/>
                </a:ext>
              </a:extLst>
            </p:cNvPr>
            <p:cNvSpPr>
              <a:spLocks noChangeArrowheads="1"/>
            </p:cNvSpPr>
            <p:nvPr/>
          </p:nvSpPr>
          <p:spPr bwMode="auto">
            <a:xfrm>
              <a:off x="67818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82" name="Rectangle 50">
              <a:extLst>
                <a:ext uri="{FF2B5EF4-FFF2-40B4-BE49-F238E27FC236}">
                  <a16:creationId xmlns:a16="http://schemas.microsoft.com/office/drawing/2014/main" id="{E9F0F7E7-CF71-DB4A-A13A-7C072C4D4AEB}"/>
                </a:ext>
              </a:extLst>
            </p:cNvPr>
            <p:cNvSpPr>
              <a:spLocks noChangeArrowheads="1"/>
            </p:cNvSpPr>
            <p:nvPr/>
          </p:nvSpPr>
          <p:spPr bwMode="auto">
            <a:xfrm>
              <a:off x="67818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3" name="Rectangle 51">
              <a:extLst>
                <a:ext uri="{FF2B5EF4-FFF2-40B4-BE49-F238E27FC236}">
                  <a16:creationId xmlns:a16="http://schemas.microsoft.com/office/drawing/2014/main" id="{CE411EFB-16C1-2C4D-B9FC-53643F06FF59}"/>
                </a:ext>
              </a:extLst>
            </p:cNvPr>
            <p:cNvSpPr>
              <a:spLocks noChangeArrowheads="1"/>
            </p:cNvSpPr>
            <p:nvPr/>
          </p:nvSpPr>
          <p:spPr bwMode="auto">
            <a:xfrm>
              <a:off x="5410200" y="40417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4" name="Rectangle 77">
              <a:extLst>
                <a:ext uri="{FF2B5EF4-FFF2-40B4-BE49-F238E27FC236}">
                  <a16:creationId xmlns:a16="http://schemas.microsoft.com/office/drawing/2014/main" id="{47AD8CD4-B4BC-F747-875F-F1D8EA5017EA}"/>
                </a:ext>
              </a:extLst>
            </p:cNvPr>
            <p:cNvSpPr>
              <a:spLocks noChangeArrowheads="1"/>
            </p:cNvSpPr>
            <p:nvPr/>
          </p:nvSpPr>
          <p:spPr bwMode="auto">
            <a:xfrm>
              <a:off x="54102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85" name="Rectangle 80">
              <a:extLst>
                <a:ext uri="{FF2B5EF4-FFF2-40B4-BE49-F238E27FC236}">
                  <a16:creationId xmlns:a16="http://schemas.microsoft.com/office/drawing/2014/main" id="{DF3B3510-2625-7044-8EDD-0C4D85D649B4}"/>
                </a:ext>
              </a:extLst>
            </p:cNvPr>
            <p:cNvSpPr>
              <a:spLocks noChangeArrowheads="1"/>
            </p:cNvSpPr>
            <p:nvPr/>
          </p:nvSpPr>
          <p:spPr bwMode="auto">
            <a:xfrm>
              <a:off x="4876800" y="41560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86" name="Rectangle 41">
              <a:extLst>
                <a:ext uri="{FF2B5EF4-FFF2-40B4-BE49-F238E27FC236}">
                  <a16:creationId xmlns:a16="http://schemas.microsoft.com/office/drawing/2014/main" id="{8EF11DC0-805C-3842-9A86-FAF500DF6F77}"/>
                </a:ext>
              </a:extLst>
            </p:cNvPr>
            <p:cNvSpPr>
              <a:spLocks noChangeArrowheads="1"/>
            </p:cNvSpPr>
            <p:nvPr/>
          </p:nvSpPr>
          <p:spPr bwMode="auto">
            <a:xfrm>
              <a:off x="58674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87" name="Rectangle 42">
              <a:extLst>
                <a:ext uri="{FF2B5EF4-FFF2-40B4-BE49-F238E27FC236}">
                  <a16:creationId xmlns:a16="http://schemas.microsoft.com/office/drawing/2014/main" id="{AF29AF74-CB52-424A-A714-7D894F72586C}"/>
                </a:ext>
              </a:extLst>
            </p:cNvPr>
            <p:cNvSpPr>
              <a:spLocks noChangeArrowheads="1"/>
            </p:cNvSpPr>
            <p:nvPr/>
          </p:nvSpPr>
          <p:spPr bwMode="auto">
            <a:xfrm>
              <a:off x="58674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88" name="Rectangle 45">
              <a:extLst>
                <a:ext uri="{FF2B5EF4-FFF2-40B4-BE49-F238E27FC236}">
                  <a16:creationId xmlns:a16="http://schemas.microsoft.com/office/drawing/2014/main" id="{E94B2261-1C50-A04F-BF38-C634DC84D063}"/>
                </a:ext>
              </a:extLst>
            </p:cNvPr>
            <p:cNvSpPr>
              <a:spLocks noChangeArrowheads="1"/>
            </p:cNvSpPr>
            <p:nvPr/>
          </p:nvSpPr>
          <p:spPr bwMode="auto">
            <a:xfrm>
              <a:off x="63246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89" name="Rectangle 46">
              <a:extLst>
                <a:ext uri="{FF2B5EF4-FFF2-40B4-BE49-F238E27FC236}">
                  <a16:creationId xmlns:a16="http://schemas.microsoft.com/office/drawing/2014/main" id="{DE73A427-D833-E44D-9487-771186DD0B1C}"/>
                </a:ext>
              </a:extLst>
            </p:cNvPr>
            <p:cNvSpPr>
              <a:spLocks noChangeArrowheads="1"/>
            </p:cNvSpPr>
            <p:nvPr/>
          </p:nvSpPr>
          <p:spPr bwMode="auto">
            <a:xfrm>
              <a:off x="63246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0" name="Rectangle 47">
              <a:extLst>
                <a:ext uri="{FF2B5EF4-FFF2-40B4-BE49-F238E27FC236}">
                  <a16:creationId xmlns:a16="http://schemas.microsoft.com/office/drawing/2014/main" id="{EDDEA404-9D19-7443-8712-B66DA5B63C83}"/>
                </a:ext>
              </a:extLst>
            </p:cNvPr>
            <p:cNvSpPr>
              <a:spLocks noChangeArrowheads="1"/>
            </p:cNvSpPr>
            <p:nvPr/>
          </p:nvSpPr>
          <p:spPr bwMode="auto">
            <a:xfrm>
              <a:off x="48768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1" name="Rectangle 49">
              <a:extLst>
                <a:ext uri="{FF2B5EF4-FFF2-40B4-BE49-F238E27FC236}">
                  <a16:creationId xmlns:a16="http://schemas.microsoft.com/office/drawing/2014/main" id="{7103FACF-E399-E247-A24A-151AD9FC1006}"/>
                </a:ext>
              </a:extLst>
            </p:cNvPr>
            <p:cNvSpPr>
              <a:spLocks noChangeArrowheads="1"/>
            </p:cNvSpPr>
            <p:nvPr/>
          </p:nvSpPr>
          <p:spPr bwMode="auto">
            <a:xfrm>
              <a:off x="67818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92" name="Rectangle 50">
              <a:extLst>
                <a:ext uri="{FF2B5EF4-FFF2-40B4-BE49-F238E27FC236}">
                  <a16:creationId xmlns:a16="http://schemas.microsoft.com/office/drawing/2014/main" id="{4D1F9A68-D384-C44F-8EB8-3B8D1C7212C3}"/>
                </a:ext>
              </a:extLst>
            </p:cNvPr>
            <p:cNvSpPr>
              <a:spLocks noChangeArrowheads="1"/>
            </p:cNvSpPr>
            <p:nvPr/>
          </p:nvSpPr>
          <p:spPr bwMode="auto">
            <a:xfrm>
              <a:off x="67818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3" name="Rectangle 51">
              <a:extLst>
                <a:ext uri="{FF2B5EF4-FFF2-40B4-BE49-F238E27FC236}">
                  <a16:creationId xmlns:a16="http://schemas.microsoft.com/office/drawing/2014/main" id="{E2704797-625D-A64A-BC88-4E7FA6063FF9}"/>
                </a:ext>
              </a:extLst>
            </p:cNvPr>
            <p:cNvSpPr>
              <a:spLocks noChangeArrowheads="1"/>
            </p:cNvSpPr>
            <p:nvPr/>
          </p:nvSpPr>
          <p:spPr bwMode="auto">
            <a:xfrm>
              <a:off x="5410200" y="38147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4" name="Rectangle 77">
              <a:extLst>
                <a:ext uri="{FF2B5EF4-FFF2-40B4-BE49-F238E27FC236}">
                  <a16:creationId xmlns:a16="http://schemas.microsoft.com/office/drawing/2014/main" id="{A779BB15-9A15-794F-B52C-198E17ACD4DB}"/>
                </a:ext>
              </a:extLst>
            </p:cNvPr>
            <p:cNvSpPr>
              <a:spLocks noChangeArrowheads="1"/>
            </p:cNvSpPr>
            <p:nvPr/>
          </p:nvSpPr>
          <p:spPr bwMode="auto">
            <a:xfrm>
              <a:off x="54102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95" name="Rectangle 80">
              <a:extLst>
                <a:ext uri="{FF2B5EF4-FFF2-40B4-BE49-F238E27FC236}">
                  <a16:creationId xmlns:a16="http://schemas.microsoft.com/office/drawing/2014/main" id="{3B46C887-5F15-F343-A52E-3258EE160B1A}"/>
                </a:ext>
              </a:extLst>
            </p:cNvPr>
            <p:cNvSpPr>
              <a:spLocks noChangeArrowheads="1"/>
            </p:cNvSpPr>
            <p:nvPr/>
          </p:nvSpPr>
          <p:spPr bwMode="auto">
            <a:xfrm>
              <a:off x="4876800" y="39290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596" name="Rectangle 41">
              <a:extLst>
                <a:ext uri="{FF2B5EF4-FFF2-40B4-BE49-F238E27FC236}">
                  <a16:creationId xmlns:a16="http://schemas.microsoft.com/office/drawing/2014/main" id="{B5EC5FAE-AA3C-984A-9745-15210F33B521}"/>
                </a:ext>
              </a:extLst>
            </p:cNvPr>
            <p:cNvSpPr>
              <a:spLocks noChangeArrowheads="1"/>
            </p:cNvSpPr>
            <p:nvPr/>
          </p:nvSpPr>
          <p:spPr bwMode="auto">
            <a:xfrm>
              <a:off x="58674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97" name="Rectangle 42">
              <a:extLst>
                <a:ext uri="{FF2B5EF4-FFF2-40B4-BE49-F238E27FC236}">
                  <a16:creationId xmlns:a16="http://schemas.microsoft.com/office/drawing/2014/main" id="{77F6A198-D195-6548-8D59-81AC5C9B1F2A}"/>
                </a:ext>
              </a:extLst>
            </p:cNvPr>
            <p:cNvSpPr>
              <a:spLocks noChangeArrowheads="1"/>
            </p:cNvSpPr>
            <p:nvPr/>
          </p:nvSpPr>
          <p:spPr bwMode="auto">
            <a:xfrm>
              <a:off x="58674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598" name="Rectangle 45">
              <a:extLst>
                <a:ext uri="{FF2B5EF4-FFF2-40B4-BE49-F238E27FC236}">
                  <a16:creationId xmlns:a16="http://schemas.microsoft.com/office/drawing/2014/main" id="{8BBA09D0-5AF9-214F-9FFA-09BFD8826558}"/>
                </a:ext>
              </a:extLst>
            </p:cNvPr>
            <p:cNvSpPr>
              <a:spLocks noChangeArrowheads="1"/>
            </p:cNvSpPr>
            <p:nvPr/>
          </p:nvSpPr>
          <p:spPr bwMode="auto">
            <a:xfrm>
              <a:off x="63246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599" name="Rectangle 46">
              <a:extLst>
                <a:ext uri="{FF2B5EF4-FFF2-40B4-BE49-F238E27FC236}">
                  <a16:creationId xmlns:a16="http://schemas.microsoft.com/office/drawing/2014/main" id="{5D94A909-4C8A-BE4D-9EA5-602574AEE41C}"/>
                </a:ext>
              </a:extLst>
            </p:cNvPr>
            <p:cNvSpPr>
              <a:spLocks noChangeArrowheads="1"/>
            </p:cNvSpPr>
            <p:nvPr/>
          </p:nvSpPr>
          <p:spPr bwMode="auto">
            <a:xfrm>
              <a:off x="63246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0" name="Rectangle 47">
              <a:extLst>
                <a:ext uri="{FF2B5EF4-FFF2-40B4-BE49-F238E27FC236}">
                  <a16:creationId xmlns:a16="http://schemas.microsoft.com/office/drawing/2014/main" id="{A3BAA61B-DA50-0148-87D6-36DE52498E2F}"/>
                </a:ext>
              </a:extLst>
            </p:cNvPr>
            <p:cNvSpPr>
              <a:spLocks noChangeArrowheads="1"/>
            </p:cNvSpPr>
            <p:nvPr/>
          </p:nvSpPr>
          <p:spPr bwMode="auto">
            <a:xfrm>
              <a:off x="48768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1" name="Rectangle 49">
              <a:extLst>
                <a:ext uri="{FF2B5EF4-FFF2-40B4-BE49-F238E27FC236}">
                  <a16:creationId xmlns:a16="http://schemas.microsoft.com/office/drawing/2014/main" id="{2C438035-32C0-884F-B8E6-EBA79800E00E}"/>
                </a:ext>
              </a:extLst>
            </p:cNvPr>
            <p:cNvSpPr>
              <a:spLocks noChangeArrowheads="1"/>
            </p:cNvSpPr>
            <p:nvPr/>
          </p:nvSpPr>
          <p:spPr bwMode="auto">
            <a:xfrm>
              <a:off x="67818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02" name="Rectangle 50">
              <a:extLst>
                <a:ext uri="{FF2B5EF4-FFF2-40B4-BE49-F238E27FC236}">
                  <a16:creationId xmlns:a16="http://schemas.microsoft.com/office/drawing/2014/main" id="{DD7E26F5-6AB0-5F48-B028-31AE8F8433C8}"/>
                </a:ext>
              </a:extLst>
            </p:cNvPr>
            <p:cNvSpPr>
              <a:spLocks noChangeArrowheads="1"/>
            </p:cNvSpPr>
            <p:nvPr/>
          </p:nvSpPr>
          <p:spPr bwMode="auto">
            <a:xfrm>
              <a:off x="67818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3" name="Rectangle 51">
              <a:extLst>
                <a:ext uri="{FF2B5EF4-FFF2-40B4-BE49-F238E27FC236}">
                  <a16:creationId xmlns:a16="http://schemas.microsoft.com/office/drawing/2014/main" id="{5EAD1115-B208-A349-AD3E-3E99C6B7A109}"/>
                </a:ext>
              </a:extLst>
            </p:cNvPr>
            <p:cNvSpPr>
              <a:spLocks noChangeArrowheads="1"/>
            </p:cNvSpPr>
            <p:nvPr/>
          </p:nvSpPr>
          <p:spPr bwMode="auto">
            <a:xfrm>
              <a:off x="5410200" y="3587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4" name="Rectangle 77">
              <a:extLst>
                <a:ext uri="{FF2B5EF4-FFF2-40B4-BE49-F238E27FC236}">
                  <a16:creationId xmlns:a16="http://schemas.microsoft.com/office/drawing/2014/main" id="{4AE8FA9B-5B65-1C4F-922D-BD349BA2DE48}"/>
                </a:ext>
              </a:extLst>
            </p:cNvPr>
            <p:cNvSpPr>
              <a:spLocks noChangeArrowheads="1"/>
            </p:cNvSpPr>
            <p:nvPr/>
          </p:nvSpPr>
          <p:spPr bwMode="auto">
            <a:xfrm>
              <a:off x="54102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05" name="Rectangle 80">
              <a:extLst>
                <a:ext uri="{FF2B5EF4-FFF2-40B4-BE49-F238E27FC236}">
                  <a16:creationId xmlns:a16="http://schemas.microsoft.com/office/drawing/2014/main" id="{D7003028-8CC0-8542-BA20-252D6719A976}"/>
                </a:ext>
              </a:extLst>
            </p:cNvPr>
            <p:cNvSpPr>
              <a:spLocks noChangeArrowheads="1"/>
            </p:cNvSpPr>
            <p:nvPr/>
          </p:nvSpPr>
          <p:spPr bwMode="auto">
            <a:xfrm>
              <a:off x="4876800" y="37020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06" name="Rectangle 41">
              <a:extLst>
                <a:ext uri="{FF2B5EF4-FFF2-40B4-BE49-F238E27FC236}">
                  <a16:creationId xmlns:a16="http://schemas.microsoft.com/office/drawing/2014/main" id="{D5C6D930-00B6-F449-B657-BB6BC196670C}"/>
                </a:ext>
              </a:extLst>
            </p:cNvPr>
            <p:cNvSpPr>
              <a:spLocks noChangeArrowheads="1"/>
            </p:cNvSpPr>
            <p:nvPr/>
          </p:nvSpPr>
          <p:spPr bwMode="auto">
            <a:xfrm>
              <a:off x="58674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07" name="Rectangle 42">
              <a:extLst>
                <a:ext uri="{FF2B5EF4-FFF2-40B4-BE49-F238E27FC236}">
                  <a16:creationId xmlns:a16="http://schemas.microsoft.com/office/drawing/2014/main" id="{23519D04-184C-A84D-90A7-66D7051B5939}"/>
                </a:ext>
              </a:extLst>
            </p:cNvPr>
            <p:cNvSpPr>
              <a:spLocks noChangeArrowheads="1"/>
            </p:cNvSpPr>
            <p:nvPr/>
          </p:nvSpPr>
          <p:spPr bwMode="auto">
            <a:xfrm>
              <a:off x="58674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08" name="Rectangle 45">
              <a:extLst>
                <a:ext uri="{FF2B5EF4-FFF2-40B4-BE49-F238E27FC236}">
                  <a16:creationId xmlns:a16="http://schemas.microsoft.com/office/drawing/2014/main" id="{DA885185-91FE-0B49-BE6F-4039A4D395D9}"/>
                </a:ext>
              </a:extLst>
            </p:cNvPr>
            <p:cNvSpPr>
              <a:spLocks noChangeArrowheads="1"/>
            </p:cNvSpPr>
            <p:nvPr/>
          </p:nvSpPr>
          <p:spPr bwMode="auto">
            <a:xfrm>
              <a:off x="63246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09" name="Rectangle 46">
              <a:extLst>
                <a:ext uri="{FF2B5EF4-FFF2-40B4-BE49-F238E27FC236}">
                  <a16:creationId xmlns:a16="http://schemas.microsoft.com/office/drawing/2014/main" id="{C15264C6-0C82-3740-89A4-D26D5AA2871C}"/>
                </a:ext>
              </a:extLst>
            </p:cNvPr>
            <p:cNvSpPr>
              <a:spLocks noChangeArrowheads="1"/>
            </p:cNvSpPr>
            <p:nvPr/>
          </p:nvSpPr>
          <p:spPr bwMode="auto">
            <a:xfrm>
              <a:off x="63246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0" name="Rectangle 47">
              <a:extLst>
                <a:ext uri="{FF2B5EF4-FFF2-40B4-BE49-F238E27FC236}">
                  <a16:creationId xmlns:a16="http://schemas.microsoft.com/office/drawing/2014/main" id="{0877872F-6DE4-674A-A299-ECEAE2E9FFB3}"/>
                </a:ext>
              </a:extLst>
            </p:cNvPr>
            <p:cNvSpPr>
              <a:spLocks noChangeArrowheads="1"/>
            </p:cNvSpPr>
            <p:nvPr/>
          </p:nvSpPr>
          <p:spPr bwMode="auto">
            <a:xfrm>
              <a:off x="48768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1" name="Rectangle 49">
              <a:extLst>
                <a:ext uri="{FF2B5EF4-FFF2-40B4-BE49-F238E27FC236}">
                  <a16:creationId xmlns:a16="http://schemas.microsoft.com/office/drawing/2014/main" id="{A9A645D2-687A-A941-9447-8613E73C5ABD}"/>
                </a:ext>
              </a:extLst>
            </p:cNvPr>
            <p:cNvSpPr>
              <a:spLocks noChangeArrowheads="1"/>
            </p:cNvSpPr>
            <p:nvPr/>
          </p:nvSpPr>
          <p:spPr bwMode="auto">
            <a:xfrm>
              <a:off x="67818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12" name="Rectangle 50">
              <a:extLst>
                <a:ext uri="{FF2B5EF4-FFF2-40B4-BE49-F238E27FC236}">
                  <a16:creationId xmlns:a16="http://schemas.microsoft.com/office/drawing/2014/main" id="{8DEEB6BF-1B59-8543-81FC-507C9E29D31E}"/>
                </a:ext>
              </a:extLst>
            </p:cNvPr>
            <p:cNvSpPr>
              <a:spLocks noChangeArrowheads="1"/>
            </p:cNvSpPr>
            <p:nvPr/>
          </p:nvSpPr>
          <p:spPr bwMode="auto">
            <a:xfrm>
              <a:off x="67818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3" name="Rectangle 51">
              <a:extLst>
                <a:ext uri="{FF2B5EF4-FFF2-40B4-BE49-F238E27FC236}">
                  <a16:creationId xmlns:a16="http://schemas.microsoft.com/office/drawing/2014/main" id="{E59EBA7A-CEF3-3046-996C-127C16276E50}"/>
                </a:ext>
              </a:extLst>
            </p:cNvPr>
            <p:cNvSpPr>
              <a:spLocks noChangeArrowheads="1"/>
            </p:cNvSpPr>
            <p:nvPr/>
          </p:nvSpPr>
          <p:spPr bwMode="auto">
            <a:xfrm>
              <a:off x="5410200" y="3360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4" name="Rectangle 544">
              <a:extLst>
                <a:ext uri="{FF2B5EF4-FFF2-40B4-BE49-F238E27FC236}">
                  <a16:creationId xmlns:a16="http://schemas.microsoft.com/office/drawing/2014/main" id="{16F56A16-5B3C-9648-B409-6065A754277D}"/>
                </a:ext>
              </a:extLst>
            </p:cNvPr>
            <p:cNvSpPr>
              <a:spLocks noChangeArrowheads="1"/>
            </p:cNvSpPr>
            <p:nvPr/>
          </p:nvSpPr>
          <p:spPr bwMode="auto">
            <a:xfrm>
              <a:off x="54102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15" name="Rectangle 547">
              <a:extLst>
                <a:ext uri="{FF2B5EF4-FFF2-40B4-BE49-F238E27FC236}">
                  <a16:creationId xmlns:a16="http://schemas.microsoft.com/office/drawing/2014/main" id="{7A485D86-E792-AE4B-BDC7-41C1CAE6E898}"/>
                </a:ext>
              </a:extLst>
            </p:cNvPr>
            <p:cNvSpPr>
              <a:spLocks noChangeArrowheads="1"/>
            </p:cNvSpPr>
            <p:nvPr/>
          </p:nvSpPr>
          <p:spPr bwMode="auto">
            <a:xfrm>
              <a:off x="4876800" y="3475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16" name="Rectangle 41">
              <a:extLst>
                <a:ext uri="{FF2B5EF4-FFF2-40B4-BE49-F238E27FC236}">
                  <a16:creationId xmlns:a16="http://schemas.microsoft.com/office/drawing/2014/main" id="{9CAACDD6-FDFC-084A-9247-D5A46154FC16}"/>
                </a:ext>
              </a:extLst>
            </p:cNvPr>
            <p:cNvSpPr>
              <a:spLocks noChangeArrowheads="1"/>
            </p:cNvSpPr>
            <p:nvPr/>
          </p:nvSpPr>
          <p:spPr bwMode="auto">
            <a:xfrm>
              <a:off x="58674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17" name="Rectangle 42">
              <a:extLst>
                <a:ext uri="{FF2B5EF4-FFF2-40B4-BE49-F238E27FC236}">
                  <a16:creationId xmlns:a16="http://schemas.microsoft.com/office/drawing/2014/main" id="{D80EB413-51A2-984B-9F4F-A4DA26889C17}"/>
                </a:ext>
              </a:extLst>
            </p:cNvPr>
            <p:cNvSpPr>
              <a:spLocks noChangeArrowheads="1"/>
            </p:cNvSpPr>
            <p:nvPr/>
          </p:nvSpPr>
          <p:spPr bwMode="auto">
            <a:xfrm>
              <a:off x="58674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18" name="Rectangle 45">
              <a:extLst>
                <a:ext uri="{FF2B5EF4-FFF2-40B4-BE49-F238E27FC236}">
                  <a16:creationId xmlns:a16="http://schemas.microsoft.com/office/drawing/2014/main" id="{CB7FC4B5-4BBE-E24E-87F9-112DE9B5F743}"/>
                </a:ext>
              </a:extLst>
            </p:cNvPr>
            <p:cNvSpPr>
              <a:spLocks noChangeArrowheads="1"/>
            </p:cNvSpPr>
            <p:nvPr/>
          </p:nvSpPr>
          <p:spPr bwMode="auto">
            <a:xfrm>
              <a:off x="63246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19" name="Rectangle 46">
              <a:extLst>
                <a:ext uri="{FF2B5EF4-FFF2-40B4-BE49-F238E27FC236}">
                  <a16:creationId xmlns:a16="http://schemas.microsoft.com/office/drawing/2014/main" id="{465DACDB-68EB-DF40-A9DC-34CBCC9D8C2A}"/>
                </a:ext>
              </a:extLst>
            </p:cNvPr>
            <p:cNvSpPr>
              <a:spLocks noChangeArrowheads="1"/>
            </p:cNvSpPr>
            <p:nvPr/>
          </p:nvSpPr>
          <p:spPr bwMode="auto">
            <a:xfrm>
              <a:off x="63246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0" name="Rectangle 47">
              <a:extLst>
                <a:ext uri="{FF2B5EF4-FFF2-40B4-BE49-F238E27FC236}">
                  <a16:creationId xmlns:a16="http://schemas.microsoft.com/office/drawing/2014/main" id="{1A7254DF-1D0B-8A4B-ACE5-DB340E733A1E}"/>
                </a:ext>
              </a:extLst>
            </p:cNvPr>
            <p:cNvSpPr>
              <a:spLocks noChangeArrowheads="1"/>
            </p:cNvSpPr>
            <p:nvPr/>
          </p:nvSpPr>
          <p:spPr bwMode="auto">
            <a:xfrm>
              <a:off x="48768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1" name="Rectangle 49">
              <a:extLst>
                <a:ext uri="{FF2B5EF4-FFF2-40B4-BE49-F238E27FC236}">
                  <a16:creationId xmlns:a16="http://schemas.microsoft.com/office/drawing/2014/main" id="{DFB344AF-C041-044F-918D-F2118C6AF6C1}"/>
                </a:ext>
              </a:extLst>
            </p:cNvPr>
            <p:cNvSpPr>
              <a:spLocks noChangeArrowheads="1"/>
            </p:cNvSpPr>
            <p:nvPr/>
          </p:nvSpPr>
          <p:spPr bwMode="auto">
            <a:xfrm>
              <a:off x="67818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22" name="Rectangle 50">
              <a:extLst>
                <a:ext uri="{FF2B5EF4-FFF2-40B4-BE49-F238E27FC236}">
                  <a16:creationId xmlns:a16="http://schemas.microsoft.com/office/drawing/2014/main" id="{F8BD437D-F39D-FB4E-A249-D6EB930280FB}"/>
                </a:ext>
              </a:extLst>
            </p:cNvPr>
            <p:cNvSpPr>
              <a:spLocks noChangeArrowheads="1"/>
            </p:cNvSpPr>
            <p:nvPr/>
          </p:nvSpPr>
          <p:spPr bwMode="auto">
            <a:xfrm>
              <a:off x="67818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3" name="Rectangle 51">
              <a:extLst>
                <a:ext uri="{FF2B5EF4-FFF2-40B4-BE49-F238E27FC236}">
                  <a16:creationId xmlns:a16="http://schemas.microsoft.com/office/drawing/2014/main" id="{41900895-C654-DD4E-AFE6-260AC3FB84AC}"/>
                </a:ext>
              </a:extLst>
            </p:cNvPr>
            <p:cNvSpPr>
              <a:spLocks noChangeArrowheads="1"/>
            </p:cNvSpPr>
            <p:nvPr/>
          </p:nvSpPr>
          <p:spPr bwMode="auto">
            <a:xfrm>
              <a:off x="5410200" y="3133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4" name="Rectangle 556">
              <a:extLst>
                <a:ext uri="{FF2B5EF4-FFF2-40B4-BE49-F238E27FC236}">
                  <a16:creationId xmlns:a16="http://schemas.microsoft.com/office/drawing/2014/main" id="{94C03303-9D84-4A4B-A8CB-0A9122C95B08}"/>
                </a:ext>
              </a:extLst>
            </p:cNvPr>
            <p:cNvSpPr>
              <a:spLocks noChangeArrowheads="1"/>
            </p:cNvSpPr>
            <p:nvPr/>
          </p:nvSpPr>
          <p:spPr bwMode="auto">
            <a:xfrm>
              <a:off x="54102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25" name="Rectangle 559">
              <a:extLst>
                <a:ext uri="{FF2B5EF4-FFF2-40B4-BE49-F238E27FC236}">
                  <a16:creationId xmlns:a16="http://schemas.microsoft.com/office/drawing/2014/main" id="{D14B8493-298B-EF41-8229-ED1150A61209}"/>
                </a:ext>
              </a:extLst>
            </p:cNvPr>
            <p:cNvSpPr>
              <a:spLocks noChangeArrowheads="1"/>
            </p:cNvSpPr>
            <p:nvPr/>
          </p:nvSpPr>
          <p:spPr bwMode="auto">
            <a:xfrm>
              <a:off x="4876800" y="3248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26" name="Rectangle 41">
              <a:extLst>
                <a:ext uri="{FF2B5EF4-FFF2-40B4-BE49-F238E27FC236}">
                  <a16:creationId xmlns:a16="http://schemas.microsoft.com/office/drawing/2014/main" id="{9FB2B133-A90D-8741-ABDA-60ECB1E8AB9F}"/>
                </a:ext>
              </a:extLst>
            </p:cNvPr>
            <p:cNvSpPr>
              <a:spLocks noChangeArrowheads="1"/>
            </p:cNvSpPr>
            <p:nvPr/>
          </p:nvSpPr>
          <p:spPr bwMode="auto">
            <a:xfrm>
              <a:off x="58674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27" name="Rectangle 42">
              <a:extLst>
                <a:ext uri="{FF2B5EF4-FFF2-40B4-BE49-F238E27FC236}">
                  <a16:creationId xmlns:a16="http://schemas.microsoft.com/office/drawing/2014/main" id="{243453E7-ED00-7E4D-8832-7B0F2A33212E}"/>
                </a:ext>
              </a:extLst>
            </p:cNvPr>
            <p:cNvSpPr>
              <a:spLocks noChangeArrowheads="1"/>
            </p:cNvSpPr>
            <p:nvPr/>
          </p:nvSpPr>
          <p:spPr bwMode="auto">
            <a:xfrm>
              <a:off x="58674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28" name="Rectangle 45">
              <a:extLst>
                <a:ext uri="{FF2B5EF4-FFF2-40B4-BE49-F238E27FC236}">
                  <a16:creationId xmlns:a16="http://schemas.microsoft.com/office/drawing/2014/main" id="{4BC0FBF7-1836-184C-9B74-B23AE7BE203E}"/>
                </a:ext>
              </a:extLst>
            </p:cNvPr>
            <p:cNvSpPr>
              <a:spLocks noChangeArrowheads="1"/>
            </p:cNvSpPr>
            <p:nvPr/>
          </p:nvSpPr>
          <p:spPr bwMode="auto">
            <a:xfrm>
              <a:off x="63246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29" name="Rectangle 46">
              <a:extLst>
                <a:ext uri="{FF2B5EF4-FFF2-40B4-BE49-F238E27FC236}">
                  <a16:creationId xmlns:a16="http://schemas.microsoft.com/office/drawing/2014/main" id="{FBDA1C61-5D80-ED4E-98A1-ECFCC4B954DE}"/>
                </a:ext>
              </a:extLst>
            </p:cNvPr>
            <p:cNvSpPr>
              <a:spLocks noChangeArrowheads="1"/>
            </p:cNvSpPr>
            <p:nvPr/>
          </p:nvSpPr>
          <p:spPr bwMode="auto">
            <a:xfrm>
              <a:off x="63246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0" name="Rectangle 47">
              <a:extLst>
                <a:ext uri="{FF2B5EF4-FFF2-40B4-BE49-F238E27FC236}">
                  <a16:creationId xmlns:a16="http://schemas.microsoft.com/office/drawing/2014/main" id="{5DBB7F28-8E08-474D-BCD8-B5E5CFA3157A}"/>
                </a:ext>
              </a:extLst>
            </p:cNvPr>
            <p:cNvSpPr>
              <a:spLocks noChangeArrowheads="1"/>
            </p:cNvSpPr>
            <p:nvPr/>
          </p:nvSpPr>
          <p:spPr bwMode="auto">
            <a:xfrm>
              <a:off x="48768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1" name="Rectangle 49">
              <a:extLst>
                <a:ext uri="{FF2B5EF4-FFF2-40B4-BE49-F238E27FC236}">
                  <a16:creationId xmlns:a16="http://schemas.microsoft.com/office/drawing/2014/main" id="{6CE852B2-7F57-5D46-BD8D-9684E1F820AC}"/>
                </a:ext>
              </a:extLst>
            </p:cNvPr>
            <p:cNvSpPr>
              <a:spLocks noChangeArrowheads="1"/>
            </p:cNvSpPr>
            <p:nvPr/>
          </p:nvSpPr>
          <p:spPr bwMode="auto">
            <a:xfrm>
              <a:off x="67818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32" name="Rectangle 50">
              <a:extLst>
                <a:ext uri="{FF2B5EF4-FFF2-40B4-BE49-F238E27FC236}">
                  <a16:creationId xmlns:a16="http://schemas.microsoft.com/office/drawing/2014/main" id="{7869A294-4B87-A545-B881-1BDF720AC3B8}"/>
                </a:ext>
              </a:extLst>
            </p:cNvPr>
            <p:cNvSpPr>
              <a:spLocks noChangeArrowheads="1"/>
            </p:cNvSpPr>
            <p:nvPr/>
          </p:nvSpPr>
          <p:spPr bwMode="auto">
            <a:xfrm>
              <a:off x="67818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3" name="Rectangle 51">
              <a:extLst>
                <a:ext uri="{FF2B5EF4-FFF2-40B4-BE49-F238E27FC236}">
                  <a16:creationId xmlns:a16="http://schemas.microsoft.com/office/drawing/2014/main" id="{4D805C1A-DCE5-6047-958E-7518B449A9F7}"/>
                </a:ext>
              </a:extLst>
            </p:cNvPr>
            <p:cNvSpPr>
              <a:spLocks noChangeArrowheads="1"/>
            </p:cNvSpPr>
            <p:nvPr/>
          </p:nvSpPr>
          <p:spPr bwMode="auto">
            <a:xfrm>
              <a:off x="5410200" y="2906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4" name="Rectangle 568">
              <a:extLst>
                <a:ext uri="{FF2B5EF4-FFF2-40B4-BE49-F238E27FC236}">
                  <a16:creationId xmlns:a16="http://schemas.microsoft.com/office/drawing/2014/main" id="{30B00E0C-959B-6F45-B89A-5993FD03F3AB}"/>
                </a:ext>
              </a:extLst>
            </p:cNvPr>
            <p:cNvSpPr>
              <a:spLocks noChangeArrowheads="1"/>
            </p:cNvSpPr>
            <p:nvPr/>
          </p:nvSpPr>
          <p:spPr bwMode="auto">
            <a:xfrm>
              <a:off x="54102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35" name="Rectangle 571">
              <a:extLst>
                <a:ext uri="{FF2B5EF4-FFF2-40B4-BE49-F238E27FC236}">
                  <a16:creationId xmlns:a16="http://schemas.microsoft.com/office/drawing/2014/main" id="{42B34F7C-E366-A14C-B4AB-7182F671D65A}"/>
                </a:ext>
              </a:extLst>
            </p:cNvPr>
            <p:cNvSpPr>
              <a:spLocks noChangeArrowheads="1"/>
            </p:cNvSpPr>
            <p:nvPr/>
          </p:nvSpPr>
          <p:spPr bwMode="auto">
            <a:xfrm>
              <a:off x="4876800" y="3021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36" name="Rectangle 41">
              <a:extLst>
                <a:ext uri="{FF2B5EF4-FFF2-40B4-BE49-F238E27FC236}">
                  <a16:creationId xmlns:a16="http://schemas.microsoft.com/office/drawing/2014/main" id="{DBC8BC6C-8441-FF4C-8D19-81E2026E15F4}"/>
                </a:ext>
              </a:extLst>
            </p:cNvPr>
            <p:cNvSpPr>
              <a:spLocks noChangeArrowheads="1"/>
            </p:cNvSpPr>
            <p:nvPr/>
          </p:nvSpPr>
          <p:spPr bwMode="auto">
            <a:xfrm>
              <a:off x="58674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37" name="Rectangle 42">
              <a:extLst>
                <a:ext uri="{FF2B5EF4-FFF2-40B4-BE49-F238E27FC236}">
                  <a16:creationId xmlns:a16="http://schemas.microsoft.com/office/drawing/2014/main" id="{6D07FDAF-579E-8E46-9629-CF8AB4D9CE7C}"/>
                </a:ext>
              </a:extLst>
            </p:cNvPr>
            <p:cNvSpPr>
              <a:spLocks noChangeArrowheads="1"/>
            </p:cNvSpPr>
            <p:nvPr/>
          </p:nvSpPr>
          <p:spPr bwMode="auto">
            <a:xfrm>
              <a:off x="58674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38" name="Rectangle 45">
              <a:extLst>
                <a:ext uri="{FF2B5EF4-FFF2-40B4-BE49-F238E27FC236}">
                  <a16:creationId xmlns:a16="http://schemas.microsoft.com/office/drawing/2014/main" id="{BF05706B-19A5-6D47-B46A-4911587FB504}"/>
                </a:ext>
              </a:extLst>
            </p:cNvPr>
            <p:cNvSpPr>
              <a:spLocks noChangeArrowheads="1"/>
            </p:cNvSpPr>
            <p:nvPr/>
          </p:nvSpPr>
          <p:spPr bwMode="auto">
            <a:xfrm>
              <a:off x="63246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39" name="Rectangle 46">
              <a:extLst>
                <a:ext uri="{FF2B5EF4-FFF2-40B4-BE49-F238E27FC236}">
                  <a16:creationId xmlns:a16="http://schemas.microsoft.com/office/drawing/2014/main" id="{B0320D5D-504B-A744-A0AF-859E5DD7F586}"/>
                </a:ext>
              </a:extLst>
            </p:cNvPr>
            <p:cNvSpPr>
              <a:spLocks noChangeArrowheads="1"/>
            </p:cNvSpPr>
            <p:nvPr/>
          </p:nvSpPr>
          <p:spPr bwMode="auto">
            <a:xfrm>
              <a:off x="63246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0" name="Rectangle 49">
              <a:extLst>
                <a:ext uri="{FF2B5EF4-FFF2-40B4-BE49-F238E27FC236}">
                  <a16:creationId xmlns:a16="http://schemas.microsoft.com/office/drawing/2014/main" id="{FD9DAAEA-EE3D-2B41-8550-D1A49FE659B2}"/>
                </a:ext>
              </a:extLst>
            </p:cNvPr>
            <p:cNvSpPr>
              <a:spLocks noChangeArrowheads="1"/>
            </p:cNvSpPr>
            <p:nvPr/>
          </p:nvSpPr>
          <p:spPr bwMode="auto">
            <a:xfrm>
              <a:off x="67818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1" name="Rectangle 50">
              <a:extLst>
                <a:ext uri="{FF2B5EF4-FFF2-40B4-BE49-F238E27FC236}">
                  <a16:creationId xmlns:a16="http://schemas.microsoft.com/office/drawing/2014/main" id="{589BB701-E559-DF46-931B-85B22D3E22AF}"/>
                </a:ext>
              </a:extLst>
            </p:cNvPr>
            <p:cNvSpPr>
              <a:spLocks noChangeArrowheads="1"/>
            </p:cNvSpPr>
            <p:nvPr/>
          </p:nvSpPr>
          <p:spPr bwMode="auto">
            <a:xfrm>
              <a:off x="67818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2" name="Rectangle 51">
              <a:extLst>
                <a:ext uri="{FF2B5EF4-FFF2-40B4-BE49-F238E27FC236}">
                  <a16:creationId xmlns:a16="http://schemas.microsoft.com/office/drawing/2014/main" id="{5A59C157-33D8-B943-8088-A7AEE17024C3}"/>
                </a:ext>
              </a:extLst>
            </p:cNvPr>
            <p:cNvSpPr>
              <a:spLocks noChangeArrowheads="1"/>
            </p:cNvSpPr>
            <p:nvPr/>
          </p:nvSpPr>
          <p:spPr bwMode="auto">
            <a:xfrm>
              <a:off x="54102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3" name="Rectangle 579">
              <a:extLst>
                <a:ext uri="{FF2B5EF4-FFF2-40B4-BE49-F238E27FC236}">
                  <a16:creationId xmlns:a16="http://schemas.microsoft.com/office/drawing/2014/main" id="{4363020E-874D-1F4F-BF97-403F9E58974D}"/>
                </a:ext>
              </a:extLst>
            </p:cNvPr>
            <p:cNvSpPr>
              <a:spLocks noChangeArrowheads="1"/>
            </p:cNvSpPr>
            <p:nvPr/>
          </p:nvSpPr>
          <p:spPr bwMode="auto">
            <a:xfrm>
              <a:off x="54102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4" name="Rectangle 51">
              <a:extLst>
                <a:ext uri="{FF2B5EF4-FFF2-40B4-BE49-F238E27FC236}">
                  <a16:creationId xmlns:a16="http://schemas.microsoft.com/office/drawing/2014/main" id="{11DCA2FD-4429-0B42-AA71-D10450F2D7AB}"/>
                </a:ext>
              </a:extLst>
            </p:cNvPr>
            <p:cNvSpPr>
              <a:spLocks noChangeArrowheads="1"/>
            </p:cNvSpPr>
            <p:nvPr/>
          </p:nvSpPr>
          <p:spPr bwMode="auto">
            <a:xfrm>
              <a:off x="4876800" y="2679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5" name="Rectangle 583">
              <a:extLst>
                <a:ext uri="{FF2B5EF4-FFF2-40B4-BE49-F238E27FC236}">
                  <a16:creationId xmlns:a16="http://schemas.microsoft.com/office/drawing/2014/main" id="{D35C4755-5187-2F49-8486-763377D1F333}"/>
                </a:ext>
              </a:extLst>
            </p:cNvPr>
            <p:cNvSpPr>
              <a:spLocks noChangeArrowheads="1"/>
            </p:cNvSpPr>
            <p:nvPr/>
          </p:nvSpPr>
          <p:spPr bwMode="auto">
            <a:xfrm>
              <a:off x="4876800" y="2794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6" name="Rectangle 41">
              <a:extLst>
                <a:ext uri="{FF2B5EF4-FFF2-40B4-BE49-F238E27FC236}">
                  <a16:creationId xmlns:a16="http://schemas.microsoft.com/office/drawing/2014/main" id="{6A8F0598-AA3A-4049-BDFA-06591696C265}"/>
                </a:ext>
              </a:extLst>
            </p:cNvPr>
            <p:cNvSpPr>
              <a:spLocks noChangeArrowheads="1"/>
            </p:cNvSpPr>
            <p:nvPr/>
          </p:nvSpPr>
          <p:spPr bwMode="auto">
            <a:xfrm>
              <a:off x="58753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7" name="Rectangle 42">
              <a:extLst>
                <a:ext uri="{FF2B5EF4-FFF2-40B4-BE49-F238E27FC236}">
                  <a16:creationId xmlns:a16="http://schemas.microsoft.com/office/drawing/2014/main" id="{8BE28B5A-577B-864F-85F8-1B339674B258}"/>
                </a:ext>
              </a:extLst>
            </p:cNvPr>
            <p:cNvSpPr>
              <a:spLocks noChangeArrowheads="1"/>
            </p:cNvSpPr>
            <p:nvPr/>
          </p:nvSpPr>
          <p:spPr bwMode="auto">
            <a:xfrm>
              <a:off x="58753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48" name="Rectangle 45">
              <a:extLst>
                <a:ext uri="{FF2B5EF4-FFF2-40B4-BE49-F238E27FC236}">
                  <a16:creationId xmlns:a16="http://schemas.microsoft.com/office/drawing/2014/main" id="{5BF53084-BC24-1840-917C-4FEED2A4C67D}"/>
                </a:ext>
              </a:extLst>
            </p:cNvPr>
            <p:cNvSpPr>
              <a:spLocks noChangeArrowheads="1"/>
            </p:cNvSpPr>
            <p:nvPr/>
          </p:nvSpPr>
          <p:spPr bwMode="auto">
            <a:xfrm>
              <a:off x="63325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49" name="Rectangle 46">
              <a:extLst>
                <a:ext uri="{FF2B5EF4-FFF2-40B4-BE49-F238E27FC236}">
                  <a16:creationId xmlns:a16="http://schemas.microsoft.com/office/drawing/2014/main" id="{4EA212A5-9CAB-ED49-B5A2-0737286A2382}"/>
                </a:ext>
              </a:extLst>
            </p:cNvPr>
            <p:cNvSpPr>
              <a:spLocks noChangeArrowheads="1"/>
            </p:cNvSpPr>
            <p:nvPr/>
          </p:nvSpPr>
          <p:spPr bwMode="auto">
            <a:xfrm>
              <a:off x="63325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0" name="Rectangle 49">
              <a:extLst>
                <a:ext uri="{FF2B5EF4-FFF2-40B4-BE49-F238E27FC236}">
                  <a16:creationId xmlns:a16="http://schemas.microsoft.com/office/drawing/2014/main" id="{8BAA71B8-E671-4644-9BD1-93817B1019C4}"/>
                </a:ext>
              </a:extLst>
            </p:cNvPr>
            <p:cNvSpPr>
              <a:spLocks noChangeArrowheads="1"/>
            </p:cNvSpPr>
            <p:nvPr/>
          </p:nvSpPr>
          <p:spPr bwMode="auto">
            <a:xfrm>
              <a:off x="67897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51" name="Rectangle 50">
              <a:extLst>
                <a:ext uri="{FF2B5EF4-FFF2-40B4-BE49-F238E27FC236}">
                  <a16:creationId xmlns:a16="http://schemas.microsoft.com/office/drawing/2014/main" id="{B64C8A34-A01F-7346-B68D-01D3BCFA5EE0}"/>
                </a:ext>
              </a:extLst>
            </p:cNvPr>
            <p:cNvSpPr>
              <a:spLocks noChangeArrowheads="1"/>
            </p:cNvSpPr>
            <p:nvPr/>
          </p:nvSpPr>
          <p:spPr bwMode="auto">
            <a:xfrm>
              <a:off x="67897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2" name="Rectangle 51">
              <a:extLst>
                <a:ext uri="{FF2B5EF4-FFF2-40B4-BE49-F238E27FC236}">
                  <a16:creationId xmlns:a16="http://schemas.microsoft.com/office/drawing/2014/main" id="{A830897B-605E-4E48-BD21-57CD65CB7B93}"/>
                </a:ext>
              </a:extLst>
            </p:cNvPr>
            <p:cNvSpPr>
              <a:spLocks noChangeArrowheads="1"/>
            </p:cNvSpPr>
            <p:nvPr/>
          </p:nvSpPr>
          <p:spPr bwMode="auto">
            <a:xfrm>
              <a:off x="5418138" y="24669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3" name="Rectangle 77">
              <a:extLst>
                <a:ext uri="{FF2B5EF4-FFF2-40B4-BE49-F238E27FC236}">
                  <a16:creationId xmlns:a16="http://schemas.microsoft.com/office/drawing/2014/main" id="{380367D5-F12C-7648-A90B-C2DB37A1E781}"/>
                </a:ext>
              </a:extLst>
            </p:cNvPr>
            <p:cNvSpPr>
              <a:spLocks noChangeArrowheads="1"/>
            </p:cNvSpPr>
            <p:nvPr/>
          </p:nvSpPr>
          <p:spPr bwMode="auto">
            <a:xfrm>
              <a:off x="54181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54" name="Rectangle 80">
              <a:extLst>
                <a:ext uri="{FF2B5EF4-FFF2-40B4-BE49-F238E27FC236}">
                  <a16:creationId xmlns:a16="http://schemas.microsoft.com/office/drawing/2014/main" id="{60DA08D0-67C0-8B42-BF02-5DE198D71959}"/>
                </a:ext>
              </a:extLst>
            </p:cNvPr>
            <p:cNvSpPr>
              <a:spLocks noChangeArrowheads="1"/>
            </p:cNvSpPr>
            <p:nvPr/>
          </p:nvSpPr>
          <p:spPr bwMode="auto">
            <a:xfrm>
              <a:off x="4884738" y="25812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55" name="Rectangle 41">
              <a:extLst>
                <a:ext uri="{FF2B5EF4-FFF2-40B4-BE49-F238E27FC236}">
                  <a16:creationId xmlns:a16="http://schemas.microsoft.com/office/drawing/2014/main" id="{D36D7525-F6E9-184A-BA42-1F106ABFBB6B}"/>
                </a:ext>
              </a:extLst>
            </p:cNvPr>
            <p:cNvSpPr>
              <a:spLocks noChangeArrowheads="1"/>
            </p:cNvSpPr>
            <p:nvPr/>
          </p:nvSpPr>
          <p:spPr bwMode="auto">
            <a:xfrm>
              <a:off x="58753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56" name="Rectangle 42">
              <a:extLst>
                <a:ext uri="{FF2B5EF4-FFF2-40B4-BE49-F238E27FC236}">
                  <a16:creationId xmlns:a16="http://schemas.microsoft.com/office/drawing/2014/main" id="{4FD3F5E8-37E6-0540-8B9B-A8B7776AE242}"/>
                </a:ext>
              </a:extLst>
            </p:cNvPr>
            <p:cNvSpPr>
              <a:spLocks noChangeArrowheads="1"/>
            </p:cNvSpPr>
            <p:nvPr/>
          </p:nvSpPr>
          <p:spPr bwMode="auto">
            <a:xfrm>
              <a:off x="58753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7" name="Rectangle 45">
              <a:extLst>
                <a:ext uri="{FF2B5EF4-FFF2-40B4-BE49-F238E27FC236}">
                  <a16:creationId xmlns:a16="http://schemas.microsoft.com/office/drawing/2014/main" id="{DE4BB89E-30F3-6648-BB34-E256FDA90FF6}"/>
                </a:ext>
              </a:extLst>
            </p:cNvPr>
            <p:cNvSpPr>
              <a:spLocks noChangeArrowheads="1"/>
            </p:cNvSpPr>
            <p:nvPr/>
          </p:nvSpPr>
          <p:spPr bwMode="auto">
            <a:xfrm>
              <a:off x="63325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58" name="Rectangle 46">
              <a:extLst>
                <a:ext uri="{FF2B5EF4-FFF2-40B4-BE49-F238E27FC236}">
                  <a16:creationId xmlns:a16="http://schemas.microsoft.com/office/drawing/2014/main" id="{3CC18412-810F-D940-88B2-6423A0D4239D}"/>
                </a:ext>
              </a:extLst>
            </p:cNvPr>
            <p:cNvSpPr>
              <a:spLocks noChangeArrowheads="1"/>
            </p:cNvSpPr>
            <p:nvPr/>
          </p:nvSpPr>
          <p:spPr bwMode="auto">
            <a:xfrm>
              <a:off x="63325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59" name="Rectangle 49">
              <a:extLst>
                <a:ext uri="{FF2B5EF4-FFF2-40B4-BE49-F238E27FC236}">
                  <a16:creationId xmlns:a16="http://schemas.microsoft.com/office/drawing/2014/main" id="{FE6FC6FF-A61B-F94C-9E7A-CE915E7EE721}"/>
                </a:ext>
              </a:extLst>
            </p:cNvPr>
            <p:cNvSpPr>
              <a:spLocks noChangeArrowheads="1"/>
            </p:cNvSpPr>
            <p:nvPr/>
          </p:nvSpPr>
          <p:spPr bwMode="auto">
            <a:xfrm>
              <a:off x="67897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60" name="Rectangle 50">
              <a:extLst>
                <a:ext uri="{FF2B5EF4-FFF2-40B4-BE49-F238E27FC236}">
                  <a16:creationId xmlns:a16="http://schemas.microsoft.com/office/drawing/2014/main" id="{103A2AEA-500A-EA4B-BF49-B0EBFC4C0665}"/>
                </a:ext>
              </a:extLst>
            </p:cNvPr>
            <p:cNvSpPr>
              <a:spLocks noChangeArrowheads="1"/>
            </p:cNvSpPr>
            <p:nvPr/>
          </p:nvSpPr>
          <p:spPr bwMode="auto">
            <a:xfrm>
              <a:off x="67897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1" name="Rectangle 51">
              <a:extLst>
                <a:ext uri="{FF2B5EF4-FFF2-40B4-BE49-F238E27FC236}">
                  <a16:creationId xmlns:a16="http://schemas.microsoft.com/office/drawing/2014/main" id="{BCBB2509-C85D-3845-955C-E434E4C649B4}"/>
                </a:ext>
              </a:extLst>
            </p:cNvPr>
            <p:cNvSpPr>
              <a:spLocks noChangeArrowheads="1"/>
            </p:cNvSpPr>
            <p:nvPr/>
          </p:nvSpPr>
          <p:spPr bwMode="auto">
            <a:xfrm>
              <a:off x="5418138" y="223996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2" name="Rectangle 77">
              <a:extLst>
                <a:ext uri="{FF2B5EF4-FFF2-40B4-BE49-F238E27FC236}">
                  <a16:creationId xmlns:a16="http://schemas.microsoft.com/office/drawing/2014/main" id="{8CE3FEEB-5C46-F741-9DE1-C93A928CEB79}"/>
                </a:ext>
              </a:extLst>
            </p:cNvPr>
            <p:cNvSpPr>
              <a:spLocks noChangeArrowheads="1"/>
            </p:cNvSpPr>
            <p:nvPr/>
          </p:nvSpPr>
          <p:spPr bwMode="auto">
            <a:xfrm>
              <a:off x="5418138" y="23542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63" name="Rectangle 41">
              <a:extLst>
                <a:ext uri="{FF2B5EF4-FFF2-40B4-BE49-F238E27FC236}">
                  <a16:creationId xmlns:a16="http://schemas.microsoft.com/office/drawing/2014/main" id="{33B842A7-C5A2-3E47-BFB8-D2FB0E68C0B4}"/>
                </a:ext>
              </a:extLst>
            </p:cNvPr>
            <p:cNvSpPr>
              <a:spLocks noChangeArrowheads="1"/>
            </p:cNvSpPr>
            <p:nvPr/>
          </p:nvSpPr>
          <p:spPr bwMode="auto">
            <a:xfrm>
              <a:off x="58753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64" name="Rectangle 42">
              <a:extLst>
                <a:ext uri="{FF2B5EF4-FFF2-40B4-BE49-F238E27FC236}">
                  <a16:creationId xmlns:a16="http://schemas.microsoft.com/office/drawing/2014/main" id="{934A52EA-1FEA-1F46-85DA-04B0CE7CF0C9}"/>
                </a:ext>
              </a:extLst>
            </p:cNvPr>
            <p:cNvSpPr>
              <a:spLocks noChangeArrowheads="1"/>
            </p:cNvSpPr>
            <p:nvPr/>
          </p:nvSpPr>
          <p:spPr bwMode="auto">
            <a:xfrm>
              <a:off x="58753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5" name="Rectangle 45">
              <a:extLst>
                <a:ext uri="{FF2B5EF4-FFF2-40B4-BE49-F238E27FC236}">
                  <a16:creationId xmlns:a16="http://schemas.microsoft.com/office/drawing/2014/main" id="{0235C838-7206-8A42-95A4-4AFFB701422A}"/>
                </a:ext>
              </a:extLst>
            </p:cNvPr>
            <p:cNvSpPr>
              <a:spLocks noChangeArrowheads="1"/>
            </p:cNvSpPr>
            <p:nvPr/>
          </p:nvSpPr>
          <p:spPr bwMode="auto">
            <a:xfrm>
              <a:off x="63325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66" name="Rectangle 46">
              <a:extLst>
                <a:ext uri="{FF2B5EF4-FFF2-40B4-BE49-F238E27FC236}">
                  <a16:creationId xmlns:a16="http://schemas.microsoft.com/office/drawing/2014/main" id="{7A4FD7BC-BBD4-8C40-8BE2-FCD466FD4FFB}"/>
                </a:ext>
              </a:extLst>
            </p:cNvPr>
            <p:cNvSpPr>
              <a:spLocks noChangeArrowheads="1"/>
            </p:cNvSpPr>
            <p:nvPr/>
          </p:nvSpPr>
          <p:spPr bwMode="auto">
            <a:xfrm>
              <a:off x="63325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7" name="Rectangle 49">
              <a:extLst>
                <a:ext uri="{FF2B5EF4-FFF2-40B4-BE49-F238E27FC236}">
                  <a16:creationId xmlns:a16="http://schemas.microsoft.com/office/drawing/2014/main" id="{C02B5282-C40D-574D-B158-951CB4C0DB34}"/>
                </a:ext>
              </a:extLst>
            </p:cNvPr>
            <p:cNvSpPr>
              <a:spLocks noChangeArrowheads="1"/>
            </p:cNvSpPr>
            <p:nvPr/>
          </p:nvSpPr>
          <p:spPr bwMode="auto">
            <a:xfrm>
              <a:off x="67897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68" name="Rectangle 50">
              <a:extLst>
                <a:ext uri="{FF2B5EF4-FFF2-40B4-BE49-F238E27FC236}">
                  <a16:creationId xmlns:a16="http://schemas.microsoft.com/office/drawing/2014/main" id="{4616939C-7A06-584C-9691-1D4FDB60345E}"/>
                </a:ext>
              </a:extLst>
            </p:cNvPr>
            <p:cNvSpPr>
              <a:spLocks noChangeArrowheads="1"/>
            </p:cNvSpPr>
            <p:nvPr/>
          </p:nvSpPr>
          <p:spPr bwMode="auto">
            <a:xfrm>
              <a:off x="67897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69" name="Rectangle 51">
              <a:extLst>
                <a:ext uri="{FF2B5EF4-FFF2-40B4-BE49-F238E27FC236}">
                  <a16:creationId xmlns:a16="http://schemas.microsoft.com/office/drawing/2014/main" id="{47C60B27-6D06-F24E-A07B-5804DD27932C}"/>
                </a:ext>
              </a:extLst>
            </p:cNvPr>
            <p:cNvSpPr>
              <a:spLocks noChangeArrowheads="1"/>
            </p:cNvSpPr>
            <p:nvPr/>
          </p:nvSpPr>
          <p:spPr bwMode="auto">
            <a:xfrm>
              <a:off x="5418138" y="20129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0" name="Rectangle 77">
              <a:extLst>
                <a:ext uri="{FF2B5EF4-FFF2-40B4-BE49-F238E27FC236}">
                  <a16:creationId xmlns:a16="http://schemas.microsoft.com/office/drawing/2014/main" id="{46E79F52-14EE-C145-A95F-DDDA7973A3FA}"/>
                </a:ext>
              </a:extLst>
            </p:cNvPr>
            <p:cNvSpPr>
              <a:spLocks noChangeArrowheads="1"/>
            </p:cNvSpPr>
            <p:nvPr/>
          </p:nvSpPr>
          <p:spPr bwMode="auto">
            <a:xfrm>
              <a:off x="5418138" y="212725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71" name="Rectangle 41">
              <a:extLst>
                <a:ext uri="{FF2B5EF4-FFF2-40B4-BE49-F238E27FC236}">
                  <a16:creationId xmlns:a16="http://schemas.microsoft.com/office/drawing/2014/main" id="{522891CC-4D34-434F-BA9C-76F0AD6010DE}"/>
                </a:ext>
              </a:extLst>
            </p:cNvPr>
            <p:cNvSpPr>
              <a:spLocks noChangeArrowheads="1"/>
            </p:cNvSpPr>
            <p:nvPr/>
          </p:nvSpPr>
          <p:spPr bwMode="auto">
            <a:xfrm>
              <a:off x="58753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2" name="Rectangle 42">
              <a:extLst>
                <a:ext uri="{FF2B5EF4-FFF2-40B4-BE49-F238E27FC236}">
                  <a16:creationId xmlns:a16="http://schemas.microsoft.com/office/drawing/2014/main" id="{A67EF25C-C479-D54D-B7A0-1A103C0FC59A}"/>
                </a:ext>
              </a:extLst>
            </p:cNvPr>
            <p:cNvSpPr>
              <a:spLocks noChangeArrowheads="1"/>
            </p:cNvSpPr>
            <p:nvPr/>
          </p:nvSpPr>
          <p:spPr bwMode="auto">
            <a:xfrm>
              <a:off x="58753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3" name="Rectangle 45">
              <a:extLst>
                <a:ext uri="{FF2B5EF4-FFF2-40B4-BE49-F238E27FC236}">
                  <a16:creationId xmlns:a16="http://schemas.microsoft.com/office/drawing/2014/main" id="{8F7D5BDD-98E7-EF4A-A218-D8168BF75C8A}"/>
                </a:ext>
              </a:extLst>
            </p:cNvPr>
            <p:cNvSpPr>
              <a:spLocks noChangeArrowheads="1"/>
            </p:cNvSpPr>
            <p:nvPr/>
          </p:nvSpPr>
          <p:spPr bwMode="auto">
            <a:xfrm>
              <a:off x="63325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4" name="Rectangle 49">
              <a:extLst>
                <a:ext uri="{FF2B5EF4-FFF2-40B4-BE49-F238E27FC236}">
                  <a16:creationId xmlns:a16="http://schemas.microsoft.com/office/drawing/2014/main" id="{14ADA259-E4BA-9546-99D3-2F24FB67C5BB}"/>
                </a:ext>
              </a:extLst>
            </p:cNvPr>
            <p:cNvSpPr>
              <a:spLocks noChangeArrowheads="1"/>
            </p:cNvSpPr>
            <p:nvPr/>
          </p:nvSpPr>
          <p:spPr bwMode="auto">
            <a:xfrm>
              <a:off x="67897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5" name="Rectangle 50">
              <a:extLst>
                <a:ext uri="{FF2B5EF4-FFF2-40B4-BE49-F238E27FC236}">
                  <a16:creationId xmlns:a16="http://schemas.microsoft.com/office/drawing/2014/main" id="{330EE19A-426B-424B-B10B-FD95280622BF}"/>
                </a:ext>
              </a:extLst>
            </p:cNvPr>
            <p:cNvSpPr>
              <a:spLocks noChangeArrowheads="1"/>
            </p:cNvSpPr>
            <p:nvPr/>
          </p:nvSpPr>
          <p:spPr bwMode="auto">
            <a:xfrm>
              <a:off x="67897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6" name="Rectangle 51">
              <a:extLst>
                <a:ext uri="{FF2B5EF4-FFF2-40B4-BE49-F238E27FC236}">
                  <a16:creationId xmlns:a16="http://schemas.microsoft.com/office/drawing/2014/main" id="{03558814-E6D4-034E-AD13-4EA6566FF36E}"/>
                </a:ext>
              </a:extLst>
            </p:cNvPr>
            <p:cNvSpPr>
              <a:spLocks noChangeArrowheads="1"/>
            </p:cNvSpPr>
            <p:nvPr/>
          </p:nvSpPr>
          <p:spPr bwMode="auto">
            <a:xfrm>
              <a:off x="5418138" y="17859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77" name="Rectangle 622">
              <a:extLst>
                <a:ext uri="{FF2B5EF4-FFF2-40B4-BE49-F238E27FC236}">
                  <a16:creationId xmlns:a16="http://schemas.microsoft.com/office/drawing/2014/main" id="{669D7B99-B356-B746-B820-B076188CBC91}"/>
                </a:ext>
              </a:extLst>
            </p:cNvPr>
            <p:cNvSpPr>
              <a:spLocks noChangeArrowheads="1"/>
            </p:cNvSpPr>
            <p:nvPr/>
          </p:nvSpPr>
          <p:spPr bwMode="auto">
            <a:xfrm>
              <a:off x="5418138" y="19002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78" name="Rectangle 49">
              <a:extLst>
                <a:ext uri="{FF2B5EF4-FFF2-40B4-BE49-F238E27FC236}">
                  <a16:creationId xmlns:a16="http://schemas.microsoft.com/office/drawing/2014/main" id="{DC095068-D0D4-694E-86AB-AACE24A8BA46}"/>
                </a:ext>
              </a:extLst>
            </p:cNvPr>
            <p:cNvSpPr>
              <a:spLocks noChangeArrowheads="1"/>
            </p:cNvSpPr>
            <p:nvPr/>
          </p:nvSpPr>
          <p:spPr bwMode="auto">
            <a:xfrm>
              <a:off x="6789738"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79" name="Rectangle 50">
              <a:extLst>
                <a:ext uri="{FF2B5EF4-FFF2-40B4-BE49-F238E27FC236}">
                  <a16:creationId xmlns:a16="http://schemas.microsoft.com/office/drawing/2014/main" id="{7FEF3B32-821B-6A40-A8B5-F3C99021D3D9}"/>
                </a:ext>
              </a:extLst>
            </p:cNvPr>
            <p:cNvSpPr>
              <a:spLocks noChangeArrowheads="1"/>
            </p:cNvSpPr>
            <p:nvPr/>
          </p:nvSpPr>
          <p:spPr bwMode="auto">
            <a:xfrm>
              <a:off x="6789738"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0" name="Rectangle 51">
              <a:extLst>
                <a:ext uri="{FF2B5EF4-FFF2-40B4-BE49-F238E27FC236}">
                  <a16:creationId xmlns:a16="http://schemas.microsoft.com/office/drawing/2014/main" id="{7FC2E965-5412-B74C-B90D-72CB3B8BD29C}"/>
                </a:ext>
              </a:extLst>
            </p:cNvPr>
            <p:cNvSpPr>
              <a:spLocks noChangeArrowheads="1"/>
            </p:cNvSpPr>
            <p:nvPr/>
          </p:nvSpPr>
          <p:spPr bwMode="auto">
            <a:xfrm>
              <a:off x="5418138" y="15589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1" name="Rectangle 628">
              <a:extLst>
                <a:ext uri="{FF2B5EF4-FFF2-40B4-BE49-F238E27FC236}">
                  <a16:creationId xmlns:a16="http://schemas.microsoft.com/office/drawing/2014/main" id="{3CEF693B-7FF2-004C-A092-FDA09C14C270}"/>
                </a:ext>
              </a:extLst>
            </p:cNvPr>
            <p:cNvSpPr>
              <a:spLocks noChangeArrowheads="1"/>
            </p:cNvSpPr>
            <p:nvPr/>
          </p:nvSpPr>
          <p:spPr bwMode="auto">
            <a:xfrm>
              <a:off x="5418138" y="16732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82" name="Rectangle 47">
              <a:extLst>
                <a:ext uri="{FF2B5EF4-FFF2-40B4-BE49-F238E27FC236}">
                  <a16:creationId xmlns:a16="http://schemas.microsoft.com/office/drawing/2014/main" id="{2F8B1777-C259-8F45-92D5-877E43AEB734}"/>
                </a:ext>
              </a:extLst>
            </p:cNvPr>
            <p:cNvSpPr>
              <a:spLocks noChangeArrowheads="1"/>
            </p:cNvSpPr>
            <p:nvPr/>
          </p:nvSpPr>
          <p:spPr bwMode="auto">
            <a:xfrm>
              <a:off x="4876800" y="247808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83" name="Rectangle 47">
              <a:extLst>
                <a:ext uri="{FF2B5EF4-FFF2-40B4-BE49-F238E27FC236}">
                  <a16:creationId xmlns:a16="http://schemas.microsoft.com/office/drawing/2014/main" id="{69B0FAD4-5AE2-E741-B6CE-F341EF80103F}"/>
                </a:ext>
              </a:extLst>
            </p:cNvPr>
            <p:cNvSpPr>
              <a:spLocks noChangeArrowheads="1"/>
            </p:cNvSpPr>
            <p:nvPr/>
          </p:nvSpPr>
          <p:spPr bwMode="auto">
            <a:xfrm>
              <a:off x="7251700" y="25876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84" name="Rectangle 632">
              <a:extLst>
                <a:ext uri="{FF2B5EF4-FFF2-40B4-BE49-F238E27FC236}">
                  <a16:creationId xmlns:a16="http://schemas.microsoft.com/office/drawing/2014/main" id="{92F4B07D-E17B-374B-A7E3-ED88695BFFD0}"/>
                </a:ext>
              </a:extLst>
            </p:cNvPr>
            <p:cNvSpPr>
              <a:spLocks noChangeArrowheads="1"/>
            </p:cNvSpPr>
            <p:nvPr/>
          </p:nvSpPr>
          <p:spPr bwMode="auto">
            <a:xfrm>
              <a:off x="7251700" y="27003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5" name="Rectangle 47">
              <a:extLst>
                <a:ext uri="{FF2B5EF4-FFF2-40B4-BE49-F238E27FC236}">
                  <a16:creationId xmlns:a16="http://schemas.microsoft.com/office/drawing/2014/main" id="{11222CEF-6A33-4540-AEA9-47D0DC2A10C1}"/>
                </a:ext>
              </a:extLst>
            </p:cNvPr>
            <p:cNvSpPr>
              <a:spLocks noChangeArrowheads="1"/>
            </p:cNvSpPr>
            <p:nvPr/>
          </p:nvSpPr>
          <p:spPr bwMode="auto">
            <a:xfrm>
              <a:off x="7251700" y="23606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86" name="Rectangle 634">
              <a:extLst>
                <a:ext uri="{FF2B5EF4-FFF2-40B4-BE49-F238E27FC236}">
                  <a16:creationId xmlns:a16="http://schemas.microsoft.com/office/drawing/2014/main" id="{2776A5EA-BD20-4C4C-B4BF-AD3209E1E258}"/>
                </a:ext>
              </a:extLst>
            </p:cNvPr>
            <p:cNvSpPr>
              <a:spLocks noChangeArrowheads="1"/>
            </p:cNvSpPr>
            <p:nvPr/>
          </p:nvSpPr>
          <p:spPr bwMode="auto">
            <a:xfrm>
              <a:off x="7251700" y="24733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7" name="Rectangle 47">
              <a:extLst>
                <a:ext uri="{FF2B5EF4-FFF2-40B4-BE49-F238E27FC236}">
                  <a16:creationId xmlns:a16="http://schemas.microsoft.com/office/drawing/2014/main" id="{F1FF3ECC-4DB1-2D4B-879E-8F1D19846A01}"/>
                </a:ext>
              </a:extLst>
            </p:cNvPr>
            <p:cNvSpPr>
              <a:spLocks noChangeArrowheads="1"/>
            </p:cNvSpPr>
            <p:nvPr/>
          </p:nvSpPr>
          <p:spPr bwMode="auto">
            <a:xfrm>
              <a:off x="7251700" y="21336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88" name="Rectangle 636">
              <a:extLst>
                <a:ext uri="{FF2B5EF4-FFF2-40B4-BE49-F238E27FC236}">
                  <a16:creationId xmlns:a16="http://schemas.microsoft.com/office/drawing/2014/main" id="{437C8706-31F9-0A44-8D36-1890C8077BBD}"/>
                </a:ext>
              </a:extLst>
            </p:cNvPr>
            <p:cNvSpPr>
              <a:spLocks noChangeArrowheads="1"/>
            </p:cNvSpPr>
            <p:nvPr/>
          </p:nvSpPr>
          <p:spPr bwMode="auto">
            <a:xfrm>
              <a:off x="7251700" y="22463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89" name="Rectangle 51">
              <a:extLst>
                <a:ext uri="{FF2B5EF4-FFF2-40B4-BE49-F238E27FC236}">
                  <a16:creationId xmlns:a16="http://schemas.microsoft.com/office/drawing/2014/main" id="{82604BAF-1159-C14C-9B78-1C483A786807}"/>
                </a:ext>
              </a:extLst>
            </p:cNvPr>
            <p:cNvSpPr>
              <a:spLocks noChangeArrowheads="1"/>
            </p:cNvSpPr>
            <p:nvPr/>
          </p:nvSpPr>
          <p:spPr bwMode="auto">
            <a:xfrm>
              <a:off x="7251700" y="190658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90" name="Rectangle 638">
              <a:extLst>
                <a:ext uri="{FF2B5EF4-FFF2-40B4-BE49-F238E27FC236}">
                  <a16:creationId xmlns:a16="http://schemas.microsoft.com/office/drawing/2014/main" id="{70BDBBA9-712F-5045-B5FF-21003584687A}"/>
                </a:ext>
              </a:extLst>
            </p:cNvPr>
            <p:cNvSpPr>
              <a:spLocks noChangeArrowheads="1"/>
            </p:cNvSpPr>
            <p:nvPr/>
          </p:nvSpPr>
          <p:spPr bwMode="auto">
            <a:xfrm>
              <a:off x="7251700" y="20193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1" name="Rectangle 49">
              <a:extLst>
                <a:ext uri="{FF2B5EF4-FFF2-40B4-BE49-F238E27FC236}">
                  <a16:creationId xmlns:a16="http://schemas.microsoft.com/office/drawing/2014/main" id="{93AEC877-CB1E-B047-8C5A-296F3A4B315D}"/>
                </a:ext>
              </a:extLst>
            </p:cNvPr>
            <p:cNvSpPr>
              <a:spLocks noChangeArrowheads="1"/>
            </p:cNvSpPr>
            <p:nvPr/>
          </p:nvSpPr>
          <p:spPr bwMode="auto">
            <a:xfrm>
              <a:off x="7239000" y="428148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2" name="Rectangle 50">
              <a:extLst>
                <a:ext uri="{FF2B5EF4-FFF2-40B4-BE49-F238E27FC236}">
                  <a16:creationId xmlns:a16="http://schemas.microsoft.com/office/drawing/2014/main" id="{684E8E2A-651B-B044-98EA-A8146ACFCD83}"/>
                </a:ext>
              </a:extLst>
            </p:cNvPr>
            <p:cNvSpPr>
              <a:spLocks noChangeArrowheads="1"/>
            </p:cNvSpPr>
            <p:nvPr/>
          </p:nvSpPr>
          <p:spPr bwMode="auto">
            <a:xfrm>
              <a:off x="7239000" y="416877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93" name="Rectangle 49">
              <a:extLst>
                <a:ext uri="{FF2B5EF4-FFF2-40B4-BE49-F238E27FC236}">
                  <a16:creationId xmlns:a16="http://schemas.microsoft.com/office/drawing/2014/main" id="{36476112-2369-BD4E-A7C7-1E57A62D09AA}"/>
                </a:ext>
              </a:extLst>
            </p:cNvPr>
            <p:cNvSpPr>
              <a:spLocks noChangeArrowheads="1"/>
            </p:cNvSpPr>
            <p:nvPr/>
          </p:nvSpPr>
          <p:spPr bwMode="auto">
            <a:xfrm>
              <a:off x="7239000" y="405447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4" name="Rectangle 50">
              <a:extLst>
                <a:ext uri="{FF2B5EF4-FFF2-40B4-BE49-F238E27FC236}">
                  <a16:creationId xmlns:a16="http://schemas.microsoft.com/office/drawing/2014/main" id="{B8AB2AB7-9D9C-AA42-B065-307C80565461}"/>
                </a:ext>
              </a:extLst>
            </p:cNvPr>
            <p:cNvSpPr>
              <a:spLocks noChangeArrowheads="1"/>
            </p:cNvSpPr>
            <p:nvPr/>
          </p:nvSpPr>
          <p:spPr bwMode="auto">
            <a:xfrm>
              <a:off x="7239000" y="394176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95" name="Rectangle 49">
              <a:extLst>
                <a:ext uri="{FF2B5EF4-FFF2-40B4-BE49-F238E27FC236}">
                  <a16:creationId xmlns:a16="http://schemas.microsoft.com/office/drawing/2014/main" id="{11FD8AD0-B5CD-CD4A-840B-517C80E31040}"/>
                </a:ext>
              </a:extLst>
            </p:cNvPr>
            <p:cNvSpPr>
              <a:spLocks noChangeArrowheads="1"/>
            </p:cNvSpPr>
            <p:nvPr/>
          </p:nvSpPr>
          <p:spPr bwMode="auto">
            <a:xfrm>
              <a:off x="7246938" y="384175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6" name="Rectangle 50">
              <a:extLst>
                <a:ext uri="{FF2B5EF4-FFF2-40B4-BE49-F238E27FC236}">
                  <a16:creationId xmlns:a16="http://schemas.microsoft.com/office/drawing/2014/main" id="{B0210BF3-1755-E04A-BD3A-226C46ED170B}"/>
                </a:ext>
              </a:extLst>
            </p:cNvPr>
            <p:cNvSpPr>
              <a:spLocks noChangeArrowheads="1"/>
            </p:cNvSpPr>
            <p:nvPr/>
          </p:nvSpPr>
          <p:spPr bwMode="auto">
            <a:xfrm>
              <a:off x="7246938" y="3729038"/>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697" name="Rectangle 49">
              <a:extLst>
                <a:ext uri="{FF2B5EF4-FFF2-40B4-BE49-F238E27FC236}">
                  <a16:creationId xmlns:a16="http://schemas.microsoft.com/office/drawing/2014/main" id="{5DC3303F-ACEF-8D40-884F-F14B4C50C527}"/>
                </a:ext>
              </a:extLst>
            </p:cNvPr>
            <p:cNvSpPr>
              <a:spLocks noChangeArrowheads="1"/>
            </p:cNvSpPr>
            <p:nvPr/>
          </p:nvSpPr>
          <p:spPr bwMode="auto">
            <a:xfrm>
              <a:off x="7246938" y="3614738"/>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698" name="Rectangle 50">
              <a:extLst>
                <a:ext uri="{FF2B5EF4-FFF2-40B4-BE49-F238E27FC236}">
                  <a16:creationId xmlns:a16="http://schemas.microsoft.com/office/drawing/2014/main" id="{B8A69CA4-1117-0F4E-BA2B-86B5B2A34A3D}"/>
                </a:ext>
              </a:extLst>
            </p:cNvPr>
            <p:cNvSpPr>
              <a:spLocks noChangeArrowheads="1"/>
            </p:cNvSpPr>
            <p:nvPr/>
          </p:nvSpPr>
          <p:spPr bwMode="auto">
            <a:xfrm>
              <a:off x="7246938" y="3502025"/>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699" name="Rectangle 49">
              <a:extLst>
                <a:ext uri="{FF2B5EF4-FFF2-40B4-BE49-F238E27FC236}">
                  <a16:creationId xmlns:a16="http://schemas.microsoft.com/office/drawing/2014/main" id="{973D6481-5227-B644-A081-705FBBE86D3A}"/>
                </a:ext>
              </a:extLst>
            </p:cNvPr>
            <p:cNvSpPr>
              <a:spLocks noChangeArrowheads="1"/>
            </p:cNvSpPr>
            <p:nvPr/>
          </p:nvSpPr>
          <p:spPr bwMode="auto">
            <a:xfrm>
              <a:off x="7246938" y="3387725"/>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700" name="Rectangle 50">
              <a:extLst>
                <a:ext uri="{FF2B5EF4-FFF2-40B4-BE49-F238E27FC236}">
                  <a16:creationId xmlns:a16="http://schemas.microsoft.com/office/drawing/2014/main" id="{B80074FB-FF33-9F49-91DD-0D48F7013F6B}"/>
                </a:ext>
              </a:extLst>
            </p:cNvPr>
            <p:cNvSpPr>
              <a:spLocks noChangeArrowheads="1"/>
            </p:cNvSpPr>
            <p:nvPr/>
          </p:nvSpPr>
          <p:spPr bwMode="auto">
            <a:xfrm>
              <a:off x="7246938" y="3275013"/>
              <a:ext cx="304800" cy="112712"/>
            </a:xfrm>
            <a:prstGeom prst="rect">
              <a:avLst/>
            </a:prstGeom>
            <a:solidFill>
              <a:srgbClr val="99CC00"/>
            </a:solidFill>
            <a:ln w="9525">
              <a:solidFill>
                <a:schemeClr val="tx1"/>
              </a:solidFill>
              <a:round/>
              <a:headEnd/>
              <a:tailEnd/>
            </a:ln>
          </p:spPr>
          <p:txBody>
            <a:bodyPr/>
            <a:lstStyle/>
            <a:p>
              <a:endParaRPr lang="en-US" sz="1000"/>
            </a:p>
          </p:txBody>
        </p:sp>
        <p:sp>
          <p:nvSpPr>
            <p:cNvPr id="701" name="Rectangle 49">
              <a:extLst>
                <a:ext uri="{FF2B5EF4-FFF2-40B4-BE49-F238E27FC236}">
                  <a16:creationId xmlns:a16="http://schemas.microsoft.com/office/drawing/2014/main" id="{79409FC0-50FC-7449-A901-A71F719580CC}"/>
                </a:ext>
              </a:extLst>
            </p:cNvPr>
            <p:cNvSpPr>
              <a:spLocks noChangeArrowheads="1"/>
            </p:cNvSpPr>
            <p:nvPr/>
          </p:nvSpPr>
          <p:spPr bwMode="auto">
            <a:xfrm>
              <a:off x="7246938" y="3160713"/>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702" name="Rectangle 50">
              <a:extLst>
                <a:ext uri="{FF2B5EF4-FFF2-40B4-BE49-F238E27FC236}">
                  <a16:creationId xmlns:a16="http://schemas.microsoft.com/office/drawing/2014/main" id="{60ED0BE7-92A0-6942-877D-784FB8F6F62F}"/>
                </a:ext>
              </a:extLst>
            </p:cNvPr>
            <p:cNvSpPr>
              <a:spLocks noChangeArrowheads="1"/>
            </p:cNvSpPr>
            <p:nvPr/>
          </p:nvSpPr>
          <p:spPr bwMode="auto">
            <a:xfrm>
              <a:off x="7246938" y="3048000"/>
              <a:ext cx="304800" cy="112713"/>
            </a:xfrm>
            <a:prstGeom prst="rect">
              <a:avLst/>
            </a:prstGeom>
            <a:solidFill>
              <a:srgbClr val="99CC00"/>
            </a:solidFill>
            <a:ln w="9525">
              <a:solidFill>
                <a:schemeClr val="tx1"/>
              </a:solidFill>
              <a:round/>
              <a:headEnd/>
              <a:tailEnd/>
            </a:ln>
          </p:spPr>
          <p:txBody>
            <a:bodyPr/>
            <a:lstStyle/>
            <a:p>
              <a:endParaRPr lang="en-US" sz="1000"/>
            </a:p>
          </p:txBody>
        </p:sp>
        <p:sp>
          <p:nvSpPr>
            <p:cNvPr id="703" name="Rectangle 49">
              <a:extLst>
                <a:ext uri="{FF2B5EF4-FFF2-40B4-BE49-F238E27FC236}">
                  <a16:creationId xmlns:a16="http://schemas.microsoft.com/office/drawing/2014/main" id="{220FA578-6385-5C4A-B971-2AB02B6CB62D}"/>
                </a:ext>
              </a:extLst>
            </p:cNvPr>
            <p:cNvSpPr>
              <a:spLocks noChangeArrowheads="1"/>
            </p:cNvSpPr>
            <p:nvPr/>
          </p:nvSpPr>
          <p:spPr bwMode="auto">
            <a:xfrm>
              <a:off x="7246938" y="2933700"/>
              <a:ext cx="304800" cy="114300"/>
            </a:xfrm>
            <a:prstGeom prst="rect">
              <a:avLst/>
            </a:prstGeom>
            <a:solidFill>
              <a:srgbClr val="99CC00"/>
            </a:solidFill>
            <a:ln w="9525">
              <a:solidFill>
                <a:schemeClr val="tx1"/>
              </a:solidFill>
              <a:round/>
              <a:headEnd/>
              <a:tailEnd/>
            </a:ln>
          </p:spPr>
          <p:txBody>
            <a:bodyPr/>
            <a:lstStyle/>
            <a:p>
              <a:endParaRPr lang="en-US" sz="1000"/>
            </a:p>
          </p:txBody>
        </p:sp>
        <p:sp>
          <p:nvSpPr>
            <p:cNvPr id="704" name="Rectangle 50">
              <a:extLst>
                <a:ext uri="{FF2B5EF4-FFF2-40B4-BE49-F238E27FC236}">
                  <a16:creationId xmlns:a16="http://schemas.microsoft.com/office/drawing/2014/main" id="{B17684B8-C6FF-8640-9F3B-18402DCA45CA}"/>
                </a:ext>
              </a:extLst>
            </p:cNvPr>
            <p:cNvSpPr>
              <a:spLocks noChangeArrowheads="1"/>
            </p:cNvSpPr>
            <p:nvPr/>
          </p:nvSpPr>
          <p:spPr bwMode="auto">
            <a:xfrm>
              <a:off x="7246938" y="2820988"/>
              <a:ext cx="304800" cy="112712"/>
            </a:xfrm>
            <a:prstGeom prst="rect">
              <a:avLst/>
            </a:prstGeom>
            <a:solidFill>
              <a:srgbClr val="99CC00"/>
            </a:solidFill>
            <a:ln w="9525">
              <a:solidFill>
                <a:schemeClr val="tx1"/>
              </a:solidFill>
              <a:round/>
              <a:headEnd/>
              <a:tailEnd/>
            </a:ln>
          </p:spPr>
          <p:txBody>
            <a:bodyPr/>
            <a:lstStyle/>
            <a:p>
              <a:endParaRPr lang="en-US" sz="1000"/>
            </a:p>
          </p:txBody>
        </p:sp>
      </p:grpSp>
      <p:sp>
        <p:nvSpPr>
          <p:cNvPr id="2" name="Slide Number Placeholder 1">
            <a:extLst>
              <a:ext uri="{FF2B5EF4-FFF2-40B4-BE49-F238E27FC236}">
                <a16:creationId xmlns:a16="http://schemas.microsoft.com/office/drawing/2014/main" id="{B2C30E3A-88A4-8246-9DF5-F96EA3E5F416}"/>
              </a:ext>
            </a:extLst>
          </p:cNvPr>
          <p:cNvSpPr>
            <a:spLocks noGrp="1"/>
          </p:cNvSpPr>
          <p:nvPr>
            <p:ph type="sldNum" sz="quarter" idx="12"/>
          </p:nvPr>
        </p:nvSpPr>
        <p:spPr/>
        <p:txBody>
          <a:bodyPr/>
          <a:lstStyle/>
          <a:p>
            <a:fld id="{803C33BC-767D-8845-BB2C-A473FB4A7552}" type="slidenum">
              <a:rPr lang="en-US" smtClean="0"/>
              <a:pPr/>
              <a:t>70</a:t>
            </a:fld>
            <a:endParaRPr lang="en-US"/>
          </a:p>
        </p:txBody>
      </p:sp>
    </p:spTree>
    <p:extLst>
      <p:ext uri="{BB962C8B-B14F-4D97-AF65-F5344CB8AC3E}">
        <p14:creationId xmlns:p14="http://schemas.microsoft.com/office/powerpoint/2010/main" val="315793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Content Placeholder 2"/>
          <p:cNvSpPr>
            <a:spLocks noGrp="1"/>
          </p:cNvSpPr>
          <p:nvPr>
            <p:ph idx="1"/>
          </p:nvPr>
        </p:nvSpPr>
        <p:spPr>
          <a:xfrm>
            <a:off x="457200" y="1371600"/>
            <a:ext cx="82296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you </a:t>
            </a:r>
            <a:r>
              <a:rPr lang="en-US" b="1" dirty="0">
                <a:solidFill>
                  <a:srgbClr val="FF9900"/>
                </a:solidFill>
                <a:latin typeface="Arial" charset="0"/>
                <a:cs typeface="Arial" charset="0"/>
              </a:rPr>
              <a:t>cannot compute </a:t>
            </a:r>
            <a:r>
              <a:rPr lang="en-US" dirty="0">
                <a:latin typeface="Arial" charset="0"/>
                <a:cs typeface="Arial" charset="0"/>
              </a:rPr>
              <a:t>the odds.</a:t>
            </a: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that</a:t>
            </a:r>
            <a:r>
              <a:rPr lang="ja-JP" altLang="en-US" dirty="0">
                <a:latin typeface="Arial" charset="0"/>
                <a:cs typeface="Arial" charset="0"/>
              </a:rPr>
              <a:t>’</a:t>
            </a:r>
            <a:r>
              <a:rPr lang="en-US" dirty="0">
                <a:latin typeface="Arial" charset="0"/>
                <a:cs typeface="Arial" charset="0"/>
              </a:rPr>
              <a:t>s strange! why not?</a:t>
            </a:r>
          </a:p>
        </p:txBody>
      </p:sp>
      <p:sp>
        <p:nvSpPr>
          <p:cNvPr id="2" name="Slide Number Placeholder 1">
            <a:extLst>
              <a:ext uri="{FF2B5EF4-FFF2-40B4-BE49-F238E27FC236}">
                <a16:creationId xmlns:a16="http://schemas.microsoft.com/office/drawing/2014/main" id="{9DD52DA7-61BA-2145-A9E0-1AA9728C4348}"/>
              </a:ext>
            </a:extLst>
          </p:cNvPr>
          <p:cNvSpPr>
            <a:spLocks noGrp="1"/>
          </p:cNvSpPr>
          <p:nvPr>
            <p:ph type="sldNum" sz="quarter" idx="12"/>
          </p:nvPr>
        </p:nvSpPr>
        <p:spPr/>
        <p:txBody>
          <a:bodyPr/>
          <a:lstStyle/>
          <a:p>
            <a:fld id="{803C33BC-767D-8845-BB2C-A473FB4A7552}" type="slidenum">
              <a:rPr lang="en-US" smtClean="0"/>
              <a:pPr/>
              <a:t>71</a:t>
            </a:fld>
            <a:endParaRPr lang="en-US"/>
          </a:p>
        </p:txBody>
      </p:sp>
    </p:spTree>
    <p:extLst>
      <p:ext uri="{BB962C8B-B14F-4D97-AF65-F5344CB8AC3E}">
        <p14:creationId xmlns:p14="http://schemas.microsoft.com/office/powerpoint/2010/main" val="974260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3667">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in both cases, there are two explanations</a:t>
            </a:r>
          </a:p>
          <a:p>
            <a:pPr>
              <a:buFontTx/>
              <a:buAutoNum type="arabicPeriod"/>
            </a:pPr>
            <a:r>
              <a:rPr lang="en-US" dirty="0">
                <a:latin typeface="Arial" charset="0"/>
                <a:cs typeface="Arial" charset="0"/>
              </a:rPr>
              <a:t>same shoes</a:t>
            </a:r>
          </a:p>
          <a:p>
            <a:pPr>
              <a:buFontTx/>
              <a:buAutoNum type="arabicPeriod"/>
            </a:pPr>
            <a:r>
              <a:rPr lang="en-US" dirty="0">
                <a:latin typeface="Arial" charset="0"/>
                <a:cs typeface="Arial" charset="0"/>
              </a:rPr>
              <a:t>different shoes</a:t>
            </a:r>
          </a:p>
        </p:txBody>
      </p:sp>
      <p:grpSp>
        <p:nvGrpSpPr>
          <p:cNvPr id="2" name="Group 28"/>
          <p:cNvGrpSpPr>
            <a:grpSpLocks/>
          </p:cNvGrpSpPr>
          <p:nvPr/>
        </p:nvGrpSpPr>
        <p:grpSpPr bwMode="auto">
          <a:xfrm>
            <a:off x="2971800" y="4872038"/>
            <a:ext cx="5334000" cy="1071562"/>
            <a:chOff x="4254500" y="3022600"/>
            <a:chExt cx="5334000" cy="1068994"/>
          </a:xfrm>
        </p:grpSpPr>
        <p:sp>
          <p:nvSpPr>
            <p:cNvPr id="38324" name="TextBox 6"/>
            <p:cNvSpPr txBox="1">
              <a:spLocks noChangeArrowheads="1"/>
            </p:cNvSpPr>
            <p:nvPr/>
          </p:nvSpPr>
          <p:spPr bwMode="auto">
            <a:xfrm>
              <a:off x="6680200" y="3723074"/>
              <a:ext cx="2908300" cy="36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…thus this </a:t>
              </a:r>
              <a:r>
                <a:rPr lang="en-US" sz="1800">
                  <a:solidFill>
                    <a:srgbClr val="99CC00"/>
                  </a:solidFill>
                </a:rPr>
                <a:t>must be true</a:t>
              </a:r>
            </a:p>
          </p:txBody>
        </p:sp>
        <p:grpSp>
          <p:nvGrpSpPr>
            <p:cNvPr id="38325" name="Group 21"/>
            <p:cNvGrpSpPr>
              <a:grpSpLocks/>
            </p:cNvGrpSpPr>
            <p:nvPr/>
          </p:nvGrpSpPr>
          <p:grpSpPr bwMode="auto">
            <a:xfrm>
              <a:off x="4254500" y="3022600"/>
              <a:ext cx="2400300" cy="928570"/>
              <a:chOff x="4254500" y="3022600"/>
              <a:chExt cx="2400300" cy="928570"/>
            </a:xfrm>
          </p:grpSpPr>
          <p:cxnSp>
            <p:nvCxnSpPr>
              <p:cNvPr id="38326" name="Straight Connector 18"/>
              <p:cNvCxnSpPr>
                <a:cxnSpLocks noChangeShapeType="1"/>
              </p:cNvCxnSpPr>
              <p:nvPr/>
            </p:nvCxnSpPr>
            <p:spPr bwMode="auto">
              <a:xfrm flipH="1" flipV="1">
                <a:off x="4330700" y="3103368"/>
                <a:ext cx="2324100" cy="84780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38327" name="Oval 19"/>
              <p:cNvSpPr>
                <a:spLocks noChangeArrowheads="1"/>
              </p:cNvSpPr>
              <p:nvPr/>
            </p:nvSpPr>
            <p:spPr bwMode="auto">
              <a:xfrm rot="10800000">
                <a:off x="4254500" y="3022600"/>
                <a:ext cx="152400" cy="15240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37892" name="Group 425"/>
          <p:cNvGrpSpPr>
            <a:grpSpLocks/>
          </p:cNvGrpSpPr>
          <p:nvPr/>
        </p:nvGrpSpPr>
        <p:grpSpPr bwMode="auto">
          <a:xfrm>
            <a:off x="4876799" y="280988"/>
            <a:ext cx="3962401" cy="2767019"/>
            <a:chOff x="981235" y="1470508"/>
            <a:chExt cx="7188614" cy="5020270"/>
          </a:xfrm>
        </p:grpSpPr>
        <p:cxnSp>
          <p:nvCxnSpPr>
            <p:cNvPr id="37902" name="Straight Connector 61"/>
            <p:cNvCxnSpPr>
              <a:cxnSpLocks noChangeShapeType="1"/>
            </p:cNvCxnSpPr>
            <p:nvPr/>
          </p:nvCxnSpPr>
          <p:spPr bwMode="auto">
            <a:xfrm rot="16200000" flipH="1">
              <a:off x="-1185643" y="3690879"/>
              <a:ext cx="4333758" cy="1"/>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7903" name="Straight Connector 62"/>
            <p:cNvCxnSpPr>
              <a:cxnSpLocks noChangeShapeType="1"/>
            </p:cNvCxnSpPr>
            <p:nvPr/>
          </p:nvCxnSpPr>
          <p:spPr bwMode="auto">
            <a:xfrm rot="10800000" flipV="1">
              <a:off x="982823" y="5856171"/>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7904" name="Straight Connector 61"/>
            <p:cNvCxnSpPr>
              <a:cxnSpLocks noChangeShapeType="1"/>
            </p:cNvCxnSpPr>
            <p:nvPr/>
          </p:nvCxnSpPr>
          <p:spPr bwMode="auto">
            <a:xfrm rot="16200000" flipH="1">
              <a:off x="2548157" y="3690879"/>
              <a:ext cx="4333758" cy="1"/>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7905" name="Straight Connector 62"/>
            <p:cNvCxnSpPr>
              <a:cxnSpLocks noChangeShapeType="1"/>
            </p:cNvCxnSpPr>
            <p:nvPr/>
          </p:nvCxnSpPr>
          <p:spPr bwMode="auto">
            <a:xfrm rot="10800000" flipV="1">
              <a:off x="4716623" y="5856171"/>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37906" name="Group 7"/>
            <p:cNvGrpSpPr>
              <a:grpSpLocks/>
            </p:cNvGrpSpPr>
            <p:nvPr/>
          </p:nvGrpSpPr>
          <p:grpSpPr bwMode="auto">
            <a:xfrm>
              <a:off x="1135223" y="4267200"/>
              <a:ext cx="2667000" cy="1588972"/>
              <a:chOff x="1135223" y="2655771"/>
              <a:chExt cx="2667000" cy="3200400"/>
            </a:xfrm>
          </p:grpSpPr>
          <p:sp>
            <p:nvSpPr>
              <p:cNvPr id="38240"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1"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2"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3"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4"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5"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6"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7"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8"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9"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0"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1"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2"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3"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4"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5"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6"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7"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8"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9"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0"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1"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2"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3"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4"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5"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6"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7"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8"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9"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0"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1"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2"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3"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4"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5"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6"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7"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8"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9"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0"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1"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2"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3"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4" name="Rectangle 52"/>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5" name="Rectangle 53"/>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6" name="Rectangle 54"/>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7" name="Rectangle 55"/>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8"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9"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0"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1"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2"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3"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4"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5"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6" name="Rectangle 64"/>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7" name="Rectangle 65"/>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8" name="Rectangle 66"/>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9" name="Rectangle 67"/>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0"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1"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2"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3"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4"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5"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6"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7"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8" name="Rectangle 76"/>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9" name="Rectangle 77"/>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0" name="Rectangle 78"/>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1" name="Rectangle 79"/>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2"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3"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4"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5"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6"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7"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8"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9" name="Rectangle 87"/>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20" name="Rectangle 88"/>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21" name="Rectangle 89"/>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22"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23" name="Rectangle 91"/>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37907" name="TextBox 92"/>
            <p:cNvSpPr txBox="1">
              <a:spLocks noChangeArrowheads="1"/>
            </p:cNvSpPr>
            <p:nvPr/>
          </p:nvSpPr>
          <p:spPr bwMode="auto">
            <a:xfrm>
              <a:off x="1296502" y="5932371"/>
              <a:ext cx="2173100" cy="558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your shoes</a:t>
              </a:r>
            </a:p>
          </p:txBody>
        </p:sp>
        <p:sp>
          <p:nvSpPr>
            <p:cNvPr id="37908" name="TextBox 93"/>
            <p:cNvSpPr txBox="1">
              <a:spLocks noChangeArrowheads="1"/>
            </p:cNvSpPr>
            <p:nvPr/>
          </p:nvSpPr>
          <p:spPr bwMode="auto">
            <a:xfrm>
              <a:off x="4792823" y="5932371"/>
              <a:ext cx="3377026" cy="558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questionable shoes</a:t>
              </a:r>
            </a:p>
          </p:txBody>
        </p:sp>
        <p:grpSp>
          <p:nvGrpSpPr>
            <p:cNvPr id="37909" name="Group 94"/>
            <p:cNvGrpSpPr>
              <a:grpSpLocks/>
            </p:cNvGrpSpPr>
            <p:nvPr/>
          </p:nvGrpSpPr>
          <p:grpSpPr bwMode="auto">
            <a:xfrm>
              <a:off x="1135223" y="2679959"/>
              <a:ext cx="2667000" cy="1588972"/>
              <a:chOff x="1135223" y="2655771"/>
              <a:chExt cx="2667000" cy="3200400"/>
            </a:xfrm>
          </p:grpSpPr>
          <p:sp>
            <p:nvSpPr>
              <p:cNvPr id="38156"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57"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58"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59"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0"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1"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2"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3"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4"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5"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6"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7"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8"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9"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0"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1"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2"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3"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4"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5"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6"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7"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8"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9"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0"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1"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2"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3"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4"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5"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6"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7"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8"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9"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0"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1"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2"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3"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4"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5"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6"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7"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8"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9"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0" name="Rectangle 139"/>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1" name="Rectangle 140"/>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2" name="Rectangle 141"/>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3" name="Rectangle 142"/>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4"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5"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6"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7"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8"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9"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0"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1"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2" name="Rectangle 151"/>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3" name="Rectangle 152"/>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4" name="Rectangle 153"/>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5" name="Rectangle 154"/>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6"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7"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8"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9"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0"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1"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2"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3"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4" name="Rectangle 163"/>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5" name="Rectangle 164"/>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6" name="Rectangle 165"/>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7" name="Rectangle 166"/>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8"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9"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0"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1"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2"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3"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4"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5" name="Rectangle 174"/>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6" name="Rectangle 175"/>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7" name="Rectangle 176"/>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8"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9" name="Rectangle 178"/>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37910" name="Rectangle 41"/>
            <p:cNvSpPr>
              <a:spLocks noChangeArrowheads="1"/>
            </p:cNvSpPr>
            <p:nvPr/>
          </p:nvSpPr>
          <p:spPr bwMode="auto">
            <a:xfrm>
              <a:off x="21336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1" name="Rectangle 42"/>
            <p:cNvSpPr>
              <a:spLocks noChangeArrowheads="1"/>
            </p:cNvSpPr>
            <p:nvPr/>
          </p:nvSpPr>
          <p:spPr bwMode="auto">
            <a:xfrm>
              <a:off x="21336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2" name="Rectangle 45"/>
            <p:cNvSpPr>
              <a:spLocks noChangeArrowheads="1"/>
            </p:cNvSpPr>
            <p:nvPr/>
          </p:nvSpPr>
          <p:spPr bwMode="auto">
            <a:xfrm>
              <a:off x="25908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3" name="Rectangle 46"/>
            <p:cNvSpPr>
              <a:spLocks noChangeArrowheads="1"/>
            </p:cNvSpPr>
            <p:nvPr/>
          </p:nvSpPr>
          <p:spPr bwMode="auto">
            <a:xfrm>
              <a:off x="25908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4" name="Rectangle 49"/>
            <p:cNvSpPr>
              <a:spLocks noChangeArrowheads="1"/>
            </p:cNvSpPr>
            <p:nvPr/>
          </p:nvSpPr>
          <p:spPr bwMode="auto">
            <a:xfrm>
              <a:off x="30480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5" name="Rectangle 50"/>
            <p:cNvSpPr>
              <a:spLocks noChangeArrowheads="1"/>
            </p:cNvSpPr>
            <p:nvPr/>
          </p:nvSpPr>
          <p:spPr bwMode="auto">
            <a:xfrm>
              <a:off x="30480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6" name="Rectangle 51"/>
            <p:cNvSpPr>
              <a:spLocks noChangeArrowheads="1"/>
            </p:cNvSpPr>
            <p:nvPr/>
          </p:nvSpPr>
          <p:spPr bwMode="auto">
            <a:xfrm>
              <a:off x="16764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7" name="Rectangle 77"/>
            <p:cNvSpPr>
              <a:spLocks noChangeArrowheads="1"/>
            </p:cNvSpPr>
            <p:nvPr/>
          </p:nvSpPr>
          <p:spPr bwMode="auto">
            <a:xfrm>
              <a:off x="16764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8" name="Rectangle 78"/>
            <p:cNvSpPr>
              <a:spLocks noChangeArrowheads="1"/>
            </p:cNvSpPr>
            <p:nvPr/>
          </p:nvSpPr>
          <p:spPr bwMode="auto">
            <a:xfrm>
              <a:off x="35052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9" name="Rectangle 79"/>
            <p:cNvSpPr>
              <a:spLocks noChangeArrowheads="1"/>
            </p:cNvSpPr>
            <p:nvPr/>
          </p:nvSpPr>
          <p:spPr bwMode="auto">
            <a:xfrm>
              <a:off x="35052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0" name="Rectangle 80"/>
            <p:cNvSpPr>
              <a:spLocks noChangeArrowheads="1"/>
            </p:cNvSpPr>
            <p:nvPr/>
          </p:nvSpPr>
          <p:spPr bwMode="auto">
            <a:xfrm>
              <a:off x="11430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1" name="Rectangle 41"/>
            <p:cNvSpPr>
              <a:spLocks noChangeArrowheads="1"/>
            </p:cNvSpPr>
            <p:nvPr/>
          </p:nvSpPr>
          <p:spPr bwMode="auto">
            <a:xfrm>
              <a:off x="21336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2" name="Rectangle 42"/>
            <p:cNvSpPr>
              <a:spLocks noChangeArrowheads="1"/>
            </p:cNvSpPr>
            <p:nvPr/>
          </p:nvSpPr>
          <p:spPr bwMode="auto">
            <a:xfrm>
              <a:off x="21336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3" name="Rectangle 45"/>
            <p:cNvSpPr>
              <a:spLocks noChangeArrowheads="1"/>
            </p:cNvSpPr>
            <p:nvPr/>
          </p:nvSpPr>
          <p:spPr bwMode="auto">
            <a:xfrm>
              <a:off x="25908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4" name="Rectangle 46"/>
            <p:cNvSpPr>
              <a:spLocks noChangeArrowheads="1"/>
            </p:cNvSpPr>
            <p:nvPr/>
          </p:nvSpPr>
          <p:spPr bwMode="auto">
            <a:xfrm>
              <a:off x="25908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5" name="Rectangle 49"/>
            <p:cNvSpPr>
              <a:spLocks noChangeArrowheads="1"/>
            </p:cNvSpPr>
            <p:nvPr/>
          </p:nvSpPr>
          <p:spPr bwMode="auto">
            <a:xfrm>
              <a:off x="30480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6" name="Rectangle 50"/>
            <p:cNvSpPr>
              <a:spLocks noChangeArrowheads="1"/>
            </p:cNvSpPr>
            <p:nvPr/>
          </p:nvSpPr>
          <p:spPr bwMode="auto">
            <a:xfrm>
              <a:off x="30480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7" name="Rectangle 51"/>
            <p:cNvSpPr>
              <a:spLocks noChangeArrowheads="1"/>
            </p:cNvSpPr>
            <p:nvPr/>
          </p:nvSpPr>
          <p:spPr bwMode="auto">
            <a:xfrm>
              <a:off x="16764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8" name="Rectangle 77"/>
            <p:cNvSpPr>
              <a:spLocks noChangeArrowheads="1"/>
            </p:cNvSpPr>
            <p:nvPr/>
          </p:nvSpPr>
          <p:spPr bwMode="auto">
            <a:xfrm>
              <a:off x="16764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9" name="Rectangle 78"/>
            <p:cNvSpPr>
              <a:spLocks noChangeArrowheads="1"/>
            </p:cNvSpPr>
            <p:nvPr/>
          </p:nvSpPr>
          <p:spPr bwMode="auto">
            <a:xfrm>
              <a:off x="35052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0" name="Rectangle 79"/>
            <p:cNvSpPr>
              <a:spLocks noChangeArrowheads="1"/>
            </p:cNvSpPr>
            <p:nvPr/>
          </p:nvSpPr>
          <p:spPr bwMode="auto">
            <a:xfrm>
              <a:off x="35052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1" name="Rectangle 41"/>
            <p:cNvSpPr>
              <a:spLocks noChangeArrowheads="1"/>
            </p:cNvSpPr>
            <p:nvPr/>
          </p:nvSpPr>
          <p:spPr bwMode="auto">
            <a:xfrm>
              <a:off x="21336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2" name="Rectangle 42"/>
            <p:cNvSpPr>
              <a:spLocks noChangeArrowheads="1"/>
            </p:cNvSpPr>
            <p:nvPr/>
          </p:nvSpPr>
          <p:spPr bwMode="auto">
            <a:xfrm>
              <a:off x="21336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3" name="Rectangle 45"/>
            <p:cNvSpPr>
              <a:spLocks noChangeArrowheads="1"/>
            </p:cNvSpPr>
            <p:nvPr/>
          </p:nvSpPr>
          <p:spPr bwMode="auto">
            <a:xfrm>
              <a:off x="25908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4" name="Rectangle 46"/>
            <p:cNvSpPr>
              <a:spLocks noChangeArrowheads="1"/>
            </p:cNvSpPr>
            <p:nvPr/>
          </p:nvSpPr>
          <p:spPr bwMode="auto">
            <a:xfrm>
              <a:off x="25908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5" name="Rectangle 49"/>
            <p:cNvSpPr>
              <a:spLocks noChangeArrowheads="1"/>
            </p:cNvSpPr>
            <p:nvPr/>
          </p:nvSpPr>
          <p:spPr bwMode="auto">
            <a:xfrm>
              <a:off x="30480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6" name="Rectangle 50"/>
            <p:cNvSpPr>
              <a:spLocks noChangeArrowheads="1"/>
            </p:cNvSpPr>
            <p:nvPr/>
          </p:nvSpPr>
          <p:spPr bwMode="auto">
            <a:xfrm>
              <a:off x="30480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7" name="Rectangle 51"/>
            <p:cNvSpPr>
              <a:spLocks noChangeArrowheads="1"/>
            </p:cNvSpPr>
            <p:nvPr/>
          </p:nvSpPr>
          <p:spPr bwMode="auto">
            <a:xfrm>
              <a:off x="16764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8" name="Rectangle 77"/>
            <p:cNvSpPr>
              <a:spLocks noChangeArrowheads="1"/>
            </p:cNvSpPr>
            <p:nvPr/>
          </p:nvSpPr>
          <p:spPr bwMode="auto">
            <a:xfrm>
              <a:off x="16764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9" name="Rectangle 78"/>
            <p:cNvSpPr>
              <a:spLocks noChangeArrowheads="1"/>
            </p:cNvSpPr>
            <p:nvPr/>
          </p:nvSpPr>
          <p:spPr bwMode="auto">
            <a:xfrm>
              <a:off x="35052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0" name="Rectangle 79"/>
            <p:cNvSpPr>
              <a:spLocks noChangeArrowheads="1"/>
            </p:cNvSpPr>
            <p:nvPr/>
          </p:nvSpPr>
          <p:spPr bwMode="auto">
            <a:xfrm>
              <a:off x="35052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1" name="Rectangle 41"/>
            <p:cNvSpPr>
              <a:spLocks noChangeArrowheads="1"/>
            </p:cNvSpPr>
            <p:nvPr/>
          </p:nvSpPr>
          <p:spPr bwMode="auto">
            <a:xfrm>
              <a:off x="21336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2" name="Rectangle 42"/>
            <p:cNvSpPr>
              <a:spLocks noChangeArrowheads="1"/>
            </p:cNvSpPr>
            <p:nvPr/>
          </p:nvSpPr>
          <p:spPr bwMode="auto">
            <a:xfrm>
              <a:off x="21336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3" name="Rectangle 45"/>
            <p:cNvSpPr>
              <a:spLocks noChangeArrowheads="1"/>
            </p:cNvSpPr>
            <p:nvPr/>
          </p:nvSpPr>
          <p:spPr bwMode="auto">
            <a:xfrm>
              <a:off x="25908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4" name="Rectangle 46"/>
            <p:cNvSpPr>
              <a:spLocks noChangeArrowheads="1"/>
            </p:cNvSpPr>
            <p:nvPr/>
          </p:nvSpPr>
          <p:spPr bwMode="auto">
            <a:xfrm>
              <a:off x="25908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5" name="Rectangle 49"/>
            <p:cNvSpPr>
              <a:spLocks noChangeArrowheads="1"/>
            </p:cNvSpPr>
            <p:nvPr/>
          </p:nvSpPr>
          <p:spPr bwMode="auto">
            <a:xfrm>
              <a:off x="30480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6" name="Rectangle 50"/>
            <p:cNvSpPr>
              <a:spLocks noChangeArrowheads="1"/>
            </p:cNvSpPr>
            <p:nvPr/>
          </p:nvSpPr>
          <p:spPr bwMode="auto">
            <a:xfrm>
              <a:off x="30480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7" name="Rectangle 51"/>
            <p:cNvSpPr>
              <a:spLocks noChangeArrowheads="1"/>
            </p:cNvSpPr>
            <p:nvPr/>
          </p:nvSpPr>
          <p:spPr bwMode="auto">
            <a:xfrm>
              <a:off x="16764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8" name="Rectangle 217"/>
            <p:cNvSpPr>
              <a:spLocks noChangeArrowheads="1"/>
            </p:cNvSpPr>
            <p:nvPr/>
          </p:nvSpPr>
          <p:spPr bwMode="auto">
            <a:xfrm>
              <a:off x="16764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9" name="Rectangle 218"/>
            <p:cNvSpPr>
              <a:spLocks noChangeArrowheads="1"/>
            </p:cNvSpPr>
            <p:nvPr/>
          </p:nvSpPr>
          <p:spPr bwMode="auto">
            <a:xfrm>
              <a:off x="35052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0" name="Rectangle 219"/>
            <p:cNvSpPr>
              <a:spLocks noChangeArrowheads="1"/>
            </p:cNvSpPr>
            <p:nvPr/>
          </p:nvSpPr>
          <p:spPr bwMode="auto">
            <a:xfrm>
              <a:off x="35052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1" name="Rectangle 49"/>
            <p:cNvSpPr>
              <a:spLocks noChangeArrowheads="1"/>
            </p:cNvSpPr>
            <p:nvPr/>
          </p:nvSpPr>
          <p:spPr bwMode="auto">
            <a:xfrm>
              <a:off x="30480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2" name="Rectangle 50"/>
            <p:cNvSpPr>
              <a:spLocks noChangeArrowheads="1"/>
            </p:cNvSpPr>
            <p:nvPr/>
          </p:nvSpPr>
          <p:spPr bwMode="auto">
            <a:xfrm>
              <a:off x="3048000" y="155966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3" name="Rectangle 51"/>
            <p:cNvSpPr>
              <a:spLocks noChangeArrowheads="1"/>
            </p:cNvSpPr>
            <p:nvPr/>
          </p:nvSpPr>
          <p:spPr bwMode="auto">
            <a:xfrm>
              <a:off x="1676400" y="155966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4" name="Rectangle 223"/>
            <p:cNvSpPr>
              <a:spLocks noChangeArrowheads="1"/>
            </p:cNvSpPr>
            <p:nvPr/>
          </p:nvSpPr>
          <p:spPr bwMode="auto">
            <a:xfrm>
              <a:off x="16764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5" name="Rectangle 224"/>
            <p:cNvSpPr>
              <a:spLocks noChangeArrowheads="1"/>
            </p:cNvSpPr>
            <p:nvPr/>
          </p:nvSpPr>
          <p:spPr bwMode="auto">
            <a:xfrm>
              <a:off x="35052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6" name="Rectangle 41"/>
            <p:cNvSpPr>
              <a:spLocks noChangeArrowheads="1"/>
            </p:cNvSpPr>
            <p:nvPr/>
          </p:nvSpPr>
          <p:spPr bwMode="auto">
            <a:xfrm>
              <a:off x="58674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7" name="Rectangle 42"/>
            <p:cNvSpPr>
              <a:spLocks noChangeArrowheads="1"/>
            </p:cNvSpPr>
            <p:nvPr/>
          </p:nvSpPr>
          <p:spPr bwMode="auto">
            <a:xfrm>
              <a:off x="58674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8" name="Rectangle 45"/>
            <p:cNvSpPr>
              <a:spLocks noChangeArrowheads="1"/>
            </p:cNvSpPr>
            <p:nvPr/>
          </p:nvSpPr>
          <p:spPr bwMode="auto">
            <a:xfrm>
              <a:off x="63246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9" name="Rectangle 46"/>
            <p:cNvSpPr>
              <a:spLocks noChangeArrowheads="1"/>
            </p:cNvSpPr>
            <p:nvPr/>
          </p:nvSpPr>
          <p:spPr bwMode="auto">
            <a:xfrm>
              <a:off x="63246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0" name="Rectangle 47"/>
            <p:cNvSpPr>
              <a:spLocks noChangeArrowheads="1"/>
            </p:cNvSpPr>
            <p:nvPr/>
          </p:nvSpPr>
          <p:spPr bwMode="auto">
            <a:xfrm>
              <a:off x="48768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1" name="Rectangle 49"/>
            <p:cNvSpPr>
              <a:spLocks noChangeArrowheads="1"/>
            </p:cNvSpPr>
            <p:nvPr/>
          </p:nvSpPr>
          <p:spPr bwMode="auto">
            <a:xfrm>
              <a:off x="67818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2" name="Rectangle 50"/>
            <p:cNvSpPr>
              <a:spLocks noChangeArrowheads="1"/>
            </p:cNvSpPr>
            <p:nvPr/>
          </p:nvSpPr>
          <p:spPr bwMode="auto">
            <a:xfrm>
              <a:off x="67818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3" name="Rectangle 51"/>
            <p:cNvSpPr>
              <a:spLocks noChangeArrowheads="1"/>
            </p:cNvSpPr>
            <p:nvPr/>
          </p:nvSpPr>
          <p:spPr bwMode="auto">
            <a:xfrm>
              <a:off x="54102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4" name="Rectangle 77"/>
            <p:cNvSpPr>
              <a:spLocks noChangeArrowheads="1"/>
            </p:cNvSpPr>
            <p:nvPr/>
          </p:nvSpPr>
          <p:spPr bwMode="auto">
            <a:xfrm>
              <a:off x="54102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5" name="Rectangle 78"/>
            <p:cNvSpPr>
              <a:spLocks noChangeArrowheads="1"/>
            </p:cNvSpPr>
            <p:nvPr/>
          </p:nvSpPr>
          <p:spPr bwMode="auto">
            <a:xfrm>
              <a:off x="72390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6" name="Rectangle 79"/>
            <p:cNvSpPr>
              <a:spLocks noChangeArrowheads="1"/>
            </p:cNvSpPr>
            <p:nvPr/>
          </p:nvSpPr>
          <p:spPr bwMode="auto">
            <a:xfrm>
              <a:off x="72390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7" name="Rectangle 80"/>
            <p:cNvSpPr>
              <a:spLocks noChangeArrowheads="1"/>
            </p:cNvSpPr>
            <p:nvPr/>
          </p:nvSpPr>
          <p:spPr bwMode="auto">
            <a:xfrm>
              <a:off x="48768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8" name="Rectangle 41"/>
            <p:cNvSpPr>
              <a:spLocks noChangeArrowheads="1"/>
            </p:cNvSpPr>
            <p:nvPr/>
          </p:nvSpPr>
          <p:spPr bwMode="auto">
            <a:xfrm>
              <a:off x="58674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9" name="Rectangle 42"/>
            <p:cNvSpPr>
              <a:spLocks noChangeArrowheads="1"/>
            </p:cNvSpPr>
            <p:nvPr/>
          </p:nvSpPr>
          <p:spPr bwMode="auto">
            <a:xfrm>
              <a:off x="58674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0" name="Rectangle 45"/>
            <p:cNvSpPr>
              <a:spLocks noChangeArrowheads="1"/>
            </p:cNvSpPr>
            <p:nvPr/>
          </p:nvSpPr>
          <p:spPr bwMode="auto">
            <a:xfrm>
              <a:off x="63246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1" name="Rectangle 46"/>
            <p:cNvSpPr>
              <a:spLocks noChangeArrowheads="1"/>
            </p:cNvSpPr>
            <p:nvPr/>
          </p:nvSpPr>
          <p:spPr bwMode="auto">
            <a:xfrm>
              <a:off x="63246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2" name="Rectangle 47"/>
            <p:cNvSpPr>
              <a:spLocks noChangeArrowheads="1"/>
            </p:cNvSpPr>
            <p:nvPr/>
          </p:nvSpPr>
          <p:spPr bwMode="auto">
            <a:xfrm>
              <a:off x="48768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3" name="Rectangle 49"/>
            <p:cNvSpPr>
              <a:spLocks noChangeArrowheads="1"/>
            </p:cNvSpPr>
            <p:nvPr/>
          </p:nvSpPr>
          <p:spPr bwMode="auto">
            <a:xfrm>
              <a:off x="67818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4" name="Rectangle 50"/>
            <p:cNvSpPr>
              <a:spLocks noChangeArrowheads="1"/>
            </p:cNvSpPr>
            <p:nvPr/>
          </p:nvSpPr>
          <p:spPr bwMode="auto">
            <a:xfrm>
              <a:off x="67818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5" name="Rectangle 51"/>
            <p:cNvSpPr>
              <a:spLocks noChangeArrowheads="1"/>
            </p:cNvSpPr>
            <p:nvPr/>
          </p:nvSpPr>
          <p:spPr bwMode="auto">
            <a:xfrm>
              <a:off x="54102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6" name="Rectangle 77"/>
            <p:cNvSpPr>
              <a:spLocks noChangeArrowheads="1"/>
            </p:cNvSpPr>
            <p:nvPr/>
          </p:nvSpPr>
          <p:spPr bwMode="auto">
            <a:xfrm>
              <a:off x="54102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7" name="Rectangle 78"/>
            <p:cNvSpPr>
              <a:spLocks noChangeArrowheads="1"/>
            </p:cNvSpPr>
            <p:nvPr/>
          </p:nvSpPr>
          <p:spPr bwMode="auto">
            <a:xfrm>
              <a:off x="72390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8" name="Rectangle 79"/>
            <p:cNvSpPr>
              <a:spLocks noChangeArrowheads="1"/>
            </p:cNvSpPr>
            <p:nvPr/>
          </p:nvSpPr>
          <p:spPr bwMode="auto">
            <a:xfrm>
              <a:off x="72390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9" name="Rectangle 80"/>
            <p:cNvSpPr>
              <a:spLocks noChangeArrowheads="1"/>
            </p:cNvSpPr>
            <p:nvPr/>
          </p:nvSpPr>
          <p:spPr bwMode="auto">
            <a:xfrm>
              <a:off x="48768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0" name="Rectangle 41"/>
            <p:cNvSpPr>
              <a:spLocks noChangeArrowheads="1"/>
            </p:cNvSpPr>
            <p:nvPr/>
          </p:nvSpPr>
          <p:spPr bwMode="auto">
            <a:xfrm>
              <a:off x="58674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1" name="Rectangle 42"/>
            <p:cNvSpPr>
              <a:spLocks noChangeArrowheads="1"/>
            </p:cNvSpPr>
            <p:nvPr/>
          </p:nvSpPr>
          <p:spPr bwMode="auto">
            <a:xfrm>
              <a:off x="58674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2" name="Rectangle 45"/>
            <p:cNvSpPr>
              <a:spLocks noChangeArrowheads="1"/>
            </p:cNvSpPr>
            <p:nvPr/>
          </p:nvSpPr>
          <p:spPr bwMode="auto">
            <a:xfrm>
              <a:off x="63246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3" name="Rectangle 46"/>
            <p:cNvSpPr>
              <a:spLocks noChangeArrowheads="1"/>
            </p:cNvSpPr>
            <p:nvPr/>
          </p:nvSpPr>
          <p:spPr bwMode="auto">
            <a:xfrm>
              <a:off x="63246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4" name="Rectangle 47"/>
            <p:cNvSpPr>
              <a:spLocks noChangeArrowheads="1"/>
            </p:cNvSpPr>
            <p:nvPr/>
          </p:nvSpPr>
          <p:spPr bwMode="auto">
            <a:xfrm>
              <a:off x="48768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5" name="Rectangle 49"/>
            <p:cNvSpPr>
              <a:spLocks noChangeArrowheads="1"/>
            </p:cNvSpPr>
            <p:nvPr/>
          </p:nvSpPr>
          <p:spPr bwMode="auto">
            <a:xfrm>
              <a:off x="67818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6" name="Rectangle 50"/>
            <p:cNvSpPr>
              <a:spLocks noChangeArrowheads="1"/>
            </p:cNvSpPr>
            <p:nvPr/>
          </p:nvSpPr>
          <p:spPr bwMode="auto">
            <a:xfrm>
              <a:off x="67818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7" name="Rectangle 51"/>
            <p:cNvSpPr>
              <a:spLocks noChangeArrowheads="1"/>
            </p:cNvSpPr>
            <p:nvPr/>
          </p:nvSpPr>
          <p:spPr bwMode="auto">
            <a:xfrm>
              <a:off x="54102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8" name="Rectangle 77"/>
            <p:cNvSpPr>
              <a:spLocks noChangeArrowheads="1"/>
            </p:cNvSpPr>
            <p:nvPr/>
          </p:nvSpPr>
          <p:spPr bwMode="auto">
            <a:xfrm>
              <a:off x="54102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9" name="Rectangle 78"/>
            <p:cNvSpPr>
              <a:spLocks noChangeArrowheads="1"/>
            </p:cNvSpPr>
            <p:nvPr/>
          </p:nvSpPr>
          <p:spPr bwMode="auto">
            <a:xfrm>
              <a:off x="72390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0" name="Rectangle 79"/>
            <p:cNvSpPr>
              <a:spLocks noChangeArrowheads="1"/>
            </p:cNvSpPr>
            <p:nvPr/>
          </p:nvSpPr>
          <p:spPr bwMode="auto">
            <a:xfrm>
              <a:off x="72390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1" name="Rectangle 80"/>
            <p:cNvSpPr>
              <a:spLocks noChangeArrowheads="1"/>
            </p:cNvSpPr>
            <p:nvPr/>
          </p:nvSpPr>
          <p:spPr bwMode="auto">
            <a:xfrm>
              <a:off x="48768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2" name="Rectangle 41"/>
            <p:cNvSpPr>
              <a:spLocks noChangeArrowheads="1"/>
            </p:cNvSpPr>
            <p:nvPr/>
          </p:nvSpPr>
          <p:spPr bwMode="auto">
            <a:xfrm>
              <a:off x="58674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3" name="Rectangle 42"/>
            <p:cNvSpPr>
              <a:spLocks noChangeArrowheads="1"/>
            </p:cNvSpPr>
            <p:nvPr/>
          </p:nvSpPr>
          <p:spPr bwMode="auto">
            <a:xfrm>
              <a:off x="58674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4" name="Rectangle 45"/>
            <p:cNvSpPr>
              <a:spLocks noChangeArrowheads="1"/>
            </p:cNvSpPr>
            <p:nvPr/>
          </p:nvSpPr>
          <p:spPr bwMode="auto">
            <a:xfrm>
              <a:off x="63246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5" name="Rectangle 46"/>
            <p:cNvSpPr>
              <a:spLocks noChangeArrowheads="1"/>
            </p:cNvSpPr>
            <p:nvPr/>
          </p:nvSpPr>
          <p:spPr bwMode="auto">
            <a:xfrm>
              <a:off x="63246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6" name="Rectangle 47"/>
            <p:cNvSpPr>
              <a:spLocks noChangeArrowheads="1"/>
            </p:cNvSpPr>
            <p:nvPr/>
          </p:nvSpPr>
          <p:spPr bwMode="auto">
            <a:xfrm>
              <a:off x="48768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7" name="Rectangle 49"/>
            <p:cNvSpPr>
              <a:spLocks noChangeArrowheads="1"/>
            </p:cNvSpPr>
            <p:nvPr/>
          </p:nvSpPr>
          <p:spPr bwMode="auto">
            <a:xfrm>
              <a:off x="67818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8" name="Rectangle 50"/>
            <p:cNvSpPr>
              <a:spLocks noChangeArrowheads="1"/>
            </p:cNvSpPr>
            <p:nvPr/>
          </p:nvSpPr>
          <p:spPr bwMode="auto">
            <a:xfrm>
              <a:off x="67818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9" name="Rectangle 51"/>
            <p:cNvSpPr>
              <a:spLocks noChangeArrowheads="1"/>
            </p:cNvSpPr>
            <p:nvPr/>
          </p:nvSpPr>
          <p:spPr bwMode="auto">
            <a:xfrm>
              <a:off x="54102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0" name="Rectangle 269"/>
            <p:cNvSpPr>
              <a:spLocks noChangeArrowheads="1"/>
            </p:cNvSpPr>
            <p:nvPr/>
          </p:nvSpPr>
          <p:spPr bwMode="auto">
            <a:xfrm>
              <a:off x="54102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1" name="Rectangle 270"/>
            <p:cNvSpPr>
              <a:spLocks noChangeArrowheads="1"/>
            </p:cNvSpPr>
            <p:nvPr/>
          </p:nvSpPr>
          <p:spPr bwMode="auto">
            <a:xfrm>
              <a:off x="72390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2" name="Rectangle 271"/>
            <p:cNvSpPr>
              <a:spLocks noChangeArrowheads="1"/>
            </p:cNvSpPr>
            <p:nvPr/>
          </p:nvSpPr>
          <p:spPr bwMode="auto">
            <a:xfrm>
              <a:off x="72390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3" name="Rectangle 272"/>
            <p:cNvSpPr>
              <a:spLocks noChangeArrowheads="1"/>
            </p:cNvSpPr>
            <p:nvPr/>
          </p:nvSpPr>
          <p:spPr bwMode="auto">
            <a:xfrm>
              <a:off x="48768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4" name="Rectangle 41"/>
            <p:cNvSpPr>
              <a:spLocks noChangeArrowheads="1"/>
            </p:cNvSpPr>
            <p:nvPr/>
          </p:nvSpPr>
          <p:spPr bwMode="auto">
            <a:xfrm>
              <a:off x="58674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5" name="Rectangle 42"/>
            <p:cNvSpPr>
              <a:spLocks noChangeArrowheads="1"/>
            </p:cNvSpPr>
            <p:nvPr/>
          </p:nvSpPr>
          <p:spPr bwMode="auto">
            <a:xfrm>
              <a:off x="58674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6" name="Rectangle 45"/>
            <p:cNvSpPr>
              <a:spLocks noChangeArrowheads="1"/>
            </p:cNvSpPr>
            <p:nvPr/>
          </p:nvSpPr>
          <p:spPr bwMode="auto">
            <a:xfrm>
              <a:off x="63246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7" name="Rectangle 46"/>
            <p:cNvSpPr>
              <a:spLocks noChangeArrowheads="1"/>
            </p:cNvSpPr>
            <p:nvPr/>
          </p:nvSpPr>
          <p:spPr bwMode="auto">
            <a:xfrm>
              <a:off x="63246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8" name="Rectangle 47"/>
            <p:cNvSpPr>
              <a:spLocks noChangeArrowheads="1"/>
            </p:cNvSpPr>
            <p:nvPr/>
          </p:nvSpPr>
          <p:spPr bwMode="auto">
            <a:xfrm>
              <a:off x="48768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9" name="Rectangle 49"/>
            <p:cNvSpPr>
              <a:spLocks noChangeArrowheads="1"/>
            </p:cNvSpPr>
            <p:nvPr/>
          </p:nvSpPr>
          <p:spPr bwMode="auto">
            <a:xfrm>
              <a:off x="67818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0" name="Rectangle 50"/>
            <p:cNvSpPr>
              <a:spLocks noChangeArrowheads="1"/>
            </p:cNvSpPr>
            <p:nvPr/>
          </p:nvSpPr>
          <p:spPr bwMode="auto">
            <a:xfrm>
              <a:off x="67818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1" name="Rectangle 51"/>
            <p:cNvSpPr>
              <a:spLocks noChangeArrowheads="1"/>
            </p:cNvSpPr>
            <p:nvPr/>
          </p:nvSpPr>
          <p:spPr bwMode="auto">
            <a:xfrm>
              <a:off x="54102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2" name="Rectangle 281"/>
            <p:cNvSpPr>
              <a:spLocks noChangeArrowheads="1"/>
            </p:cNvSpPr>
            <p:nvPr/>
          </p:nvSpPr>
          <p:spPr bwMode="auto">
            <a:xfrm>
              <a:off x="54102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3" name="Rectangle 282"/>
            <p:cNvSpPr>
              <a:spLocks noChangeArrowheads="1"/>
            </p:cNvSpPr>
            <p:nvPr/>
          </p:nvSpPr>
          <p:spPr bwMode="auto">
            <a:xfrm>
              <a:off x="72390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4" name="Rectangle 283"/>
            <p:cNvSpPr>
              <a:spLocks noChangeArrowheads="1"/>
            </p:cNvSpPr>
            <p:nvPr/>
          </p:nvSpPr>
          <p:spPr bwMode="auto">
            <a:xfrm>
              <a:off x="72390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5" name="Rectangle 284"/>
            <p:cNvSpPr>
              <a:spLocks noChangeArrowheads="1"/>
            </p:cNvSpPr>
            <p:nvPr/>
          </p:nvSpPr>
          <p:spPr bwMode="auto">
            <a:xfrm>
              <a:off x="48768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6" name="Rectangle 41"/>
            <p:cNvSpPr>
              <a:spLocks noChangeArrowheads="1"/>
            </p:cNvSpPr>
            <p:nvPr/>
          </p:nvSpPr>
          <p:spPr bwMode="auto">
            <a:xfrm>
              <a:off x="58674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7" name="Rectangle 42"/>
            <p:cNvSpPr>
              <a:spLocks noChangeArrowheads="1"/>
            </p:cNvSpPr>
            <p:nvPr/>
          </p:nvSpPr>
          <p:spPr bwMode="auto">
            <a:xfrm>
              <a:off x="58674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8" name="Rectangle 45"/>
            <p:cNvSpPr>
              <a:spLocks noChangeArrowheads="1"/>
            </p:cNvSpPr>
            <p:nvPr/>
          </p:nvSpPr>
          <p:spPr bwMode="auto">
            <a:xfrm>
              <a:off x="63246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9" name="Rectangle 46"/>
            <p:cNvSpPr>
              <a:spLocks noChangeArrowheads="1"/>
            </p:cNvSpPr>
            <p:nvPr/>
          </p:nvSpPr>
          <p:spPr bwMode="auto">
            <a:xfrm>
              <a:off x="63246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0" name="Rectangle 47"/>
            <p:cNvSpPr>
              <a:spLocks noChangeArrowheads="1"/>
            </p:cNvSpPr>
            <p:nvPr/>
          </p:nvSpPr>
          <p:spPr bwMode="auto">
            <a:xfrm>
              <a:off x="48768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1" name="Rectangle 49"/>
            <p:cNvSpPr>
              <a:spLocks noChangeArrowheads="1"/>
            </p:cNvSpPr>
            <p:nvPr/>
          </p:nvSpPr>
          <p:spPr bwMode="auto">
            <a:xfrm>
              <a:off x="67818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2" name="Rectangle 50"/>
            <p:cNvSpPr>
              <a:spLocks noChangeArrowheads="1"/>
            </p:cNvSpPr>
            <p:nvPr/>
          </p:nvSpPr>
          <p:spPr bwMode="auto">
            <a:xfrm>
              <a:off x="67818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3" name="Rectangle 51"/>
            <p:cNvSpPr>
              <a:spLocks noChangeArrowheads="1"/>
            </p:cNvSpPr>
            <p:nvPr/>
          </p:nvSpPr>
          <p:spPr bwMode="auto">
            <a:xfrm>
              <a:off x="54102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4" name="Rectangle 293"/>
            <p:cNvSpPr>
              <a:spLocks noChangeArrowheads="1"/>
            </p:cNvSpPr>
            <p:nvPr/>
          </p:nvSpPr>
          <p:spPr bwMode="auto">
            <a:xfrm>
              <a:off x="54102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5" name="Rectangle 294"/>
            <p:cNvSpPr>
              <a:spLocks noChangeArrowheads="1"/>
            </p:cNvSpPr>
            <p:nvPr/>
          </p:nvSpPr>
          <p:spPr bwMode="auto">
            <a:xfrm>
              <a:off x="72390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6" name="Rectangle 295"/>
            <p:cNvSpPr>
              <a:spLocks noChangeArrowheads="1"/>
            </p:cNvSpPr>
            <p:nvPr/>
          </p:nvSpPr>
          <p:spPr bwMode="auto">
            <a:xfrm>
              <a:off x="72390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7" name="Rectangle 296"/>
            <p:cNvSpPr>
              <a:spLocks noChangeArrowheads="1"/>
            </p:cNvSpPr>
            <p:nvPr/>
          </p:nvSpPr>
          <p:spPr bwMode="auto">
            <a:xfrm>
              <a:off x="48768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8" name="Rectangle 41"/>
            <p:cNvSpPr>
              <a:spLocks noChangeArrowheads="1"/>
            </p:cNvSpPr>
            <p:nvPr/>
          </p:nvSpPr>
          <p:spPr bwMode="auto">
            <a:xfrm>
              <a:off x="58674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9" name="Rectangle 42"/>
            <p:cNvSpPr>
              <a:spLocks noChangeArrowheads="1"/>
            </p:cNvSpPr>
            <p:nvPr/>
          </p:nvSpPr>
          <p:spPr bwMode="auto">
            <a:xfrm>
              <a:off x="58674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0" name="Rectangle 45"/>
            <p:cNvSpPr>
              <a:spLocks noChangeArrowheads="1"/>
            </p:cNvSpPr>
            <p:nvPr/>
          </p:nvSpPr>
          <p:spPr bwMode="auto">
            <a:xfrm>
              <a:off x="63246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1" name="Rectangle 46"/>
            <p:cNvSpPr>
              <a:spLocks noChangeArrowheads="1"/>
            </p:cNvSpPr>
            <p:nvPr/>
          </p:nvSpPr>
          <p:spPr bwMode="auto">
            <a:xfrm>
              <a:off x="63246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2" name="Rectangle 49"/>
            <p:cNvSpPr>
              <a:spLocks noChangeArrowheads="1"/>
            </p:cNvSpPr>
            <p:nvPr/>
          </p:nvSpPr>
          <p:spPr bwMode="auto">
            <a:xfrm>
              <a:off x="67818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3" name="Rectangle 50"/>
            <p:cNvSpPr>
              <a:spLocks noChangeArrowheads="1"/>
            </p:cNvSpPr>
            <p:nvPr/>
          </p:nvSpPr>
          <p:spPr bwMode="auto">
            <a:xfrm>
              <a:off x="67818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4" name="Rectangle 51"/>
            <p:cNvSpPr>
              <a:spLocks noChangeArrowheads="1"/>
            </p:cNvSpPr>
            <p:nvPr/>
          </p:nvSpPr>
          <p:spPr bwMode="auto">
            <a:xfrm>
              <a:off x="54102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5" name="Rectangle 304"/>
            <p:cNvSpPr>
              <a:spLocks noChangeArrowheads="1"/>
            </p:cNvSpPr>
            <p:nvPr/>
          </p:nvSpPr>
          <p:spPr bwMode="auto">
            <a:xfrm>
              <a:off x="54102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6" name="Rectangle 305"/>
            <p:cNvSpPr>
              <a:spLocks noChangeArrowheads="1"/>
            </p:cNvSpPr>
            <p:nvPr/>
          </p:nvSpPr>
          <p:spPr bwMode="auto">
            <a:xfrm>
              <a:off x="72390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7" name="Rectangle 51"/>
            <p:cNvSpPr>
              <a:spLocks noChangeArrowheads="1"/>
            </p:cNvSpPr>
            <p:nvPr/>
          </p:nvSpPr>
          <p:spPr bwMode="auto">
            <a:xfrm>
              <a:off x="48768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8" name="Rectangle 307"/>
            <p:cNvSpPr>
              <a:spLocks noChangeArrowheads="1"/>
            </p:cNvSpPr>
            <p:nvPr/>
          </p:nvSpPr>
          <p:spPr bwMode="auto">
            <a:xfrm>
              <a:off x="48768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9" name="Rectangle 41"/>
            <p:cNvSpPr>
              <a:spLocks noChangeArrowheads="1"/>
            </p:cNvSpPr>
            <p:nvPr/>
          </p:nvSpPr>
          <p:spPr bwMode="auto">
            <a:xfrm>
              <a:off x="58674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0" name="Rectangle 42"/>
            <p:cNvSpPr>
              <a:spLocks noChangeArrowheads="1"/>
            </p:cNvSpPr>
            <p:nvPr/>
          </p:nvSpPr>
          <p:spPr bwMode="auto">
            <a:xfrm>
              <a:off x="58674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1" name="Rectangle 45"/>
            <p:cNvSpPr>
              <a:spLocks noChangeArrowheads="1"/>
            </p:cNvSpPr>
            <p:nvPr/>
          </p:nvSpPr>
          <p:spPr bwMode="auto">
            <a:xfrm>
              <a:off x="63246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2" name="Rectangle 46"/>
            <p:cNvSpPr>
              <a:spLocks noChangeArrowheads="1"/>
            </p:cNvSpPr>
            <p:nvPr/>
          </p:nvSpPr>
          <p:spPr bwMode="auto">
            <a:xfrm>
              <a:off x="63246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3" name="Rectangle 47"/>
            <p:cNvSpPr>
              <a:spLocks noChangeArrowheads="1"/>
            </p:cNvSpPr>
            <p:nvPr/>
          </p:nvSpPr>
          <p:spPr bwMode="auto">
            <a:xfrm>
              <a:off x="48768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4" name="Rectangle 49"/>
            <p:cNvSpPr>
              <a:spLocks noChangeArrowheads="1"/>
            </p:cNvSpPr>
            <p:nvPr/>
          </p:nvSpPr>
          <p:spPr bwMode="auto">
            <a:xfrm>
              <a:off x="67818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5" name="Rectangle 50"/>
            <p:cNvSpPr>
              <a:spLocks noChangeArrowheads="1"/>
            </p:cNvSpPr>
            <p:nvPr/>
          </p:nvSpPr>
          <p:spPr bwMode="auto">
            <a:xfrm>
              <a:off x="67818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6" name="Rectangle 51"/>
            <p:cNvSpPr>
              <a:spLocks noChangeArrowheads="1"/>
            </p:cNvSpPr>
            <p:nvPr/>
          </p:nvSpPr>
          <p:spPr bwMode="auto">
            <a:xfrm>
              <a:off x="54102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7" name="Rectangle 77"/>
            <p:cNvSpPr>
              <a:spLocks noChangeArrowheads="1"/>
            </p:cNvSpPr>
            <p:nvPr/>
          </p:nvSpPr>
          <p:spPr bwMode="auto">
            <a:xfrm>
              <a:off x="54102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8" name="Rectangle 80"/>
            <p:cNvSpPr>
              <a:spLocks noChangeArrowheads="1"/>
            </p:cNvSpPr>
            <p:nvPr/>
          </p:nvSpPr>
          <p:spPr bwMode="auto">
            <a:xfrm>
              <a:off x="48768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9" name="Rectangle 41"/>
            <p:cNvSpPr>
              <a:spLocks noChangeArrowheads="1"/>
            </p:cNvSpPr>
            <p:nvPr/>
          </p:nvSpPr>
          <p:spPr bwMode="auto">
            <a:xfrm>
              <a:off x="58674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0" name="Rectangle 42"/>
            <p:cNvSpPr>
              <a:spLocks noChangeArrowheads="1"/>
            </p:cNvSpPr>
            <p:nvPr/>
          </p:nvSpPr>
          <p:spPr bwMode="auto">
            <a:xfrm>
              <a:off x="58674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1" name="Rectangle 45"/>
            <p:cNvSpPr>
              <a:spLocks noChangeArrowheads="1"/>
            </p:cNvSpPr>
            <p:nvPr/>
          </p:nvSpPr>
          <p:spPr bwMode="auto">
            <a:xfrm>
              <a:off x="63246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2" name="Rectangle 46"/>
            <p:cNvSpPr>
              <a:spLocks noChangeArrowheads="1"/>
            </p:cNvSpPr>
            <p:nvPr/>
          </p:nvSpPr>
          <p:spPr bwMode="auto">
            <a:xfrm>
              <a:off x="63246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3" name="Rectangle 47"/>
            <p:cNvSpPr>
              <a:spLocks noChangeArrowheads="1"/>
            </p:cNvSpPr>
            <p:nvPr/>
          </p:nvSpPr>
          <p:spPr bwMode="auto">
            <a:xfrm>
              <a:off x="48768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4" name="Rectangle 49"/>
            <p:cNvSpPr>
              <a:spLocks noChangeArrowheads="1"/>
            </p:cNvSpPr>
            <p:nvPr/>
          </p:nvSpPr>
          <p:spPr bwMode="auto">
            <a:xfrm>
              <a:off x="67818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5" name="Rectangle 50"/>
            <p:cNvSpPr>
              <a:spLocks noChangeArrowheads="1"/>
            </p:cNvSpPr>
            <p:nvPr/>
          </p:nvSpPr>
          <p:spPr bwMode="auto">
            <a:xfrm>
              <a:off x="67818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6" name="Rectangle 51"/>
            <p:cNvSpPr>
              <a:spLocks noChangeArrowheads="1"/>
            </p:cNvSpPr>
            <p:nvPr/>
          </p:nvSpPr>
          <p:spPr bwMode="auto">
            <a:xfrm>
              <a:off x="54102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7" name="Rectangle 77"/>
            <p:cNvSpPr>
              <a:spLocks noChangeArrowheads="1"/>
            </p:cNvSpPr>
            <p:nvPr/>
          </p:nvSpPr>
          <p:spPr bwMode="auto">
            <a:xfrm>
              <a:off x="54102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8" name="Rectangle 80"/>
            <p:cNvSpPr>
              <a:spLocks noChangeArrowheads="1"/>
            </p:cNvSpPr>
            <p:nvPr/>
          </p:nvSpPr>
          <p:spPr bwMode="auto">
            <a:xfrm>
              <a:off x="48768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9" name="Rectangle 41"/>
            <p:cNvSpPr>
              <a:spLocks noChangeArrowheads="1"/>
            </p:cNvSpPr>
            <p:nvPr/>
          </p:nvSpPr>
          <p:spPr bwMode="auto">
            <a:xfrm>
              <a:off x="58674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0" name="Rectangle 42"/>
            <p:cNvSpPr>
              <a:spLocks noChangeArrowheads="1"/>
            </p:cNvSpPr>
            <p:nvPr/>
          </p:nvSpPr>
          <p:spPr bwMode="auto">
            <a:xfrm>
              <a:off x="58674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1" name="Rectangle 45"/>
            <p:cNvSpPr>
              <a:spLocks noChangeArrowheads="1"/>
            </p:cNvSpPr>
            <p:nvPr/>
          </p:nvSpPr>
          <p:spPr bwMode="auto">
            <a:xfrm>
              <a:off x="63246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2" name="Rectangle 46"/>
            <p:cNvSpPr>
              <a:spLocks noChangeArrowheads="1"/>
            </p:cNvSpPr>
            <p:nvPr/>
          </p:nvSpPr>
          <p:spPr bwMode="auto">
            <a:xfrm>
              <a:off x="63246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3" name="Rectangle 47"/>
            <p:cNvSpPr>
              <a:spLocks noChangeArrowheads="1"/>
            </p:cNvSpPr>
            <p:nvPr/>
          </p:nvSpPr>
          <p:spPr bwMode="auto">
            <a:xfrm>
              <a:off x="48768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4" name="Rectangle 49"/>
            <p:cNvSpPr>
              <a:spLocks noChangeArrowheads="1"/>
            </p:cNvSpPr>
            <p:nvPr/>
          </p:nvSpPr>
          <p:spPr bwMode="auto">
            <a:xfrm>
              <a:off x="67818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5" name="Rectangle 50"/>
            <p:cNvSpPr>
              <a:spLocks noChangeArrowheads="1"/>
            </p:cNvSpPr>
            <p:nvPr/>
          </p:nvSpPr>
          <p:spPr bwMode="auto">
            <a:xfrm>
              <a:off x="67818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6" name="Rectangle 51"/>
            <p:cNvSpPr>
              <a:spLocks noChangeArrowheads="1"/>
            </p:cNvSpPr>
            <p:nvPr/>
          </p:nvSpPr>
          <p:spPr bwMode="auto">
            <a:xfrm>
              <a:off x="54102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7" name="Rectangle 77"/>
            <p:cNvSpPr>
              <a:spLocks noChangeArrowheads="1"/>
            </p:cNvSpPr>
            <p:nvPr/>
          </p:nvSpPr>
          <p:spPr bwMode="auto">
            <a:xfrm>
              <a:off x="54102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8" name="Rectangle 80"/>
            <p:cNvSpPr>
              <a:spLocks noChangeArrowheads="1"/>
            </p:cNvSpPr>
            <p:nvPr/>
          </p:nvSpPr>
          <p:spPr bwMode="auto">
            <a:xfrm>
              <a:off x="48768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9" name="Rectangle 41"/>
            <p:cNvSpPr>
              <a:spLocks noChangeArrowheads="1"/>
            </p:cNvSpPr>
            <p:nvPr/>
          </p:nvSpPr>
          <p:spPr bwMode="auto">
            <a:xfrm>
              <a:off x="58674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0" name="Rectangle 42"/>
            <p:cNvSpPr>
              <a:spLocks noChangeArrowheads="1"/>
            </p:cNvSpPr>
            <p:nvPr/>
          </p:nvSpPr>
          <p:spPr bwMode="auto">
            <a:xfrm>
              <a:off x="58674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1" name="Rectangle 45"/>
            <p:cNvSpPr>
              <a:spLocks noChangeArrowheads="1"/>
            </p:cNvSpPr>
            <p:nvPr/>
          </p:nvSpPr>
          <p:spPr bwMode="auto">
            <a:xfrm>
              <a:off x="63246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2" name="Rectangle 46"/>
            <p:cNvSpPr>
              <a:spLocks noChangeArrowheads="1"/>
            </p:cNvSpPr>
            <p:nvPr/>
          </p:nvSpPr>
          <p:spPr bwMode="auto">
            <a:xfrm>
              <a:off x="63246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3" name="Rectangle 47"/>
            <p:cNvSpPr>
              <a:spLocks noChangeArrowheads="1"/>
            </p:cNvSpPr>
            <p:nvPr/>
          </p:nvSpPr>
          <p:spPr bwMode="auto">
            <a:xfrm>
              <a:off x="48768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4" name="Rectangle 49"/>
            <p:cNvSpPr>
              <a:spLocks noChangeArrowheads="1"/>
            </p:cNvSpPr>
            <p:nvPr/>
          </p:nvSpPr>
          <p:spPr bwMode="auto">
            <a:xfrm>
              <a:off x="67818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5" name="Rectangle 50"/>
            <p:cNvSpPr>
              <a:spLocks noChangeArrowheads="1"/>
            </p:cNvSpPr>
            <p:nvPr/>
          </p:nvSpPr>
          <p:spPr bwMode="auto">
            <a:xfrm>
              <a:off x="67818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6" name="Rectangle 51"/>
            <p:cNvSpPr>
              <a:spLocks noChangeArrowheads="1"/>
            </p:cNvSpPr>
            <p:nvPr/>
          </p:nvSpPr>
          <p:spPr bwMode="auto">
            <a:xfrm>
              <a:off x="54102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7" name="Rectangle 346"/>
            <p:cNvSpPr>
              <a:spLocks noChangeArrowheads="1"/>
            </p:cNvSpPr>
            <p:nvPr/>
          </p:nvSpPr>
          <p:spPr bwMode="auto">
            <a:xfrm>
              <a:off x="54102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8" name="Rectangle 347"/>
            <p:cNvSpPr>
              <a:spLocks noChangeArrowheads="1"/>
            </p:cNvSpPr>
            <p:nvPr/>
          </p:nvSpPr>
          <p:spPr bwMode="auto">
            <a:xfrm>
              <a:off x="48768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9" name="Rectangle 41"/>
            <p:cNvSpPr>
              <a:spLocks noChangeArrowheads="1"/>
            </p:cNvSpPr>
            <p:nvPr/>
          </p:nvSpPr>
          <p:spPr bwMode="auto">
            <a:xfrm>
              <a:off x="58674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0" name="Rectangle 42"/>
            <p:cNvSpPr>
              <a:spLocks noChangeArrowheads="1"/>
            </p:cNvSpPr>
            <p:nvPr/>
          </p:nvSpPr>
          <p:spPr bwMode="auto">
            <a:xfrm>
              <a:off x="58674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1" name="Rectangle 45"/>
            <p:cNvSpPr>
              <a:spLocks noChangeArrowheads="1"/>
            </p:cNvSpPr>
            <p:nvPr/>
          </p:nvSpPr>
          <p:spPr bwMode="auto">
            <a:xfrm>
              <a:off x="63246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2" name="Rectangle 46"/>
            <p:cNvSpPr>
              <a:spLocks noChangeArrowheads="1"/>
            </p:cNvSpPr>
            <p:nvPr/>
          </p:nvSpPr>
          <p:spPr bwMode="auto">
            <a:xfrm>
              <a:off x="63246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3" name="Rectangle 47"/>
            <p:cNvSpPr>
              <a:spLocks noChangeArrowheads="1"/>
            </p:cNvSpPr>
            <p:nvPr/>
          </p:nvSpPr>
          <p:spPr bwMode="auto">
            <a:xfrm>
              <a:off x="48768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4" name="Rectangle 49"/>
            <p:cNvSpPr>
              <a:spLocks noChangeArrowheads="1"/>
            </p:cNvSpPr>
            <p:nvPr/>
          </p:nvSpPr>
          <p:spPr bwMode="auto">
            <a:xfrm>
              <a:off x="67818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5" name="Rectangle 50"/>
            <p:cNvSpPr>
              <a:spLocks noChangeArrowheads="1"/>
            </p:cNvSpPr>
            <p:nvPr/>
          </p:nvSpPr>
          <p:spPr bwMode="auto">
            <a:xfrm>
              <a:off x="67818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6" name="Rectangle 51"/>
            <p:cNvSpPr>
              <a:spLocks noChangeArrowheads="1"/>
            </p:cNvSpPr>
            <p:nvPr/>
          </p:nvSpPr>
          <p:spPr bwMode="auto">
            <a:xfrm>
              <a:off x="54102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7" name="Rectangle 356"/>
            <p:cNvSpPr>
              <a:spLocks noChangeArrowheads="1"/>
            </p:cNvSpPr>
            <p:nvPr/>
          </p:nvSpPr>
          <p:spPr bwMode="auto">
            <a:xfrm>
              <a:off x="54102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8" name="Rectangle 357"/>
            <p:cNvSpPr>
              <a:spLocks noChangeArrowheads="1"/>
            </p:cNvSpPr>
            <p:nvPr/>
          </p:nvSpPr>
          <p:spPr bwMode="auto">
            <a:xfrm>
              <a:off x="48768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9" name="Rectangle 41"/>
            <p:cNvSpPr>
              <a:spLocks noChangeArrowheads="1"/>
            </p:cNvSpPr>
            <p:nvPr/>
          </p:nvSpPr>
          <p:spPr bwMode="auto">
            <a:xfrm>
              <a:off x="58674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0" name="Rectangle 42"/>
            <p:cNvSpPr>
              <a:spLocks noChangeArrowheads="1"/>
            </p:cNvSpPr>
            <p:nvPr/>
          </p:nvSpPr>
          <p:spPr bwMode="auto">
            <a:xfrm>
              <a:off x="58674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1" name="Rectangle 45"/>
            <p:cNvSpPr>
              <a:spLocks noChangeArrowheads="1"/>
            </p:cNvSpPr>
            <p:nvPr/>
          </p:nvSpPr>
          <p:spPr bwMode="auto">
            <a:xfrm>
              <a:off x="63246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2" name="Rectangle 46"/>
            <p:cNvSpPr>
              <a:spLocks noChangeArrowheads="1"/>
            </p:cNvSpPr>
            <p:nvPr/>
          </p:nvSpPr>
          <p:spPr bwMode="auto">
            <a:xfrm>
              <a:off x="63246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3" name="Rectangle 47"/>
            <p:cNvSpPr>
              <a:spLocks noChangeArrowheads="1"/>
            </p:cNvSpPr>
            <p:nvPr/>
          </p:nvSpPr>
          <p:spPr bwMode="auto">
            <a:xfrm>
              <a:off x="48768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4" name="Rectangle 49"/>
            <p:cNvSpPr>
              <a:spLocks noChangeArrowheads="1"/>
            </p:cNvSpPr>
            <p:nvPr/>
          </p:nvSpPr>
          <p:spPr bwMode="auto">
            <a:xfrm>
              <a:off x="67818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5" name="Rectangle 50"/>
            <p:cNvSpPr>
              <a:spLocks noChangeArrowheads="1"/>
            </p:cNvSpPr>
            <p:nvPr/>
          </p:nvSpPr>
          <p:spPr bwMode="auto">
            <a:xfrm>
              <a:off x="67818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6" name="Rectangle 51"/>
            <p:cNvSpPr>
              <a:spLocks noChangeArrowheads="1"/>
            </p:cNvSpPr>
            <p:nvPr/>
          </p:nvSpPr>
          <p:spPr bwMode="auto">
            <a:xfrm>
              <a:off x="54102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7" name="Rectangle 366"/>
            <p:cNvSpPr>
              <a:spLocks noChangeArrowheads="1"/>
            </p:cNvSpPr>
            <p:nvPr/>
          </p:nvSpPr>
          <p:spPr bwMode="auto">
            <a:xfrm>
              <a:off x="54102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8" name="Rectangle 367"/>
            <p:cNvSpPr>
              <a:spLocks noChangeArrowheads="1"/>
            </p:cNvSpPr>
            <p:nvPr/>
          </p:nvSpPr>
          <p:spPr bwMode="auto">
            <a:xfrm>
              <a:off x="48768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9" name="Rectangle 41"/>
            <p:cNvSpPr>
              <a:spLocks noChangeArrowheads="1"/>
            </p:cNvSpPr>
            <p:nvPr/>
          </p:nvSpPr>
          <p:spPr bwMode="auto">
            <a:xfrm>
              <a:off x="58674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0" name="Rectangle 42"/>
            <p:cNvSpPr>
              <a:spLocks noChangeArrowheads="1"/>
            </p:cNvSpPr>
            <p:nvPr/>
          </p:nvSpPr>
          <p:spPr bwMode="auto">
            <a:xfrm>
              <a:off x="58674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1" name="Rectangle 45"/>
            <p:cNvSpPr>
              <a:spLocks noChangeArrowheads="1"/>
            </p:cNvSpPr>
            <p:nvPr/>
          </p:nvSpPr>
          <p:spPr bwMode="auto">
            <a:xfrm>
              <a:off x="63246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2" name="Rectangle 46"/>
            <p:cNvSpPr>
              <a:spLocks noChangeArrowheads="1"/>
            </p:cNvSpPr>
            <p:nvPr/>
          </p:nvSpPr>
          <p:spPr bwMode="auto">
            <a:xfrm>
              <a:off x="63246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3" name="Rectangle 49"/>
            <p:cNvSpPr>
              <a:spLocks noChangeArrowheads="1"/>
            </p:cNvSpPr>
            <p:nvPr/>
          </p:nvSpPr>
          <p:spPr bwMode="auto">
            <a:xfrm>
              <a:off x="67818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4" name="Rectangle 50"/>
            <p:cNvSpPr>
              <a:spLocks noChangeArrowheads="1"/>
            </p:cNvSpPr>
            <p:nvPr/>
          </p:nvSpPr>
          <p:spPr bwMode="auto">
            <a:xfrm>
              <a:off x="67818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5" name="Rectangle 51"/>
            <p:cNvSpPr>
              <a:spLocks noChangeArrowheads="1"/>
            </p:cNvSpPr>
            <p:nvPr/>
          </p:nvSpPr>
          <p:spPr bwMode="auto">
            <a:xfrm>
              <a:off x="54102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6" name="Rectangle 375"/>
            <p:cNvSpPr>
              <a:spLocks noChangeArrowheads="1"/>
            </p:cNvSpPr>
            <p:nvPr/>
          </p:nvSpPr>
          <p:spPr bwMode="auto">
            <a:xfrm>
              <a:off x="54102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7" name="Rectangle 51"/>
            <p:cNvSpPr>
              <a:spLocks noChangeArrowheads="1"/>
            </p:cNvSpPr>
            <p:nvPr/>
          </p:nvSpPr>
          <p:spPr bwMode="auto">
            <a:xfrm>
              <a:off x="48768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8" name="Rectangle 377"/>
            <p:cNvSpPr>
              <a:spLocks noChangeArrowheads="1"/>
            </p:cNvSpPr>
            <p:nvPr/>
          </p:nvSpPr>
          <p:spPr bwMode="auto">
            <a:xfrm>
              <a:off x="48768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9" name="Rectangle 41"/>
            <p:cNvSpPr>
              <a:spLocks noChangeArrowheads="1"/>
            </p:cNvSpPr>
            <p:nvPr/>
          </p:nvSpPr>
          <p:spPr bwMode="auto">
            <a:xfrm>
              <a:off x="58751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0" name="Rectangle 42"/>
            <p:cNvSpPr>
              <a:spLocks noChangeArrowheads="1"/>
            </p:cNvSpPr>
            <p:nvPr/>
          </p:nvSpPr>
          <p:spPr bwMode="auto">
            <a:xfrm>
              <a:off x="58751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1" name="Rectangle 45"/>
            <p:cNvSpPr>
              <a:spLocks noChangeArrowheads="1"/>
            </p:cNvSpPr>
            <p:nvPr/>
          </p:nvSpPr>
          <p:spPr bwMode="auto">
            <a:xfrm>
              <a:off x="63323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2" name="Rectangle 46"/>
            <p:cNvSpPr>
              <a:spLocks noChangeArrowheads="1"/>
            </p:cNvSpPr>
            <p:nvPr/>
          </p:nvSpPr>
          <p:spPr bwMode="auto">
            <a:xfrm>
              <a:off x="63323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3" name="Rectangle 49"/>
            <p:cNvSpPr>
              <a:spLocks noChangeArrowheads="1"/>
            </p:cNvSpPr>
            <p:nvPr/>
          </p:nvSpPr>
          <p:spPr bwMode="auto">
            <a:xfrm>
              <a:off x="67895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4" name="Rectangle 50"/>
            <p:cNvSpPr>
              <a:spLocks noChangeArrowheads="1"/>
            </p:cNvSpPr>
            <p:nvPr/>
          </p:nvSpPr>
          <p:spPr bwMode="auto">
            <a:xfrm>
              <a:off x="67895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5" name="Rectangle 51"/>
            <p:cNvSpPr>
              <a:spLocks noChangeArrowheads="1"/>
            </p:cNvSpPr>
            <p:nvPr/>
          </p:nvSpPr>
          <p:spPr bwMode="auto">
            <a:xfrm>
              <a:off x="54179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6" name="Rectangle 77"/>
            <p:cNvSpPr>
              <a:spLocks noChangeArrowheads="1"/>
            </p:cNvSpPr>
            <p:nvPr/>
          </p:nvSpPr>
          <p:spPr bwMode="auto">
            <a:xfrm>
              <a:off x="54179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7" name="Rectangle 80"/>
            <p:cNvSpPr>
              <a:spLocks noChangeArrowheads="1"/>
            </p:cNvSpPr>
            <p:nvPr/>
          </p:nvSpPr>
          <p:spPr bwMode="auto">
            <a:xfrm>
              <a:off x="48845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8" name="Rectangle 41"/>
            <p:cNvSpPr>
              <a:spLocks noChangeArrowheads="1"/>
            </p:cNvSpPr>
            <p:nvPr/>
          </p:nvSpPr>
          <p:spPr bwMode="auto">
            <a:xfrm>
              <a:off x="58751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9" name="Rectangle 42"/>
            <p:cNvSpPr>
              <a:spLocks noChangeArrowheads="1"/>
            </p:cNvSpPr>
            <p:nvPr/>
          </p:nvSpPr>
          <p:spPr bwMode="auto">
            <a:xfrm>
              <a:off x="58751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0" name="Rectangle 45"/>
            <p:cNvSpPr>
              <a:spLocks noChangeArrowheads="1"/>
            </p:cNvSpPr>
            <p:nvPr/>
          </p:nvSpPr>
          <p:spPr bwMode="auto">
            <a:xfrm>
              <a:off x="63323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1" name="Rectangle 46"/>
            <p:cNvSpPr>
              <a:spLocks noChangeArrowheads="1"/>
            </p:cNvSpPr>
            <p:nvPr/>
          </p:nvSpPr>
          <p:spPr bwMode="auto">
            <a:xfrm>
              <a:off x="63323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2" name="Rectangle 49"/>
            <p:cNvSpPr>
              <a:spLocks noChangeArrowheads="1"/>
            </p:cNvSpPr>
            <p:nvPr/>
          </p:nvSpPr>
          <p:spPr bwMode="auto">
            <a:xfrm>
              <a:off x="67895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3" name="Rectangle 50"/>
            <p:cNvSpPr>
              <a:spLocks noChangeArrowheads="1"/>
            </p:cNvSpPr>
            <p:nvPr/>
          </p:nvSpPr>
          <p:spPr bwMode="auto">
            <a:xfrm>
              <a:off x="67895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4" name="Rectangle 51"/>
            <p:cNvSpPr>
              <a:spLocks noChangeArrowheads="1"/>
            </p:cNvSpPr>
            <p:nvPr/>
          </p:nvSpPr>
          <p:spPr bwMode="auto">
            <a:xfrm>
              <a:off x="54179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5" name="Rectangle 77"/>
            <p:cNvSpPr>
              <a:spLocks noChangeArrowheads="1"/>
            </p:cNvSpPr>
            <p:nvPr/>
          </p:nvSpPr>
          <p:spPr bwMode="auto">
            <a:xfrm>
              <a:off x="54179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6" name="Rectangle 41"/>
            <p:cNvSpPr>
              <a:spLocks noChangeArrowheads="1"/>
            </p:cNvSpPr>
            <p:nvPr/>
          </p:nvSpPr>
          <p:spPr bwMode="auto">
            <a:xfrm>
              <a:off x="58751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7" name="Rectangle 42"/>
            <p:cNvSpPr>
              <a:spLocks noChangeArrowheads="1"/>
            </p:cNvSpPr>
            <p:nvPr/>
          </p:nvSpPr>
          <p:spPr bwMode="auto">
            <a:xfrm>
              <a:off x="58751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8" name="Rectangle 45"/>
            <p:cNvSpPr>
              <a:spLocks noChangeArrowheads="1"/>
            </p:cNvSpPr>
            <p:nvPr/>
          </p:nvSpPr>
          <p:spPr bwMode="auto">
            <a:xfrm>
              <a:off x="63323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9" name="Rectangle 46"/>
            <p:cNvSpPr>
              <a:spLocks noChangeArrowheads="1"/>
            </p:cNvSpPr>
            <p:nvPr/>
          </p:nvSpPr>
          <p:spPr bwMode="auto">
            <a:xfrm>
              <a:off x="63323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0" name="Rectangle 49"/>
            <p:cNvSpPr>
              <a:spLocks noChangeArrowheads="1"/>
            </p:cNvSpPr>
            <p:nvPr/>
          </p:nvSpPr>
          <p:spPr bwMode="auto">
            <a:xfrm>
              <a:off x="67895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1" name="Rectangle 50"/>
            <p:cNvSpPr>
              <a:spLocks noChangeArrowheads="1"/>
            </p:cNvSpPr>
            <p:nvPr/>
          </p:nvSpPr>
          <p:spPr bwMode="auto">
            <a:xfrm>
              <a:off x="67895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2" name="Rectangle 51"/>
            <p:cNvSpPr>
              <a:spLocks noChangeArrowheads="1"/>
            </p:cNvSpPr>
            <p:nvPr/>
          </p:nvSpPr>
          <p:spPr bwMode="auto">
            <a:xfrm>
              <a:off x="54179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3" name="Rectangle 77"/>
            <p:cNvSpPr>
              <a:spLocks noChangeArrowheads="1"/>
            </p:cNvSpPr>
            <p:nvPr/>
          </p:nvSpPr>
          <p:spPr bwMode="auto">
            <a:xfrm>
              <a:off x="54179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4" name="Rectangle 41"/>
            <p:cNvSpPr>
              <a:spLocks noChangeArrowheads="1"/>
            </p:cNvSpPr>
            <p:nvPr/>
          </p:nvSpPr>
          <p:spPr bwMode="auto">
            <a:xfrm>
              <a:off x="58751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5" name="Rectangle 42"/>
            <p:cNvSpPr>
              <a:spLocks noChangeArrowheads="1"/>
            </p:cNvSpPr>
            <p:nvPr/>
          </p:nvSpPr>
          <p:spPr bwMode="auto">
            <a:xfrm>
              <a:off x="58751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6" name="Rectangle 45"/>
            <p:cNvSpPr>
              <a:spLocks noChangeArrowheads="1"/>
            </p:cNvSpPr>
            <p:nvPr/>
          </p:nvSpPr>
          <p:spPr bwMode="auto">
            <a:xfrm>
              <a:off x="63323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7" name="Rectangle 46"/>
            <p:cNvSpPr>
              <a:spLocks noChangeArrowheads="1"/>
            </p:cNvSpPr>
            <p:nvPr/>
          </p:nvSpPr>
          <p:spPr bwMode="auto">
            <a:xfrm>
              <a:off x="63323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8" name="Rectangle 49"/>
            <p:cNvSpPr>
              <a:spLocks noChangeArrowheads="1"/>
            </p:cNvSpPr>
            <p:nvPr/>
          </p:nvSpPr>
          <p:spPr bwMode="auto">
            <a:xfrm>
              <a:off x="67895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9" name="Rectangle 50"/>
            <p:cNvSpPr>
              <a:spLocks noChangeArrowheads="1"/>
            </p:cNvSpPr>
            <p:nvPr/>
          </p:nvSpPr>
          <p:spPr bwMode="auto">
            <a:xfrm>
              <a:off x="67895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0" name="Rectangle 51"/>
            <p:cNvSpPr>
              <a:spLocks noChangeArrowheads="1"/>
            </p:cNvSpPr>
            <p:nvPr/>
          </p:nvSpPr>
          <p:spPr bwMode="auto">
            <a:xfrm>
              <a:off x="54179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1" name="Rectangle 410"/>
            <p:cNvSpPr>
              <a:spLocks noChangeArrowheads="1"/>
            </p:cNvSpPr>
            <p:nvPr/>
          </p:nvSpPr>
          <p:spPr bwMode="auto">
            <a:xfrm>
              <a:off x="54179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2" name="Rectangle 49"/>
            <p:cNvSpPr>
              <a:spLocks noChangeArrowheads="1"/>
            </p:cNvSpPr>
            <p:nvPr/>
          </p:nvSpPr>
          <p:spPr bwMode="auto">
            <a:xfrm>
              <a:off x="6789577" y="167316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3" name="Rectangle 50"/>
            <p:cNvSpPr>
              <a:spLocks noChangeArrowheads="1"/>
            </p:cNvSpPr>
            <p:nvPr/>
          </p:nvSpPr>
          <p:spPr bwMode="auto">
            <a:xfrm>
              <a:off x="6789577" y="155966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4" name="Rectangle 51"/>
            <p:cNvSpPr>
              <a:spLocks noChangeArrowheads="1"/>
            </p:cNvSpPr>
            <p:nvPr/>
          </p:nvSpPr>
          <p:spPr bwMode="auto">
            <a:xfrm>
              <a:off x="5417977" y="155966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5" name="Rectangle 414"/>
            <p:cNvSpPr>
              <a:spLocks noChangeArrowheads="1"/>
            </p:cNvSpPr>
            <p:nvPr/>
          </p:nvSpPr>
          <p:spPr bwMode="auto">
            <a:xfrm>
              <a:off x="5417977" y="167316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6" name="Rectangle 47"/>
            <p:cNvSpPr>
              <a:spLocks noChangeArrowheads="1"/>
            </p:cNvSpPr>
            <p:nvPr/>
          </p:nvSpPr>
          <p:spPr bwMode="auto">
            <a:xfrm>
              <a:off x="4876800" y="247730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7" name="Rectangle 47"/>
            <p:cNvSpPr>
              <a:spLocks noChangeArrowheads="1"/>
            </p:cNvSpPr>
            <p:nvPr/>
          </p:nvSpPr>
          <p:spPr bwMode="auto">
            <a:xfrm>
              <a:off x="4876800" y="225030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8" name="Rectangle 417"/>
            <p:cNvSpPr>
              <a:spLocks noChangeArrowheads="1"/>
            </p:cNvSpPr>
            <p:nvPr/>
          </p:nvSpPr>
          <p:spPr bwMode="auto">
            <a:xfrm>
              <a:off x="4876800" y="236380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9" name="Rectangle 47"/>
            <p:cNvSpPr>
              <a:spLocks noChangeArrowheads="1"/>
            </p:cNvSpPr>
            <p:nvPr/>
          </p:nvSpPr>
          <p:spPr bwMode="auto">
            <a:xfrm>
              <a:off x="4876800" y="202331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0" name="Rectangle 419"/>
            <p:cNvSpPr>
              <a:spLocks noChangeArrowheads="1"/>
            </p:cNvSpPr>
            <p:nvPr/>
          </p:nvSpPr>
          <p:spPr bwMode="auto">
            <a:xfrm>
              <a:off x="4876800" y="213680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1" name="Rectangle 47"/>
            <p:cNvSpPr>
              <a:spLocks noChangeArrowheads="1"/>
            </p:cNvSpPr>
            <p:nvPr/>
          </p:nvSpPr>
          <p:spPr bwMode="auto">
            <a:xfrm>
              <a:off x="4876800" y="179631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2" name="Rectangle 421"/>
            <p:cNvSpPr>
              <a:spLocks noChangeArrowheads="1"/>
            </p:cNvSpPr>
            <p:nvPr/>
          </p:nvSpPr>
          <p:spPr bwMode="auto">
            <a:xfrm>
              <a:off x="4876800" y="190981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3" name="Rectangle 51"/>
            <p:cNvSpPr>
              <a:spLocks noChangeArrowheads="1"/>
            </p:cNvSpPr>
            <p:nvPr/>
          </p:nvSpPr>
          <p:spPr bwMode="auto">
            <a:xfrm>
              <a:off x="4876800" y="156931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4" name="Rectangle 423"/>
            <p:cNvSpPr>
              <a:spLocks noChangeArrowheads="1"/>
            </p:cNvSpPr>
            <p:nvPr/>
          </p:nvSpPr>
          <p:spPr bwMode="auto">
            <a:xfrm>
              <a:off x="4876800" y="168281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5" name="Rectangle 80"/>
            <p:cNvSpPr>
              <a:spLocks noChangeArrowheads="1"/>
            </p:cNvSpPr>
            <p:nvPr/>
          </p:nvSpPr>
          <p:spPr bwMode="auto">
            <a:xfrm>
              <a:off x="4884577" y="1470508"/>
              <a:ext cx="304800" cy="113498"/>
            </a:xfrm>
            <a:prstGeom prst="rect">
              <a:avLst/>
            </a:prstGeom>
            <a:solidFill>
              <a:srgbClr val="99CC00"/>
            </a:solidFill>
            <a:ln w="9525">
              <a:solidFill>
                <a:schemeClr val="tx1"/>
              </a:solidFill>
              <a:round/>
              <a:headEnd/>
              <a:tailEnd/>
            </a:ln>
          </p:spPr>
          <p:txBody>
            <a:bodyPr/>
            <a:lstStyle/>
            <a:p>
              <a:endParaRPr lang="en-US" sz="1400"/>
            </a:p>
          </p:txBody>
        </p:sp>
      </p:grpSp>
      <p:grpSp>
        <p:nvGrpSpPr>
          <p:cNvPr id="7" name="Group 1298"/>
          <p:cNvGrpSpPr>
            <a:grpSpLocks/>
          </p:cNvGrpSpPr>
          <p:nvPr/>
        </p:nvGrpSpPr>
        <p:grpSpPr bwMode="auto">
          <a:xfrm>
            <a:off x="2667000" y="152400"/>
            <a:ext cx="6248399" cy="4419600"/>
            <a:chOff x="2743201" y="152400"/>
            <a:chExt cx="6248399" cy="4419600"/>
          </a:xfrm>
        </p:grpSpPr>
        <p:grpSp>
          <p:nvGrpSpPr>
            <p:cNvPr id="37895" name="Group 28"/>
            <p:cNvGrpSpPr>
              <a:grpSpLocks/>
            </p:cNvGrpSpPr>
            <p:nvPr/>
          </p:nvGrpSpPr>
          <p:grpSpPr bwMode="auto">
            <a:xfrm>
              <a:off x="2743201" y="3516867"/>
              <a:ext cx="6095999" cy="1055133"/>
              <a:chOff x="3378201" y="2122187"/>
              <a:chExt cx="6095999" cy="1052813"/>
            </a:xfrm>
          </p:grpSpPr>
          <p:sp>
            <p:nvSpPr>
              <p:cNvPr id="37898" name="TextBox 6"/>
              <p:cNvSpPr txBox="1">
                <a:spLocks noChangeArrowheads="1"/>
              </p:cNvSpPr>
              <p:nvPr/>
            </p:nvSpPr>
            <p:spPr bwMode="auto">
              <a:xfrm>
                <a:off x="6870700" y="2122187"/>
                <a:ext cx="2603500" cy="36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dirty="0"/>
                  <a:t>this seems </a:t>
                </a:r>
                <a:r>
                  <a:rPr lang="en-US" sz="1800" dirty="0">
                    <a:solidFill>
                      <a:srgbClr val="FF9900"/>
                    </a:solidFill>
                  </a:rPr>
                  <a:t>unlikely…</a:t>
                </a:r>
              </a:p>
            </p:txBody>
          </p:sp>
          <p:grpSp>
            <p:nvGrpSpPr>
              <p:cNvPr id="37899" name="Group 21"/>
              <p:cNvGrpSpPr>
                <a:grpSpLocks/>
              </p:cNvGrpSpPr>
              <p:nvPr/>
            </p:nvGrpSpPr>
            <p:grpSpPr bwMode="auto">
              <a:xfrm>
                <a:off x="3378201" y="2378891"/>
                <a:ext cx="3438617" cy="796109"/>
                <a:chOff x="3378201" y="2378891"/>
                <a:chExt cx="3438617" cy="796109"/>
              </a:xfrm>
            </p:grpSpPr>
            <p:cxnSp>
              <p:nvCxnSpPr>
                <p:cNvPr id="37900" name="Straight Connector 18"/>
                <p:cNvCxnSpPr>
                  <a:cxnSpLocks noChangeShapeType="1"/>
                </p:cNvCxnSpPr>
                <p:nvPr/>
              </p:nvCxnSpPr>
              <p:spPr bwMode="auto">
                <a:xfrm flipH="1">
                  <a:off x="3454401" y="2378891"/>
                  <a:ext cx="3362417" cy="72007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37901" name="Oval 19"/>
                <p:cNvSpPr>
                  <a:spLocks noChangeArrowheads="1"/>
                </p:cNvSpPr>
                <p:nvPr/>
              </p:nvSpPr>
              <p:spPr bwMode="auto">
                <a:xfrm rot="10800000">
                  <a:off x="3378201" y="3022600"/>
                  <a:ext cx="152400" cy="15240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sp>
          <p:nvSpPr>
            <p:cNvPr id="1297" name="Rounded Rectangle 1296"/>
            <p:cNvSpPr/>
            <p:nvPr/>
          </p:nvSpPr>
          <p:spPr bwMode="auto">
            <a:xfrm>
              <a:off x="4267200" y="228600"/>
              <a:ext cx="1447800" cy="838200"/>
            </a:xfrm>
            <a:prstGeom prst="roundRect">
              <a:avLst>
                <a:gd name="adj" fmla="val 50000"/>
              </a:avLst>
            </a:prstGeom>
            <a:noFill/>
            <a:ln w="76200" cap="flat" cmpd="sng" algn="ctr">
              <a:solidFill>
                <a:srgbClr val="FF99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sp>
          <p:nvSpPr>
            <p:cNvPr id="1298" name="Rounded Rectangle 1297"/>
            <p:cNvSpPr/>
            <p:nvPr/>
          </p:nvSpPr>
          <p:spPr bwMode="auto">
            <a:xfrm>
              <a:off x="7924800" y="152400"/>
              <a:ext cx="1066800" cy="2133600"/>
            </a:xfrm>
            <a:prstGeom prst="roundRect">
              <a:avLst>
                <a:gd name="adj" fmla="val 50000"/>
              </a:avLst>
            </a:prstGeom>
            <a:noFill/>
            <a:ln w="76200" cap="flat" cmpd="sng" algn="ctr">
              <a:solidFill>
                <a:srgbClr val="FF99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grpSp>
      <p:sp>
        <p:nvSpPr>
          <p:cNvPr id="1300" name="Rectangle 1299"/>
          <p:cNvSpPr/>
          <p:nvPr/>
        </p:nvSpPr>
        <p:spPr>
          <a:xfrm>
            <a:off x="5200650" y="6183313"/>
            <a:ext cx="3486150" cy="461962"/>
          </a:xfrm>
          <a:prstGeom prst="rect">
            <a:avLst/>
          </a:prstGeom>
        </p:spPr>
        <p:txBody>
          <a:bodyPr wrap="none">
            <a:spAutoFit/>
          </a:bodyPr>
          <a:lstStyle/>
          <a:p>
            <a:pPr algn="r"/>
            <a:r>
              <a:rPr lang="en-US" sz="2400" b="0">
                <a:solidFill>
                  <a:srgbClr val="404040"/>
                </a:solidFill>
              </a:rPr>
              <a:t>…now, in the other case</a:t>
            </a:r>
          </a:p>
        </p:txBody>
      </p:sp>
      <p:sp>
        <p:nvSpPr>
          <p:cNvPr id="3" name="Slide Number Placeholder 2">
            <a:extLst>
              <a:ext uri="{FF2B5EF4-FFF2-40B4-BE49-F238E27FC236}">
                <a16:creationId xmlns:a16="http://schemas.microsoft.com/office/drawing/2014/main" id="{0938C93E-789E-2C44-8EA0-C5677D817287}"/>
              </a:ext>
            </a:extLst>
          </p:cNvPr>
          <p:cNvSpPr>
            <a:spLocks noGrp="1"/>
          </p:cNvSpPr>
          <p:nvPr>
            <p:ph type="sldNum" sz="quarter" idx="12"/>
          </p:nvPr>
        </p:nvSpPr>
        <p:spPr/>
        <p:txBody>
          <a:bodyPr/>
          <a:lstStyle/>
          <a:p>
            <a:fld id="{803C33BC-767D-8845-BB2C-A473FB4A7552}" type="slidenum">
              <a:rPr lang="en-US" smtClean="0"/>
              <a:pPr/>
              <a:t>72</a:t>
            </a:fld>
            <a:endParaRPr lang="en-US"/>
          </a:p>
        </p:txBody>
      </p:sp>
    </p:spTree>
    <p:extLst>
      <p:ext uri="{BB962C8B-B14F-4D97-AF65-F5344CB8AC3E}">
        <p14:creationId xmlns:p14="http://schemas.microsoft.com/office/powerpoint/2010/main" val="1463671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in both cases, there are two explanations</a:t>
            </a:r>
          </a:p>
          <a:p>
            <a:pPr>
              <a:buFontTx/>
              <a:buAutoNum type="arabicPeriod"/>
            </a:pPr>
            <a:r>
              <a:rPr lang="en-US" dirty="0">
                <a:latin typeface="Arial" charset="0"/>
                <a:cs typeface="Arial" charset="0"/>
              </a:rPr>
              <a:t>same shoes</a:t>
            </a:r>
          </a:p>
          <a:p>
            <a:pPr>
              <a:buFontTx/>
              <a:buAutoNum type="arabicPeriod"/>
            </a:pPr>
            <a:r>
              <a:rPr lang="en-US" dirty="0">
                <a:latin typeface="Arial" charset="0"/>
                <a:cs typeface="Arial" charset="0"/>
              </a:rPr>
              <a:t>different shoes</a:t>
            </a:r>
          </a:p>
        </p:txBody>
      </p:sp>
      <p:grpSp>
        <p:nvGrpSpPr>
          <p:cNvPr id="38914" name="Group 859"/>
          <p:cNvGrpSpPr>
            <a:grpSpLocks/>
          </p:cNvGrpSpPr>
          <p:nvPr/>
        </p:nvGrpSpPr>
        <p:grpSpPr bwMode="auto">
          <a:xfrm>
            <a:off x="4953000" y="309563"/>
            <a:ext cx="3886200" cy="2741558"/>
            <a:chOff x="981075" y="1524000"/>
            <a:chExt cx="7041576" cy="4965987"/>
          </a:xfrm>
        </p:grpSpPr>
        <p:cxnSp>
          <p:nvCxnSpPr>
            <p:cNvPr id="38931" name="Straight Connector 61"/>
            <p:cNvCxnSpPr>
              <a:cxnSpLocks noChangeShapeType="1"/>
            </p:cNvCxnSpPr>
            <p:nvPr/>
          </p:nvCxnSpPr>
          <p:spPr bwMode="auto">
            <a:xfrm rot="16200000" flipH="1">
              <a:off x="-1185863"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8932" name="Straight Connector 62"/>
            <p:cNvCxnSpPr>
              <a:cxnSpLocks noChangeShapeType="1"/>
            </p:cNvCxnSpPr>
            <p:nvPr/>
          </p:nvCxnSpPr>
          <p:spPr bwMode="auto">
            <a:xfrm rot="10800000" flipV="1">
              <a:off x="9826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8933" name="Straight Connector 61"/>
            <p:cNvCxnSpPr>
              <a:cxnSpLocks noChangeShapeType="1"/>
            </p:cNvCxnSpPr>
            <p:nvPr/>
          </p:nvCxnSpPr>
          <p:spPr bwMode="auto">
            <a:xfrm rot="16200000" flipH="1">
              <a:off x="2547937"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8934" name="Straight Connector 62"/>
            <p:cNvCxnSpPr>
              <a:cxnSpLocks noChangeShapeType="1"/>
            </p:cNvCxnSpPr>
            <p:nvPr/>
          </p:nvCxnSpPr>
          <p:spPr bwMode="auto">
            <a:xfrm rot="10800000" flipV="1">
              <a:off x="47164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38935" name="Group 200"/>
            <p:cNvGrpSpPr>
              <a:grpSpLocks/>
            </p:cNvGrpSpPr>
            <p:nvPr/>
          </p:nvGrpSpPr>
          <p:grpSpPr bwMode="auto">
            <a:xfrm>
              <a:off x="1135063" y="4267197"/>
              <a:ext cx="2667000" cy="1589084"/>
              <a:chOff x="1135223" y="2655771"/>
              <a:chExt cx="2667000" cy="3200400"/>
            </a:xfrm>
          </p:grpSpPr>
          <p:sp>
            <p:nvSpPr>
              <p:cNvPr id="39281"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2"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3"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4"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5"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6"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7"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8"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9"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0"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1"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2"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3"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4"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5"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6"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7"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8"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9"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0"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1"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2"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3"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4"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5"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6"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7"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8"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9"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0"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1"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2"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3"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4"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5"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6"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7"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8"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9"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0"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1"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2"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3"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4"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5" name="Rectangle 77"/>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6" name="Rectangle 78"/>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7" name="Rectangle 79"/>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8" name="Rectangle 80"/>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9"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0"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1"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2"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3"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4"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5"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6"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7" name="Rectangle 89"/>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8" name="Rectangle 90"/>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9" name="Rectangle 91"/>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0" name="Rectangle 92"/>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1"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2"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3"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4"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5"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6"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7"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8"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9" name="Rectangle 101"/>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0" name="Rectangle 102"/>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1" name="Rectangle 103"/>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2" name="Rectangle 104"/>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3"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4"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5"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6"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7"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8"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9"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60" name="Rectangle 113"/>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61" name="Rectangle 114"/>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62" name="Rectangle 115"/>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63"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64" name="Rectangle 252"/>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38936" name="TextBox 253"/>
            <p:cNvSpPr txBox="1">
              <a:spLocks noChangeArrowheads="1"/>
            </p:cNvSpPr>
            <p:nvPr/>
          </p:nvSpPr>
          <p:spPr bwMode="auto">
            <a:xfrm>
              <a:off x="1296987" y="5932488"/>
              <a:ext cx="2031280" cy="557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your shoes</a:t>
              </a:r>
            </a:p>
          </p:txBody>
        </p:sp>
        <p:sp>
          <p:nvSpPr>
            <p:cNvPr id="38937" name="TextBox 254"/>
            <p:cNvSpPr txBox="1">
              <a:spLocks noChangeArrowheads="1"/>
            </p:cNvSpPr>
            <p:nvPr/>
          </p:nvSpPr>
          <p:spPr bwMode="auto">
            <a:xfrm>
              <a:off x="4792662" y="5932488"/>
              <a:ext cx="3229989" cy="557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questionable shoes</a:t>
              </a:r>
            </a:p>
          </p:txBody>
        </p:sp>
        <p:grpSp>
          <p:nvGrpSpPr>
            <p:cNvPr id="38938" name="Group 201"/>
            <p:cNvGrpSpPr>
              <a:grpSpLocks/>
            </p:cNvGrpSpPr>
            <p:nvPr/>
          </p:nvGrpSpPr>
          <p:grpSpPr bwMode="auto">
            <a:xfrm>
              <a:off x="1135063" y="2679697"/>
              <a:ext cx="2667000" cy="1589084"/>
              <a:chOff x="1135223" y="2655771"/>
              <a:chExt cx="2667000" cy="3200400"/>
            </a:xfrm>
          </p:grpSpPr>
          <p:sp>
            <p:nvSpPr>
              <p:cNvPr id="39197"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198"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199"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0"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1"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2"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3"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4"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5"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6"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7"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8"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9"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0"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1"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2"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3"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4"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5"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6"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7"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8"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9"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0"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1"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2"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3"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4"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5"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6"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7"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8"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9"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0"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1"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2"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3"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4"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5"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6"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7"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8"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9"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0"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1" name="Rectangle 289"/>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2" name="Rectangle 290"/>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3" name="Rectangle 291"/>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4" name="Rectangle 292"/>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5"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6"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7"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8"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9"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0"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1"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2"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3" name="Rectangle 301"/>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4" name="Rectangle 302"/>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5" name="Rectangle 303"/>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6" name="Rectangle 304"/>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7"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8"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9"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0"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1"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2"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3"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4"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5" name="Rectangle 313"/>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6" name="Rectangle 314"/>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7" name="Rectangle 315"/>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8" name="Rectangle 316"/>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9"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0"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1"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2"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3"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4"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5"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6" name="Rectangle 324"/>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7" name="Rectangle 325"/>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8" name="Rectangle 326"/>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9"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0" name="Rectangle 328"/>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38939" name="Rectangle 41"/>
            <p:cNvSpPr>
              <a:spLocks noChangeArrowheads="1"/>
            </p:cNvSpPr>
            <p:nvPr/>
          </p:nvSpPr>
          <p:spPr bwMode="auto">
            <a:xfrm>
              <a:off x="21336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40" name="Rectangle 42"/>
            <p:cNvSpPr>
              <a:spLocks noChangeArrowheads="1"/>
            </p:cNvSpPr>
            <p:nvPr/>
          </p:nvSpPr>
          <p:spPr bwMode="auto">
            <a:xfrm>
              <a:off x="21336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41" name="Rectangle 45"/>
            <p:cNvSpPr>
              <a:spLocks noChangeArrowheads="1"/>
            </p:cNvSpPr>
            <p:nvPr/>
          </p:nvSpPr>
          <p:spPr bwMode="auto">
            <a:xfrm>
              <a:off x="25908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42" name="Rectangle 46"/>
            <p:cNvSpPr>
              <a:spLocks noChangeArrowheads="1"/>
            </p:cNvSpPr>
            <p:nvPr/>
          </p:nvSpPr>
          <p:spPr bwMode="auto">
            <a:xfrm>
              <a:off x="25908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43" name="Rectangle 49"/>
            <p:cNvSpPr>
              <a:spLocks noChangeArrowheads="1"/>
            </p:cNvSpPr>
            <p:nvPr/>
          </p:nvSpPr>
          <p:spPr bwMode="auto">
            <a:xfrm>
              <a:off x="30480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44" name="Rectangle 50"/>
            <p:cNvSpPr>
              <a:spLocks noChangeArrowheads="1"/>
            </p:cNvSpPr>
            <p:nvPr/>
          </p:nvSpPr>
          <p:spPr bwMode="auto">
            <a:xfrm>
              <a:off x="30480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45" name="Rectangle 51"/>
            <p:cNvSpPr>
              <a:spLocks noChangeArrowheads="1"/>
            </p:cNvSpPr>
            <p:nvPr/>
          </p:nvSpPr>
          <p:spPr bwMode="auto">
            <a:xfrm>
              <a:off x="16764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46" name="Rectangle 77"/>
            <p:cNvSpPr>
              <a:spLocks noChangeArrowheads="1"/>
            </p:cNvSpPr>
            <p:nvPr/>
          </p:nvSpPr>
          <p:spPr bwMode="auto">
            <a:xfrm>
              <a:off x="16764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47" name="Rectangle 78"/>
            <p:cNvSpPr>
              <a:spLocks noChangeArrowheads="1"/>
            </p:cNvSpPr>
            <p:nvPr/>
          </p:nvSpPr>
          <p:spPr bwMode="auto">
            <a:xfrm>
              <a:off x="35052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48" name="Rectangle 79"/>
            <p:cNvSpPr>
              <a:spLocks noChangeArrowheads="1"/>
            </p:cNvSpPr>
            <p:nvPr/>
          </p:nvSpPr>
          <p:spPr bwMode="auto">
            <a:xfrm>
              <a:off x="35052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49" name="Rectangle 80"/>
            <p:cNvSpPr>
              <a:spLocks noChangeArrowheads="1"/>
            </p:cNvSpPr>
            <p:nvPr/>
          </p:nvSpPr>
          <p:spPr bwMode="auto">
            <a:xfrm>
              <a:off x="11430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50" name="Rectangle 41"/>
            <p:cNvSpPr>
              <a:spLocks noChangeArrowheads="1"/>
            </p:cNvSpPr>
            <p:nvPr/>
          </p:nvSpPr>
          <p:spPr bwMode="auto">
            <a:xfrm>
              <a:off x="21336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51" name="Rectangle 42"/>
            <p:cNvSpPr>
              <a:spLocks noChangeArrowheads="1"/>
            </p:cNvSpPr>
            <p:nvPr/>
          </p:nvSpPr>
          <p:spPr bwMode="auto">
            <a:xfrm>
              <a:off x="21336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52" name="Rectangle 45"/>
            <p:cNvSpPr>
              <a:spLocks noChangeArrowheads="1"/>
            </p:cNvSpPr>
            <p:nvPr/>
          </p:nvSpPr>
          <p:spPr bwMode="auto">
            <a:xfrm>
              <a:off x="25908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53" name="Rectangle 46"/>
            <p:cNvSpPr>
              <a:spLocks noChangeArrowheads="1"/>
            </p:cNvSpPr>
            <p:nvPr/>
          </p:nvSpPr>
          <p:spPr bwMode="auto">
            <a:xfrm>
              <a:off x="25908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54" name="Rectangle 49"/>
            <p:cNvSpPr>
              <a:spLocks noChangeArrowheads="1"/>
            </p:cNvSpPr>
            <p:nvPr/>
          </p:nvSpPr>
          <p:spPr bwMode="auto">
            <a:xfrm>
              <a:off x="30480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55" name="Rectangle 50"/>
            <p:cNvSpPr>
              <a:spLocks noChangeArrowheads="1"/>
            </p:cNvSpPr>
            <p:nvPr/>
          </p:nvSpPr>
          <p:spPr bwMode="auto">
            <a:xfrm>
              <a:off x="30480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56" name="Rectangle 51"/>
            <p:cNvSpPr>
              <a:spLocks noChangeArrowheads="1"/>
            </p:cNvSpPr>
            <p:nvPr/>
          </p:nvSpPr>
          <p:spPr bwMode="auto">
            <a:xfrm>
              <a:off x="16764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57" name="Rectangle 77"/>
            <p:cNvSpPr>
              <a:spLocks noChangeArrowheads="1"/>
            </p:cNvSpPr>
            <p:nvPr/>
          </p:nvSpPr>
          <p:spPr bwMode="auto">
            <a:xfrm>
              <a:off x="16764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58" name="Rectangle 78"/>
            <p:cNvSpPr>
              <a:spLocks noChangeArrowheads="1"/>
            </p:cNvSpPr>
            <p:nvPr/>
          </p:nvSpPr>
          <p:spPr bwMode="auto">
            <a:xfrm>
              <a:off x="35052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59" name="Rectangle 79"/>
            <p:cNvSpPr>
              <a:spLocks noChangeArrowheads="1"/>
            </p:cNvSpPr>
            <p:nvPr/>
          </p:nvSpPr>
          <p:spPr bwMode="auto">
            <a:xfrm>
              <a:off x="35052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60" name="Rectangle 41"/>
            <p:cNvSpPr>
              <a:spLocks noChangeArrowheads="1"/>
            </p:cNvSpPr>
            <p:nvPr/>
          </p:nvSpPr>
          <p:spPr bwMode="auto">
            <a:xfrm>
              <a:off x="21336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61" name="Rectangle 42"/>
            <p:cNvSpPr>
              <a:spLocks noChangeArrowheads="1"/>
            </p:cNvSpPr>
            <p:nvPr/>
          </p:nvSpPr>
          <p:spPr bwMode="auto">
            <a:xfrm>
              <a:off x="21336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62" name="Rectangle 45"/>
            <p:cNvSpPr>
              <a:spLocks noChangeArrowheads="1"/>
            </p:cNvSpPr>
            <p:nvPr/>
          </p:nvSpPr>
          <p:spPr bwMode="auto">
            <a:xfrm>
              <a:off x="25908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63" name="Rectangle 46"/>
            <p:cNvSpPr>
              <a:spLocks noChangeArrowheads="1"/>
            </p:cNvSpPr>
            <p:nvPr/>
          </p:nvSpPr>
          <p:spPr bwMode="auto">
            <a:xfrm>
              <a:off x="25908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64" name="Rectangle 49"/>
            <p:cNvSpPr>
              <a:spLocks noChangeArrowheads="1"/>
            </p:cNvSpPr>
            <p:nvPr/>
          </p:nvSpPr>
          <p:spPr bwMode="auto">
            <a:xfrm>
              <a:off x="30480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65" name="Rectangle 50"/>
            <p:cNvSpPr>
              <a:spLocks noChangeArrowheads="1"/>
            </p:cNvSpPr>
            <p:nvPr/>
          </p:nvSpPr>
          <p:spPr bwMode="auto">
            <a:xfrm>
              <a:off x="30480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66" name="Rectangle 51"/>
            <p:cNvSpPr>
              <a:spLocks noChangeArrowheads="1"/>
            </p:cNvSpPr>
            <p:nvPr/>
          </p:nvSpPr>
          <p:spPr bwMode="auto">
            <a:xfrm>
              <a:off x="16764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67" name="Rectangle 77"/>
            <p:cNvSpPr>
              <a:spLocks noChangeArrowheads="1"/>
            </p:cNvSpPr>
            <p:nvPr/>
          </p:nvSpPr>
          <p:spPr bwMode="auto">
            <a:xfrm>
              <a:off x="16764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68" name="Rectangle 78"/>
            <p:cNvSpPr>
              <a:spLocks noChangeArrowheads="1"/>
            </p:cNvSpPr>
            <p:nvPr/>
          </p:nvSpPr>
          <p:spPr bwMode="auto">
            <a:xfrm>
              <a:off x="35052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69" name="Rectangle 79"/>
            <p:cNvSpPr>
              <a:spLocks noChangeArrowheads="1"/>
            </p:cNvSpPr>
            <p:nvPr/>
          </p:nvSpPr>
          <p:spPr bwMode="auto">
            <a:xfrm>
              <a:off x="35052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70" name="Rectangle 41"/>
            <p:cNvSpPr>
              <a:spLocks noChangeArrowheads="1"/>
            </p:cNvSpPr>
            <p:nvPr/>
          </p:nvSpPr>
          <p:spPr bwMode="auto">
            <a:xfrm>
              <a:off x="21336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71" name="Rectangle 42"/>
            <p:cNvSpPr>
              <a:spLocks noChangeArrowheads="1"/>
            </p:cNvSpPr>
            <p:nvPr/>
          </p:nvSpPr>
          <p:spPr bwMode="auto">
            <a:xfrm>
              <a:off x="21336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72" name="Rectangle 487"/>
            <p:cNvSpPr>
              <a:spLocks noChangeArrowheads="1"/>
            </p:cNvSpPr>
            <p:nvPr/>
          </p:nvSpPr>
          <p:spPr bwMode="auto">
            <a:xfrm>
              <a:off x="25908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73" name="Rectangle 488"/>
            <p:cNvSpPr>
              <a:spLocks noChangeArrowheads="1"/>
            </p:cNvSpPr>
            <p:nvPr/>
          </p:nvSpPr>
          <p:spPr bwMode="auto">
            <a:xfrm>
              <a:off x="25908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74" name="Rectangle 49"/>
            <p:cNvSpPr>
              <a:spLocks noChangeArrowheads="1"/>
            </p:cNvSpPr>
            <p:nvPr/>
          </p:nvSpPr>
          <p:spPr bwMode="auto">
            <a:xfrm>
              <a:off x="30480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75" name="Rectangle 50"/>
            <p:cNvSpPr>
              <a:spLocks noChangeArrowheads="1"/>
            </p:cNvSpPr>
            <p:nvPr/>
          </p:nvSpPr>
          <p:spPr bwMode="auto">
            <a:xfrm>
              <a:off x="30480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76" name="Rectangle 51"/>
            <p:cNvSpPr>
              <a:spLocks noChangeArrowheads="1"/>
            </p:cNvSpPr>
            <p:nvPr/>
          </p:nvSpPr>
          <p:spPr bwMode="auto">
            <a:xfrm>
              <a:off x="16764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77" name="Rectangle 374"/>
            <p:cNvSpPr>
              <a:spLocks noChangeArrowheads="1"/>
            </p:cNvSpPr>
            <p:nvPr/>
          </p:nvSpPr>
          <p:spPr bwMode="auto">
            <a:xfrm>
              <a:off x="16764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78" name="Rectangle 375"/>
            <p:cNvSpPr>
              <a:spLocks noChangeArrowheads="1"/>
            </p:cNvSpPr>
            <p:nvPr/>
          </p:nvSpPr>
          <p:spPr bwMode="auto">
            <a:xfrm>
              <a:off x="35052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79" name="Rectangle 376"/>
            <p:cNvSpPr>
              <a:spLocks noChangeArrowheads="1"/>
            </p:cNvSpPr>
            <p:nvPr/>
          </p:nvSpPr>
          <p:spPr bwMode="auto">
            <a:xfrm>
              <a:off x="35052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80" name="Rectangle 49"/>
            <p:cNvSpPr>
              <a:spLocks noChangeArrowheads="1"/>
            </p:cNvSpPr>
            <p:nvPr/>
          </p:nvSpPr>
          <p:spPr bwMode="auto">
            <a:xfrm>
              <a:off x="3048000"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81" name="Rectangle 50"/>
            <p:cNvSpPr>
              <a:spLocks noChangeArrowheads="1"/>
            </p:cNvSpPr>
            <p:nvPr/>
          </p:nvSpPr>
          <p:spPr bwMode="auto">
            <a:xfrm>
              <a:off x="3048000"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82" name="Rectangle 51"/>
            <p:cNvSpPr>
              <a:spLocks noChangeArrowheads="1"/>
            </p:cNvSpPr>
            <p:nvPr/>
          </p:nvSpPr>
          <p:spPr bwMode="auto">
            <a:xfrm>
              <a:off x="1676400"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83" name="Rectangle 386"/>
            <p:cNvSpPr>
              <a:spLocks noChangeArrowheads="1"/>
            </p:cNvSpPr>
            <p:nvPr/>
          </p:nvSpPr>
          <p:spPr bwMode="auto">
            <a:xfrm>
              <a:off x="1676400"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84" name="Rectangle 387"/>
            <p:cNvSpPr>
              <a:spLocks noChangeArrowheads="1"/>
            </p:cNvSpPr>
            <p:nvPr/>
          </p:nvSpPr>
          <p:spPr bwMode="auto">
            <a:xfrm>
              <a:off x="3505200"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85" name="Rectangle 41"/>
            <p:cNvSpPr>
              <a:spLocks noChangeArrowheads="1"/>
            </p:cNvSpPr>
            <p:nvPr/>
          </p:nvSpPr>
          <p:spPr bwMode="auto">
            <a:xfrm>
              <a:off x="58674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86" name="Rectangle 42"/>
            <p:cNvSpPr>
              <a:spLocks noChangeArrowheads="1"/>
            </p:cNvSpPr>
            <p:nvPr/>
          </p:nvSpPr>
          <p:spPr bwMode="auto">
            <a:xfrm>
              <a:off x="58674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87" name="Rectangle 45"/>
            <p:cNvSpPr>
              <a:spLocks noChangeArrowheads="1"/>
            </p:cNvSpPr>
            <p:nvPr/>
          </p:nvSpPr>
          <p:spPr bwMode="auto">
            <a:xfrm>
              <a:off x="63246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88" name="Rectangle 46"/>
            <p:cNvSpPr>
              <a:spLocks noChangeArrowheads="1"/>
            </p:cNvSpPr>
            <p:nvPr/>
          </p:nvSpPr>
          <p:spPr bwMode="auto">
            <a:xfrm>
              <a:off x="63246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89" name="Rectangle 47"/>
            <p:cNvSpPr>
              <a:spLocks noChangeArrowheads="1"/>
            </p:cNvSpPr>
            <p:nvPr/>
          </p:nvSpPr>
          <p:spPr bwMode="auto">
            <a:xfrm>
              <a:off x="48768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90" name="Rectangle 49"/>
            <p:cNvSpPr>
              <a:spLocks noChangeArrowheads="1"/>
            </p:cNvSpPr>
            <p:nvPr/>
          </p:nvSpPr>
          <p:spPr bwMode="auto">
            <a:xfrm>
              <a:off x="67818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91" name="Rectangle 50"/>
            <p:cNvSpPr>
              <a:spLocks noChangeArrowheads="1"/>
            </p:cNvSpPr>
            <p:nvPr/>
          </p:nvSpPr>
          <p:spPr bwMode="auto">
            <a:xfrm>
              <a:off x="67818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92" name="Rectangle 51"/>
            <p:cNvSpPr>
              <a:spLocks noChangeArrowheads="1"/>
            </p:cNvSpPr>
            <p:nvPr/>
          </p:nvSpPr>
          <p:spPr bwMode="auto">
            <a:xfrm>
              <a:off x="54102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93" name="Rectangle 77"/>
            <p:cNvSpPr>
              <a:spLocks noChangeArrowheads="1"/>
            </p:cNvSpPr>
            <p:nvPr/>
          </p:nvSpPr>
          <p:spPr bwMode="auto">
            <a:xfrm>
              <a:off x="54102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94" name="Rectangle 78"/>
            <p:cNvSpPr>
              <a:spLocks noChangeArrowheads="1"/>
            </p:cNvSpPr>
            <p:nvPr/>
          </p:nvSpPr>
          <p:spPr bwMode="auto">
            <a:xfrm>
              <a:off x="72390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95" name="Rectangle 79"/>
            <p:cNvSpPr>
              <a:spLocks noChangeArrowheads="1"/>
            </p:cNvSpPr>
            <p:nvPr/>
          </p:nvSpPr>
          <p:spPr bwMode="auto">
            <a:xfrm>
              <a:off x="72390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96" name="Rectangle 80"/>
            <p:cNvSpPr>
              <a:spLocks noChangeArrowheads="1"/>
            </p:cNvSpPr>
            <p:nvPr/>
          </p:nvSpPr>
          <p:spPr bwMode="auto">
            <a:xfrm>
              <a:off x="48768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97" name="Rectangle 41"/>
            <p:cNvSpPr>
              <a:spLocks noChangeArrowheads="1"/>
            </p:cNvSpPr>
            <p:nvPr/>
          </p:nvSpPr>
          <p:spPr bwMode="auto">
            <a:xfrm>
              <a:off x="58674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98" name="Rectangle 42"/>
            <p:cNvSpPr>
              <a:spLocks noChangeArrowheads="1"/>
            </p:cNvSpPr>
            <p:nvPr/>
          </p:nvSpPr>
          <p:spPr bwMode="auto">
            <a:xfrm>
              <a:off x="58674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99" name="Rectangle 45"/>
            <p:cNvSpPr>
              <a:spLocks noChangeArrowheads="1"/>
            </p:cNvSpPr>
            <p:nvPr/>
          </p:nvSpPr>
          <p:spPr bwMode="auto">
            <a:xfrm>
              <a:off x="63246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00" name="Rectangle 46"/>
            <p:cNvSpPr>
              <a:spLocks noChangeArrowheads="1"/>
            </p:cNvSpPr>
            <p:nvPr/>
          </p:nvSpPr>
          <p:spPr bwMode="auto">
            <a:xfrm>
              <a:off x="63246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01" name="Rectangle 47"/>
            <p:cNvSpPr>
              <a:spLocks noChangeArrowheads="1"/>
            </p:cNvSpPr>
            <p:nvPr/>
          </p:nvSpPr>
          <p:spPr bwMode="auto">
            <a:xfrm>
              <a:off x="48768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02" name="Rectangle 49"/>
            <p:cNvSpPr>
              <a:spLocks noChangeArrowheads="1"/>
            </p:cNvSpPr>
            <p:nvPr/>
          </p:nvSpPr>
          <p:spPr bwMode="auto">
            <a:xfrm>
              <a:off x="67818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03" name="Rectangle 50"/>
            <p:cNvSpPr>
              <a:spLocks noChangeArrowheads="1"/>
            </p:cNvSpPr>
            <p:nvPr/>
          </p:nvSpPr>
          <p:spPr bwMode="auto">
            <a:xfrm>
              <a:off x="67818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04" name="Rectangle 51"/>
            <p:cNvSpPr>
              <a:spLocks noChangeArrowheads="1"/>
            </p:cNvSpPr>
            <p:nvPr/>
          </p:nvSpPr>
          <p:spPr bwMode="auto">
            <a:xfrm>
              <a:off x="54102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05" name="Rectangle 77"/>
            <p:cNvSpPr>
              <a:spLocks noChangeArrowheads="1"/>
            </p:cNvSpPr>
            <p:nvPr/>
          </p:nvSpPr>
          <p:spPr bwMode="auto">
            <a:xfrm>
              <a:off x="54102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06" name="Rectangle 78"/>
            <p:cNvSpPr>
              <a:spLocks noChangeArrowheads="1"/>
            </p:cNvSpPr>
            <p:nvPr/>
          </p:nvSpPr>
          <p:spPr bwMode="auto">
            <a:xfrm>
              <a:off x="72390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07" name="Rectangle 79"/>
            <p:cNvSpPr>
              <a:spLocks noChangeArrowheads="1"/>
            </p:cNvSpPr>
            <p:nvPr/>
          </p:nvSpPr>
          <p:spPr bwMode="auto">
            <a:xfrm>
              <a:off x="72390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08" name="Rectangle 80"/>
            <p:cNvSpPr>
              <a:spLocks noChangeArrowheads="1"/>
            </p:cNvSpPr>
            <p:nvPr/>
          </p:nvSpPr>
          <p:spPr bwMode="auto">
            <a:xfrm>
              <a:off x="48768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09" name="Rectangle 41"/>
            <p:cNvSpPr>
              <a:spLocks noChangeArrowheads="1"/>
            </p:cNvSpPr>
            <p:nvPr/>
          </p:nvSpPr>
          <p:spPr bwMode="auto">
            <a:xfrm>
              <a:off x="58674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10" name="Rectangle 42"/>
            <p:cNvSpPr>
              <a:spLocks noChangeArrowheads="1"/>
            </p:cNvSpPr>
            <p:nvPr/>
          </p:nvSpPr>
          <p:spPr bwMode="auto">
            <a:xfrm>
              <a:off x="58674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11" name="Rectangle 45"/>
            <p:cNvSpPr>
              <a:spLocks noChangeArrowheads="1"/>
            </p:cNvSpPr>
            <p:nvPr/>
          </p:nvSpPr>
          <p:spPr bwMode="auto">
            <a:xfrm>
              <a:off x="63246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12" name="Rectangle 46"/>
            <p:cNvSpPr>
              <a:spLocks noChangeArrowheads="1"/>
            </p:cNvSpPr>
            <p:nvPr/>
          </p:nvSpPr>
          <p:spPr bwMode="auto">
            <a:xfrm>
              <a:off x="63246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13" name="Rectangle 47"/>
            <p:cNvSpPr>
              <a:spLocks noChangeArrowheads="1"/>
            </p:cNvSpPr>
            <p:nvPr/>
          </p:nvSpPr>
          <p:spPr bwMode="auto">
            <a:xfrm>
              <a:off x="48768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14" name="Rectangle 49"/>
            <p:cNvSpPr>
              <a:spLocks noChangeArrowheads="1"/>
            </p:cNvSpPr>
            <p:nvPr/>
          </p:nvSpPr>
          <p:spPr bwMode="auto">
            <a:xfrm>
              <a:off x="67818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15" name="Rectangle 50"/>
            <p:cNvSpPr>
              <a:spLocks noChangeArrowheads="1"/>
            </p:cNvSpPr>
            <p:nvPr/>
          </p:nvSpPr>
          <p:spPr bwMode="auto">
            <a:xfrm>
              <a:off x="67818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16" name="Rectangle 51"/>
            <p:cNvSpPr>
              <a:spLocks noChangeArrowheads="1"/>
            </p:cNvSpPr>
            <p:nvPr/>
          </p:nvSpPr>
          <p:spPr bwMode="auto">
            <a:xfrm>
              <a:off x="54102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17" name="Rectangle 77"/>
            <p:cNvSpPr>
              <a:spLocks noChangeArrowheads="1"/>
            </p:cNvSpPr>
            <p:nvPr/>
          </p:nvSpPr>
          <p:spPr bwMode="auto">
            <a:xfrm>
              <a:off x="54102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18" name="Rectangle 78"/>
            <p:cNvSpPr>
              <a:spLocks noChangeArrowheads="1"/>
            </p:cNvSpPr>
            <p:nvPr/>
          </p:nvSpPr>
          <p:spPr bwMode="auto">
            <a:xfrm>
              <a:off x="72390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19" name="Rectangle 79"/>
            <p:cNvSpPr>
              <a:spLocks noChangeArrowheads="1"/>
            </p:cNvSpPr>
            <p:nvPr/>
          </p:nvSpPr>
          <p:spPr bwMode="auto">
            <a:xfrm>
              <a:off x="72390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20" name="Rectangle 80"/>
            <p:cNvSpPr>
              <a:spLocks noChangeArrowheads="1"/>
            </p:cNvSpPr>
            <p:nvPr/>
          </p:nvSpPr>
          <p:spPr bwMode="auto">
            <a:xfrm>
              <a:off x="48768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21" name="Rectangle 41"/>
            <p:cNvSpPr>
              <a:spLocks noChangeArrowheads="1"/>
            </p:cNvSpPr>
            <p:nvPr/>
          </p:nvSpPr>
          <p:spPr bwMode="auto">
            <a:xfrm>
              <a:off x="58674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22" name="Rectangle 42"/>
            <p:cNvSpPr>
              <a:spLocks noChangeArrowheads="1"/>
            </p:cNvSpPr>
            <p:nvPr/>
          </p:nvSpPr>
          <p:spPr bwMode="auto">
            <a:xfrm>
              <a:off x="58674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23" name="Rectangle 45"/>
            <p:cNvSpPr>
              <a:spLocks noChangeArrowheads="1"/>
            </p:cNvSpPr>
            <p:nvPr/>
          </p:nvSpPr>
          <p:spPr bwMode="auto">
            <a:xfrm>
              <a:off x="63246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24" name="Rectangle 46"/>
            <p:cNvSpPr>
              <a:spLocks noChangeArrowheads="1"/>
            </p:cNvSpPr>
            <p:nvPr/>
          </p:nvSpPr>
          <p:spPr bwMode="auto">
            <a:xfrm>
              <a:off x="63246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25" name="Rectangle 47"/>
            <p:cNvSpPr>
              <a:spLocks noChangeArrowheads="1"/>
            </p:cNvSpPr>
            <p:nvPr/>
          </p:nvSpPr>
          <p:spPr bwMode="auto">
            <a:xfrm>
              <a:off x="48768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26" name="Rectangle 49"/>
            <p:cNvSpPr>
              <a:spLocks noChangeArrowheads="1"/>
            </p:cNvSpPr>
            <p:nvPr/>
          </p:nvSpPr>
          <p:spPr bwMode="auto">
            <a:xfrm>
              <a:off x="67818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27" name="Rectangle 50"/>
            <p:cNvSpPr>
              <a:spLocks noChangeArrowheads="1"/>
            </p:cNvSpPr>
            <p:nvPr/>
          </p:nvSpPr>
          <p:spPr bwMode="auto">
            <a:xfrm>
              <a:off x="67818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28" name="Rectangle 51"/>
            <p:cNvSpPr>
              <a:spLocks noChangeArrowheads="1"/>
            </p:cNvSpPr>
            <p:nvPr/>
          </p:nvSpPr>
          <p:spPr bwMode="auto">
            <a:xfrm>
              <a:off x="54102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29" name="Rectangle 459"/>
            <p:cNvSpPr>
              <a:spLocks noChangeArrowheads="1"/>
            </p:cNvSpPr>
            <p:nvPr/>
          </p:nvSpPr>
          <p:spPr bwMode="auto">
            <a:xfrm>
              <a:off x="54102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0" name="Rectangle 460"/>
            <p:cNvSpPr>
              <a:spLocks noChangeArrowheads="1"/>
            </p:cNvSpPr>
            <p:nvPr/>
          </p:nvSpPr>
          <p:spPr bwMode="auto">
            <a:xfrm>
              <a:off x="72390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1" name="Rectangle 461"/>
            <p:cNvSpPr>
              <a:spLocks noChangeArrowheads="1"/>
            </p:cNvSpPr>
            <p:nvPr/>
          </p:nvSpPr>
          <p:spPr bwMode="auto">
            <a:xfrm>
              <a:off x="72390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32" name="Rectangle 462"/>
            <p:cNvSpPr>
              <a:spLocks noChangeArrowheads="1"/>
            </p:cNvSpPr>
            <p:nvPr/>
          </p:nvSpPr>
          <p:spPr bwMode="auto">
            <a:xfrm>
              <a:off x="48768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3" name="Rectangle 41"/>
            <p:cNvSpPr>
              <a:spLocks noChangeArrowheads="1"/>
            </p:cNvSpPr>
            <p:nvPr/>
          </p:nvSpPr>
          <p:spPr bwMode="auto">
            <a:xfrm>
              <a:off x="58674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4" name="Rectangle 42"/>
            <p:cNvSpPr>
              <a:spLocks noChangeArrowheads="1"/>
            </p:cNvSpPr>
            <p:nvPr/>
          </p:nvSpPr>
          <p:spPr bwMode="auto">
            <a:xfrm>
              <a:off x="58674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35" name="Rectangle 45"/>
            <p:cNvSpPr>
              <a:spLocks noChangeArrowheads="1"/>
            </p:cNvSpPr>
            <p:nvPr/>
          </p:nvSpPr>
          <p:spPr bwMode="auto">
            <a:xfrm>
              <a:off x="63246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6" name="Rectangle 46"/>
            <p:cNvSpPr>
              <a:spLocks noChangeArrowheads="1"/>
            </p:cNvSpPr>
            <p:nvPr/>
          </p:nvSpPr>
          <p:spPr bwMode="auto">
            <a:xfrm>
              <a:off x="63246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37" name="Rectangle 47"/>
            <p:cNvSpPr>
              <a:spLocks noChangeArrowheads="1"/>
            </p:cNvSpPr>
            <p:nvPr/>
          </p:nvSpPr>
          <p:spPr bwMode="auto">
            <a:xfrm>
              <a:off x="48768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38" name="Rectangle 49"/>
            <p:cNvSpPr>
              <a:spLocks noChangeArrowheads="1"/>
            </p:cNvSpPr>
            <p:nvPr/>
          </p:nvSpPr>
          <p:spPr bwMode="auto">
            <a:xfrm>
              <a:off x="67818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9" name="Rectangle 50"/>
            <p:cNvSpPr>
              <a:spLocks noChangeArrowheads="1"/>
            </p:cNvSpPr>
            <p:nvPr/>
          </p:nvSpPr>
          <p:spPr bwMode="auto">
            <a:xfrm>
              <a:off x="67818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40" name="Rectangle 51"/>
            <p:cNvSpPr>
              <a:spLocks noChangeArrowheads="1"/>
            </p:cNvSpPr>
            <p:nvPr/>
          </p:nvSpPr>
          <p:spPr bwMode="auto">
            <a:xfrm>
              <a:off x="54102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41" name="Rectangle 471"/>
            <p:cNvSpPr>
              <a:spLocks noChangeArrowheads="1"/>
            </p:cNvSpPr>
            <p:nvPr/>
          </p:nvSpPr>
          <p:spPr bwMode="auto">
            <a:xfrm>
              <a:off x="54102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42" name="Rectangle 472"/>
            <p:cNvSpPr>
              <a:spLocks noChangeArrowheads="1"/>
            </p:cNvSpPr>
            <p:nvPr/>
          </p:nvSpPr>
          <p:spPr bwMode="auto">
            <a:xfrm>
              <a:off x="72390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43" name="Rectangle 473"/>
            <p:cNvSpPr>
              <a:spLocks noChangeArrowheads="1"/>
            </p:cNvSpPr>
            <p:nvPr/>
          </p:nvSpPr>
          <p:spPr bwMode="auto">
            <a:xfrm>
              <a:off x="72390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44" name="Rectangle 474"/>
            <p:cNvSpPr>
              <a:spLocks noChangeArrowheads="1"/>
            </p:cNvSpPr>
            <p:nvPr/>
          </p:nvSpPr>
          <p:spPr bwMode="auto">
            <a:xfrm>
              <a:off x="48768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45" name="Rectangle 41"/>
            <p:cNvSpPr>
              <a:spLocks noChangeArrowheads="1"/>
            </p:cNvSpPr>
            <p:nvPr/>
          </p:nvSpPr>
          <p:spPr bwMode="auto">
            <a:xfrm>
              <a:off x="58674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46" name="Rectangle 42"/>
            <p:cNvSpPr>
              <a:spLocks noChangeArrowheads="1"/>
            </p:cNvSpPr>
            <p:nvPr/>
          </p:nvSpPr>
          <p:spPr bwMode="auto">
            <a:xfrm>
              <a:off x="58674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47" name="Rectangle 45"/>
            <p:cNvSpPr>
              <a:spLocks noChangeArrowheads="1"/>
            </p:cNvSpPr>
            <p:nvPr/>
          </p:nvSpPr>
          <p:spPr bwMode="auto">
            <a:xfrm>
              <a:off x="63246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48" name="Rectangle 46"/>
            <p:cNvSpPr>
              <a:spLocks noChangeArrowheads="1"/>
            </p:cNvSpPr>
            <p:nvPr/>
          </p:nvSpPr>
          <p:spPr bwMode="auto">
            <a:xfrm>
              <a:off x="63246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49" name="Rectangle 47"/>
            <p:cNvSpPr>
              <a:spLocks noChangeArrowheads="1"/>
            </p:cNvSpPr>
            <p:nvPr/>
          </p:nvSpPr>
          <p:spPr bwMode="auto">
            <a:xfrm>
              <a:off x="48768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50" name="Rectangle 49"/>
            <p:cNvSpPr>
              <a:spLocks noChangeArrowheads="1"/>
            </p:cNvSpPr>
            <p:nvPr/>
          </p:nvSpPr>
          <p:spPr bwMode="auto">
            <a:xfrm>
              <a:off x="67818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51" name="Rectangle 50"/>
            <p:cNvSpPr>
              <a:spLocks noChangeArrowheads="1"/>
            </p:cNvSpPr>
            <p:nvPr/>
          </p:nvSpPr>
          <p:spPr bwMode="auto">
            <a:xfrm>
              <a:off x="67818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52" name="Rectangle 51"/>
            <p:cNvSpPr>
              <a:spLocks noChangeArrowheads="1"/>
            </p:cNvSpPr>
            <p:nvPr/>
          </p:nvSpPr>
          <p:spPr bwMode="auto">
            <a:xfrm>
              <a:off x="54102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53" name="Rectangle 483"/>
            <p:cNvSpPr>
              <a:spLocks noChangeArrowheads="1"/>
            </p:cNvSpPr>
            <p:nvPr/>
          </p:nvSpPr>
          <p:spPr bwMode="auto">
            <a:xfrm>
              <a:off x="54102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54" name="Rectangle 484"/>
            <p:cNvSpPr>
              <a:spLocks noChangeArrowheads="1"/>
            </p:cNvSpPr>
            <p:nvPr/>
          </p:nvSpPr>
          <p:spPr bwMode="auto">
            <a:xfrm>
              <a:off x="72390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55" name="Rectangle 485"/>
            <p:cNvSpPr>
              <a:spLocks noChangeArrowheads="1"/>
            </p:cNvSpPr>
            <p:nvPr/>
          </p:nvSpPr>
          <p:spPr bwMode="auto">
            <a:xfrm>
              <a:off x="72390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56" name="Rectangle 486"/>
            <p:cNvSpPr>
              <a:spLocks noChangeArrowheads="1"/>
            </p:cNvSpPr>
            <p:nvPr/>
          </p:nvSpPr>
          <p:spPr bwMode="auto">
            <a:xfrm>
              <a:off x="48768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57" name="Rectangle 41"/>
            <p:cNvSpPr>
              <a:spLocks noChangeArrowheads="1"/>
            </p:cNvSpPr>
            <p:nvPr/>
          </p:nvSpPr>
          <p:spPr bwMode="auto">
            <a:xfrm>
              <a:off x="58674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58" name="Rectangle 42"/>
            <p:cNvSpPr>
              <a:spLocks noChangeArrowheads="1"/>
            </p:cNvSpPr>
            <p:nvPr/>
          </p:nvSpPr>
          <p:spPr bwMode="auto">
            <a:xfrm>
              <a:off x="58674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59" name="Rectangle 45"/>
            <p:cNvSpPr>
              <a:spLocks noChangeArrowheads="1"/>
            </p:cNvSpPr>
            <p:nvPr/>
          </p:nvSpPr>
          <p:spPr bwMode="auto">
            <a:xfrm>
              <a:off x="63246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60" name="Rectangle 46"/>
            <p:cNvSpPr>
              <a:spLocks noChangeArrowheads="1"/>
            </p:cNvSpPr>
            <p:nvPr/>
          </p:nvSpPr>
          <p:spPr bwMode="auto">
            <a:xfrm>
              <a:off x="63246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61" name="Rectangle 49"/>
            <p:cNvSpPr>
              <a:spLocks noChangeArrowheads="1"/>
            </p:cNvSpPr>
            <p:nvPr/>
          </p:nvSpPr>
          <p:spPr bwMode="auto">
            <a:xfrm>
              <a:off x="67818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62" name="Rectangle 50"/>
            <p:cNvSpPr>
              <a:spLocks noChangeArrowheads="1"/>
            </p:cNvSpPr>
            <p:nvPr/>
          </p:nvSpPr>
          <p:spPr bwMode="auto">
            <a:xfrm>
              <a:off x="67818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63" name="Rectangle 51"/>
            <p:cNvSpPr>
              <a:spLocks noChangeArrowheads="1"/>
            </p:cNvSpPr>
            <p:nvPr/>
          </p:nvSpPr>
          <p:spPr bwMode="auto">
            <a:xfrm>
              <a:off x="54102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64" name="Rectangle 494"/>
            <p:cNvSpPr>
              <a:spLocks noChangeArrowheads="1"/>
            </p:cNvSpPr>
            <p:nvPr/>
          </p:nvSpPr>
          <p:spPr bwMode="auto">
            <a:xfrm>
              <a:off x="54102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65" name="Rectangle 495"/>
            <p:cNvSpPr>
              <a:spLocks noChangeArrowheads="1"/>
            </p:cNvSpPr>
            <p:nvPr/>
          </p:nvSpPr>
          <p:spPr bwMode="auto">
            <a:xfrm>
              <a:off x="72390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66" name="Rectangle 51"/>
            <p:cNvSpPr>
              <a:spLocks noChangeArrowheads="1"/>
            </p:cNvSpPr>
            <p:nvPr/>
          </p:nvSpPr>
          <p:spPr bwMode="auto">
            <a:xfrm>
              <a:off x="48768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67" name="Rectangle 498"/>
            <p:cNvSpPr>
              <a:spLocks noChangeArrowheads="1"/>
            </p:cNvSpPr>
            <p:nvPr/>
          </p:nvSpPr>
          <p:spPr bwMode="auto">
            <a:xfrm>
              <a:off x="48768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68" name="Rectangle 41"/>
            <p:cNvSpPr>
              <a:spLocks noChangeArrowheads="1"/>
            </p:cNvSpPr>
            <p:nvPr/>
          </p:nvSpPr>
          <p:spPr bwMode="auto">
            <a:xfrm>
              <a:off x="58674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69" name="Rectangle 42"/>
            <p:cNvSpPr>
              <a:spLocks noChangeArrowheads="1"/>
            </p:cNvSpPr>
            <p:nvPr/>
          </p:nvSpPr>
          <p:spPr bwMode="auto">
            <a:xfrm>
              <a:off x="58674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70" name="Rectangle 45"/>
            <p:cNvSpPr>
              <a:spLocks noChangeArrowheads="1"/>
            </p:cNvSpPr>
            <p:nvPr/>
          </p:nvSpPr>
          <p:spPr bwMode="auto">
            <a:xfrm>
              <a:off x="63246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71" name="Rectangle 46"/>
            <p:cNvSpPr>
              <a:spLocks noChangeArrowheads="1"/>
            </p:cNvSpPr>
            <p:nvPr/>
          </p:nvSpPr>
          <p:spPr bwMode="auto">
            <a:xfrm>
              <a:off x="63246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72" name="Rectangle 47"/>
            <p:cNvSpPr>
              <a:spLocks noChangeArrowheads="1"/>
            </p:cNvSpPr>
            <p:nvPr/>
          </p:nvSpPr>
          <p:spPr bwMode="auto">
            <a:xfrm>
              <a:off x="48768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73" name="Rectangle 49"/>
            <p:cNvSpPr>
              <a:spLocks noChangeArrowheads="1"/>
            </p:cNvSpPr>
            <p:nvPr/>
          </p:nvSpPr>
          <p:spPr bwMode="auto">
            <a:xfrm>
              <a:off x="67818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74" name="Rectangle 50"/>
            <p:cNvSpPr>
              <a:spLocks noChangeArrowheads="1"/>
            </p:cNvSpPr>
            <p:nvPr/>
          </p:nvSpPr>
          <p:spPr bwMode="auto">
            <a:xfrm>
              <a:off x="67818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75" name="Rectangle 51"/>
            <p:cNvSpPr>
              <a:spLocks noChangeArrowheads="1"/>
            </p:cNvSpPr>
            <p:nvPr/>
          </p:nvSpPr>
          <p:spPr bwMode="auto">
            <a:xfrm>
              <a:off x="54102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76" name="Rectangle 77"/>
            <p:cNvSpPr>
              <a:spLocks noChangeArrowheads="1"/>
            </p:cNvSpPr>
            <p:nvPr/>
          </p:nvSpPr>
          <p:spPr bwMode="auto">
            <a:xfrm>
              <a:off x="54102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77" name="Rectangle 80"/>
            <p:cNvSpPr>
              <a:spLocks noChangeArrowheads="1"/>
            </p:cNvSpPr>
            <p:nvPr/>
          </p:nvSpPr>
          <p:spPr bwMode="auto">
            <a:xfrm>
              <a:off x="48768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78" name="Rectangle 41"/>
            <p:cNvSpPr>
              <a:spLocks noChangeArrowheads="1"/>
            </p:cNvSpPr>
            <p:nvPr/>
          </p:nvSpPr>
          <p:spPr bwMode="auto">
            <a:xfrm>
              <a:off x="58674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79" name="Rectangle 42"/>
            <p:cNvSpPr>
              <a:spLocks noChangeArrowheads="1"/>
            </p:cNvSpPr>
            <p:nvPr/>
          </p:nvSpPr>
          <p:spPr bwMode="auto">
            <a:xfrm>
              <a:off x="58674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80" name="Rectangle 45"/>
            <p:cNvSpPr>
              <a:spLocks noChangeArrowheads="1"/>
            </p:cNvSpPr>
            <p:nvPr/>
          </p:nvSpPr>
          <p:spPr bwMode="auto">
            <a:xfrm>
              <a:off x="63246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81" name="Rectangle 46"/>
            <p:cNvSpPr>
              <a:spLocks noChangeArrowheads="1"/>
            </p:cNvSpPr>
            <p:nvPr/>
          </p:nvSpPr>
          <p:spPr bwMode="auto">
            <a:xfrm>
              <a:off x="63246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82" name="Rectangle 47"/>
            <p:cNvSpPr>
              <a:spLocks noChangeArrowheads="1"/>
            </p:cNvSpPr>
            <p:nvPr/>
          </p:nvSpPr>
          <p:spPr bwMode="auto">
            <a:xfrm>
              <a:off x="48768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83" name="Rectangle 49"/>
            <p:cNvSpPr>
              <a:spLocks noChangeArrowheads="1"/>
            </p:cNvSpPr>
            <p:nvPr/>
          </p:nvSpPr>
          <p:spPr bwMode="auto">
            <a:xfrm>
              <a:off x="67818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84" name="Rectangle 50"/>
            <p:cNvSpPr>
              <a:spLocks noChangeArrowheads="1"/>
            </p:cNvSpPr>
            <p:nvPr/>
          </p:nvSpPr>
          <p:spPr bwMode="auto">
            <a:xfrm>
              <a:off x="67818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85" name="Rectangle 51"/>
            <p:cNvSpPr>
              <a:spLocks noChangeArrowheads="1"/>
            </p:cNvSpPr>
            <p:nvPr/>
          </p:nvSpPr>
          <p:spPr bwMode="auto">
            <a:xfrm>
              <a:off x="54102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86" name="Rectangle 77"/>
            <p:cNvSpPr>
              <a:spLocks noChangeArrowheads="1"/>
            </p:cNvSpPr>
            <p:nvPr/>
          </p:nvSpPr>
          <p:spPr bwMode="auto">
            <a:xfrm>
              <a:off x="54102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87" name="Rectangle 80"/>
            <p:cNvSpPr>
              <a:spLocks noChangeArrowheads="1"/>
            </p:cNvSpPr>
            <p:nvPr/>
          </p:nvSpPr>
          <p:spPr bwMode="auto">
            <a:xfrm>
              <a:off x="48768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88" name="Rectangle 41"/>
            <p:cNvSpPr>
              <a:spLocks noChangeArrowheads="1"/>
            </p:cNvSpPr>
            <p:nvPr/>
          </p:nvSpPr>
          <p:spPr bwMode="auto">
            <a:xfrm>
              <a:off x="58674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89" name="Rectangle 42"/>
            <p:cNvSpPr>
              <a:spLocks noChangeArrowheads="1"/>
            </p:cNvSpPr>
            <p:nvPr/>
          </p:nvSpPr>
          <p:spPr bwMode="auto">
            <a:xfrm>
              <a:off x="58674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90" name="Rectangle 45"/>
            <p:cNvSpPr>
              <a:spLocks noChangeArrowheads="1"/>
            </p:cNvSpPr>
            <p:nvPr/>
          </p:nvSpPr>
          <p:spPr bwMode="auto">
            <a:xfrm>
              <a:off x="63246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91" name="Rectangle 46"/>
            <p:cNvSpPr>
              <a:spLocks noChangeArrowheads="1"/>
            </p:cNvSpPr>
            <p:nvPr/>
          </p:nvSpPr>
          <p:spPr bwMode="auto">
            <a:xfrm>
              <a:off x="63246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92" name="Rectangle 47"/>
            <p:cNvSpPr>
              <a:spLocks noChangeArrowheads="1"/>
            </p:cNvSpPr>
            <p:nvPr/>
          </p:nvSpPr>
          <p:spPr bwMode="auto">
            <a:xfrm>
              <a:off x="48768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93" name="Rectangle 49"/>
            <p:cNvSpPr>
              <a:spLocks noChangeArrowheads="1"/>
            </p:cNvSpPr>
            <p:nvPr/>
          </p:nvSpPr>
          <p:spPr bwMode="auto">
            <a:xfrm>
              <a:off x="67818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94" name="Rectangle 50"/>
            <p:cNvSpPr>
              <a:spLocks noChangeArrowheads="1"/>
            </p:cNvSpPr>
            <p:nvPr/>
          </p:nvSpPr>
          <p:spPr bwMode="auto">
            <a:xfrm>
              <a:off x="67818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95" name="Rectangle 51"/>
            <p:cNvSpPr>
              <a:spLocks noChangeArrowheads="1"/>
            </p:cNvSpPr>
            <p:nvPr/>
          </p:nvSpPr>
          <p:spPr bwMode="auto">
            <a:xfrm>
              <a:off x="54102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96" name="Rectangle 77"/>
            <p:cNvSpPr>
              <a:spLocks noChangeArrowheads="1"/>
            </p:cNvSpPr>
            <p:nvPr/>
          </p:nvSpPr>
          <p:spPr bwMode="auto">
            <a:xfrm>
              <a:off x="54102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97" name="Rectangle 80"/>
            <p:cNvSpPr>
              <a:spLocks noChangeArrowheads="1"/>
            </p:cNvSpPr>
            <p:nvPr/>
          </p:nvSpPr>
          <p:spPr bwMode="auto">
            <a:xfrm>
              <a:off x="48768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98" name="Rectangle 41"/>
            <p:cNvSpPr>
              <a:spLocks noChangeArrowheads="1"/>
            </p:cNvSpPr>
            <p:nvPr/>
          </p:nvSpPr>
          <p:spPr bwMode="auto">
            <a:xfrm>
              <a:off x="58674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99" name="Rectangle 42"/>
            <p:cNvSpPr>
              <a:spLocks noChangeArrowheads="1"/>
            </p:cNvSpPr>
            <p:nvPr/>
          </p:nvSpPr>
          <p:spPr bwMode="auto">
            <a:xfrm>
              <a:off x="58674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00" name="Rectangle 45"/>
            <p:cNvSpPr>
              <a:spLocks noChangeArrowheads="1"/>
            </p:cNvSpPr>
            <p:nvPr/>
          </p:nvSpPr>
          <p:spPr bwMode="auto">
            <a:xfrm>
              <a:off x="63246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01" name="Rectangle 46"/>
            <p:cNvSpPr>
              <a:spLocks noChangeArrowheads="1"/>
            </p:cNvSpPr>
            <p:nvPr/>
          </p:nvSpPr>
          <p:spPr bwMode="auto">
            <a:xfrm>
              <a:off x="63246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02" name="Rectangle 47"/>
            <p:cNvSpPr>
              <a:spLocks noChangeArrowheads="1"/>
            </p:cNvSpPr>
            <p:nvPr/>
          </p:nvSpPr>
          <p:spPr bwMode="auto">
            <a:xfrm>
              <a:off x="48768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03" name="Rectangle 49"/>
            <p:cNvSpPr>
              <a:spLocks noChangeArrowheads="1"/>
            </p:cNvSpPr>
            <p:nvPr/>
          </p:nvSpPr>
          <p:spPr bwMode="auto">
            <a:xfrm>
              <a:off x="67818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04" name="Rectangle 50"/>
            <p:cNvSpPr>
              <a:spLocks noChangeArrowheads="1"/>
            </p:cNvSpPr>
            <p:nvPr/>
          </p:nvSpPr>
          <p:spPr bwMode="auto">
            <a:xfrm>
              <a:off x="67818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05" name="Rectangle 51"/>
            <p:cNvSpPr>
              <a:spLocks noChangeArrowheads="1"/>
            </p:cNvSpPr>
            <p:nvPr/>
          </p:nvSpPr>
          <p:spPr bwMode="auto">
            <a:xfrm>
              <a:off x="54102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06" name="Rectangle 544"/>
            <p:cNvSpPr>
              <a:spLocks noChangeArrowheads="1"/>
            </p:cNvSpPr>
            <p:nvPr/>
          </p:nvSpPr>
          <p:spPr bwMode="auto">
            <a:xfrm>
              <a:off x="54102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07" name="Rectangle 547"/>
            <p:cNvSpPr>
              <a:spLocks noChangeArrowheads="1"/>
            </p:cNvSpPr>
            <p:nvPr/>
          </p:nvSpPr>
          <p:spPr bwMode="auto">
            <a:xfrm>
              <a:off x="48768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08" name="Rectangle 41"/>
            <p:cNvSpPr>
              <a:spLocks noChangeArrowheads="1"/>
            </p:cNvSpPr>
            <p:nvPr/>
          </p:nvSpPr>
          <p:spPr bwMode="auto">
            <a:xfrm>
              <a:off x="58674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09" name="Rectangle 42"/>
            <p:cNvSpPr>
              <a:spLocks noChangeArrowheads="1"/>
            </p:cNvSpPr>
            <p:nvPr/>
          </p:nvSpPr>
          <p:spPr bwMode="auto">
            <a:xfrm>
              <a:off x="58674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10" name="Rectangle 45"/>
            <p:cNvSpPr>
              <a:spLocks noChangeArrowheads="1"/>
            </p:cNvSpPr>
            <p:nvPr/>
          </p:nvSpPr>
          <p:spPr bwMode="auto">
            <a:xfrm>
              <a:off x="63246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11" name="Rectangle 46"/>
            <p:cNvSpPr>
              <a:spLocks noChangeArrowheads="1"/>
            </p:cNvSpPr>
            <p:nvPr/>
          </p:nvSpPr>
          <p:spPr bwMode="auto">
            <a:xfrm>
              <a:off x="63246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12" name="Rectangle 47"/>
            <p:cNvSpPr>
              <a:spLocks noChangeArrowheads="1"/>
            </p:cNvSpPr>
            <p:nvPr/>
          </p:nvSpPr>
          <p:spPr bwMode="auto">
            <a:xfrm>
              <a:off x="48768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13" name="Rectangle 49"/>
            <p:cNvSpPr>
              <a:spLocks noChangeArrowheads="1"/>
            </p:cNvSpPr>
            <p:nvPr/>
          </p:nvSpPr>
          <p:spPr bwMode="auto">
            <a:xfrm>
              <a:off x="67818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14" name="Rectangle 50"/>
            <p:cNvSpPr>
              <a:spLocks noChangeArrowheads="1"/>
            </p:cNvSpPr>
            <p:nvPr/>
          </p:nvSpPr>
          <p:spPr bwMode="auto">
            <a:xfrm>
              <a:off x="67818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15" name="Rectangle 51"/>
            <p:cNvSpPr>
              <a:spLocks noChangeArrowheads="1"/>
            </p:cNvSpPr>
            <p:nvPr/>
          </p:nvSpPr>
          <p:spPr bwMode="auto">
            <a:xfrm>
              <a:off x="54102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16" name="Rectangle 556"/>
            <p:cNvSpPr>
              <a:spLocks noChangeArrowheads="1"/>
            </p:cNvSpPr>
            <p:nvPr/>
          </p:nvSpPr>
          <p:spPr bwMode="auto">
            <a:xfrm>
              <a:off x="54102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17" name="Rectangle 559"/>
            <p:cNvSpPr>
              <a:spLocks noChangeArrowheads="1"/>
            </p:cNvSpPr>
            <p:nvPr/>
          </p:nvSpPr>
          <p:spPr bwMode="auto">
            <a:xfrm>
              <a:off x="48768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18" name="Rectangle 41"/>
            <p:cNvSpPr>
              <a:spLocks noChangeArrowheads="1"/>
            </p:cNvSpPr>
            <p:nvPr/>
          </p:nvSpPr>
          <p:spPr bwMode="auto">
            <a:xfrm>
              <a:off x="58674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19" name="Rectangle 42"/>
            <p:cNvSpPr>
              <a:spLocks noChangeArrowheads="1"/>
            </p:cNvSpPr>
            <p:nvPr/>
          </p:nvSpPr>
          <p:spPr bwMode="auto">
            <a:xfrm>
              <a:off x="58674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20" name="Rectangle 45"/>
            <p:cNvSpPr>
              <a:spLocks noChangeArrowheads="1"/>
            </p:cNvSpPr>
            <p:nvPr/>
          </p:nvSpPr>
          <p:spPr bwMode="auto">
            <a:xfrm>
              <a:off x="63246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21" name="Rectangle 46"/>
            <p:cNvSpPr>
              <a:spLocks noChangeArrowheads="1"/>
            </p:cNvSpPr>
            <p:nvPr/>
          </p:nvSpPr>
          <p:spPr bwMode="auto">
            <a:xfrm>
              <a:off x="63246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22" name="Rectangle 47"/>
            <p:cNvSpPr>
              <a:spLocks noChangeArrowheads="1"/>
            </p:cNvSpPr>
            <p:nvPr/>
          </p:nvSpPr>
          <p:spPr bwMode="auto">
            <a:xfrm>
              <a:off x="48768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23" name="Rectangle 49"/>
            <p:cNvSpPr>
              <a:spLocks noChangeArrowheads="1"/>
            </p:cNvSpPr>
            <p:nvPr/>
          </p:nvSpPr>
          <p:spPr bwMode="auto">
            <a:xfrm>
              <a:off x="67818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24" name="Rectangle 50"/>
            <p:cNvSpPr>
              <a:spLocks noChangeArrowheads="1"/>
            </p:cNvSpPr>
            <p:nvPr/>
          </p:nvSpPr>
          <p:spPr bwMode="auto">
            <a:xfrm>
              <a:off x="67818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25" name="Rectangle 51"/>
            <p:cNvSpPr>
              <a:spLocks noChangeArrowheads="1"/>
            </p:cNvSpPr>
            <p:nvPr/>
          </p:nvSpPr>
          <p:spPr bwMode="auto">
            <a:xfrm>
              <a:off x="54102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26" name="Rectangle 568"/>
            <p:cNvSpPr>
              <a:spLocks noChangeArrowheads="1"/>
            </p:cNvSpPr>
            <p:nvPr/>
          </p:nvSpPr>
          <p:spPr bwMode="auto">
            <a:xfrm>
              <a:off x="54102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27" name="Rectangle 571"/>
            <p:cNvSpPr>
              <a:spLocks noChangeArrowheads="1"/>
            </p:cNvSpPr>
            <p:nvPr/>
          </p:nvSpPr>
          <p:spPr bwMode="auto">
            <a:xfrm>
              <a:off x="48768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28" name="Rectangle 41"/>
            <p:cNvSpPr>
              <a:spLocks noChangeArrowheads="1"/>
            </p:cNvSpPr>
            <p:nvPr/>
          </p:nvSpPr>
          <p:spPr bwMode="auto">
            <a:xfrm>
              <a:off x="58674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29" name="Rectangle 42"/>
            <p:cNvSpPr>
              <a:spLocks noChangeArrowheads="1"/>
            </p:cNvSpPr>
            <p:nvPr/>
          </p:nvSpPr>
          <p:spPr bwMode="auto">
            <a:xfrm>
              <a:off x="58674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30" name="Rectangle 45"/>
            <p:cNvSpPr>
              <a:spLocks noChangeArrowheads="1"/>
            </p:cNvSpPr>
            <p:nvPr/>
          </p:nvSpPr>
          <p:spPr bwMode="auto">
            <a:xfrm>
              <a:off x="63246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31" name="Rectangle 46"/>
            <p:cNvSpPr>
              <a:spLocks noChangeArrowheads="1"/>
            </p:cNvSpPr>
            <p:nvPr/>
          </p:nvSpPr>
          <p:spPr bwMode="auto">
            <a:xfrm>
              <a:off x="63246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32" name="Rectangle 49"/>
            <p:cNvSpPr>
              <a:spLocks noChangeArrowheads="1"/>
            </p:cNvSpPr>
            <p:nvPr/>
          </p:nvSpPr>
          <p:spPr bwMode="auto">
            <a:xfrm>
              <a:off x="67818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33" name="Rectangle 50"/>
            <p:cNvSpPr>
              <a:spLocks noChangeArrowheads="1"/>
            </p:cNvSpPr>
            <p:nvPr/>
          </p:nvSpPr>
          <p:spPr bwMode="auto">
            <a:xfrm>
              <a:off x="67818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34" name="Rectangle 51"/>
            <p:cNvSpPr>
              <a:spLocks noChangeArrowheads="1"/>
            </p:cNvSpPr>
            <p:nvPr/>
          </p:nvSpPr>
          <p:spPr bwMode="auto">
            <a:xfrm>
              <a:off x="54102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35" name="Rectangle 579"/>
            <p:cNvSpPr>
              <a:spLocks noChangeArrowheads="1"/>
            </p:cNvSpPr>
            <p:nvPr/>
          </p:nvSpPr>
          <p:spPr bwMode="auto">
            <a:xfrm>
              <a:off x="54102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36" name="Rectangle 51"/>
            <p:cNvSpPr>
              <a:spLocks noChangeArrowheads="1"/>
            </p:cNvSpPr>
            <p:nvPr/>
          </p:nvSpPr>
          <p:spPr bwMode="auto">
            <a:xfrm>
              <a:off x="48768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37" name="Rectangle 583"/>
            <p:cNvSpPr>
              <a:spLocks noChangeArrowheads="1"/>
            </p:cNvSpPr>
            <p:nvPr/>
          </p:nvSpPr>
          <p:spPr bwMode="auto">
            <a:xfrm>
              <a:off x="48768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38" name="Rectangle 41"/>
            <p:cNvSpPr>
              <a:spLocks noChangeArrowheads="1"/>
            </p:cNvSpPr>
            <p:nvPr/>
          </p:nvSpPr>
          <p:spPr bwMode="auto">
            <a:xfrm>
              <a:off x="58753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39" name="Rectangle 42"/>
            <p:cNvSpPr>
              <a:spLocks noChangeArrowheads="1"/>
            </p:cNvSpPr>
            <p:nvPr/>
          </p:nvSpPr>
          <p:spPr bwMode="auto">
            <a:xfrm>
              <a:off x="58753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40" name="Rectangle 45"/>
            <p:cNvSpPr>
              <a:spLocks noChangeArrowheads="1"/>
            </p:cNvSpPr>
            <p:nvPr/>
          </p:nvSpPr>
          <p:spPr bwMode="auto">
            <a:xfrm>
              <a:off x="63325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41" name="Rectangle 46"/>
            <p:cNvSpPr>
              <a:spLocks noChangeArrowheads="1"/>
            </p:cNvSpPr>
            <p:nvPr/>
          </p:nvSpPr>
          <p:spPr bwMode="auto">
            <a:xfrm>
              <a:off x="63325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42" name="Rectangle 49"/>
            <p:cNvSpPr>
              <a:spLocks noChangeArrowheads="1"/>
            </p:cNvSpPr>
            <p:nvPr/>
          </p:nvSpPr>
          <p:spPr bwMode="auto">
            <a:xfrm>
              <a:off x="67897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43" name="Rectangle 50"/>
            <p:cNvSpPr>
              <a:spLocks noChangeArrowheads="1"/>
            </p:cNvSpPr>
            <p:nvPr/>
          </p:nvSpPr>
          <p:spPr bwMode="auto">
            <a:xfrm>
              <a:off x="67897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44" name="Rectangle 51"/>
            <p:cNvSpPr>
              <a:spLocks noChangeArrowheads="1"/>
            </p:cNvSpPr>
            <p:nvPr/>
          </p:nvSpPr>
          <p:spPr bwMode="auto">
            <a:xfrm>
              <a:off x="54181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45" name="Rectangle 77"/>
            <p:cNvSpPr>
              <a:spLocks noChangeArrowheads="1"/>
            </p:cNvSpPr>
            <p:nvPr/>
          </p:nvSpPr>
          <p:spPr bwMode="auto">
            <a:xfrm>
              <a:off x="54181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46" name="Rectangle 80"/>
            <p:cNvSpPr>
              <a:spLocks noChangeArrowheads="1"/>
            </p:cNvSpPr>
            <p:nvPr/>
          </p:nvSpPr>
          <p:spPr bwMode="auto">
            <a:xfrm>
              <a:off x="48847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47" name="Rectangle 41"/>
            <p:cNvSpPr>
              <a:spLocks noChangeArrowheads="1"/>
            </p:cNvSpPr>
            <p:nvPr/>
          </p:nvSpPr>
          <p:spPr bwMode="auto">
            <a:xfrm>
              <a:off x="58753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48" name="Rectangle 42"/>
            <p:cNvSpPr>
              <a:spLocks noChangeArrowheads="1"/>
            </p:cNvSpPr>
            <p:nvPr/>
          </p:nvSpPr>
          <p:spPr bwMode="auto">
            <a:xfrm>
              <a:off x="58753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49" name="Rectangle 45"/>
            <p:cNvSpPr>
              <a:spLocks noChangeArrowheads="1"/>
            </p:cNvSpPr>
            <p:nvPr/>
          </p:nvSpPr>
          <p:spPr bwMode="auto">
            <a:xfrm>
              <a:off x="63325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50" name="Rectangle 46"/>
            <p:cNvSpPr>
              <a:spLocks noChangeArrowheads="1"/>
            </p:cNvSpPr>
            <p:nvPr/>
          </p:nvSpPr>
          <p:spPr bwMode="auto">
            <a:xfrm>
              <a:off x="63325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51" name="Rectangle 49"/>
            <p:cNvSpPr>
              <a:spLocks noChangeArrowheads="1"/>
            </p:cNvSpPr>
            <p:nvPr/>
          </p:nvSpPr>
          <p:spPr bwMode="auto">
            <a:xfrm>
              <a:off x="67897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52" name="Rectangle 50"/>
            <p:cNvSpPr>
              <a:spLocks noChangeArrowheads="1"/>
            </p:cNvSpPr>
            <p:nvPr/>
          </p:nvSpPr>
          <p:spPr bwMode="auto">
            <a:xfrm>
              <a:off x="67897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53" name="Rectangle 51"/>
            <p:cNvSpPr>
              <a:spLocks noChangeArrowheads="1"/>
            </p:cNvSpPr>
            <p:nvPr/>
          </p:nvSpPr>
          <p:spPr bwMode="auto">
            <a:xfrm>
              <a:off x="54181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54" name="Rectangle 77"/>
            <p:cNvSpPr>
              <a:spLocks noChangeArrowheads="1"/>
            </p:cNvSpPr>
            <p:nvPr/>
          </p:nvSpPr>
          <p:spPr bwMode="auto">
            <a:xfrm>
              <a:off x="54181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55" name="Rectangle 41"/>
            <p:cNvSpPr>
              <a:spLocks noChangeArrowheads="1"/>
            </p:cNvSpPr>
            <p:nvPr/>
          </p:nvSpPr>
          <p:spPr bwMode="auto">
            <a:xfrm>
              <a:off x="58753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56" name="Rectangle 42"/>
            <p:cNvSpPr>
              <a:spLocks noChangeArrowheads="1"/>
            </p:cNvSpPr>
            <p:nvPr/>
          </p:nvSpPr>
          <p:spPr bwMode="auto">
            <a:xfrm>
              <a:off x="58753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57" name="Rectangle 45"/>
            <p:cNvSpPr>
              <a:spLocks noChangeArrowheads="1"/>
            </p:cNvSpPr>
            <p:nvPr/>
          </p:nvSpPr>
          <p:spPr bwMode="auto">
            <a:xfrm>
              <a:off x="63325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58" name="Rectangle 46"/>
            <p:cNvSpPr>
              <a:spLocks noChangeArrowheads="1"/>
            </p:cNvSpPr>
            <p:nvPr/>
          </p:nvSpPr>
          <p:spPr bwMode="auto">
            <a:xfrm>
              <a:off x="63325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59" name="Rectangle 49"/>
            <p:cNvSpPr>
              <a:spLocks noChangeArrowheads="1"/>
            </p:cNvSpPr>
            <p:nvPr/>
          </p:nvSpPr>
          <p:spPr bwMode="auto">
            <a:xfrm>
              <a:off x="67897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60" name="Rectangle 50"/>
            <p:cNvSpPr>
              <a:spLocks noChangeArrowheads="1"/>
            </p:cNvSpPr>
            <p:nvPr/>
          </p:nvSpPr>
          <p:spPr bwMode="auto">
            <a:xfrm>
              <a:off x="67897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61" name="Rectangle 51"/>
            <p:cNvSpPr>
              <a:spLocks noChangeArrowheads="1"/>
            </p:cNvSpPr>
            <p:nvPr/>
          </p:nvSpPr>
          <p:spPr bwMode="auto">
            <a:xfrm>
              <a:off x="54181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62" name="Rectangle 77"/>
            <p:cNvSpPr>
              <a:spLocks noChangeArrowheads="1"/>
            </p:cNvSpPr>
            <p:nvPr/>
          </p:nvSpPr>
          <p:spPr bwMode="auto">
            <a:xfrm>
              <a:off x="54181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63" name="Rectangle 41"/>
            <p:cNvSpPr>
              <a:spLocks noChangeArrowheads="1"/>
            </p:cNvSpPr>
            <p:nvPr/>
          </p:nvSpPr>
          <p:spPr bwMode="auto">
            <a:xfrm>
              <a:off x="58753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64" name="Rectangle 42"/>
            <p:cNvSpPr>
              <a:spLocks noChangeArrowheads="1"/>
            </p:cNvSpPr>
            <p:nvPr/>
          </p:nvSpPr>
          <p:spPr bwMode="auto">
            <a:xfrm>
              <a:off x="5875338"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65" name="Rectangle 45"/>
            <p:cNvSpPr>
              <a:spLocks noChangeArrowheads="1"/>
            </p:cNvSpPr>
            <p:nvPr/>
          </p:nvSpPr>
          <p:spPr bwMode="auto">
            <a:xfrm>
              <a:off x="63325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66" name="Rectangle 49"/>
            <p:cNvSpPr>
              <a:spLocks noChangeArrowheads="1"/>
            </p:cNvSpPr>
            <p:nvPr/>
          </p:nvSpPr>
          <p:spPr bwMode="auto">
            <a:xfrm>
              <a:off x="67897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67" name="Rectangle 50"/>
            <p:cNvSpPr>
              <a:spLocks noChangeArrowheads="1"/>
            </p:cNvSpPr>
            <p:nvPr/>
          </p:nvSpPr>
          <p:spPr bwMode="auto">
            <a:xfrm>
              <a:off x="6789738"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68" name="Rectangle 51"/>
            <p:cNvSpPr>
              <a:spLocks noChangeArrowheads="1"/>
            </p:cNvSpPr>
            <p:nvPr/>
          </p:nvSpPr>
          <p:spPr bwMode="auto">
            <a:xfrm>
              <a:off x="5418138"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69" name="Rectangle 622"/>
            <p:cNvSpPr>
              <a:spLocks noChangeArrowheads="1"/>
            </p:cNvSpPr>
            <p:nvPr/>
          </p:nvSpPr>
          <p:spPr bwMode="auto">
            <a:xfrm>
              <a:off x="54181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70" name="Rectangle 49"/>
            <p:cNvSpPr>
              <a:spLocks noChangeArrowheads="1"/>
            </p:cNvSpPr>
            <p:nvPr/>
          </p:nvSpPr>
          <p:spPr bwMode="auto">
            <a:xfrm>
              <a:off x="6789738"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71" name="Rectangle 50"/>
            <p:cNvSpPr>
              <a:spLocks noChangeArrowheads="1"/>
            </p:cNvSpPr>
            <p:nvPr/>
          </p:nvSpPr>
          <p:spPr bwMode="auto">
            <a:xfrm>
              <a:off x="6789738"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72" name="Rectangle 51"/>
            <p:cNvSpPr>
              <a:spLocks noChangeArrowheads="1"/>
            </p:cNvSpPr>
            <p:nvPr/>
          </p:nvSpPr>
          <p:spPr bwMode="auto">
            <a:xfrm>
              <a:off x="5418138"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73" name="Rectangle 628"/>
            <p:cNvSpPr>
              <a:spLocks noChangeArrowheads="1"/>
            </p:cNvSpPr>
            <p:nvPr/>
          </p:nvSpPr>
          <p:spPr bwMode="auto">
            <a:xfrm>
              <a:off x="5418138"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74" name="Rectangle 47"/>
            <p:cNvSpPr>
              <a:spLocks noChangeArrowheads="1"/>
            </p:cNvSpPr>
            <p:nvPr/>
          </p:nvSpPr>
          <p:spPr bwMode="auto">
            <a:xfrm>
              <a:off x="4876800" y="247808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75" name="Rectangle 47"/>
            <p:cNvSpPr>
              <a:spLocks noChangeArrowheads="1"/>
            </p:cNvSpPr>
            <p:nvPr/>
          </p:nvSpPr>
          <p:spPr bwMode="auto">
            <a:xfrm>
              <a:off x="7251700" y="25876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76" name="Rectangle 632"/>
            <p:cNvSpPr>
              <a:spLocks noChangeArrowheads="1"/>
            </p:cNvSpPr>
            <p:nvPr/>
          </p:nvSpPr>
          <p:spPr bwMode="auto">
            <a:xfrm>
              <a:off x="7251700" y="27003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77" name="Rectangle 47"/>
            <p:cNvSpPr>
              <a:spLocks noChangeArrowheads="1"/>
            </p:cNvSpPr>
            <p:nvPr/>
          </p:nvSpPr>
          <p:spPr bwMode="auto">
            <a:xfrm>
              <a:off x="7251700" y="23606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78" name="Rectangle 634"/>
            <p:cNvSpPr>
              <a:spLocks noChangeArrowheads="1"/>
            </p:cNvSpPr>
            <p:nvPr/>
          </p:nvSpPr>
          <p:spPr bwMode="auto">
            <a:xfrm>
              <a:off x="7251700" y="24733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79" name="Rectangle 47"/>
            <p:cNvSpPr>
              <a:spLocks noChangeArrowheads="1"/>
            </p:cNvSpPr>
            <p:nvPr/>
          </p:nvSpPr>
          <p:spPr bwMode="auto">
            <a:xfrm>
              <a:off x="7251700" y="21336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80" name="Rectangle 636"/>
            <p:cNvSpPr>
              <a:spLocks noChangeArrowheads="1"/>
            </p:cNvSpPr>
            <p:nvPr/>
          </p:nvSpPr>
          <p:spPr bwMode="auto">
            <a:xfrm>
              <a:off x="7251700" y="22463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81" name="Rectangle 51"/>
            <p:cNvSpPr>
              <a:spLocks noChangeArrowheads="1"/>
            </p:cNvSpPr>
            <p:nvPr/>
          </p:nvSpPr>
          <p:spPr bwMode="auto">
            <a:xfrm>
              <a:off x="7251700" y="190658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82" name="Rectangle 638"/>
            <p:cNvSpPr>
              <a:spLocks noChangeArrowheads="1"/>
            </p:cNvSpPr>
            <p:nvPr/>
          </p:nvSpPr>
          <p:spPr bwMode="auto">
            <a:xfrm>
              <a:off x="7251700" y="20193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83" name="Rectangle 49"/>
            <p:cNvSpPr>
              <a:spLocks noChangeArrowheads="1"/>
            </p:cNvSpPr>
            <p:nvPr/>
          </p:nvSpPr>
          <p:spPr bwMode="auto">
            <a:xfrm>
              <a:off x="7239000" y="42814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84" name="Rectangle 50"/>
            <p:cNvSpPr>
              <a:spLocks noChangeArrowheads="1"/>
            </p:cNvSpPr>
            <p:nvPr/>
          </p:nvSpPr>
          <p:spPr bwMode="auto">
            <a:xfrm>
              <a:off x="7239000" y="41687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85" name="Rectangle 49"/>
            <p:cNvSpPr>
              <a:spLocks noChangeArrowheads="1"/>
            </p:cNvSpPr>
            <p:nvPr/>
          </p:nvSpPr>
          <p:spPr bwMode="auto">
            <a:xfrm>
              <a:off x="7239000" y="40544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86" name="Rectangle 50"/>
            <p:cNvSpPr>
              <a:spLocks noChangeArrowheads="1"/>
            </p:cNvSpPr>
            <p:nvPr/>
          </p:nvSpPr>
          <p:spPr bwMode="auto">
            <a:xfrm>
              <a:off x="7239000" y="39417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87" name="Rectangle 49"/>
            <p:cNvSpPr>
              <a:spLocks noChangeArrowheads="1"/>
            </p:cNvSpPr>
            <p:nvPr/>
          </p:nvSpPr>
          <p:spPr bwMode="auto">
            <a:xfrm>
              <a:off x="7246938" y="3841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88" name="Rectangle 50"/>
            <p:cNvSpPr>
              <a:spLocks noChangeArrowheads="1"/>
            </p:cNvSpPr>
            <p:nvPr/>
          </p:nvSpPr>
          <p:spPr bwMode="auto">
            <a:xfrm>
              <a:off x="7246938" y="3729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89" name="Rectangle 49"/>
            <p:cNvSpPr>
              <a:spLocks noChangeArrowheads="1"/>
            </p:cNvSpPr>
            <p:nvPr/>
          </p:nvSpPr>
          <p:spPr bwMode="auto">
            <a:xfrm>
              <a:off x="7246938" y="3614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90" name="Rectangle 50"/>
            <p:cNvSpPr>
              <a:spLocks noChangeArrowheads="1"/>
            </p:cNvSpPr>
            <p:nvPr/>
          </p:nvSpPr>
          <p:spPr bwMode="auto">
            <a:xfrm>
              <a:off x="7246938" y="3502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91" name="Rectangle 49"/>
            <p:cNvSpPr>
              <a:spLocks noChangeArrowheads="1"/>
            </p:cNvSpPr>
            <p:nvPr/>
          </p:nvSpPr>
          <p:spPr bwMode="auto">
            <a:xfrm>
              <a:off x="7246938" y="3387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92" name="Rectangle 50"/>
            <p:cNvSpPr>
              <a:spLocks noChangeArrowheads="1"/>
            </p:cNvSpPr>
            <p:nvPr/>
          </p:nvSpPr>
          <p:spPr bwMode="auto">
            <a:xfrm>
              <a:off x="7246938" y="3275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93" name="Rectangle 49"/>
            <p:cNvSpPr>
              <a:spLocks noChangeArrowheads="1"/>
            </p:cNvSpPr>
            <p:nvPr/>
          </p:nvSpPr>
          <p:spPr bwMode="auto">
            <a:xfrm>
              <a:off x="7246938" y="3160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94" name="Rectangle 50"/>
            <p:cNvSpPr>
              <a:spLocks noChangeArrowheads="1"/>
            </p:cNvSpPr>
            <p:nvPr/>
          </p:nvSpPr>
          <p:spPr bwMode="auto">
            <a:xfrm>
              <a:off x="7246938" y="3048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95" name="Rectangle 49"/>
            <p:cNvSpPr>
              <a:spLocks noChangeArrowheads="1"/>
            </p:cNvSpPr>
            <p:nvPr/>
          </p:nvSpPr>
          <p:spPr bwMode="auto">
            <a:xfrm>
              <a:off x="7246938" y="2933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96" name="Rectangle 50"/>
            <p:cNvSpPr>
              <a:spLocks noChangeArrowheads="1"/>
            </p:cNvSpPr>
            <p:nvPr/>
          </p:nvSpPr>
          <p:spPr bwMode="auto">
            <a:xfrm>
              <a:off x="7246938" y="2820988"/>
              <a:ext cx="304800" cy="112712"/>
            </a:xfrm>
            <a:prstGeom prst="rect">
              <a:avLst/>
            </a:prstGeom>
            <a:solidFill>
              <a:srgbClr val="99CC00"/>
            </a:solidFill>
            <a:ln w="9525">
              <a:solidFill>
                <a:schemeClr val="tx1"/>
              </a:solidFill>
              <a:round/>
              <a:headEnd/>
              <a:tailEnd/>
            </a:ln>
          </p:spPr>
          <p:txBody>
            <a:bodyPr/>
            <a:lstStyle/>
            <a:p>
              <a:endParaRPr lang="en-US" sz="1400"/>
            </a:p>
          </p:txBody>
        </p:sp>
      </p:grpSp>
      <p:grpSp>
        <p:nvGrpSpPr>
          <p:cNvPr id="5" name="Group 28"/>
          <p:cNvGrpSpPr>
            <a:grpSpLocks/>
          </p:cNvGrpSpPr>
          <p:nvPr/>
        </p:nvGrpSpPr>
        <p:grpSpPr bwMode="auto">
          <a:xfrm>
            <a:off x="2971801" y="4872038"/>
            <a:ext cx="5333999" cy="1071562"/>
            <a:chOff x="4254501" y="3022600"/>
            <a:chExt cx="5333999" cy="1068994"/>
          </a:xfrm>
        </p:grpSpPr>
        <p:sp>
          <p:nvSpPr>
            <p:cNvPr id="38927" name="TextBox 6"/>
            <p:cNvSpPr txBox="1">
              <a:spLocks noChangeArrowheads="1"/>
            </p:cNvSpPr>
            <p:nvPr/>
          </p:nvSpPr>
          <p:spPr bwMode="auto">
            <a:xfrm>
              <a:off x="6680200" y="3723074"/>
              <a:ext cx="2908300" cy="36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…thus…</a:t>
              </a:r>
              <a:endParaRPr lang="en-US" sz="1800">
                <a:solidFill>
                  <a:srgbClr val="FF9900"/>
                </a:solidFill>
              </a:endParaRPr>
            </a:p>
          </p:txBody>
        </p:sp>
        <p:grpSp>
          <p:nvGrpSpPr>
            <p:cNvPr id="38928" name="Group 21"/>
            <p:cNvGrpSpPr>
              <a:grpSpLocks/>
            </p:cNvGrpSpPr>
            <p:nvPr/>
          </p:nvGrpSpPr>
          <p:grpSpPr bwMode="auto">
            <a:xfrm>
              <a:off x="4254501" y="3022600"/>
              <a:ext cx="2476499" cy="992977"/>
              <a:chOff x="4254501" y="3022600"/>
              <a:chExt cx="2476499" cy="992977"/>
            </a:xfrm>
          </p:grpSpPr>
          <p:cxnSp>
            <p:nvCxnSpPr>
              <p:cNvPr id="38929" name="Straight Connector 18"/>
              <p:cNvCxnSpPr>
                <a:cxnSpLocks noChangeShapeType="1"/>
              </p:cNvCxnSpPr>
              <p:nvPr/>
            </p:nvCxnSpPr>
            <p:spPr bwMode="auto">
              <a:xfrm flipH="1" flipV="1">
                <a:off x="4384583" y="3109326"/>
                <a:ext cx="2346417" cy="90625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38930" name="Oval 19"/>
              <p:cNvSpPr>
                <a:spLocks noChangeArrowheads="1"/>
              </p:cNvSpPr>
              <p:nvPr/>
            </p:nvSpPr>
            <p:spPr bwMode="auto">
              <a:xfrm rot="10800000">
                <a:off x="4254501" y="3022600"/>
                <a:ext cx="152400" cy="15240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7" name="Group 1298"/>
          <p:cNvGrpSpPr>
            <a:grpSpLocks/>
          </p:cNvGrpSpPr>
          <p:nvPr/>
        </p:nvGrpSpPr>
        <p:grpSpPr bwMode="auto">
          <a:xfrm>
            <a:off x="2667000" y="228600"/>
            <a:ext cx="6324600" cy="4343400"/>
            <a:chOff x="2667000" y="228600"/>
            <a:chExt cx="6324600" cy="4343400"/>
          </a:xfrm>
        </p:grpSpPr>
        <p:grpSp>
          <p:nvGrpSpPr>
            <p:cNvPr id="38920" name="Group 28"/>
            <p:cNvGrpSpPr>
              <a:grpSpLocks/>
            </p:cNvGrpSpPr>
            <p:nvPr/>
          </p:nvGrpSpPr>
          <p:grpSpPr bwMode="auto">
            <a:xfrm>
              <a:off x="2667000" y="3392269"/>
              <a:ext cx="6324600" cy="1179731"/>
              <a:chOff x="3302000" y="1997863"/>
              <a:chExt cx="6324600" cy="1177137"/>
            </a:xfrm>
          </p:grpSpPr>
          <p:sp>
            <p:nvSpPr>
              <p:cNvPr id="38923" name="TextBox 6"/>
              <p:cNvSpPr txBox="1">
                <a:spLocks noChangeArrowheads="1"/>
              </p:cNvSpPr>
              <p:nvPr/>
            </p:nvSpPr>
            <p:spPr bwMode="auto">
              <a:xfrm>
                <a:off x="7023100" y="1997863"/>
                <a:ext cx="2603500" cy="6449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dirty="0"/>
                  <a:t>this </a:t>
                </a:r>
                <a:r>
                  <a:rPr lang="en-US" sz="1800" dirty="0">
                    <a:solidFill>
                      <a:srgbClr val="99CC00"/>
                    </a:solidFill>
                  </a:rPr>
                  <a:t>does seem not unlikely…</a:t>
                </a:r>
              </a:p>
            </p:txBody>
          </p:sp>
          <p:grpSp>
            <p:nvGrpSpPr>
              <p:cNvPr id="38924" name="Group 21"/>
              <p:cNvGrpSpPr>
                <a:grpSpLocks/>
              </p:cNvGrpSpPr>
              <p:nvPr/>
            </p:nvGrpSpPr>
            <p:grpSpPr bwMode="auto">
              <a:xfrm>
                <a:off x="3302000" y="2378891"/>
                <a:ext cx="3657602" cy="796109"/>
                <a:chOff x="3302000" y="2378891"/>
                <a:chExt cx="3657602" cy="796109"/>
              </a:xfrm>
            </p:grpSpPr>
            <p:cxnSp>
              <p:nvCxnSpPr>
                <p:cNvPr id="38925" name="Straight Connector 18"/>
                <p:cNvCxnSpPr>
                  <a:cxnSpLocks noChangeShapeType="1"/>
                </p:cNvCxnSpPr>
                <p:nvPr/>
              </p:nvCxnSpPr>
              <p:spPr bwMode="auto">
                <a:xfrm flipH="1">
                  <a:off x="3302000" y="2378891"/>
                  <a:ext cx="3657602" cy="72007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38926" name="Oval 19"/>
                <p:cNvSpPr>
                  <a:spLocks noChangeArrowheads="1"/>
                </p:cNvSpPr>
                <p:nvPr/>
              </p:nvSpPr>
              <p:spPr bwMode="auto">
                <a:xfrm rot="10800000">
                  <a:off x="3302000" y="3022600"/>
                  <a:ext cx="152400" cy="15240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sp>
          <p:nvSpPr>
            <p:cNvPr id="1297" name="Rounded Rectangle 1296"/>
            <p:cNvSpPr/>
            <p:nvPr/>
          </p:nvSpPr>
          <p:spPr bwMode="auto">
            <a:xfrm>
              <a:off x="4267200" y="228600"/>
              <a:ext cx="1447800" cy="838200"/>
            </a:xfrm>
            <a:prstGeom prst="roundRect">
              <a:avLst>
                <a:gd name="adj" fmla="val 50000"/>
              </a:avLst>
            </a:prstGeom>
            <a:noFill/>
            <a:ln w="76200" cap="flat" cmpd="sng" algn="ctr">
              <a:solidFill>
                <a:srgbClr val="99CC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sp>
          <p:nvSpPr>
            <p:cNvPr id="1304" name="Rounded Rectangle 1303"/>
            <p:cNvSpPr/>
            <p:nvPr/>
          </p:nvSpPr>
          <p:spPr bwMode="auto">
            <a:xfrm>
              <a:off x="6477000" y="228600"/>
              <a:ext cx="1447800" cy="838200"/>
            </a:xfrm>
            <a:prstGeom prst="roundRect">
              <a:avLst>
                <a:gd name="adj" fmla="val 50000"/>
              </a:avLst>
            </a:prstGeom>
            <a:noFill/>
            <a:ln w="76200" cap="flat" cmpd="sng" algn="ctr">
              <a:solidFill>
                <a:srgbClr val="99CC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grpSp>
      <p:sp>
        <p:nvSpPr>
          <p:cNvPr id="1305" name="Rectangle 1304"/>
          <p:cNvSpPr>
            <a:spLocks noChangeArrowheads="1"/>
          </p:cNvSpPr>
          <p:nvPr/>
        </p:nvSpPr>
        <p:spPr bwMode="auto">
          <a:xfrm>
            <a:off x="6400800" y="5562600"/>
            <a:ext cx="10175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solidFill>
                  <a:srgbClr val="FF9900"/>
                </a:solidFill>
              </a:rPr>
              <a:t>no thus</a:t>
            </a:r>
            <a:endParaRPr lang="en-US"/>
          </a:p>
        </p:txBody>
      </p:sp>
      <p:sp>
        <p:nvSpPr>
          <p:cNvPr id="1307" name="TextBox 9"/>
          <p:cNvSpPr txBox="1">
            <a:spLocks noChangeArrowheads="1"/>
          </p:cNvSpPr>
          <p:nvPr/>
        </p:nvSpPr>
        <p:spPr bwMode="auto">
          <a:xfrm>
            <a:off x="0" y="5048250"/>
            <a:ext cx="9144000" cy="1200150"/>
          </a:xfrm>
          <a:prstGeom prst="rect">
            <a:avLst/>
          </a:prstGeom>
          <a:solidFill>
            <a:schemeClr val="tx1">
              <a:alpha val="5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a:solidFill>
                  <a:schemeClr val="bg1"/>
                </a:solidFill>
              </a:rPr>
              <a:t>we still have </a:t>
            </a:r>
            <a:r>
              <a:rPr lang="en-US" sz="3600">
                <a:solidFill>
                  <a:srgbClr val="FF9900"/>
                </a:solidFill>
              </a:rPr>
              <a:t>two possible explanations</a:t>
            </a:r>
          </a:p>
          <a:p>
            <a:pPr eaLnBrk="1" hangingPunct="1"/>
            <a:r>
              <a:rPr lang="en-US" sz="3600" b="0">
                <a:solidFill>
                  <a:schemeClr val="bg1"/>
                </a:solidFill>
                <a:sym typeface="Wingdings" charset="0"/>
              </a:rPr>
              <a:t> we </a:t>
            </a:r>
            <a:r>
              <a:rPr lang="en-US" sz="3600">
                <a:solidFill>
                  <a:srgbClr val="FF9900"/>
                </a:solidFill>
                <a:sym typeface="Wingdings" charset="0"/>
              </a:rPr>
              <a:t>cannot conclude </a:t>
            </a:r>
            <a:r>
              <a:rPr lang="en-US" sz="3600" b="0">
                <a:solidFill>
                  <a:schemeClr val="bg1"/>
                </a:solidFill>
                <a:sym typeface="Wingdings" charset="0"/>
              </a:rPr>
              <a:t>anything</a:t>
            </a:r>
            <a:endParaRPr lang="en-US" sz="3600">
              <a:solidFill>
                <a:srgbClr val="FF9900"/>
              </a:solidFill>
            </a:endParaRPr>
          </a:p>
        </p:txBody>
      </p:sp>
      <p:sp>
        <p:nvSpPr>
          <p:cNvPr id="2" name="Slide Number Placeholder 1">
            <a:extLst>
              <a:ext uri="{FF2B5EF4-FFF2-40B4-BE49-F238E27FC236}">
                <a16:creationId xmlns:a16="http://schemas.microsoft.com/office/drawing/2014/main" id="{9E95C89C-FBD2-F647-8821-3FAF1D3383C9}"/>
              </a:ext>
            </a:extLst>
          </p:cNvPr>
          <p:cNvSpPr>
            <a:spLocks noGrp="1"/>
          </p:cNvSpPr>
          <p:nvPr>
            <p:ph type="sldNum" sz="quarter" idx="12"/>
          </p:nvPr>
        </p:nvSpPr>
        <p:spPr/>
        <p:txBody>
          <a:bodyPr/>
          <a:lstStyle/>
          <a:p>
            <a:fld id="{803C33BC-767D-8845-BB2C-A473FB4A7552}" type="slidenum">
              <a:rPr lang="en-US" smtClean="0"/>
              <a:pPr/>
              <a:t>73</a:t>
            </a:fld>
            <a:endParaRPr lang="en-US"/>
          </a:p>
        </p:txBody>
      </p:sp>
    </p:spTree>
    <p:extLst>
      <p:ext uri="{BB962C8B-B14F-4D97-AF65-F5344CB8AC3E}">
        <p14:creationId xmlns:p14="http://schemas.microsoft.com/office/powerpoint/2010/main" val="2001569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5" grpId="0"/>
      <p:bldP spid="130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76200" y="5943600"/>
            <a:ext cx="8839200" cy="1508125"/>
          </a:xfrm>
        </p:spPr>
        <p:txBody>
          <a:bodyPr/>
          <a:lstStyle/>
          <a:p>
            <a:pPr algn="r" eaLnBrk="1" hangingPunct="1"/>
            <a:r>
              <a:rPr lang="en-US" sz="8600" dirty="0">
                <a:solidFill>
                  <a:srgbClr val="A6A6A6"/>
                </a:solidFill>
                <a:latin typeface="Arial" charset="0"/>
                <a:cs typeface="Arial" charset="0"/>
              </a:rPr>
              <a:t>let’s use stats</a:t>
            </a:r>
          </a:p>
        </p:txBody>
      </p:sp>
      <p:sp>
        <p:nvSpPr>
          <p:cNvPr id="2" name="Slide Number Placeholder 1">
            <a:extLst>
              <a:ext uri="{FF2B5EF4-FFF2-40B4-BE49-F238E27FC236}">
                <a16:creationId xmlns:a16="http://schemas.microsoft.com/office/drawing/2014/main" id="{BB7AC2BC-FC48-9949-BBE0-0005EA2EF889}"/>
              </a:ext>
            </a:extLst>
          </p:cNvPr>
          <p:cNvSpPr>
            <a:spLocks noGrp="1"/>
          </p:cNvSpPr>
          <p:nvPr>
            <p:ph type="sldNum" sz="quarter" idx="12"/>
          </p:nvPr>
        </p:nvSpPr>
        <p:spPr/>
        <p:txBody>
          <a:bodyPr/>
          <a:lstStyle/>
          <a:p>
            <a:fld id="{8C734804-006E-DC44-93A2-A63A0AD6AB16}" type="slidenum">
              <a:rPr lang="en-US" smtClean="0"/>
              <a:pPr/>
              <a:t>74</a:t>
            </a:fld>
            <a:endParaRPr lang="en-US"/>
          </a:p>
        </p:txBody>
      </p:sp>
    </p:spTree>
    <p:extLst>
      <p:ext uri="{BB962C8B-B14F-4D97-AF65-F5344CB8AC3E}">
        <p14:creationId xmlns:p14="http://schemas.microsoft.com/office/powerpoint/2010/main" val="76935627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p:txBody>
          <a:bodyPr/>
          <a:lstStyle/>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r>
              <a:rPr lang="en-US" sz="5400" b="1">
                <a:solidFill>
                  <a:schemeClr val="tx1"/>
                </a:solidFill>
                <a:latin typeface="Arial" charset="0"/>
                <a:cs typeface="Arial" charset="0"/>
              </a:rPr>
              <a:t>statistical significance ::</a:t>
            </a:r>
          </a:p>
          <a:p>
            <a:r>
              <a:rPr lang="en-US">
                <a:latin typeface="Arial" charset="0"/>
                <a:cs typeface="Arial" charset="0"/>
              </a:rPr>
              <a:t>a result is called statistically significant if it is </a:t>
            </a:r>
            <a:r>
              <a:rPr lang="en-US" b="1">
                <a:solidFill>
                  <a:srgbClr val="99CC00"/>
                </a:solidFill>
                <a:latin typeface="Arial" charset="0"/>
                <a:cs typeface="Arial" charset="0"/>
              </a:rPr>
              <a:t>unlikely to have occurred by chance</a:t>
            </a:r>
            <a:r>
              <a:rPr lang="en-US">
                <a:latin typeface="Arial" charset="0"/>
                <a:cs typeface="Arial" charset="0"/>
              </a:rPr>
              <a:t> </a:t>
            </a:r>
          </a:p>
        </p:txBody>
      </p:sp>
      <p:sp>
        <p:nvSpPr>
          <p:cNvPr id="2" name="Slide Number Placeholder 1">
            <a:extLst>
              <a:ext uri="{FF2B5EF4-FFF2-40B4-BE49-F238E27FC236}">
                <a16:creationId xmlns:a16="http://schemas.microsoft.com/office/drawing/2014/main" id="{70CAFC9F-BA99-D347-9CF1-7498C15D2CD9}"/>
              </a:ext>
            </a:extLst>
          </p:cNvPr>
          <p:cNvSpPr>
            <a:spLocks noGrp="1"/>
          </p:cNvSpPr>
          <p:nvPr>
            <p:ph type="sldNum" sz="quarter" idx="12"/>
          </p:nvPr>
        </p:nvSpPr>
        <p:spPr/>
        <p:txBody>
          <a:bodyPr/>
          <a:lstStyle/>
          <a:p>
            <a:fld id="{803C33BC-767D-8845-BB2C-A473FB4A7552}" type="slidenum">
              <a:rPr lang="en-US" smtClean="0"/>
              <a:pPr/>
              <a:t>75</a:t>
            </a:fld>
            <a:endParaRPr lang="en-US"/>
          </a:p>
        </p:txBody>
      </p:sp>
    </p:spTree>
    <p:extLst>
      <p:ext uri="{BB962C8B-B14F-4D97-AF65-F5344CB8AC3E}">
        <p14:creationId xmlns:p14="http://schemas.microsoft.com/office/powerpoint/2010/main" val="2133074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3"/>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before I show you how to compute, let’s test our </a:t>
            </a:r>
            <a:r>
              <a:rPr lang="en-US" b="1" dirty="0">
                <a:solidFill>
                  <a:srgbClr val="99CC00"/>
                </a:solidFill>
                <a:latin typeface="Arial" charset="0"/>
                <a:cs typeface="Arial" charset="0"/>
              </a:rPr>
              <a:t>intuition</a:t>
            </a: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I show you pairs of distributions,</a:t>
            </a:r>
            <a:br>
              <a:rPr lang="en-US" dirty="0">
                <a:latin typeface="Arial" charset="0"/>
                <a:cs typeface="Arial" charset="0"/>
              </a:rPr>
            </a:br>
            <a:r>
              <a:rPr lang="en-US" dirty="0">
                <a:latin typeface="Arial" charset="0"/>
                <a:cs typeface="Arial" charset="0"/>
              </a:rPr>
              <a:t>you tell me if the differences are </a:t>
            </a:r>
            <a:r>
              <a:rPr lang="ja-JP" altLang="en-US" b="1">
                <a:solidFill>
                  <a:srgbClr val="99CC00"/>
                </a:solidFill>
                <a:latin typeface="Arial" charset="0"/>
                <a:cs typeface="Arial" charset="0"/>
              </a:rPr>
              <a:t>“</a:t>
            </a:r>
            <a:r>
              <a:rPr lang="en-US" b="1" dirty="0">
                <a:solidFill>
                  <a:srgbClr val="99CC00"/>
                </a:solidFill>
                <a:latin typeface="Arial" charset="0"/>
                <a:cs typeface="Arial" charset="0"/>
              </a:rPr>
              <a:t>statistically different</a:t>
            </a:r>
            <a:r>
              <a:rPr lang="ja-JP" altLang="en-US" b="1">
                <a:solidFill>
                  <a:srgbClr val="99CC00"/>
                </a:solidFill>
                <a:latin typeface="Arial" charset="0"/>
                <a:cs typeface="Arial" charset="0"/>
              </a:rPr>
              <a:t>”</a:t>
            </a:r>
            <a:endParaRPr lang="en-US" b="1" dirty="0">
              <a:solidFill>
                <a:srgbClr val="99CC00"/>
              </a:solidFill>
              <a:latin typeface="Arial" charset="0"/>
              <a:cs typeface="Arial" charset="0"/>
            </a:endParaRPr>
          </a:p>
        </p:txBody>
      </p:sp>
      <p:sp>
        <p:nvSpPr>
          <p:cNvPr id="2" name="Slide Number Placeholder 1">
            <a:extLst>
              <a:ext uri="{FF2B5EF4-FFF2-40B4-BE49-F238E27FC236}">
                <a16:creationId xmlns:a16="http://schemas.microsoft.com/office/drawing/2014/main" id="{2F16D995-BA8E-E740-9F9B-3322378D2188}"/>
              </a:ext>
            </a:extLst>
          </p:cNvPr>
          <p:cNvSpPr>
            <a:spLocks noGrp="1"/>
          </p:cNvSpPr>
          <p:nvPr>
            <p:ph type="sldNum" sz="quarter" idx="12"/>
          </p:nvPr>
        </p:nvSpPr>
        <p:spPr/>
        <p:txBody>
          <a:bodyPr/>
          <a:lstStyle/>
          <a:p>
            <a:fld id="{803C33BC-767D-8845-BB2C-A473FB4A7552}" type="slidenum">
              <a:rPr lang="en-US" smtClean="0"/>
              <a:pPr/>
              <a:t>76</a:t>
            </a:fld>
            <a:endParaRPr lang="en-US"/>
          </a:p>
        </p:txBody>
      </p:sp>
    </p:spTree>
    <p:extLst>
      <p:ext uri="{BB962C8B-B14F-4D97-AF65-F5344CB8AC3E}">
        <p14:creationId xmlns:p14="http://schemas.microsoft.com/office/powerpoint/2010/main" val="33533587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2"/>
          <p:cNvSpPr txBox="1">
            <a:spLocks noChangeArrowheads="1"/>
          </p:cNvSpPr>
          <p:nvPr/>
        </p:nvSpPr>
        <p:spPr bwMode="auto">
          <a:xfrm>
            <a:off x="838200" y="5410200"/>
            <a:ext cx="7205663" cy="86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5000">
                <a:solidFill>
                  <a:srgbClr val="99CC00"/>
                </a:solidFill>
              </a:rPr>
              <a:t>&lt;30sec brainstorming&gt;</a:t>
            </a:r>
          </a:p>
        </p:txBody>
      </p:sp>
      <p:cxnSp>
        <p:nvCxnSpPr>
          <p:cNvPr id="22531" name="Straight Connector 61"/>
          <p:cNvCxnSpPr>
            <a:cxnSpLocks noChangeShapeType="1"/>
          </p:cNvCxnSpPr>
          <p:nvPr/>
        </p:nvCxnSpPr>
        <p:spPr bwMode="auto">
          <a:xfrm rot="5400000">
            <a:off x="-153193" y="2286794"/>
            <a:ext cx="12192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22532" name="Straight Connector 62"/>
          <p:cNvCxnSpPr>
            <a:cxnSpLocks noChangeShapeType="1"/>
          </p:cNvCxnSpPr>
          <p:nvPr/>
        </p:nvCxnSpPr>
        <p:spPr bwMode="auto">
          <a:xfrm rot="10800000" flipV="1">
            <a:off x="457200" y="2895600"/>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22533" name="Rectangle 41"/>
          <p:cNvSpPr>
            <a:spLocks noChangeArrowheads="1"/>
          </p:cNvSpPr>
          <p:nvPr/>
        </p:nvSpPr>
        <p:spPr bwMode="auto">
          <a:xfrm>
            <a:off x="10795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34" name="Rectangle 42"/>
          <p:cNvSpPr>
            <a:spLocks noChangeArrowheads="1"/>
          </p:cNvSpPr>
          <p:nvPr/>
        </p:nvSpPr>
        <p:spPr bwMode="auto">
          <a:xfrm>
            <a:off x="10795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35" name="Rectangle 45"/>
          <p:cNvSpPr>
            <a:spLocks noChangeArrowheads="1"/>
          </p:cNvSpPr>
          <p:nvPr/>
        </p:nvSpPr>
        <p:spPr bwMode="auto">
          <a:xfrm>
            <a:off x="15367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36" name="Rectangle 46"/>
          <p:cNvSpPr>
            <a:spLocks noChangeArrowheads="1"/>
          </p:cNvSpPr>
          <p:nvPr/>
        </p:nvSpPr>
        <p:spPr bwMode="auto">
          <a:xfrm>
            <a:off x="15367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37" name="Rectangle 47"/>
          <p:cNvSpPr>
            <a:spLocks noChangeArrowheads="1"/>
          </p:cNvSpPr>
          <p:nvPr/>
        </p:nvSpPr>
        <p:spPr bwMode="auto">
          <a:xfrm>
            <a:off x="1536700" y="2209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38" name="Rectangle 49"/>
          <p:cNvSpPr>
            <a:spLocks noChangeArrowheads="1"/>
          </p:cNvSpPr>
          <p:nvPr/>
        </p:nvSpPr>
        <p:spPr bwMode="auto">
          <a:xfrm>
            <a:off x="19939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39" name="Rectangle 50"/>
          <p:cNvSpPr>
            <a:spLocks noChangeArrowheads="1"/>
          </p:cNvSpPr>
          <p:nvPr/>
        </p:nvSpPr>
        <p:spPr bwMode="auto">
          <a:xfrm>
            <a:off x="19939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40" name="Rectangle 51"/>
          <p:cNvSpPr>
            <a:spLocks noChangeArrowheads="1"/>
          </p:cNvSpPr>
          <p:nvPr/>
        </p:nvSpPr>
        <p:spPr bwMode="auto">
          <a:xfrm>
            <a:off x="1993900" y="2209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41" name="Rectangle 77"/>
          <p:cNvSpPr>
            <a:spLocks noChangeArrowheads="1"/>
          </p:cNvSpPr>
          <p:nvPr/>
        </p:nvSpPr>
        <p:spPr bwMode="auto">
          <a:xfrm>
            <a:off x="1993900" y="19812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42" name="Rectangle 78"/>
          <p:cNvSpPr>
            <a:spLocks noChangeArrowheads="1"/>
          </p:cNvSpPr>
          <p:nvPr/>
        </p:nvSpPr>
        <p:spPr bwMode="auto">
          <a:xfrm>
            <a:off x="24511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43" name="Rectangle 79"/>
          <p:cNvSpPr>
            <a:spLocks noChangeArrowheads="1"/>
          </p:cNvSpPr>
          <p:nvPr/>
        </p:nvSpPr>
        <p:spPr bwMode="auto">
          <a:xfrm>
            <a:off x="24511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44" name="Rectangle 80"/>
          <p:cNvSpPr>
            <a:spLocks noChangeArrowheads="1"/>
          </p:cNvSpPr>
          <p:nvPr/>
        </p:nvSpPr>
        <p:spPr bwMode="auto">
          <a:xfrm>
            <a:off x="2451100" y="2209800"/>
            <a:ext cx="304800" cy="228600"/>
          </a:xfrm>
          <a:prstGeom prst="rect">
            <a:avLst/>
          </a:prstGeom>
          <a:solidFill>
            <a:srgbClr val="99CC00"/>
          </a:solidFill>
          <a:ln w="9525">
            <a:solidFill>
              <a:schemeClr val="tx1"/>
            </a:solidFill>
            <a:round/>
            <a:headEnd/>
            <a:tailEnd/>
          </a:ln>
        </p:spPr>
        <p:txBody>
          <a:bodyPr/>
          <a:lstStyle/>
          <a:p>
            <a:endParaRPr lang="en-US"/>
          </a:p>
        </p:txBody>
      </p:sp>
      <p:cxnSp>
        <p:nvCxnSpPr>
          <p:cNvPr id="22545" name="Straight Connector 83"/>
          <p:cNvCxnSpPr>
            <a:cxnSpLocks noChangeShapeType="1"/>
          </p:cNvCxnSpPr>
          <p:nvPr/>
        </p:nvCxnSpPr>
        <p:spPr bwMode="auto">
          <a:xfrm rot="5400000">
            <a:off x="-153987" y="4037013"/>
            <a:ext cx="1220787"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22546" name="Straight Connector 84"/>
          <p:cNvCxnSpPr>
            <a:cxnSpLocks noChangeShapeType="1"/>
          </p:cNvCxnSpPr>
          <p:nvPr/>
        </p:nvCxnSpPr>
        <p:spPr bwMode="auto">
          <a:xfrm rot="10800000" flipV="1">
            <a:off x="457200" y="4646613"/>
            <a:ext cx="3048000"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22547" name="Rectangle 85"/>
          <p:cNvSpPr>
            <a:spLocks noChangeArrowheads="1"/>
          </p:cNvSpPr>
          <p:nvPr/>
        </p:nvSpPr>
        <p:spPr bwMode="auto">
          <a:xfrm>
            <a:off x="10795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48" name="Rectangle 86"/>
          <p:cNvSpPr>
            <a:spLocks noChangeArrowheads="1"/>
          </p:cNvSpPr>
          <p:nvPr/>
        </p:nvSpPr>
        <p:spPr bwMode="auto">
          <a:xfrm>
            <a:off x="1079500" y="4189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49" name="Rectangle 87"/>
          <p:cNvSpPr>
            <a:spLocks noChangeArrowheads="1"/>
          </p:cNvSpPr>
          <p:nvPr/>
        </p:nvSpPr>
        <p:spPr bwMode="auto">
          <a:xfrm>
            <a:off x="1079500" y="3960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50" name="Rectangle 89"/>
          <p:cNvSpPr>
            <a:spLocks noChangeArrowheads="1"/>
          </p:cNvSpPr>
          <p:nvPr/>
        </p:nvSpPr>
        <p:spPr bwMode="auto">
          <a:xfrm>
            <a:off x="15367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51" name="Rectangle 90"/>
          <p:cNvSpPr>
            <a:spLocks noChangeArrowheads="1"/>
          </p:cNvSpPr>
          <p:nvPr/>
        </p:nvSpPr>
        <p:spPr bwMode="auto">
          <a:xfrm>
            <a:off x="1536700" y="4189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52" name="Rectangle 91"/>
          <p:cNvSpPr>
            <a:spLocks noChangeArrowheads="1"/>
          </p:cNvSpPr>
          <p:nvPr/>
        </p:nvSpPr>
        <p:spPr bwMode="auto">
          <a:xfrm>
            <a:off x="1536700" y="3960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53" name="Rectangle 92"/>
          <p:cNvSpPr>
            <a:spLocks noChangeArrowheads="1"/>
          </p:cNvSpPr>
          <p:nvPr/>
        </p:nvSpPr>
        <p:spPr bwMode="auto">
          <a:xfrm>
            <a:off x="1536700" y="37322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54" name="Rectangle 93"/>
          <p:cNvSpPr>
            <a:spLocks noChangeArrowheads="1"/>
          </p:cNvSpPr>
          <p:nvPr/>
        </p:nvSpPr>
        <p:spPr bwMode="auto">
          <a:xfrm>
            <a:off x="19939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55" name="Rectangle 94"/>
          <p:cNvSpPr>
            <a:spLocks noChangeArrowheads="1"/>
          </p:cNvSpPr>
          <p:nvPr/>
        </p:nvSpPr>
        <p:spPr bwMode="auto">
          <a:xfrm>
            <a:off x="1993900" y="4189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56" name="Rectangle 95"/>
          <p:cNvSpPr>
            <a:spLocks noChangeArrowheads="1"/>
          </p:cNvSpPr>
          <p:nvPr/>
        </p:nvSpPr>
        <p:spPr bwMode="auto">
          <a:xfrm>
            <a:off x="1993900" y="3960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57" name="Rectangle 97"/>
          <p:cNvSpPr>
            <a:spLocks noChangeArrowheads="1"/>
          </p:cNvSpPr>
          <p:nvPr/>
        </p:nvSpPr>
        <p:spPr bwMode="auto">
          <a:xfrm>
            <a:off x="24511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2558" name="Rectangle 98"/>
          <p:cNvSpPr>
            <a:spLocks noChangeArrowheads="1"/>
          </p:cNvSpPr>
          <p:nvPr/>
        </p:nvSpPr>
        <p:spPr bwMode="auto">
          <a:xfrm>
            <a:off x="2451100" y="4189413"/>
            <a:ext cx="304800" cy="228600"/>
          </a:xfrm>
          <a:prstGeom prst="rect">
            <a:avLst/>
          </a:prstGeom>
          <a:solidFill>
            <a:srgbClr val="99CC00"/>
          </a:solidFill>
          <a:ln w="9525">
            <a:solidFill>
              <a:schemeClr val="tx1"/>
            </a:solidFill>
            <a:round/>
            <a:headEnd/>
            <a:tailEnd/>
          </a:ln>
        </p:spPr>
        <p:txBody>
          <a:bodyPr/>
          <a:lstStyle/>
          <a:p>
            <a:endParaRPr lang="en-US"/>
          </a:p>
        </p:txBody>
      </p:sp>
      <p:grpSp>
        <p:nvGrpSpPr>
          <p:cNvPr id="3" name="Group 60"/>
          <p:cNvGrpSpPr>
            <a:grpSpLocks/>
          </p:cNvGrpSpPr>
          <p:nvPr/>
        </p:nvGrpSpPr>
        <p:grpSpPr bwMode="auto">
          <a:xfrm>
            <a:off x="0" y="5256213"/>
            <a:ext cx="9144000" cy="1581905"/>
            <a:chOff x="0" y="5256213"/>
            <a:chExt cx="9144000" cy="1581905"/>
          </a:xfrm>
        </p:grpSpPr>
        <p:sp>
          <p:nvSpPr>
            <p:cNvPr id="22567" name="TextBox 5">
              <a:hlinkClick r:id="rId2"/>
            </p:cNvPr>
            <p:cNvSpPr txBox="1">
              <a:spLocks noChangeArrowheads="1"/>
            </p:cNvSpPr>
            <p:nvPr/>
          </p:nvSpPr>
          <p:spPr bwMode="auto">
            <a:xfrm>
              <a:off x="0" y="5256213"/>
              <a:ext cx="9144000" cy="1138773"/>
            </a:xfrm>
            <a:prstGeom prst="rect">
              <a:avLst/>
            </a:prstGeom>
            <a:solidFill>
              <a:schemeClr val="tx1">
                <a:alpha val="6901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could have happened </a:t>
              </a:r>
              <a:r>
                <a:rPr lang="en-US" sz="3400" dirty="0">
                  <a:solidFill>
                    <a:srgbClr val="99CC00"/>
                  </a:solidFill>
                </a:rPr>
                <a:t>by chance</a:t>
              </a:r>
              <a:br>
                <a:rPr lang="en-US" sz="3400" b="0" dirty="0">
                  <a:solidFill>
                    <a:schemeClr val="bg1"/>
                  </a:solidFill>
                </a:rPr>
              </a:br>
              <a:r>
                <a:rPr lang="en-US" sz="3400" b="0" dirty="0">
                  <a:solidFill>
                    <a:schemeClr val="bg1"/>
                  </a:solidFill>
                </a:rPr>
                <a:t>(45% dissimilar)</a:t>
              </a:r>
            </a:p>
          </p:txBody>
        </p:sp>
        <p:sp>
          <p:nvSpPr>
            <p:cNvPr id="60" name="Rectangle 59"/>
            <p:cNvSpPr/>
            <p:nvPr/>
          </p:nvSpPr>
          <p:spPr>
            <a:xfrm>
              <a:off x="6396252" y="6468786"/>
              <a:ext cx="2743059" cy="369332"/>
            </a:xfrm>
            <a:prstGeom prst="rect">
              <a:avLst/>
            </a:prstGeom>
          </p:spPr>
          <p:txBody>
            <a:bodyPr wrap="none">
              <a:spAutoFit/>
            </a:bodyPr>
            <a:lstStyle/>
            <a:p>
              <a:r>
                <a:rPr lang="en-US" dirty="0">
                  <a:solidFill>
                    <a:srgbClr val="D9D9D9"/>
                  </a:solidFill>
                </a:rPr>
                <a:t>TTEST </a:t>
              </a:r>
              <a:r>
                <a:rPr lang="en-US" dirty="0" err="1">
                  <a:solidFill>
                    <a:srgbClr val="D9D9D9"/>
                  </a:solidFill>
                </a:rPr>
                <a:t>pvalue</a:t>
              </a:r>
              <a:r>
                <a:rPr lang="en-US" dirty="0">
                  <a:solidFill>
                    <a:srgbClr val="D9D9D9"/>
                  </a:solidFill>
                </a:rPr>
                <a:t> = 0.4548</a:t>
              </a:r>
            </a:p>
          </p:txBody>
        </p:sp>
      </p:grpSp>
      <p:sp>
        <p:nvSpPr>
          <p:cNvPr id="36" name="TextBox 318">
            <a:extLst>
              <a:ext uri="{FF2B5EF4-FFF2-40B4-BE49-F238E27FC236}">
                <a16:creationId xmlns:a16="http://schemas.microsoft.com/office/drawing/2014/main" id="{32785DBC-8259-A841-8065-7437624400C1}"/>
              </a:ext>
            </a:extLst>
          </p:cNvPr>
          <p:cNvSpPr txBox="1">
            <a:spLocks noChangeArrowheads="1"/>
          </p:cNvSpPr>
          <p:nvPr/>
        </p:nvSpPr>
        <p:spPr bwMode="auto">
          <a:xfrm>
            <a:off x="455612" y="2876392"/>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37" name="TextBox 318">
            <a:extLst>
              <a:ext uri="{FF2B5EF4-FFF2-40B4-BE49-F238E27FC236}">
                <a16:creationId xmlns:a16="http://schemas.microsoft.com/office/drawing/2014/main" id="{F4D7CC8A-E111-DF48-B8FD-63B2BAC03C3C}"/>
              </a:ext>
            </a:extLst>
          </p:cNvPr>
          <p:cNvSpPr txBox="1">
            <a:spLocks noChangeArrowheads="1"/>
          </p:cNvSpPr>
          <p:nvPr/>
        </p:nvSpPr>
        <p:spPr bwMode="auto">
          <a:xfrm>
            <a:off x="471812" y="4632516"/>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2" name="Slide Number Placeholder 1">
            <a:extLst>
              <a:ext uri="{FF2B5EF4-FFF2-40B4-BE49-F238E27FC236}">
                <a16:creationId xmlns:a16="http://schemas.microsoft.com/office/drawing/2014/main" id="{EA558867-F646-234D-B491-68833EED4269}"/>
              </a:ext>
            </a:extLst>
          </p:cNvPr>
          <p:cNvSpPr>
            <a:spLocks noGrp="1"/>
          </p:cNvSpPr>
          <p:nvPr>
            <p:ph type="sldNum" sz="quarter" idx="12"/>
          </p:nvPr>
        </p:nvSpPr>
        <p:spPr/>
        <p:txBody>
          <a:bodyPr/>
          <a:lstStyle/>
          <a:p>
            <a:fld id="{803C33BC-767D-8845-BB2C-A473FB4A7552}" type="slidenum">
              <a:rPr lang="en-US" smtClean="0"/>
              <a:pPr/>
              <a:t>77</a:t>
            </a:fld>
            <a:endParaRPr lang="en-US"/>
          </a:p>
        </p:txBody>
      </p:sp>
    </p:spTree>
    <p:extLst>
      <p:ext uri="{BB962C8B-B14F-4D97-AF65-F5344CB8AC3E}">
        <p14:creationId xmlns:p14="http://schemas.microsoft.com/office/powerpoint/2010/main" val="3880778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
          <p:cNvSpPr txBox="1">
            <a:spLocks noChangeArrowheads="1"/>
          </p:cNvSpPr>
          <p:nvPr/>
        </p:nvSpPr>
        <p:spPr bwMode="auto">
          <a:xfrm>
            <a:off x="838200" y="5486400"/>
            <a:ext cx="7205663" cy="86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5000">
                <a:solidFill>
                  <a:srgbClr val="99CC00"/>
                </a:solidFill>
              </a:rPr>
              <a:t>&lt;30sec brainstorming&gt;</a:t>
            </a:r>
          </a:p>
        </p:txBody>
      </p:sp>
      <p:cxnSp>
        <p:nvCxnSpPr>
          <p:cNvPr id="25603" name="Straight Connector 61"/>
          <p:cNvCxnSpPr>
            <a:cxnSpLocks noChangeShapeType="1"/>
          </p:cNvCxnSpPr>
          <p:nvPr/>
        </p:nvCxnSpPr>
        <p:spPr bwMode="auto">
          <a:xfrm rot="5400000">
            <a:off x="-153193" y="2286794"/>
            <a:ext cx="12192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25604" name="Straight Connector 62"/>
          <p:cNvCxnSpPr>
            <a:cxnSpLocks noChangeShapeType="1"/>
          </p:cNvCxnSpPr>
          <p:nvPr/>
        </p:nvCxnSpPr>
        <p:spPr bwMode="auto">
          <a:xfrm rot="10800000" flipV="1">
            <a:off x="457200" y="2895600"/>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25605" name="Rectangle 41"/>
          <p:cNvSpPr>
            <a:spLocks noChangeArrowheads="1"/>
          </p:cNvSpPr>
          <p:nvPr/>
        </p:nvSpPr>
        <p:spPr bwMode="auto">
          <a:xfrm>
            <a:off x="15748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06" name="Rectangle 42"/>
          <p:cNvSpPr>
            <a:spLocks noChangeArrowheads="1"/>
          </p:cNvSpPr>
          <p:nvPr/>
        </p:nvSpPr>
        <p:spPr bwMode="auto">
          <a:xfrm>
            <a:off x="15748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07" name="Rectangle 45"/>
          <p:cNvSpPr>
            <a:spLocks noChangeArrowheads="1"/>
          </p:cNvSpPr>
          <p:nvPr/>
        </p:nvSpPr>
        <p:spPr bwMode="auto">
          <a:xfrm>
            <a:off x="20320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08" name="Rectangle 46"/>
          <p:cNvSpPr>
            <a:spLocks noChangeArrowheads="1"/>
          </p:cNvSpPr>
          <p:nvPr/>
        </p:nvSpPr>
        <p:spPr bwMode="auto">
          <a:xfrm>
            <a:off x="20320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09" name="Rectangle 47"/>
          <p:cNvSpPr>
            <a:spLocks noChangeArrowheads="1"/>
          </p:cNvSpPr>
          <p:nvPr/>
        </p:nvSpPr>
        <p:spPr bwMode="auto">
          <a:xfrm>
            <a:off x="2032000" y="2209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10" name="Rectangle 49"/>
          <p:cNvSpPr>
            <a:spLocks noChangeArrowheads="1"/>
          </p:cNvSpPr>
          <p:nvPr/>
        </p:nvSpPr>
        <p:spPr bwMode="auto">
          <a:xfrm>
            <a:off x="24892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11" name="Rectangle 50"/>
          <p:cNvSpPr>
            <a:spLocks noChangeArrowheads="1"/>
          </p:cNvSpPr>
          <p:nvPr/>
        </p:nvSpPr>
        <p:spPr bwMode="auto">
          <a:xfrm>
            <a:off x="24892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12" name="Rectangle 51"/>
          <p:cNvSpPr>
            <a:spLocks noChangeArrowheads="1"/>
          </p:cNvSpPr>
          <p:nvPr/>
        </p:nvSpPr>
        <p:spPr bwMode="auto">
          <a:xfrm>
            <a:off x="2489200" y="2209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13" name="Rectangle 77"/>
          <p:cNvSpPr>
            <a:spLocks noChangeArrowheads="1"/>
          </p:cNvSpPr>
          <p:nvPr/>
        </p:nvSpPr>
        <p:spPr bwMode="auto">
          <a:xfrm>
            <a:off x="2489200" y="19812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14" name="Rectangle 78"/>
          <p:cNvSpPr>
            <a:spLocks noChangeArrowheads="1"/>
          </p:cNvSpPr>
          <p:nvPr/>
        </p:nvSpPr>
        <p:spPr bwMode="auto">
          <a:xfrm>
            <a:off x="29464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15" name="Rectangle 79"/>
          <p:cNvSpPr>
            <a:spLocks noChangeArrowheads="1"/>
          </p:cNvSpPr>
          <p:nvPr/>
        </p:nvSpPr>
        <p:spPr bwMode="auto">
          <a:xfrm>
            <a:off x="29464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16" name="Rectangle 80"/>
          <p:cNvSpPr>
            <a:spLocks noChangeArrowheads="1"/>
          </p:cNvSpPr>
          <p:nvPr/>
        </p:nvSpPr>
        <p:spPr bwMode="auto">
          <a:xfrm>
            <a:off x="2946400" y="2209800"/>
            <a:ext cx="304800" cy="228600"/>
          </a:xfrm>
          <a:prstGeom prst="rect">
            <a:avLst/>
          </a:prstGeom>
          <a:solidFill>
            <a:srgbClr val="99CC00"/>
          </a:solidFill>
          <a:ln w="9525">
            <a:solidFill>
              <a:schemeClr val="tx1"/>
            </a:solidFill>
            <a:round/>
            <a:headEnd/>
            <a:tailEnd/>
          </a:ln>
        </p:spPr>
        <p:txBody>
          <a:bodyPr/>
          <a:lstStyle/>
          <a:p>
            <a:endParaRPr lang="en-US"/>
          </a:p>
        </p:txBody>
      </p:sp>
      <p:cxnSp>
        <p:nvCxnSpPr>
          <p:cNvPr id="25617" name="Straight Connector 83"/>
          <p:cNvCxnSpPr>
            <a:cxnSpLocks noChangeShapeType="1"/>
          </p:cNvCxnSpPr>
          <p:nvPr/>
        </p:nvCxnSpPr>
        <p:spPr bwMode="auto">
          <a:xfrm rot="5400000">
            <a:off x="-153987" y="4037013"/>
            <a:ext cx="1220787"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25618" name="Straight Connector 84"/>
          <p:cNvCxnSpPr>
            <a:cxnSpLocks noChangeShapeType="1"/>
          </p:cNvCxnSpPr>
          <p:nvPr/>
        </p:nvCxnSpPr>
        <p:spPr bwMode="auto">
          <a:xfrm rot="10800000" flipV="1">
            <a:off x="457200" y="4646613"/>
            <a:ext cx="3048000"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25619" name="Rectangle 85"/>
          <p:cNvSpPr>
            <a:spLocks noChangeArrowheads="1"/>
          </p:cNvSpPr>
          <p:nvPr/>
        </p:nvSpPr>
        <p:spPr bwMode="auto">
          <a:xfrm>
            <a:off x="10795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20" name="Rectangle 86"/>
          <p:cNvSpPr>
            <a:spLocks noChangeArrowheads="1"/>
          </p:cNvSpPr>
          <p:nvPr/>
        </p:nvSpPr>
        <p:spPr bwMode="auto">
          <a:xfrm>
            <a:off x="1079500" y="4189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21" name="Rectangle 87"/>
          <p:cNvSpPr>
            <a:spLocks noChangeArrowheads="1"/>
          </p:cNvSpPr>
          <p:nvPr/>
        </p:nvSpPr>
        <p:spPr bwMode="auto">
          <a:xfrm>
            <a:off x="1079500" y="3960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22" name="Rectangle 89"/>
          <p:cNvSpPr>
            <a:spLocks noChangeArrowheads="1"/>
          </p:cNvSpPr>
          <p:nvPr/>
        </p:nvSpPr>
        <p:spPr bwMode="auto">
          <a:xfrm>
            <a:off x="15367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23" name="Rectangle 90"/>
          <p:cNvSpPr>
            <a:spLocks noChangeArrowheads="1"/>
          </p:cNvSpPr>
          <p:nvPr/>
        </p:nvSpPr>
        <p:spPr bwMode="auto">
          <a:xfrm>
            <a:off x="1536700" y="4189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24" name="Rectangle 91"/>
          <p:cNvSpPr>
            <a:spLocks noChangeArrowheads="1"/>
          </p:cNvSpPr>
          <p:nvPr/>
        </p:nvSpPr>
        <p:spPr bwMode="auto">
          <a:xfrm>
            <a:off x="1536700" y="3960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25" name="Rectangle 92"/>
          <p:cNvSpPr>
            <a:spLocks noChangeArrowheads="1"/>
          </p:cNvSpPr>
          <p:nvPr/>
        </p:nvSpPr>
        <p:spPr bwMode="auto">
          <a:xfrm>
            <a:off x="1536700" y="37322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26" name="Rectangle 93"/>
          <p:cNvSpPr>
            <a:spLocks noChangeArrowheads="1"/>
          </p:cNvSpPr>
          <p:nvPr/>
        </p:nvSpPr>
        <p:spPr bwMode="auto">
          <a:xfrm>
            <a:off x="19939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27" name="Rectangle 94"/>
          <p:cNvSpPr>
            <a:spLocks noChangeArrowheads="1"/>
          </p:cNvSpPr>
          <p:nvPr/>
        </p:nvSpPr>
        <p:spPr bwMode="auto">
          <a:xfrm>
            <a:off x="1993900" y="4189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28" name="Rectangle 95"/>
          <p:cNvSpPr>
            <a:spLocks noChangeArrowheads="1"/>
          </p:cNvSpPr>
          <p:nvPr/>
        </p:nvSpPr>
        <p:spPr bwMode="auto">
          <a:xfrm>
            <a:off x="1993900" y="3960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29" name="Rectangle 97"/>
          <p:cNvSpPr>
            <a:spLocks noChangeArrowheads="1"/>
          </p:cNvSpPr>
          <p:nvPr/>
        </p:nvSpPr>
        <p:spPr bwMode="auto">
          <a:xfrm>
            <a:off x="24511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5630" name="Rectangle 98"/>
          <p:cNvSpPr>
            <a:spLocks noChangeArrowheads="1"/>
          </p:cNvSpPr>
          <p:nvPr/>
        </p:nvSpPr>
        <p:spPr bwMode="auto">
          <a:xfrm>
            <a:off x="2451100" y="4189413"/>
            <a:ext cx="304800" cy="228600"/>
          </a:xfrm>
          <a:prstGeom prst="rect">
            <a:avLst/>
          </a:prstGeom>
          <a:solidFill>
            <a:srgbClr val="99CC00"/>
          </a:solidFill>
          <a:ln w="9525">
            <a:solidFill>
              <a:schemeClr val="tx1"/>
            </a:solidFill>
            <a:round/>
            <a:headEnd/>
            <a:tailEnd/>
          </a:ln>
        </p:spPr>
        <p:txBody>
          <a:bodyPr/>
          <a:lstStyle/>
          <a:p>
            <a:endParaRPr lang="en-US"/>
          </a:p>
        </p:txBody>
      </p:sp>
      <p:grpSp>
        <p:nvGrpSpPr>
          <p:cNvPr id="3" name="Group 44"/>
          <p:cNvGrpSpPr>
            <a:grpSpLocks/>
          </p:cNvGrpSpPr>
          <p:nvPr/>
        </p:nvGrpSpPr>
        <p:grpSpPr bwMode="auto">
          <a:xfrm>
            <a:off x="0" y="5256213"/>
            <a:ext cx="9144000" cy="1553626"/>
            <a:chOff x="0" y="5256213"/>
            <a:chExt cx="9144000" cy="1553626"/>
          </a:xfrm>
        </p:grpSpPr>
        <p:sp>
          <p:nvSpPr>
            <p:cNvPr id="25639" name="TextBox 5">
              <a:hlinkClick r:id="rId2"/>
            </p:cNvPr>
            <p:cNvSpPr txBox="1">
              <a:spLocks noChangeArrowheads="1"/>
            </p:cNvSpPr>
            <p:nvPr/>
          </p:nvSpPr>
          <p:spPr bwMode="auto">
            <a:xfrm>
              <a:off x="0" y="5256213"/>
              <a:ext cx="9144000" cy="1138773"/>
            </a:xfrm>
            <a:prstGeom prst="rect">
              <a:avLst/>
            </a:prstGeom>
            <a:solidFill>
              <a:schemeClr val="tx1">
                <a:alpha val="6901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dirty="0">
                  <a:solidFill>
                    <a:srgbClr val="99CC00"/>
                  </a:solidFill>
                </a:rPr>
                <a:t>still </a:t>
              </a:r>
              <a:r>
                <a:rPr lang="en-US" sz="3400" b="0" dirty="0">
                  <a:solidFill>
                    <a:schemeClr val="bg1"/>
                  </a:solidFill>
                </a:rPr>
                <a:t>could have happened</a:t>
              </a:r>
              <a:r>
                <a:rPr lang="en-US" sz="3400" dirty="0">
                  <a:solidFill>
                    <a:srgbClr val="99CC00"/>
                  </a:solidFill>
                </a:rPr>
                <a:t> by chance</a:t>
              </a:r>
              <a:br>
                <a:rPr lang="en-US" sz="3400" dirty="0">
                  <a:solidFill>
                    <a:srgbClr val="99CC00"/>
                  </a:solidFill>
                </a:rPr>
              </a:br>
              <a:r>
                <a:rPr lang="en-US" sz="3400" b="0" dirty="0">
                  <a:solidFill>
                    <a:schemeClr val="bg1"/>
                  </a:solidFill>
                </a:rPr>
                <a:t>(14% dissimilar)</a:t>
              </a:r>
            </a:p>
          </p:txBody>
        </p:sp>
        <p:sp>
          <p:nvSpPr>
            <p:cNvPr id="44" name="Rectangle 43"/>
            <p:cNvSpPr/>
            <p:nvPr/>
          </p:nvSpPr>
          <p:spPr>
            <a:xfrm>
              <a:off x="6465062" y="6440507"/>
              <a:ext cx="2678938" cy="369332"/>
            </a:xfrm>
            <a:prstGeom prst="rect">
              <a:avLst/>
            </a:prstGeom>
          </p:spPr>
          <p:txBody>
            <a:bodyPr wrap="none">
              <a:spAutoFit/>
            </a:bodyPr>
            <a:lstStyle/>
            <a:p>
              <a:r>
                <a:rPr lang="en-US" dirty="0">
                  <a:solidFill>
                    <a:srgbClr val="D9D9D9"/>
                  </a:solidFill>
                </a:rPr>
                <a:t>TTEST </a:t>
              </a:r>
              <a:r>
                <a:rPr lang="en-US" dirty="0" err="1">
                  <a:solidFill>
                    <a:srgbClr val="D9D9D9"/>
                  </a:solidFill>
                </a:rPr>
                <a:t>pvalue</a:t>
              </a:r>
              <a:r>
                <a:rPr lang="en-US" dirty="0">
                  <a:solidFill>
                    <a:srgbClr val="D9D9D9"/>
                  </a:solidFill>
                </a:rPr>
                <a:t> = 0.1423</a:t>
              </a:r>
            </a:p>
          </p:txBody>
        </p:sp>
      </p:grpSp>
      <p:sp>
        <p:nvSpPr>
          <p:cNvPr id="36" name="TextBox 318">
            <a:extLst>
              <a:ext uri="{FF2B5EF4-FFF2-40B4-BE49-F238E27FC236}">
                <a16:creationId xmlns:a16="http://schemas.microsoft.com/office/drawing/2014/main" id="{F995D16A-28AF-4D4F-9AE1-0B92FCAC9CAE}"/>
              </a:ext>
            </a:extLst>
          </p:cNvPr>
          <p:cNvSpPr txBox="1">
            <a:spLocks noChangeArrowheads="1"/>
          </p:cNvSpPr>
          <p:nvPr/>
        </p:nvSpPr>
        <p:spPr bwMode="auto">
          <a:xfrm>
            <a:off x="455612" y="2876392"/>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37" name="TextBox 318">
            <a:extLst>
              <a:ext uri="{FF2B5EF4-FFF2-40B4-BE49-F238E27FC236}">
                <a16:creationId xmlns:a16="http://schemas.microsoft.com/office/drawing/2014/main" id="{3253DCEB-FFD7-B148-97EB-F320484BC433}"/>
              </a:ext>
            </a:extLst>
          </p:cNvPr>
          <p:cNvSpPr txBox="1">
            <a:spLocks noChangeArrowheads="1"/>
          </p:cNvSpPr>
          <p:nvPr/>
        </p:nvSpPr>
        <p:spPr bwMode="auto">
          <a:xfrm>
            <a:off x="471812" y="4632516"/>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2" name="Slide Number Placeholder 1">
            <a:extLst>
              <a:ext uri="{FF2B5EF4-FFF2-40B4-BE49-F238E27FC236}">
                <a16:creationId xmlns:a16="http://schemas.microsoft.com/office/drawing/2014/main" id="{182E901B-D321-9F4D-BBD5-F3264B5413BC}"/>
              </a:ext>
            </a:extLst>
          </p:cNvPr>
          <p:cNvSpPr>
            <a:spLocks noGrp="1"/>
          </p:cNvSpPr>
          <p:nvPr>
            <p:ph type="sldNum" sz="quarter" idx="12"/>
          </p:nvPr>
        </p:nvSpPr>
        <p:spPr/>
        <p:txBody>
          <a:bodyPr/>
          <a:lstStyle/>
          <a:p>
            <a:fld id="{803C33BC-767D-8845-BB2C-A473FB4A7552}" type="slidenum">
              <a:rPr lang="en-US" smtClean="0"/>
              <a:pPr/>
              <a:t>78</a:t>
            </a:fld>
            <a:endParaRPr lang="en-US"/>
          </a:p>
        </p:txBody>
      </p:sp>
    </p:spTree>
    <p:extLst>
      <p:ext uri="{BB962C8B-B14F-4D97-AF65-F5344CB8AC3E}">
        <p14:creationId xmlns:p14="http://schemas.microsoft.com/office/powerpoint/2010/main" val="410959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2"/>
          <p:cNvSpPr txBox="1">
            <a:spLocks noChangeArrowheads="1"/>
          </p:cNvSpPr>
          <p:nvPr/>
        </p:nvSpPr>
        <p:spPr bwMode="auto">
          <a:xfrm>
            <a:off x="838200" y="5486400"/>
            <a:ext cx="7205663" cy="86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5000">
                <a:solidFill>
                  <a:srgbClr val="99CC00"/>
                </a:solidFill>
              </a:rPr>
              <a:t>&lt;30sec brainstorming&gt;</a:t>
            </a:r>
          </a:p>
        </p:txBody>
      </p:sp>
      <p:cxnSp>
        <p:nvCxnSpPr>
          <p:cNvPr id="26627" name="Straight Connector 61"/>
          <p:cNvCxnSpPr>
            <a:cxnSpLocks noChangeShapeType="1"/>
          </p:cNvCxnSpPr>
          <p:nvPr/>
        </p:nvCxnSpPr>
        <p:spPr bwMode="auto">
          <a:xfrm rot="5400000">
            <a:off x="-153193" y="2286794"/>
            <a:ext cx="12192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26628" name="Straight Connector 62"/>
          <p:cNvCxnSpPr>
            <a:cxnSpLocks noChangeShapeType="1"/>
          </p:cNvCxnSpPr>
          <p:nvPr/>
        </p:nvCxnSpPr>
        <p:spPr bwMode="auto">
          <a:xfrm rot="10800000" flipV="1">
            <a:off x="457200" y="2895600"/>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26629" name="Rectangle 41"/>
          <p:cNvSpPr>
            <a:spLocks noChangeArrowheads="1"/>
          </p:cNvSpPr>
          <p:nvPr/>
        </p:nvSpPr>
        <p:spPr bwMode="auto">
          <a:xfrm>
            <a:off x="15748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30" name="Rectangle 42"/>
          <p:cNvSpPr>
            <a:spLocks noChangeArrowheads="1"/>
          </p:cNvSpPr>
          <p:nvPr/>
        </p:nvSpPr>
        <p:spPr bwMode="auto">
          <a:xfrm>
            <a:off x="15748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31" name="Rectangle 45"/>
          <p:cNvSpPr>
            <a:spLocks noChangeArrowheads="1"/>
          </p:cNvSpPr>
          <p:nvPr/>
        </p:nvSpPr>
        <p:spPr bwMode="auto">
          <a:xfrm>
            <a:off x="20320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32" name="Rectangle 46"/>
          <p:cNvSpPr>
            <a:spLocks noChangeArrowheads="1"/>
          </p:cNvSpPr>
          <p:nvPr/>
        </p:nvSpPr>
        <p:spPr bwMode="auto">
          <a:xfrm>
            <a:off x="20320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33" name="Rectangle 47"/>
          <p:cNvSpPr>
            <a:spLocks noChangeArrowheads="1"/>
          </p:cNvSpPr>
          <p:nvPr/>
        </p:nvSpPr>
        <p:spPr bwMode="auto">
          <a:xfrm>
            <a:off x="2032000" y="2209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34" name="Rectangle 49"/>
          <p:cNvSpPr>
            <a:spLocks noChangeArrowheads="1"/>
          </p:cNvSpPr>
          <p:nvPr/>
        </p:nvSpPr>
        <p:spPr bwMode="auto">
          <a:xfrm>
            <a:off x="24892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35" name="Rectangle 50"/>
          <p:cNvSpPr>
            <a:spLocks noChangeArrowheads="1"/>
          </p:cNvSpPr>
          <p:nvPr/>
        </p:nvSpPr>
        <p:spPr bwMode="auto">
          <a:xfrm>
            <a:off x="24892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36" name="Rectangle 51"/>
          <p:cNvSpPr>
            <a:spLocks noChangeArrowheads="1"/>
          </p:cNvSpPr>
          <p:nvPr/>
        </p:nvSpPr>
        <p:spPr bwMode="auto">
          <a:xfrm>
            <a:off x="2489200" y="2209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37" name="Rectangle 77"/>
          <p:cNvSpPr>
            <a:spLocks noChangeArrowheads="1"/>
          </p:cNvSpPr>
          <p:nvPr/>
        </p:nvSpPr>
        <p:spPr bwMode="auto">
          <a:xfrm>
            <a:off x="2489200" y="19812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38" name="Rectangle 78"/>
          <p:cNvSpPr>
            <a:spLocks noChangeArrowheads="1"/>
          </p:cNvSpPr>
          <p:nvPr/>
        </p:nvSpPr>
        <p:spPr bwMode="auto">
          <a:xfrm>
            <a:off x="29464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39" name="Rectangle 79"/>
          <p:cNvSpPr>
            <a:spLocks noChangeArrowheads="1"/>
          </p:cNvSpPr>
          <p:nvPr/>
        </p:nvSpPr>
        <p:spPr bwMode="auto">
          <a:xfrm>
            <a:off x="29464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40" name="Rectangle 80"/>
          <p:cNvSpPr>
            <a:spLocks noChangeArrowheads="1"/>
          </p:cNvSpPr>
          <p:nvPr/>
        </p:nvSpPr>
        <p:spPr bwMode="auto">
          <a:xfrm>
            <a:off x="2946400" y="2209800"/>
            <a:ext cx="304800" cy="228600"/>
          </a:xfrm>
          <a:prstGeom prst="rect">
            <a:avLst/>
          </a:prstGeom>
          <a:solidFill>
            <a:srgbClr val="99CC00"/>
          </a:solidFill>
          <a:ln w="9525">
            <a:solidFill>
              <a:schemeClr val="tx1"/>
            </a:solidFill>
            <a:round/>
            <a:headEnd/>
            <a:tailEnd/>
          </a:ln>
        </p:spPr>
        <p:txBody>
          <a:bodyPr/>
          <a:lstStyle/>
          <a:p>
            <a:endParaRPr lang="en-US"/>
          </a:p>
        </p:txBody>
      </p:sp>
      <p:cxnSp>
        <p:nvCxnSpPr>
          <p:cNvPr id="26641" name="Straight Connector 83"/>
          <p:cNvCxnSpPr>
            <a:cxnSpLocks noChangeShapeType="1"/>
          </p:cNvCxnSpPr>
          <p:nvPr/>
        </p:nvCxnSpPr>
        <p:spPr bwMode="auto">
          <a:xfrm rot="5400000">
            <a:off x="-153987" y="4037013"/>
            <a:ext cx="1220787"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26642" name="Straight Connector 84"/>
          <p:cNvCxnSpPr>
            <a:cxnSpLocks noChangeShapeType="1"/>
          </p:cNvCxnSpPr>
          <p:nvPr/>
        </p:nvCxnSpPr>
        <p:spPr bwMode="auto">
          <a:xfrm rot="10800000" flipV="1">
            <a:off x="457200" y="4646613"/>
            <a:ext cx="3048000"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26643" name="Rectangle 85"/>
          <p:cNvSpPr>
            <a:spLocks noChangeArrowheads="1"/>
          </p:cNvSpPr>
          <p:nvPr/>
        </p:nvSpPr>
        <p:spPr bwMode="auto">
          <a:xfrm>
            <a:off x="6477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44" name="Rectangle 86"/>
          <p:cNvSpPr>
            <a:spLocks noChangeArrowheads="1"/>
          </p:cNvSpPr>
          <p:nvPr/>
        </p:nvSpPr>
        <p:spPr bwMode="auto">
          <a:xfrm>
            <a:off x="647700" y="4189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45" name="Rectangle 87"/>
          <p:cNvSpPr>
            <a:spLocks noChangeArrowheads="1"/>
          </p:cNvSpPr>
          <p:nvPr/>
        </p:nvSpPr>
        <p:spPr bwMode="auto">
          <a:xfrm>
            <a:off x="647700" y="3960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46" name="Rectangle 89"/>
          <p:cNvSpPr>
            <a:spLocks noChangeArrowheads="1"/>
          </p:cNvSpPr>
          <p:nvPr/>
        </p:nvSpPr>
        <p:spPr bwMode="auto">
          <a:xfrm>
            <a:off x="11049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47" name="Rectangle 90"/>
          <p:cNvSpPr>
            <a:spLocks noChangeArrowheads="1"/>
          </p:cNvSpPr>
          <p:nvPr/>
        </p:nvSpPr>
        <p:spPr bwMode="auto">
          <a:xfrm>
            <a:off x="1104900" y="4189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48" name="Rectangle 91"/>
          <p:cNvSpPr>
            <a:spLocks noChangeArrowheads="1"/>
          </p:cNvSpPr>
          <p:nvPr/>
        </p:nvSpPr>
        <p:spPr bwMode="auto">
          <a:xfrm>
            <a:off x="1104900" y="3960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49" name="Rectangle 92"/>
          <p:cNvSpPr>
            <a:spLocks noChangeArrowheads="1"/>
          </p:cNvSpPr>
          <p:nvPr/>
        </p:nvSpPr>
        <p:spPr bwMode="auto">
          <a:xfrm>
            <a:off x="1104900" y="37322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50" name="Rectangle 93"/>
          <p:cNvSpPr>
            <a:spLocks noChangeArrowheads="1"/>
          </p:cNvSpPr>
          <p:nvPr/>
        </p:nvSpPr>
        <p:spPr bwMode="auto">
          <a:xfrm>
            <a:off x="15621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51" name="Rectangle 94"/>
          <p:cNvSpPr>
            <a:spLocks noChangeArrowheads="1"/>
          </p:cNvSpPr>
          <p:nvPr/>
        </p:nvSpPr>
        <p:spPr bwMode="auto">
          <a:xfrm>
            <a:off x="1562100" y="4189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52" name="Rectangle 95"/>
          <p:cNvSpPr>
            <a:spLocks noChangeArrowheads="1"/>
          </p:cNvSpPr>
          <p:nvPr/>
        </p:nvSpPr>
        <p:spPr bwMode="auto">
          <a:xfrm>
            <a:off x="1562100" y="3960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53" name="Rectangle 97"/>
          <p:cNvSpPr>
            <a:spLocks noChangeArrowheads="1"/>
          </p:cNvSpPr>
          <p:nvPr/>
        </p:nvSpPr>
        <p:spPr bwMode="auto">
          <a:xfrm>
            <a:off x="2019300" y="4418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26654" name="Rectangle 98"/>
          <p:cNvSpPr>
            <a:spLocks noChangeArrowheads="1"/>
          </p:cNvSpPr>
          <p:nvPr/>
        </p:nvSpPr>
        <p:spPr bwMode="auto">
          <a:xfrm>
            <a:off x="2019300" y="4189413"/>
            <a:ext cx="304800" cy="228600"/>
          </a:xfrm>
          <a:prstGeom prst="rect">
            <a:avLst/>
          </a:prstGeom>
          <a:solidFill>
            <a:srgbClr val="99CC00"/>
          </a:solidFill>
          <a:ln w="9525">
            <a:solidFill>
              <a:schemeClr val="tx1"/>
            </a:solidFill>
            <a:round/>
            <a:headEnd/>
            <a:tailEnd/>
          </a:ln>
        </p:spPr>
        <p:txBody>
          <a:bodyPr/>
          <a:lstStyle/>
          <a:p>
            <a:endParaRPr lang="en-US"/>
          </a:p>
        </p:txBody>
      </p:sp>
      <p:grpSp>
        <p:nvGrpSpPr>
          <p:cNvPr id="3" name="Group 44"/>
          <p:cNvGrpSpPr>
            <a:grpSpLocks/>
          </p:cNvGrpSpPr>
          <p:nvPr/>
        </p:nvGrpSpPr>
        <p:grpSpPr bwMode="auto">
          <a:xfrm>
            <a:off x="0" y="5256213"/>
            <a:ext cx="9144000" cy="1553626"/>
            <a:chOff x="0" y="5256213"/>
            <a:chExt cx="9144000" cy="1553626"/>
          </a:xfrm>
        </p:grpSpPr>
        <p:sp>
          <p:nvSpPr>
            <p:cNvPr id="26663" name="TextBox 5">
              <a:hlinkClick r:id="rId2"/>
            </p:cNvPr>
            <p:cNvSpPr txBox="1">
              <a:spLocks noChangeArrowheads="1"/>
            </p:cNvSpPr>
            <p:nvPr/>
          </p:nvSpPr>
          <p:spPr bwMode="auto">
            <a:xfrm>
              <a:off x="0" y="5256213"/>
              <a:ext cx="9144000" cy="1138773"/>
            </a:xfrm>
            <a:prstGeom prst="rect">
              <a:avLst/>
            </a:prstGeom>
            <a:solidFill>
              <a:schemeClr val="tx1">
                <a:alpha val="6901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dirty="0">
                  <a:solidFill>
                    <a:srgbClr val="FF9900"/>
                  </a:solidFill>
                </a:rPr>
                <a:t>unlikely </a:t>
              </a:r>
              <a:r>
                <a:rPr lang="en-US" sz="3400" b="0" dirty="0">
                  <a:solidFill>
                    <a:schemeClr val="bg1"/>
                  </a:solidFill>
                </a:rPr>
                <a:t>to have happened</a:t>
              </a:r>
              <a:r>
                <a:rPr lang="en-US" sz="3400" dirty="0">
                  <a:solidFill>
                    <a:srgbClr val="99CC00"/>
                  </a:solidFill>
                </a:rPr>
                <a:t> </a:t>
              </a:r>
              <a:r>
                <a:rPr lang="en-US" sz="3400" dirty="0">
                  <a:solidFill>
                    <a:srgbClr val="FF9900"/>
                  </a:solidFill>
                </a:rPr>
                <a:t>by chance</a:t>
              </a:r>
              <a:br>
                <a:rPr lang="en-US" sz="3400" dirty="0">
                  <a:solidFill>
                    <a:srgbClr val="99CC00"/>
                  </a:solidFill>
                </a:rPr>
              </a:br>
              <a:r>
                <a:rPr lang="en-US" sz="3400" b="0" dirty="0">
                  <a:solidFill>
                    <a:schemeClr val="bg1"/>
                  </a:solidFill>
                </a:rPr>
                <a:t>(0.1% dissimilar)</a:t>
              </a:r>
            </a:p>
          </p:txBody>
        </p:sp>
        <p:sp>
          <p:nvSpPr>
            <p:cNvPr id="44" name="Rectangle 43"/>
            <p:cNvSpPr/>
            <p:nvPr/>
          </p:nvSpPr>
          <p:spPr>
            <a:xfrm>
              <a:off x="6279307" y="6440507"/>
              <a:ext cx="2807179" cy="369332"/>
            </a:xfrm>
            <a:prstGeom prst="rect">
              <a:avLst/>
            </a:prstGeom>
          </p:spPr>
          <p:txBody>
            <a:bodyPr wrap="none">
              <a:spAutoFit/>
            </a:bodyPr>
            <a:lstStyle/>
            <a:p>
              <a:r>
                <a:rPr lang="en-US" dirty="0">
                  <a:solidFill>
                    <a:srgbClr val="D9D9D9"/>
                  </a:solidFill>
                </a:rPr>
                <a:t>TTEST </a:t>
              </a:r>
              <a:r>
                <a:rPr lang="en-US" dirty="0" err="1">
                  <a:solidFill>
                    <a:srgbClr val="D9D9D9"/>
                  </a:solidFill>
                </a:rPr>
                <a:t>pvalue</a:t>
              </a:r>
              <a:r>
                <a:rPr lang="en-US" dirty="0">
                  <a:solidFill>
                    <a:srgbClr val="D9D9D9"/>
                  </a:solidFill>
                </a:rPr>
                <a:t> = 0.00097</a:t>
              </a:r>
            </a:p>
          </p:txBody>
        </p:sp>
      </p:grpSp>
      <p:sp>
        <p:nvSpPr>
          <p:cNvPr id="36" name="TextBox 318">
            <a:extLst>
              <a:ext uri="{FF2B5EF4-FFF2-40B4-BE49-F238E27FC236}">
                <a16:creationId xmlns:a16="http://schemas.microsoft.com/office/drawing/2014/main" id="{5B91FAEF-B6A0-874B-9A75-8FCE08DA4384}"/>
              </a:ext>
            </a:extLst>
          </p:cNvPr>
          <p:cNvSpPr txBox="1">
            <a:spLocks noChangeArrowheads="1"/>
          </p:cNvSpPr>
          <p:nvPr/>
        </p:nvSpPr>
        <p:spPr bwMode="auto">
          <a:xfrm>
            <a:off x="455612" y="2876392"/>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37" name="TextBox 318">
            <a:extLst>
              <a:ext uri="{FF2B5EF4-FFF2-40B4-BE49-F238E27FC236}">
                <a16:creationId xmlns:a16="http://schemas.microsoft.com/office/drawing/2014/main" id="{1635A923-5400-D74A-A4BB-F281B401B906}"/>
              </a:ext>
            </a:extLst>
          </p:cNvPr>
          <p:cNvSpPr txBox="1">
            <a:spLocks noChangeArrowheads="1"/>
          </p:cNvSpPr>
          <p:nvPr/>
        </p:nvSpPr>
        <p:spPr bwMode="auto">
          <a:xfrm>
            <a:off x="471812" y="4632516"/>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2" name="Slide Number Placeholder 1">
            <a:extLst>
              <a:ext uri="{FF2B5EF4-FFF2-40B4-BE49-F238E27FC236}">
                <a16:creationId xmlns:a16="http://schemas.microsoft.com/office/drawing/2014/main" id="{F68E5F99-0202-B543-BA06-AD5A499EBE65}"/>
              </a:ext>
            </a:extLst>
          </p:cNvPr>
          <p:cNvSpPr>
            <a:spLocks noGrp="1"/>
          </p:cNvSpPr>
          <p:nvPr>
            <p:ph type="sldNum" sz="quarter" idx="12"/>
          </p:nvPr>
        </p:nvSpPr>
        <p:spPr/>
        <p:txBody>
          <a:bodyPr/>
          <a:lstStyle/>
          <a:p>
            <a:fld id="{803C33BC-767D-8845-BB2C-A473FB4A7552}" type="slidenum">
              <a:rPr lang="en-US" smtClean="0"/>
              <a:pPr/>
              <a:t>79</a:t>
            </a:fld>
            <a:endParaRPr lang="en-US"/>
          </a:p>
        </p:txBody>
      </p:sp>
    </p:spTree>
    <p:extLst>
      <p:ext uri="{BB962C8B-B14F-4D97-AF65-F5344CB8AC3E}">
        <p14:creationId xmlns:p14="http://schemas.microsoft.com/office/powerpoint/2010/main" val="2271190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D4AA82FC-C667-C94C-BEBA-230B528AC9B3}"/>
              </a:ext>
            </a:extLst>
          </p:cNvPr>
          <p:cNvSpPr/>
          <p:nvPr/>
        </p:nvSpPr>
        <p:spPr bwMode="auto">
          <a:xfrm>
            <a:off x="3622764" y="353839"/>
            <a:ext cx="2286000" cy="381000"/>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latin typeface="Arial" pitchFamily="-112" charset="0"/>
                <a:ea typeface="Arial" pitchFamily="-112" charset="0"/>
                <a:cs typeface="Arial" pitchFamily="-112" charset="0"/>
              </a:rPr>
              <a:t>What type of data?</a:t>
            </a:r>
            <a:endParaRPr kumimoji="0" lang="en-US" sz="1800" b="1"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8" name="Rounded Rectangle 7">
            <a:extLst>
              <a:ext uri="{FF2B5EF4-FFF2-40B4-BE49-F238E27FC236}">
                <a16:creationId xmlns:a16="http://schemas.microsoft.com/office/drawing/2014/main" id="{A8CC106A-11FD-0A45-98C9-A5312261E668}"/>
              </a:ext>
            </a:extLst>
          </p:cNvPr>
          <p:cNvSpPr/>
          <p:nvPr/>
        </p:nvSpPr>
        <p:spPr bwMode="auto">
          <a:xfrm>
            <a:off x="727164" y="382727"/>
            <a:ext cx="2008909" cy="646018"/>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independent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9" name="Rounded Rectangle 8">
            <a:extLst>
              <a:ext uri="{FF2B5EF4-FFF2-40B4-BE49-F238E27FC236}">
                <a16:creationId xmlns:a16="http://schemas.microsoft.com/office/drawing/2014/main" id="{5346FDDD-FD7A-CC46-B1C8-B47B2899C491}"/>
              </a:ext>
            </a:extLst>
          </p:cNvPr>
          <p:cNvSpPr/>
          <p:nvPr/>
        </p:nvSpPr>
        <p:spPr bwMode="auto">
          <a:xfrm>
            <a:off x="252034" y="1231612"/>
            <a:ext cx="1203239" cy="744425"/>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continuous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2" name="Rounded Rectangle 11">
            <a:extLst>
              <a:ext uri="{FF2B5EF4-FFF2-40B4-BE49-F238E27FC236}">
                <a16:creationId xmlns:a16="http://schemas.microsoft.com/office/drawing/2014/main" id="{B5180DAB-CEC7-B34D-8FAF-CC858751F435}"/>
              </a:ext>
            </a:extLst>
          </p:cNvPr>
          <p:cNvSpPr/>
          <p:nvPr/>
        </p:nvSpPr>
        <p:spPr bwMode="auto">
          <a:xfrm>
            <a:off x="1771678" y="1248473"/>
            <a:ext cx="1122523" cy="727564"/>
          </a:xfrm>
          <a:prstGeom prst="round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0" dirty="0">
                <a:latin typeface="Arial" pitchFamily="-112" charset="0"/>
                <a:ea typeface="Arial" pitchFamily="-112" charset="0"/>
                <a:cs typeface="Arial" pitchFamily="-112" charset="0"/>
              </a:rPr>
              <a:t>discrete dependent variable</a:t>
            </a:r>
            <a:endParaRPr kumimoji="0" lang="en-US" sz="14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5" name="Rounded Rectangle 14">
            <a:extLst>
              <a:ext uri="{FF2B5EF4-FFF2-40B4-BE49-F238E27FC236}">
                <a16:creationId xmlns:a16="http://schemas.microsoft.com/office/drawing/2014/main" id="{83551895-595B-374D-BF32-8DE1B5C5F63C}"/>
              </a:ext>
            </a:extLst>
          </p:cNvPr>
          <p:cNvSpPr/>
          <p:nvPr/>
        </p:nvSpPr>
        <p:spPr bwMode="auto">
          <a:xfrm>
            <a:off x="252035" y="2209335"/>
            <a:ext cx="1203238" cy="427542"/>
          </a:xfrm>
          <a:prstGeom prst="roundRect">
            <a:avLst/>
          </a:prstGeom>
          <a:solidFill>
            <a:schemeClr val="bg1"/>
          </a:solid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sp>
        <p:nvSpPr>
          <p:cNvPr id="16" name="Rounded Rectangle 15">
            <a:extLst>
              <a:ext uri="{FF2B5EF4-FFF2-40B4-BE49-F238E27FC236}">
                <a16:creationId xmlns:a16="http://schemas.microsoft.com/office/drawing/2014/main" id="{3A15E411-A38E-3A46-B44D-DB34DC4AD610}"/>
              </a:ext>
            </a:extLst>
          </p:cNvPr>
          <p:cNvSpPr/>
          <p:nvPr/>
        </p:nvSpPr>
        <p:spPr bwMode="auto">
          <a:xfrm>
            <a:off x="1793964" y="2163247"/>
            <a:ext cx="1080955" cy="503740"/>
          </a:xfrm>
          <a:prstGeom prst="roundRect">
            <a:avLst/>
          </a:prstGeom>
          <a:solidFill>
            <a:schemeClr val="bg1"/>
          </a:solidFill>
          <a:ln w="635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Logistic</a:t>
            </a:r>
          </a:p>
          <a:p>
            <a:pPr marL="0" marR="0" indent="0" algn="ctr" defTabSz="914400" rtl="0" eaLnBrk="1" fontAlgn="base" latinLnBrk="0" hangingPunct="1">
              <a:lnSpc>
                <a:spcPct val="100000"/>
              </a:lnSpc>
              <a:spcBef>
                <a:spcPct val="0"/>
              </a:spcBef>
              <a:spcAft>
                <a:spcPct val="0"/>
              </a:spcAft>
              <a:buClrTx/>
              <a:buSzTx/>
              <a:buFontTx/>
              <a:buNone/>
              <a:tabLst/>
            </a:pPr>
            <a:r>
              <a:rPr lang="en-US" sz="1200" b="0" dirty="0">
                <a:latin typeface="Arial" pitchFamily="-112" charset="0"/>
                <a:ea typeface="Arial" pitchFamily="-112" charset="0"/>
                <a:cs typeface="Arial" pitchFamily="-112" charset="0"/>
              </a:rPr>
              <a:t>regressions</a:t>
            </a:r>
            <a:endParaRPr kumimoji="0" lang="en-US" sz="1200" b="0" i="0" u="none" strike="noStrike" cap="none" normalizeH="0" baseline="0" dirty="0">
              <a:ln>
                <a:noFill/>
              </a:ln>
              <a:solidFill>
                <a:schemeClr val="tx1"/>
              </a:solidFill>
              <a:effectLst/>
              <a:latin typeface="Arial" pitchFamily="-112" charset="0"/>
              <a:ea typeface="Arial" pitchFamily="-112" charset="0"/>
              <a:cs typeface="Arial" pitchFamily="-112" charset="0"/>
            </a:endParaRPr>
          </a:p>
        </p:txBody>
      </p:sp>
      <p:cxnSp>
        <p:nvCxnSpPr>
          <p:cNvPr id="53" name="Straight Connector 52">
            <a:extLst>
              <a:ext uri="{FF2B5EF4-FFF2-40B4-BE49-F238E27FC236}">
                <a16:creationId xmlns:a16="http://schemas.microsoft.com/office/drawing/2014/main" id="{97BA1E35-649E-A84D-ACCB-AEC3327D3E69}"/>
              </a:ext>
            </a:extLst>
          </p:cNvPr>
          <p:cNvCxnSpPr>
            <a:stCxn id="7" idx="1"/>
            <a:endCxn id="8" idx="3"/>
          </p:cNvCxnSpPr>
          <p:nvPr/>
        </p:nvCxnSpPr>
        <p:spPr bwMode="auto">
          <a:xfrm flipH="1">
            <a:off x="2736073" y="544339"/>
            <a:ext cx="886691" cy="1613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4C768EB8-154E-0344-ABEE-B8382608FA78}"/>
              </a:ext>
            </a:extLst>
          </p:cNvPr>
          <p:cNvCxnSpPr>
            <a:cxnSpLocks/>
            <a:endCxn id="9" idx="0"/>
          </p:cNvCxnSpPr>
          <p:nvPr/>
        </p:nvCxnSpPr>
        <p:spPr bwMode="auto">
          <a:xfrm flipH="1">
            <a:off x="853654" y="1028745"/>
            <a:ext cx="723341" cy="20286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6C36873A-04A8-624A-B6CE-74EA47B6B93B}"/>
              </a:ext>
            </a:extLst>
          </p:cNvPr>
          <p:cNvCxnSpPr>
            <a:cxnSpLocks/>
            <a:stCxn id="8" idx="2"/>
            <a:endCxn id="12" idx="0"/>
          </p:cNvCxnSpPr>
          <p:nvPr/>
        </p:nvCxnSpPr>
        <p:spPr bwMode="auto">
          <a:xfrm>
            <a:off x="1731619" y="1028745"/>
            <a:ext cx="601321" cy="21972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CCD38AB4-A845-AF49-AC82-5E9169F45A8F}"/>
              </a:ext>
            </a:extLst>
          </p:cNvPr>
          <p:cNvCxnSpPr>
            <a:cxnSpLocks/>
            <a:stCxn id="15" idx="0"/>
            <a:endCxn id="9" idx="2"/>
          </p:cNvCxnSpPr>
          <p:nvPr/>
        </p:nvCxnSpPr>
        <p:spPr bwMode="auto">
          <a:xfrm flipV="1">
            <a:off x="853654" y="1976037"/>
            <a:ext cx="0" cy="2332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C0D54579-2E4C-E94F-8479-1E7DD65095F6}"/>
              </a:ext>
            </a:extLst>
          </p:cNvPr>
          <p:cNvCxnSpPr>
            <a:cxnSpLocks/>
            <a:stCxn id="16" idx="0"/>
            <a:endCxn id="12" idx="2"/>
          </p:cNvCxnSpPr>
          <p:nvPr/>
        </p:nvCxnSpPr>
        <p:spPr bwMode="auto">
          <a:xfrm flipH="1" flipV="1">
            <a:off x="2332940" y="1976037"/>
            <a:ext cx="1502" cy="18721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7" name="Rectangle 76">
            <a:extLst>
              <a:ext uri="{FF2B5EF4-FFF2-40B4-BE49-F238E27FC236}">
                <a16:creationId xmlns:a16="http://schemas.microsoft.com/office/drawing/2014/main" id="{9C4AC5A8-44EA-4E40-9F7C-DE98F2234EC4}"/>
              </a:ext>
            </a:extLst>
          </p:cNvPr>
          <p:cNvSpPr/>
          <p:nvPr/>
        </p:nvSpPr>
        <p:spPr>
          <a:xfrm>
            <a:off x="2894201" y="2069642"/>
            <a:ext cx="2151437" cy="523220"/>
          </a:xfrm>
          <a:prstGeom prst="rect">
            <a:avLst/>
          </a:prstGeom>
        </p:spPr>
        <p:txBody>
          <a:bodyPr wrap="square">
            <a:spAutoFit/>
          </a:bodyPr>
          <a:lstStyle/>
          <a:p>
            <a:r>
              <a:rPr lang="en-US" sz="1400" dirty="0">
                <a:solidFill>
                  <a:srgbClr val="FF9900"/>
                </a:solidFill>
              </a:rPr>
              <a:t>won’t look </a:t>
            </a:r>
          </a:p>
          <a:p>
            <a:r>
              <a:rPr lang="en-US" sz="1400" dirty="0">
                <a:solidFill>
                  <a:srgbClr val="FF9900"/>
                </a:solidFill>
              </a:rPr>
              <a:t>at it</a:t>
            </a:r>
          </a:p>
        </p:txBody>
      </p:sp>
      <p:sp>
        <p:nvSpPr>
          <p:cNvPr id="14" name="TextBox 9">
            <a:extLst>
              <a:ext uri="{FF2B5EF4-FFF2-40B4-BE49-F238E27FC236}">
                <a16:creationId xmlns:a16="http://schemas.microsoft.com/office/drawing/2014/main" id="{212CA832-152E-D44E-86AB-E7579DD21505}"/>
              </a:ext>
            </a:extLst>
          </p:cNvPr>
          <p:cNvSpPr txBox="1">
            <a:spLocks noChangeArrowheads="1"/>
          </p:cNvSpPr>
          <p:nvPr/>
        </p:nvSpPr>
        <p:spPr bwMode="auto">
          <a:xfrm>
            <a:off x="0" y="6047601"/>
            <a:ext cx="9144000" cy="553998"/>
          </a:xfrm>
          <a:prstGeom prst="rect">
            <a:avLst/>
          </a:prstGeom>
          <a:solidFill>
            <a:schemeClr val="tx1">
              <a:alpha val="5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000" b="0" dirty="0">
                <a:solidFill>
                  <a:schemeClr val="bg1"/>
                </a:solidFill>
              </a:rPr>
              <a:t>we are looking at this part of the graph</a:t>
            </a:r>
          </a:p>
        </p:txBody>
      </p:sp>
      <p:sp>
        <p:nvSpPr>
          <p:cNvPr id="2" name="Slide Number Placeholder 1">
            <a:extLst>
              <a:ext uri="{FF2B5EF4-FFF2-40B4-BE49-F238E27FC236}">
                <a16:creationId xmlns:a16="http://schemas.microsoft.com/office/drawing/2014/main" id="{8B43C234-B958-4A46-9F6E-84D77F60D5A8}"/>
              </a:ext>
            </a:extLst>
          </p:cNvPr>
          <p:cNvSpPr>
            <a:spLocks noGrp="1"/>
          </p:cNvSpPr>
          <p:nvPr>
            <p:ph type="sldNum" sz="quarter" idx="12"/>
          </p:nvPr>
        </p:nvSpPr>
        <p:spPr/>
        <p:txBody>
          <a:bodyPr/>
          <a:lstStyle/>
          <a:p>
            <a:fld id="{803C33BC-767D-8845-BB2C-A473FB4A7552}" type="slidenum">
              <a:rPr lang="en-US" smtClean="0"/>
              <a:pPr/>
              <a:t>8</a:t>
            </a:fld>
            <a:endParaRPr lang="en-US"/>
          </a:p>
        </p:txBody>
      </p:sp>
    </p:spTree>
    <p:extLst>
      <p:ext uri="{BB962C8B-B14F-4D97-AF65-F5344CB8AC3E}">
        <p14:creationId xmlns:p14="http://schemas.microsoft.com/office/powerpoint/2010/main" val="2733459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92" name="TextBox 5">
            <a:hlinkClick r:id="rId2"/>
          </p:cNvPr>
          <p:cNvSpPr txBox="1">
            <a:spLocks noChangeArrowheads="1"/>
          </p:cNvSpPr>
          <p:nvPr/>
        </p:nvSpPr>
        <p:spPr bwMode="auto">
          <a:xfrm>
            <a:off x="0" y="5256213"/>
            <a:ext cx="9144000" cy="615553"/>
          </a:xfrm>
          <a:prstGeom prst="rect">
            <a:avLst/>
          </a:prstGeom>
          <a:solidFill>
            <a:schemeClr val="tx1">
              <a:alpha val="69019"/>
            </a:schemeClr>
          </a:solidFill>
          <a:ln w="9525">
            <a:noFill/>
            <a:miter lim="800000"/>
            <a:headEnd/>
            <a:tailEnd/>
          </a:ln>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400" b="0" dirty="0">
                <a:solidFill>
                  <a:schemeClr val="bg1"/>
                </a:solidFill>
              </a:rPr>
              <a:t>want to verify this: </a:t>
            </a:r>
            <a:r>
              <a:rPr lang="en-US" sz="3400" dirty="0">
                <a:solidFill>
                  <a:srgbClr val="99CC00"/>
                </a:solidFill>
              </a:rPr>
              <a:t>run a t-test</a:t>
            </a:r>
            <a:endParaRPr lang="en-US" sz="3400" b="0" dirty="0">
              <a:solidFill>
                <a:schemeClr val="bg1"/>
              </a:solidFill>
            </a:endParaRPr>
          </a:p>
        </p:txBody>
      </p:sp>
      <p:sp>
        <p:nvSpPr>
          <p:cNvPr id="2" name="Rectangle 1"/>
          <p:cNvSpPr/>
          <p:nvPr/>
        </p:nvSpPr>
        <p:spPr>
          <a:xfrm>
            <a:off x="2133600" y="2133600"/>
            <a:ext cx="5638800" cy="1323439"/>
          </a:xfrm>
          <a:prstGeom prst="rect">
            <a:avLst/>
          </a:prstGeom>
        </p:spPr>
        <p:txBody>
          <a:bodyPr wrap="square">
            <a:spAutoFit/>
          </a:bodyPr>
          <a:lstStyle/>
          <a:p>
            <a:r>
              <a:rPr lang="en-US" sz="4000" dirty="0">
                <a:solidFill>
                  <a:srgbClr val="99CC00"/>
                </a:solidFill>
              </a:rPr>
              <a:t>(student</a:t>
            </a:r>
            <a:r>
              <a:rPr lang="ja-JP" altLang="en-US" sz="4000" dirty="0">
                <a:solidFill>
                  <a:srgbClr val="99CC00"/>
                </a:solidFill>
              </a:rPr>
              <a:t>’</a:t>
            </a:r>
            <a:r>
              <a:rPr lang="en-US" sz="4000" dirty="0">
                <a:solidFill>
                  <a:srgbClr val="99CC00"/>
                </a:solidFill>
              </a:rPr>
              <a:t>s) t-test</a:t>
            </a:r>
          </a:p>
          <a:p>
            <a:r>
              <a:rPr lang="en-US" sz="4000" b="0" dirty="0"/>
              <a:t>return a </a:t>
            </a:r>
            <a:r>
              <a:rPr lang="en-US" sz="4000" u="sng" dirty="0"/>
              <a:t>p-value</a:t>
            </a:r>
          </a:p>
        </p:txBody>
      </p:sp>
      <p:sp>
        <p:nvSpPr>
          <p:cNvPr id="3" name="Slide Number Placeholder 2">
            <a:extLst>
              <a:ext uri="{FF2B5EF4-FFF2-40B4-BE49-F238E27FC236}">
                <a16:creationId xmlns:a16="http://schemas.microsoft.com/office/drawing/2014/main" id="{3008F33E-3D0E-5344-BD18-57DBE77569E4}"/>
              </a:ext>
            </a:extLst>
          </p:cNvPr>
          <p:cNvSpPr>
            <a:spLocks noGrp="1"/>
          </p:cNvSpPr>
          <p:nvPr>
            <p:ph type="sldNum" sz="quarter" idx="12"/>
          </p:nvPr>
        </p:nvSpPr>
        <p:spPr/>
        <p:txBody>
          <a:bodyPr/>
          <a:lstStyle/>
          <a:p>
            <a:fld id="{803C33BC-767D-8845-BB2C-A473FB4A7552}" type="slidenum">
              <a:rPr lang="en-US" smtClean="0"/>
              <a:pPr/>
              <a:t>80</a:t>
            </a:fld>
            <a:endParaRPr lang="en-US"/>
          </a:p>
        </p:txBody>
      </p:sp>
    </p:spTree>
    <p:extLst>
      <p:ext uri="{BB962C8B-B14F-4D97-AF65-F5344CB8AC3E}">
        <p14:creationId xmlns:p14="http://schemas.microsoft.com/office/powerpoint/2010/main" val="166809484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r>
              <a:rPr lang="en-US" sz="5600" b="1" dirty="0">
                <a:solidFill>
                  <a:schemeClr val="tx1"/>
                </a:solidFill>
                <a:latin typeface="Arial" charset="0"/>
                <a:cs typeface="Arial" charset="0"/>
              </a:rPr>
              <a:t>significance level ::</a:t>
            </a:r>
          </a:p>
          <a:p>
            <a:r>
              <a:rPr lang="en-US" dirty="0">
                <a:latin typeface="Arial" charset="0"/>
                <a:cs typeface="Arial" charset="0"/>
              </a:rPr>
              <a:t>If a test of significance gives a </a:t>
            </a:r>
            <a:r>
              <a:rPr lang="en-US" b="1" dirty="0">
                <a:solidFill>
                  <a:srgbClr val="99CC00"/>
                </a:solidFill>
                <a:latin typeface="Arial" charset="0"/>
                <a:cs typeface="Arial" charset="0"/>
              </a:rPr>
              <a:t>p-value lower </a:t>
            </a:r>
            <a:r>
              <a:rPr lang="en-US" dirty="0">
                <a:latin typeface="Arial" charset="0"/>
                <a:cs typeface="Arial" charset="0"/>
              </a:rPr>
              <a:t>than the significance level, such results are informally referred to as 'statistically significant</a:t>
            </a:r>
            <a:r>
              <a:rPr lang="ja-JP" altLang="en-US">
                <a:latin typeface="Arial" charset="0"/>
                <a:cs typeface="Arial" charset="0"/>
              </a:rPr>
              <a:t>’</a:t>
            </a:r>
            <a:r>
              <a:rPr lang="en-US" dirty="0">
                <a:latin typeface="Arial" charset="0"/>
                <a:cs typeface="Arial" charset="0"/>
              </a:rPr>
              <a:t>.</a:t>
            </a:r>
          </a:p>
          <a:p>
            <a:endParaRPr lang="en-US" dirty="0">
              <a:latin typeface="Arial" charset="0"/>
              <a:cs typeface="Arial" charset="0"/>
            </a:endParaRPr>
          </a:p>
          <a:p>
            <a:r>
              <a:rPr lang="en-US" dirty="0">
                <a:latin typeface="Arial" charset="0"/>
                <a:cs typeface="Arial" charset="0"/>
              </a:rPr>
              <a:t>Popular levels of significance are 10% (0.1), 5% (0.05),</a:t>
            </a:r>
            <a:br>
              <a:rPr lang="en-US" dirty="0">
                <a:latin typeface="Arial" charset="0"/>
                <a:cs typeface="Arial" charset="0"/>
              </a:rPr>
            </a:br>
            <a:r>
              <a:rPr lang="en-US" dirty="0">
                <a:latin typeface="Arial" charset="0"/>
                <a:cs typeface="Arial" charset="0"/>
              </a:rPr>
              <a:t>1% (0.01), 0.5% (0.005), and 0.1% (0.001).</a:t>
            </a:r>
          </a:p>
        </p:txBody>
      </p:sp>
      <p:sp>
        <p:nvSpPr>
          <p:cNvPr id="8" name="Rounded Rectangle 7"/>
          <p:cNvSpPr/>
          <p:nvPr/>
        </p:nvSpPr>
        <p:spPr bwMode="auto">
          <a:xfrm>
            <a:off x="6400800" y="4953000"/>
            <a:ext cx="1649412" cy="838200"/>
          </a:xfrm>
          <a:prstGeom prst="roundRect">
            <a:avLst>
              <a:gd name="adj" fmla="val 50000"/>
            </a:avLst>
          </a:prstGeom>
          <a:noFill/>
          <a:ln w="76200" cap="flat" cmpd="sng" algn="ctr">
            <a:solidFill>
              <a:srgbClr val="99CC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sp>
        <p:nvSpPr>
          <p:cNvPr id="2" name="Slide Number Placeholder 1">
            <a:extLst>
              <a:ext uri="{FF2B5EF4-FFF2-40B4-BE49-F238E27FC236}">
                <a16:creationId xmlns:a16="http://schemas.microsoft.com/office/drawing/2014/main" id="{AE3F906B-EFFB-6D40-B2E1-0E36A2207B3C}"/>
              </a:ext>
            </a:extLst>
          </p:cNvPr>
          <p:cNvSpPr>
            <a:spLocks noGrp="1"/>
          </p:cNvSpPr>
          <p:nvPr>
            <p:ph type="sldNum" sz="quarter" idx="12"/>
          </p:nvPr>
        </p:nvSpPr>
        <p:spPr/>
        <p:txBody>
          <a:bodyPr/>
          <a:lstStyle/>
          <a:p>
            <a:fld id="{803C33BC-767D-8845-BB2C-A473FB4A7552}" type="slidenum">
              <a:rPr lang="en-US" smtClean="0"/>
              <a:pPr/>
              <a:t>81</a:t>
            </a:fld>
            <a:endParaRPr lang="en-US"/>
          </a:p>
        </p:txBody>
      </p:sp>
    </p:spTree>
    <p:extLst>
      <p:ext uri="{BB962C8B-B14F-4D97-AF65-F5344CB8AC3E}">
        <p14:creationId xmlns:p14="http://schemas.microsoft.com/office/powerpoint/2010/main" val="1204448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6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2" grpId="0" build="p"/>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pPr algn="r"/>
            <a:r>
              <a:rPr lang="en-US" dirty="0">
                <a:latin typeface="Arial" charset="0"/>
                <a:cs typeface="Arial" charset="0"/>
              </a:rPr>
              <a:t>i.e., oddly, when we want to prove that they are different, we ask </a:t>
            </a:r>
            <a:r>
              <a:rPr lang="en-US" b="1" dirty="0">
                <a:solidFill>
                  <a:srgbClr val="99CC00"/>
                </a:solidFill>
                <a:latin typeface="Arial" charset="0"/>
                <a:cs typeface="Arial" charset="0"/>
              </a:rPr>
              <a:t>whether they are the same…</a:t>
            </a:r>
          </a:p>
          <a:p>
            <a:r>
              <a:rPr lang="en-US" dirty="0">
                <a:latin typeface="Arial" charset="0"/>
                <a:cs typeface="Arial" charset="0"/>
              </a:rPr>
              <a:t> </a:t>
            </a:r>
          </a:p>
        </p:txBody>
      </p:sp>
      <p:sp>
        <p:nvSpPr>
          <p:cNvPr id="2" name="Slide Number Placeholder 1">
            <a:extLst>
              <a:ext uri="{FF2B5EF4-FFF2-40B4-BE49-F238E27FC236}">
                <a16:creationId xmlns:a16="http://schemas.microsoft.com/office/drawing/2014/main" id="{3836AFAF-C01F-494E-B32A-4996E6376895}"/>
              </a:ext>
            </a:extLst>
          </p:cNvPr>
          <p:cNvSpPr>
            <a:spLocks noGrp="1"/>
          </p:cNvSpPr>
          <p:nvPr>
            <p:ph type="sldNum" sz="quarter" idx="12"/>
          </p:nvPr>
        </p:nvSpPr>
        <p:spPr/>
        <p:txBody>
          <a:bodyPr/>
          <a:lstStyle/>
          <a:p>
            <a:fld id="{803C33BC-767D-8845-BB2C-A473FB4A7552}" type="slidenum">
              <a:rPr lang="en-US" smtClean="0"/>
              <a:pPr/>
              <a:t>82</a:t>
            </a:fld>
            <a:endParaRPr lang="en-US"/>
          </a:p>
        </p:txBody>
      </p:sp>
    </p:spTree>
    <p:extLst>
      <p:ext uri="{BB962C8B-B14F-4D97-AF65-F5344CB8AC3E}">
        <p14:creationId xmlns:p14="http://schemas.microsoft.com/office/powerpoint/2010/main" val="1072756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938" name="Straight Connector 61"/>
          <p:cNvCxnSpPr>
            <a:cxnSpLocks noChangeShapeType="1"/>
          </p:cNvCxnSpPr>
          <p:nvPr/>
        </p:nvCxnSpPr>
        <p:spPr bwMode="auto">
          <a:xfrm rot="5400000">
            <a:off x="-153193" y="2286794"/>
            <a:ext cx="12192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9939" name="Straight Connector 62"/>
          <p:cNvCxnSpPr>
            <a:cxnSpLocks noChangeShapeType="1"/>
          </p:cNvCxnSpPr>
          <p:nvPr/>
        </p:nvCxnSpPr>
        <p:spPr bwMode="auto">
          <a:xfrm rot="10800000" flipV="1">
            <a:off x="457200" y="2895600"/>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39940" name="Rectangle 41"/>
          <p:cNvSpPr>
            <a:spLocks noChangeArrowheads="1"/>
          </p:cNvSpPr>
          <p:nvPr/>
        </p:nvSpPr>
        <p:spPr bwMode="auto">
          <a:xfrm>
            <a:off x="15748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41" name="Rectangle 42"/>
          <p:cNvSpPr>
            <a:spLocks noChangeArrowheads="1"/>
          </p:cNvSpPr>
          <p:nvPr/>
        </p:nvSpPr>
        <p:spPr bwMode="auto">
          <a:xfrm>
            <a:off x="15748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42" name="Rectangle 45"/>
          <p:cNvSpPr>
            <a:spLocks noChangeArrowheads="1"/>
          </p:cNvSpPr>
          <p:nvPr/>
        </p:nvSpPr>
        <p:spPr bwMode="auto">
          <a:xfrm>
            <a:off x="20320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43" name="Rectangle 46"/>
          <p:cNvSpPr>
            <a:spLocks noChangeArrowheads="1"/>
          </p:cNvSpPr>
          <p:nvPr/>
        </p:nvSpPr>
        <p:spPr bwMode="auto">
          <a:xfrm>
            <a:off x="20320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44" name="Rectangle 47"/>
          <p:cNvSpPr>
            <a:spLocks noChangeArrowheads="1"/>
          </p:cNvSpPr>
          <p:nvPr/>
        </p:nvSpPr>
        <p:spPr bwMode="auto">
          <a:xfrm>
            <a:off x="2032000" y="2209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45" name="Rectangle 49"/>
          <p:cNvSpPr>
            <a:spLocks noChangeArrowheads="1"/>
          </p:cNvSpPr>
          <p:nvPr/>
        </p:nvSpPr>
        <p:spPr bwMode="auto">
          <a:xfrm>
            <a:off x="24892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46" name="Rectangle 50"/>
          <p:cNvSpPr>
            <a:spLocks noChangeArrowheads="1"/>
          </p:cNvSpPr>
          <p:nvPr/>
        </p:nvSpPr>
        <p:spPr bwMode="auto">
          <a:xfrm>
            <a:off x="24892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47" name="Rectangle 51"/>
          <p:cNvSpPr>
            <a:spLocks noChangeArrowheads="1"/>
          </p:cNvSpPr>
          <p:nvPr/>
        </p:nvSpPr>
        <p:spPr bwMode="auto">
          <a:xfrm>
            <a:off x="2489200" y="2209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48" name="Rectangle 77"/>
          <p:cNvSpPr>
            <a:spLocks noChangeArrowheads="1"/>
          </p:cNvSpPr>
          <p:nvPr/>
        </p:nvSpPr>
        <p:spPr bwMode="auto">
          <a:xfrm>
            <a:off x="2489200" y="19812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49" name="Rectangle 78"/>
          <p:cNvSpPr>
            <a:spLocks noChangeArrowheads="1"/>
          </p:cNvSpPr>
          <p:nvPr/>
        </p:nvSpPr>
        <p:spPr bwMode="auto">
          <a:xfrm>
            <a:off x="2946400" y="2667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50" name="Rectangle 79"/>
          <p:cNvSpPr>
            <a:spLocks noChangeArrowheads="1"/>
          </p:cNvSpPr>
          <p:nvPr/>
        </p:nvSpPr>
        <p:spPr bwMode="auto">
          <a:xfrm>
            <a:off x="2946400" y="2438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51" name="Rectangle 80"/>
          <p:cNvSpPr>
            <a:spLocks noChangeArrowheads="1"/>
          </p:cNvSpPr>
          <p:nvPr/>
        </p:nvSpPr>
        <p:spPr bwMode="auto">
          <a:xfrm>
            <a:off x="2946400" y="2209800"/>
            <a:ext cx="304800" cy="228600"/>
          </a:xfrm>
          <a:prstGeom prst="rect">
            <a:avLst/>
          </a:prstGeom>
          <a:solidFill>
            <a:srgbClr val="99CC00"/>
          </a:solidFill>
          <a:ln w="9525">
            <a:solidFill>
              <a:schemeClr val="tx1"/>
            </a:solidFill>
            <a:round/>
            <a:headEnd/>
            <a:tailEnd/>
          </a:ln>
        </p:spPr>
        <p:txBody>
          <a:bodyPr/>
          <a:lstStyle/>
          <a:p>
            <a:endParaRPr lang="en-US"/>
          </a:p>
        </p:txBody>
      </p:sp>
      <p:cxnSp>
        <p:nvCxnSpPr>
          <p:cNvPr id="39952" name="Straight Connector 83"/>
          <p:cNvCxnSpPr>
            <a:cxnSpLocks noChangeShapeType="1"/>
          </p:cNvCxnSpPr>
          <p:nvPr/>
        </p:nvCxnSpPr>
        <p:spPr bwMode="auto">
          <a:xfrm rot="5400000">
            <a:off x="4862513" y="2209800"/>
            <a:ext cx="1220787"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9953" name="Straight Connector 84"/>
          <p:cNvCxnSpPr>
            <a:cxnSpLocks noChangeShapeType="1"/>
          </p:cNvCxnSpPr>
          <p:nvPr/>
        </p:nvCxnSpPr>
        <p:spPr bwMode="auto">
          <a:xfrm rot="10800000" flipV="1">
            <a:off x="5473700" y="2819400"/>
            <a:ext cx="3048000"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39954" name="Rectangle 85"/>
          <p:cNvSpPr>
            <a:spLocks noChangeArrowheads="1"/>
          </p:cNvSpPr>
          <p:nvPr/>
        </p:nvSpPr>
        <p:spPr bwMode="auto">
          <a:xfrm>
            <a:off x="6096000" y="2590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55" name="Rectangle 86"/>
          <p:cNvSpPr>
            <a:spLocks noChangeArrowheads="1"/>
          </p:cNvSpPr>
          <p:nvPr/>
        </p:nvSpPr>
        <p:spPr bwMode="auto">
          <a:xfrm>
            <a:off x="6096000" y="23622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56" name="Rectangle 87"/>
          <p:cNvSpPr>
            <a:spLocks noChangeArrowheads="1"/>
          </p:cNvSpPr>
          <p:nvPr/>
        </p:nvSpPr>
        <p:spPr bwMode="auto">
          <a:xfrm>
            <a:off x="6096000" y="21336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57" name="Rectangle 89"/>
          <p:cNvSpPr>
            <a:spLocks noChangeArrowheads="1"/>
          </p:cNvSpPr>
          <p:nvPr/>
        </p:nvSpPr>
        <p:spPr bwMode="auto">
          <a:xfrm>
            <a:off x="6553200" y="2590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58" name="Rectangle 90"/>
          <p:cNvSpPr>
            <a:spLocks noChangeArrowheads="1"/>
          </p:cNvSpPr>
          <p:nvPr/>
        </p:nvSpPr>
        <p:spPr bwMode="auto">
          <a:xfrm>
            <a:off x="6553200" y="23622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59" name="Rectangle 91"/>
          <p:cNvSpPr>
            <a:spLocks noChangeArrowheads="1"/>
          </p:cNvSpPr>
          <p:nvPr/>
        </p:nvSpPr>
        <p:spPr bwMode="auto">
          <a:xfrm>
            <a:off x="6553200" y="21336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60" name="Rectangle 92"/>
          <p:cNvSpPr>
            <a:spLocks noChangeArrowheads="1"/>
          </p:cNvSpPr>
          <p:nvPr/>
        </p:nvSpPr>
        <p:spPr bwMode="auto">
          <a:xfrm>
            <a:off x="6553200" y="19050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61" name="Rectangle 93"/>
          <p:cNvSpPr>
            <a:spLocks noChangeArrowheads="1"/>
          </p:cNvSpPr>
          <p:nvPr/>
        </p:nvSpPr>
        <p:spPr bwMode="auto">
          <a:xfrm>
            <a:off x="7010400" y="2590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62" name="Rectangle 94"/>
          <p:cNvSpPr>
            <a:spLocks noChangeArrowheads="1"/>
          </p:cNvSpPr>
          <p:nvPr/>
        </p:nvSpPr>
        <p:spPr bwMode="auto">
          <a:xfrm>
            <a:off x="7010400" y="23622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63" name="Rectangle 95"/>
          <p:cNvSpPr>
            <a:spLocks noChangeArrowheads="1"/>
          </p:cNvSpPr>
          <p:nvPr/>
        </p:nvSpPr>
        <p:spPr bwMode="auto">
          <a:xfrm>
            <a:off x="7010400" y="21336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64" name="Rectangle 97"/>
          <p:cNvSpPr>
            <a:spLocks noChangeArrowheads="1"/>
          </p:cNvSpPr>
          <p:nvPr/>
        </p:nvSpPr>
        <p:spPr bwMode="auto">
          <a:xfrm>
            <a:off x="7467600" y="25908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65" name="Rectangle 98"/>
          <p:cNvSpPr>
            <a:spLocks noChangeArrowheads="1"/>
          </p:cNvSpPr>
          <p:nvPr/>
        </p:nvSpPr>
        <p:spPr bwMode="auto">
          <a:xfrm>
            <a:off x="7467600" y="23622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9974" name="TextBox 8"/>
          <p:cNvSpPr txBox="1">
            <a:spLocks noChangeArrowheads="1"/>
          </p:cNvSpPr>
          <p:nvPr/>
        </p:nvSpPr>
        <p:spPr bwMode="auto">
          <a:xfrm>
            <a:off x="3733800" y="2895600"/>
            <a:ext cx="1611313" cy="163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0" dirty="0" err="1"/>
              <a:t>vs</a:t>
            </a:r>
            <a:endParaRPr lang="en-US" sz="10000" dirty="0"/>
          </a:p>
        </p:txBody>
      </p:sp>
      <p:sp>
        <p:nvSpPr>
          <p:cNvPr id="39975" name="TextBox 5">
            <a:hlinkClick r:id="rId2"/>
          </p:cNvPr>
          <p:cNvSpPr txBox="1">
            <a:spLocks noChangeArrowheads="1"/>
          </p:cNvSpPr>
          <p:nvPr/>
        </p:nvSpPr>
        <p:spPr bwMode="auto">
          <a:xfrm>
            <a:off x="0" y="5256213"/>
            <a:ext cx="9144000" cy="1200150"/>
          </a:xfrm>
          <a:prstGeom prst="rect">
            <a:avLst/>
          </a:prstGeom>
          <a:solidFill>
            <a:schemeClr val="tx1">
              <a:alpha val="6901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dirty="0">
                <a:solidFill>
                  <a:srgbClr val="99CC00"/>
                </a:solidFill>
              </a:rPr>
              <a:t>null hypothesis: </a:t>
            </a:r>
            <a:r>
              <a:rPr lang="en-US" sz="3600" b="0" dirty="0">
                <a:solidFill>
                  <a:schemeClr val="bg1"/>
                </a:solidFill>
              </a:rPr>
              <a:t>both data sets are from same mechanism</a:t>
            </a:r>
          </a:p>
        </p:txBody>
      </p:sp>
      <p:sp>
        <p:nvSpPr>
          <p:cNvPr id="34" name="TextBox 318">
            <a:extLst>
              <a:ext uri="{FF2B5EF4-FFF2-40B4-BE49-F238E27FC236}">
                <a16:creationId xmlns:a16="http://schemas.microsoft.com/office/drawing/2014/main" id="{0D956176-AE98-AD45-A431-BA961167F2D3}"/>
              </a:ext>
            </a:extLst>
          </p:cNvPr>
          <p:cNvSpPr txBox="1">
            <a:spLocks noChangeArrowheads="1"/>
          </p:cNvSpPr>
          <p:nvPr/>
        </p:nvSpPr>
        <p:spPr bwMode="auto">
          <a:xfrm>
            <a:off x="455612" y="2876392"/>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35" name="TextBox 318">
            <a:extLst>
              <a:ext uri="{FF2B5EF4-FFF2-40B4-BE49-F238E27FC236}">
                <a16:creationId xmlns:a16="http://schemas.microsoft.com/office/drawing/2014/main" id="{563B5B16-1837-F446-8AAA-E040B2CBC1F7}"/>
              </a:ext>
            </a:extLst>
          </p:cNvPr>
          <p:cNvSpPr txBox="1">
            <a:spLocks noChangeArrowheads="1"/>
          </p:cNvSpPr>
          <p:nvPr/>
        </p:nvSpPr>
        <p:spPr bwMode="auto">
          <a:xfrm>
            <a:off x="5501337" y="2825869"/>
            <a:ext cx="3018775"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000" dirty="0"/>
              <a:t>2.5-3s    3-3.5s   3.5-4s   4-4.5s    4.5-5s   5-5.5s</a:t>
            </a:r>
          </a:p>
        </p:txBody>
      </p:sp>
      <p:sp>
        <p:nvSpPr>
          <p:cNvPr id="2" name="Slide Number Placeholder 1">
            <a:extLst>
              <a:ext uri="{FF2B5EF4-FFF2-40B4-BE49-F238E27FC236}">
                <a16:creationId xmlns:a16="http://schemas.microsoft.com/office/drawing/2014/main" id="{723A9DE1-7854-F54D-A59A-D58FFC7D544C}"/>
              </a:ext>
            </a:extLst>
          </p:cNvPr>
          <p:cNvSpPr>
            <a:spLocks noGrp="1"/>
          </p:cNvSpPr>
          <p:nvPr>
            <p:ph type="sldNum" sz="quarter" idx="12"/>
          </p:nvPr>
        </p:nvSpPr>
        <p:spPr/>
        <p:txBody>
          <a:bodyPr/>
          <a:lstStyle/>
          <a:p>
            <a:fld id="{803C33BC-767D-8845-BB2C-A473FB4A7552}" type="slidenum">
              <a:rPr lang="en-US" smtClean="0"/>
              <a:pPr/>
              <a:t>83</a:t>
            </a:fld>
            <a:endParaRPr lang="en-US"/>
          </a:p>
        </p:txBody>
      </p:sp>
    </p:spTree>
    <p:extLst>
      <p:ext uri="{BB962C8B-B14F-4D97-AF65-F5344CB8AC3E}">
        <p14:creationId xmlns:p14="http://schemas.microsoft.com/office/powerpoint/2010/main" val="1128563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p:cNvSpPr>
            <a:spLocks noGrp="1"/>
          </p:cNvSpPr>
          <p:nvPr>
            <p:ph idx="1"/>
          </p:nvPr>
        </p:nvSpPr>
        <p:spPr/>
        <p:txBody>
          <a:bodyPr/>
          <a:lstStyle/>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r>
              <a:rPr lang="en-US">
                <a:latin typeface="Arial" charset="0"/>
                <a:cs typeface="Arial" charset="0"/>
              </a:rPr>
              <a:t>we are running stats in the hope that we will be able to </a:t>
            </a:r>
            <a:r>
              <a:rPr lang="en-US" b="1">
                <a:solidFill>
                  <a:srgbClr val="99CC00"/>
                </a:solidFill>
                <a:latin typeface="Arial" charset="0"/>
                <a:cs typeface="Arial" charset="0"/>
              </a:rPr>
              <a:t>reject </a:t>
            </a:r>
            <a:r>
              <a:rPr lang="en-US">
                <a:latin typeface="Arial" charset="0"/>
                <a:cs typeface="Arial" charset="0"/>
              </a:rPr>
              <a:t>the null hypothesis</a:t>
            </a:r>
          </a:p>
          <a:p>
            <a:endParaRPr lang="en-US">
              <a:latin typeface="Arial" charset="0"/>
              <a:cs typeface="Arial" charset="0"/>
            </a:endParaRPr>
          </a:p>
          <a:p>
            <a:endParaRPr lang="en-US">
              <a:latin typeface="Arial" charset="0"/>
              <a:cs typeface="Arial" charset="0"/>
            </a:endParaRPr>
          </a:p>
        </p:txBody>
      </p:sp>
      <p:sp>
        <p:nvSpPr>
          <p:cNvPr id="2" name="Slide Number Placeholder 1">
            <a:extLst>
              <a:ext uri="{FF2B5EF4-FFF2-40B4-BE49-F238E27FC236}">
                <a16:creationId xmlns:a16="http://schemas.microsoft.com/office/drawing/2014/main" id="{5FBEDE1A-4C94-8445-8B50-0C88389EFE02}"/>
              </a:ext>
            </a:extLst>
          </p:cNvPr>
          <p:cNvSpPr>
            <a:spLocks noGrp="1"/>
          </p:cNvSpPr>
          <p:nvPr>
            <p:ph type="sldNum" sz="quarter" idx="12"/>
          </p:nvPr>
        </p:nvSpPr>
        <p:spPr/>
        <p:txBody>
          <a:bodyPr/>
          <a:lstStyle/>
          <a:p>
            <a:fld id="{803C33BC-767D-8845-BB2C-A473FB4A7552}" type="slidenum">
              <a:rPr lang="en-US" smtClean="0"/>
              <a:pPr/>
              <a:t>84</a:t>
            </a:fld>
            <a:endParaRPr lang="en-US"/>
          </a:p>
        </p:txBody>
      </p:sp>
    </p:spTree>
    <p:extLst>
      <p:ext uri="{BB962C8B-B14F-4D97-AF65-F5344CB8AC3E}">
        <p14:creationId xmlns:p14="http://schemas.microsoft.com/office/powerpoint/2010/main" val="25857784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509000" cy="4525963"/>
          </a:xfrm>
        </p:spPr>
        <p:txBody>
          <a:bodyPr/>
          <a:lstStyle/>
          <a:p>
            <a:endParaRPr lang="en-US" dirty="0">
              <a:solidFill>
                <a:srgbClr val="000000"/>
              </a:solidFill>
              <a:latin typeface="Arial" charset="0"/>
              <a:cs typeface="Arial" charset="0"/>
            </a:endParaRPr>
          </a:p>
          <a:p>
            <a:endParaRPr lang="en-US" dirty="0">
              <a:solidFill>
                <a:srgbClr val="000000"/>
              </a:solidFill>
              <a:latin typeface="Arial" charset="0"/>
              <a:cs typeface="Arial" charset="0"/>
            </a:endParaRPr>
          </a:p>
          <a:p>
            <a:endParaRPr lang="en-US" dirty="0">
              <a:solidFill>
                <a:srgbClr val="000000"/>
              </a:solidFill>
              <a:latin typeface="Arial" charset="0"/>
              <a:cs typeface="Arial" charset="0"/>
            </a:endParaRPr>
          </a:p>
          <a:p>
            <a:r>
              <a:rPr lang="en-US" dirty="0">
                <a:solidFill>
                  <a:srgbClr val="000000"/>
                </a:solidFill>
                <a:latin typeface="Arial" charset="0"/>
                <a:cs typeface="Arial" charset="0"/>
                <a:sym typeface="Wingdings" charset="0"/>
              </a:rPr>
              <a:t> </a:t>
            </a:r>
            <a:r>
              <a:rPr lang="en-US" dirty="0">
                <a:solidFill>
                  <a:srgbClr val="000000"/>
                </a:solidFill>
                <a:latin typeface="Arial" charset="0"/>
                <a:cs typeface="Arial" charset="0"/>
              </a:rPr>
              <a:t>if comparison of two groups reveals no statistically significant difference between the two, it does not mean </a:t>
            </a:r>
            <a:r>
              <a:rPr lang="en-US" b="1" dirty="0">
                <a:solidFill>
                  <a:srgbClr val="FF9900"/>
                </a:solidFill>
                <a:latin typeface="Arial" charset="0"/>
                <a:cs typeface="Arial" charset="0"/>
              </a:rPr>
              <a:t>that there is no difference in reality.</a:t>
            </a:r>
            <a:br>
              <a:rPr lang="en-US" b="1" dirty="0">
                <a:solidFill>
                  <a:srgbClr val="FF9900"/>
                </a:solidFill>
                <a:latin typeface="Arial" charset="0"/>
                <a:cs typeface="Arial" charset="0"/>
              </a:rPr>
            </a:br>
            <a:endParaRPr lang="en-US" b="1" dirty="0">
              <a:solidFill>
                <a:srgbClr val="FF9900"/>
              </a:solidFill>
              <a:latin typeface="Arial" charset="0"/>
              <a:cs typeface="Arial" charset="0"/>
            </a:endParaRPr>
          </a:p>
          <a:p>
            <a:r>
              <a:rPr lang="en-US" dirty="0">
                <a:solidFill>
                  <a:srgbClr val="000000"/>
                </a:solidFill>
                <a:latin typeface="Arial" charset="0"/>
                <a:cs typeface="Arial" charset="0"/>
              </a:rPr>
              <a:t>It only means that there is not enough evidence to reject the null hypothesis (it </a:t>
            </a:r>
            <a:r>
              <a:rPr lang="en-US" b="1" dirty="0">
                <a:solidFill>
                  <a:srgbClr val="99CC00"/>
                </a:solidFill>
                <a:latin typeface="Arial" charset="0"/>
                <a:cs typeface="Arial" charset="0"/>
              </a:rPr>
              <a:t>fails to reject the null hypothesis).</a:t>
            </a:r>
          </a:p>
          <a:p>
            <a:endParaRPr lang="en-US" dirty="0">
              <a:latin typeface="Arial" charset="0"/>
              <a:cs typeface="Arial" charset="0"/>
            </a:endParaRPr>
          </a:p>
        </p:txBody>
      </p:sp>
      <p:sp>
        <p:nvSpPr>
          <p:cNvPr id="2" name="Slide Number Placeholder 1">
            <a:extLst>
              <a:ext uri="{FF2B5EF4-FFF2-40B4-BE49-F238E27FC236}">
                <a16:creationId xmlns:a16="http://schemas.microsoft.com/office/drawing/2014/main" id="{B24193AB-506C-8743-98CB-F1DCD0858F74}"/>
              </a:ext>
            </a:extLst>
          </p:cNvPr>
          <p:cNvSpPr>
            <a:spLocks noGrp="1"/>
          </p:cNvSpPr>
          <p:nvPr>
            <p:ph type="sldNum" sz="quarter" idx="12"/>
          </p:nvPr>
        </p:nvSpPr>
        <p:spPr/>
        <p:txBody>
          <a:bodyPr/>
          <a:lstStyle/>
          <a:p>
            <a:fld id="{803C33BC-767D-8845-BB2C-A473FB4A7552}" type="slidenum">
              <a:rPr lang="en-US" smtClean="0"/>
              <a:pPr/>
              <a:t>85</a:t>
            </a:fld>
            <a:endParaRPr lang="en-US"/>
          </a:p>
        </p:txBody>
      </p:sp>
    </p:spTree>
    <p:extLst>
      <p:ext uri="{BB962C8B-B14F-4D97-AF65-F5344CB8AC3E}">
        <p14:creationId xmlns:p14="http://schemas.microsoft.com/office/powerpoint/2010/main" val="4182851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in both cases, there are two explanations</a:t>
            </a:r>
          </a:p>
          <a:p>
            <a:pPr>
              <a:buFontTx/>
              <a:buAutoNum type="arabicPeriod"/>
            </a:pPr>
            <a:r>
              <a:rPr lang="en-US" dirty="0">
                <a:latin typeface="Arial" charset="0"/>
                <a:cs typeface="Arial" charset="0"/>
              </a:rPr>
              <a:t>same shoes</a:t>
            </a:r>
          </a:p>
          <a:p>
            <a:pPr>
              <a:buFontTx/>
              <a:buAutoNum type="arabicPeriod"/>
            </a:pPr>
            <a:r>
              <a:rPr lang="en-US" dirty="0">
                <a:latin typeface="Arial" charset="0"/>
                <a:cs typeface="Arial" charset="0"/>
              </a:rPr>
              <a:t>different shoes</a:t>
            </a:r>
          </a:p>
        </p:txBody>
      </p:sp>
      <p:grpSp>
        <p:nvGrpSpPr>
          <p:cNvPr id="2" name="Group 28"/>
          <p:cNvGrpSpPr>
            <a:grpSpLocks/>
          </p:cNvGrpSpPr>
          <p:nvPr/>
        </p:nvGrpSpPr>
        <p:grpSpPr bwMode="auto">
          <a:xfrm>
            <a:off x="4686300" y="4872038"/>
            <a:ext cx="3619500" cy="1071562"/>
            <a:chOff x="5969000" y="3022600"/>
            <a:chExt cx="3619500" cy="1068994"/>
          </a:xfrm>
        </p:grpSpPr>
        <p:sp>
          <p:nvSpPr>
            <p:cNvPr id="38324" name="TextBox 6"/>
            <p:cNvSpPr txBox="1">
              <a:spLocks noChangeArrowheads="1"/>
            </p:cNvSpPr>
            <p:nvPr/>
          </p:nvSpPr>
          <p:spPr bwMode="auto">
            <a:xfrm>
              <a:off x="6680200" y="3723074"/>
              <a:ext cx="2908300" cy="36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…thus this </a:t>
              </a:r>
              <a:r>
                <a:rPr lang="en-US" sz="1800">
                  <a:solidFill>
                    <a:srgbClr val="99CC00"/>
                  </a:solidFill>
                </a:rPr>
                <a:t>must be true</a:t>
              </a:r>
            </a:p>
          </p:txBody>
        </p:sp>
        <p:grpSp>
          <p:nvGrpSpPr>
            <p:cNvPr id="38325" name="Group 21"/>
            <p:cNvGrpSpPr>
              <a:grpSpLocks/>
            </p:cNvGrpSpPr>
            <p:nvPr/>
          </p:nvGrpSpPr>
          <p:grpSpPr bwMode="auto">
            <a:xfrm>
              <a:off x="5969000" y="3022600"/>
              <a:ext cx="762000" cy="928569"/>
              <a:chOff x="5969000" y="3022600"/>
              <a:chExt cx="762000" cy="928569"/>
            </a:xfrm>
          </p:grpSpPr>
          <p:cxnSp>
            <p:nvCxnSpPr>
              <p:cNvPr id="38326" name="Straight Connector 18"/>
              <p:cNvCxnSpPr>
                <a:cxnSpLocks noChangeShapeType="1"/>
              </p:cNvCxnSpPr>
              <p:nvPr/>
            </p:nvCxnSpPr>
            <p:spPr bwMode="auto">
              <a:xfrm rot="16200000" flipV="1">
                <a:off x="5948422" y="3168591"/>
                <a:ext cx="853956" cy="7112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38327" name="Oval 19"/>
              <p:cNvSpPr>
                <a:spLocks noChangeArrowheads="1"/>
              </p:cNvSpPr>
              <p:nvPr/>
            </p:nvSpPr>
            <p:spPr bwMode="auto">
              <a:xfrm rot="10800000">
                <a:off x="5969000" y="3022600"/>
                <a:ext cx="152400" cy="15240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37892" name="Group 425"/>
          <p:cNvGrpSpPr>
            <a:grpSpLocks/>
          </p:cNvGrpSpPr>
          <p:nvPr/>
        </p:nvGrpSpPr>
        <p:grpSpPr bwMode="auto">
          <a:xfrm>
            <a:off x="4953000" y="280988"/>
            <a:ext cx="3886199" cy="2767019"/>
            <a:chOff x="981235" y="1470508"/>
            <a:chExt cx="7050368" cy="5020270"/>
          </a:xfrm>
        </p:grpSpPr>
        <p:cxnSp>
          <p:nvCxnSpPr>
            <p:cNvPr id="37902" name="Straight Connector 61"/>
            <p:cNvCxnSpPr>
              <a:cxnSpLocks noChangeShapeType="1"/>
            </p:cNvCxnSpPr>
            <p:nvPr/>
          </p:nvCxnSpPr>
          <p:spPr bwMode="auto">
            <a:xfrm rot="16200000" flipH="1">
              <a:off x="-1185643" y="3690879"/>
              <a:ext cx="4333758" cy="1"/>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7903" name="Straight Connector 62"/>
            <p:cNvCxnSpPr>
              <a:cxnSpLocks noChangeShapeType="1"/>
            </p:cNvCxnSpPr>
            <p:nvPr/>
          </p:nvCxnSpPr>
          <p:spPr bwMode="auto">
            <a:xfrm rot="10800000" flipV="1">
              <a:off x="982823" y="5856171"/>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7904" name="Straight Connector 61"/>
            <p:cNvCxnSpPr>
              <a:cxnSpLocks noChangeShapeType="1"/>
            </p:cNvCxnSpPr>
            <p:nvPr/>
          </p:nvCxnSpPr>
          <p:spPr bwMode="auto">
            <a:xfrm rot="16200000" flipH="1">
              <a:off x="2548157" y="3690879"/>
              <a:ext cx="4333758" cy="1"/>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7905" name="Straight Connector 62"/>
            <p:cNvCxnSpPr>
              <a:cxnSpLocks noChangeShapeType="1"/>
            </p:cNvCxnSpPr>
            <p:nvPr/>
          </p:nvCxnSpPr>
          <p:spPr bwMode="auto">
            <a:xfrm rot="10800000" flipV="1">
              <a:off x="4716623" y="5856171"/>
              <a:ext cx="3048000" cy="1588"/>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37906" name="Group 7"/>
            <p:cNvGrpSpPr>
              <a:grpSpLocks/>
            </p:cNvGrpSpPr>
            <p:nvPr/>
          </p:nvGrpSpPr>
          <p:grpSpPr bwMode="auto">
            <a:xfrm>
              <a:off x="1135223" y="4267200"/>
              <a:ext cx="2667000" cy="1588972"/>
              <a:chOff x="1135223" y="2655771"/>
              <a:chExt cx="2667000" cy="3200400"/>
            </a:xfrm>
          </p:grpSpPr>
          <p:sp>
            <p:nvSpPr>
              <p:cNvPr id="38240"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1"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2"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3"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4"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5"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6"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7"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8"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49"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0"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1"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2"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3"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4"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5"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6"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7"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8"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59"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0"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1"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2"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3"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4"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5"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6"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7"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8"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69"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0"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1"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2"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3"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4"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5"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6"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7"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8"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79"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0"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1"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2"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3"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4" name="Rectangle 52"/>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5" name="Rectangle 53"/>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6" name="Rectangle 54"/>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7" name="Rectangle 55"/>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8"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89"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0"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1"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2"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3"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4"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5"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6" name="Rectangle 64"/>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7" name="Rectangle 65"/>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8" name="Rectangle 66"/>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99" name="Rectangle 67"/>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0"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1"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2"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3"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4"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5"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6"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7"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8" name="Rectangle 76"/>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09" name="Rectangle 77"/>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0" name="Rectangle 78"/>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1" name="Rectangle 79"/>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2"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3"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4"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5"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6"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7"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8"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19" name="Rectangle 87"/>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20" name="Rectangle 88"/>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21" name="Rectangle 89"/>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22"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323" name="Rectangle 91"/>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37907" name="TextBox 92"/>
            <p:cNvSpPr txBox="1">
              <a:spLocks noChangeArrowheads="1"/>
            </p:cNvSpPr>
            <p:nvPr/>
          </p:nvSpPr>
          <p:spPr bwMode="auto">
            <a:xfrm>
              <a:off x="1296502" y="5932371"/>
              <a:ext cx="2311341" cy="558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your shoes</a:t>
              </a:r>
            </a:p>
          </p:txBody>
        </p:sp>
        <p:sp>
          <p:nvSpPr>
            <p:cNvPr id="37908" name="TextBox 93"/>
            <p:cNvSpPr txBox="1">
              <a:spLocks noChangeArrowheads="1"/>
            </p:cNvSpPr>
            <p:nvPr/>
          </p:nvSpPr>
          <p:spPr bwMode="auto">
            <a:xfrm>
              <a:off x="4792821" y="5932371"/>
              <a:ext cx="3238782" cy="558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questionable shoes</a:t>
              </a:r>
            </a:p>
          </p:txBody>
        </p:sp>
        <p:grpSp>
          <p:nvGrpSpPr>
            <p:cNvPr id="37909" name="Group 94"/>
            <p:cNvGrpSpPr>
              <a:grpSpLocks/>
            </p:cNvGrpSpPr>
            <p:nvPr/>
          </p:nvGrpSpPr>
          <p:grpSpPr bwMode="auto">
            <a:xfrm>
              <a:off x="1135223" y="2679959"/>
              <a:ext cx="2667000" cy="1588972"/>
              <a:chOff x="1135223" y="2655771"/>
              <a:chExt cx="2667000" cy="3200400"/>
            </a:xfrm>
          </p:grpSpPr>
          <p:sp>
            <p:nvSpPr>
              <p:cNvPr id="38156"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57"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58"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59"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0"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1"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2"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3"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4"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5"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6"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7"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8"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69"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0"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1"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2"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3"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4"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5"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6"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7"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8"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79"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0"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1"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2"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3"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4"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5"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6"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7"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8"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89"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0"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1"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2"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3"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4"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5"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6"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7"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8"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199"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0" name="Rectangle 139"/>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1" name="Rectangle 140"/>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2" name="Rectangle 141"/>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3" name="Rectangle 142"/>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4"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5"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6"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7"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8"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09"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0"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1"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2" name="Rectangle 151"/>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3" name="Rectangle 152"/>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4" name="Rectangle 153"/>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5" name="Rectangle 154"/>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6"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7"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8"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19"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0"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1"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2"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3"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4" name="Rectangle 163"/>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5" name="Rectangle 164"/>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6" name="Rectangle 165"/>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7" name="Rectangle 166"/>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8"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29"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0"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1"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2"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3"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4"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5" name="Rectangle 174"/>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6" name="Rectangle 175"/>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7" name="Rectangle 176"/>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8"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8239" name="Rectangle 178"/>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37910" name="Rectangle 41"/>
            <p:cNvSpPr>
              <a:spLocks noChangeArrowheads="1"/>
            </p:cNvSpPr>
            <p:nvPr/>
          </p:nvSpPr>
          <p:spPr bwMode="auto">
            <a:xfrm>
              <a:off x="21336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1" name="Rectangle 42"/>
            <p:cNvSpPr>
              <a:spLocks noChangeArrowheads="1"/>
            </p:cNvSpPr>
            <p:nvPr/>
          </p:nvSpPr>
          <p:spPr bwMode="auto">
            <a:xfrm>
              <a:off x="21336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2" name="Rectangle 45"/>
            <p:cNvSpPr>
              <a:spLocks noChangeArrowheads="1"/>
            </p:cNvSpPr>
            <p:nvPr/>
          </p:nvSpPr>
          <p:spPr bwMode="auto">
            <a:xfrm>
              <a:off x="25908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3" name="Rectangle 46"/>
            <p:cNvSpPr>
              <a:spLocks noChangeArrowheads="1"/>
            </p:cNvSpPr>
            <p:nvPr/>
          </p:nvSpPr>
          <p:spPr bwMode="auto">
            <a:xfrm>
              <a:off x="25908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4" name="Rectangle 49"/>
            <p:cNvSpPr>
              <a:spLocks noChangeArrowheads="1"/>
            </p:cNvSpPr>
            <p:nvPr/>
          </p:nvSpPr>
          <p:spPr bwMode="auto">
            <a:xfrm>
              <a:off x="30480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5" name="Rectangle 50"/>
            <p:cNvSpPr>
              <a:spLocks noChangeArrowheads="1"/>
            </p:cNvSpPr>
            <p:nvPr/>
          </p:nvSpPr>
          <p:spPr bwMode="auto">
            <a:xfrm>
              <a:off x="30480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6" name="Rectangle 51"/>
            <p:cNvSpPr>
              <a:spLocks noChangeArrowheads="1"/>
            </p:cNvSpPr>
            <p:nvPr/>
          </p:nvSpPr>
          <p:spPr bwMode="auto">
            <a:xfrm>
              <a:off x="16764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7" name="Rectangle 77"/>
            <p:cNvSpPr>
              <a:spLocks noChangeArrowheads="1"/>
            </p:cNvSpPr>
            <p:nvPr/>
          </p:nvSpPr>
          <p:spPr bwMode="auto">
            <a:xfrm>
              <a:off x="16764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8" name="Rectangle 78"/>
            <p:cNvSpPr>
              <a:spLocks noChangeArrowheads="1"/>
            </p:cNvSpPr>
            <p:nvPr/>
          </p:nvSpPr>
          <p:spPr bwMode="auto">
            <a:xfrm>
              <a:off x="35052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19" name="Rectangle 79"/>
            <p:cNvSpPr>
              <a:spLocks noChangeArrowheads="1"/>
            </p:cNvSpPr>
            <p:nvPr/>
          </p:nvSpPr>
          <p:spPr bwMode="auto">
            <a:xfrm>
              <a:off x="3505200" y="24676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0" name="Rectangle 80"/>
            <p:cNvSpPr>
              <a:spLocks noChangeArrowheads="1"/>
            </p:cNvSpPr>
            <p:nvPr/>
          </p:nvSpPr>
          <p:spPr bwMode="auto">
            <a:xfrm>
              <a:off x="1143000" y="25811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1" name="Rectangle 41"/>
            <p:cNvSpPr>
              <a:spLocks noChangeArrowheads="1"/>
            </p:cNvSpPr>
            <p:nvPr/>
          </p:nvSpPr>
          <p:spPr bwMode="auto">
            <a:xfrm>
              <a:off x="21336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2" name="Rectangle 42"/>
            <p:cNvSpPr>
              <a:spLocks noChangeArrowheads="1"/>
            </p:cNvSpPr>
            <p:nvPr/>
          </p:nvSpPr>
          <p:spPr bwMode="auto">
            <a:xfrm>
              <a:off x="21336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3" name="Rectangle 45"/>
            <p:cNvSpPr>
              <a:spLocks noChangeArrowheads="1"/>
            </p:cNvSpPr>
            <p:nvPr/>
          </p:nvSpPr>
          <p:spPr bwMode="auto">
            <a:xfrm>
              <a:off x="25908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4" name="Rectangle 46"/>
            <p:cNvSpPr>
              <a:spLocks noChangeArrowheads="1"/>
            </p:cNvSpPr>
            <p:nvPr/>
          </p:nvSpPr>
          <p:spPr bwMode="auto">
            <a:xfrm>
              <a:off x="25908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5" name="Rectangle 49"/>
            <p:cNvSpPr>
              <a:spLocks noChangeArrowheads="1"/>
            </p:cNvSpPr>
            <p:nvPr/>
          </p:nvSpPr>
          <p:spPr bwMode="auto">
            <a:xfrm>
              <a:off x="30480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6" name="Rectangle 50"/>
            <p:cNvSpPr>
              <a:spLocks noChangeArrowheads="1"/>
            </p:cNvSpPr>
            <p:nvPr/>
          </p:nvSpPr>
          <p:spPr bwMode="auto">
            <a:xfrm>
              <a:off x="30480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7" name="Rectangle 51"/>
            <p:cNvSpPr>
              <a:spLocks noChangeArrowheads="1"/>
            </p:cNvSpPr>
            <p:nvPr/>
          </p:nvSpPr>
          <p:spPr bwMode="auto">
            <a:xfrm>
              <a:off x="16764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8" name="Rectangle 77"/>
            <p:cNvSpPr>
              <a:spLocks noChangeArrowheads="1"/>
            </p:cNvSpPr>
            <p:nvPr/>
          </p:nvSpPr>
          <p:spPr bwMode="auto">
            <a:xfrm>
              <a:off x="16764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29" name="Rectangle 78"/>
            <p:cNvSpPr>
              <a:spLocks noChangeArrowheads="1"/>
            </p:cNvSpPr>
            <p:nvPr/>
          </p:nvSpPr>
          <p:spPr bwMode="auto">
            <a:xfrm>
              <a:off x="3505200" y="23541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0" name="Rectangle 79"/>
            <p:cNvSpPr>
              <a:spLocks noChangeArrowheads="1"/>
            </p:cNvSpPr>
            <p:nvPr/>
          </p:nvSpPr>
          <p:spPr bwMode="auto">
            <a:xfrm>
              <a:off x="3505200" y="22406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1" name="Rectangle 41"/>
            <p:cNvSpPr>
              <a:spLocks noChangeArrowheads="1"/>
            </p:cNvSpPr>
            <p:nvPr/>
          </p:nvSpPr>
          <p:spPr bwMode="auto">
            <a:xfrm>
              <a:off x="21336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2" name="Rectangle 42"/>
            <p:cNvSpPr>
              <a:spLocks noChangeArrowheads="1"/>
            </p:cNvSpPr>
            <p:nvPr/>
          </p:nvSpPr>
          <p:spPr bwMode="auto">
            <a:xfrm>
              <a:off x="21336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3" name="Rectangle 45"/>
            <p:cNvSpPr>
              <a:spLocks noChangeArrowheads="1"/>
            </p:cNvSpPr>
            <p:nvPr/>
          </p:nvSpPr>
          <p:spPr bwMode="auto">
            <a:xfrm>
              <a:off x="25908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4" name="Rectangle 46"/>
            <p:cNvSpPr>
              <a:spLocks noChangeArrowheads="1"/>
            </p:cNvSpPr>
            <p:nvPr/>
          </p:nvSpPr>
          <p:spPr bwMode="auto">
            <a:xfrm>
              <a:off x="25908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5" name="Rectangle 49"/>
            <p:cNvSpPr>
              <a:spLocks noChangeArrowheads="1"/>
            </p:cNvSpPr>
            <p:nvPr/>
          </p:nvSpPr>
          <p:spPr bwMode="auto">
            <a:xfrm>
              <a:off x="30480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6" name="Rectangle 50"/>
            <p:cNvSpPr>
              <a:spLocks noChangeArrowheads="1"/>
            </p:cNvSpPr>
            <p:nvPr/>
          </p:nvSpPr>
          <p:spPr bwMode="auto">
            <a:xfrm>
              <a:off x="30480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7" name="Rectangle 51"/>
            <p:cNvSpPr>
              <a:spLocks noChangeArrowheads="1"/>
            </p:cNvSpPr>
            <p:nvPr/>
          </p:nvSpPr>
          <p:spPr bwMode="auto">
            <a:xfrm>
              <a:off x="16764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8" name="Rectangle 77"/>
            <p:cNvSpPr>
              <a:spLocks noChangeArrowheads="1"/>
            </p:cNvSpPr>
            <p:nvPr/>
          </p:nvSpPr>
          <p:spPr bwMode="auto">
            <a:xfrm>
              <a:off x="16764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39" name="Rectangle 78"/>
            <p:cNvSpPr>
              <a:spLocks noChangeArrowheads="1"/>
            </p:cNvSpPr>
            <p:nvPr/>
          </p:nvSpPr>
          <p:spPr bwMode="auto">
            <a:xfrm>
              <a:off x="3505200" y="21271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0" name="Rectangle 79"/>
            <p:cNvSpPr>
              <a:spLocks noChangeArrowheads="1"/>
            </p:cNvSpPr>
            <p:nvPr/>
          </p:nvSpPr>
          <p:spPr bwMode="auto">
            <a:xfrm>
              <a:off x="3505200" y="20136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1" name="Rectangle 41"/>
            <p:cNvSpPr>
              <a:spLocks noChangeArrowheads="1"/>
            </p:cNvSpPr>
            <p:nvPr/>
          </p:nvSpPr>
          <p:spPr bwMode="auto">
            <a:xfrm>
              <a:off x="21336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2" name="Rectangle 42"/>
            <p:cNvSpPr>
              <a:spLocks noChangeArrowheads="1"/>
            </p:cNvSpPr>
            <p:nvPr/>
          </p:nvSpPr>
          <p:spPr bwMode="auto">
            <a:xfrm>
              <a:off x="21336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3" name="Rectangle 45"/>
            <p:cNvSpPr>
              <a:spLocks noChangeArrowheads="1"/>
            </p:cNvSpPr>
            <p:nvPr/>
          </p:nvSpPr>
          <p:spPr bwMode="auto">
            <a:xfrm>
              <a:off x="25908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4" name="Rectangle 46"/>
            <p:cNvSpPr>
              <a:spLocks noChangeArrowheads="1"/>
            </p:cNvSpPr>
            <p:nvPr/>
          </p:nvSpPr>
          <p:spPr bwMode="auto">
            <a:xfrm>
              <a:off x="25908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5" name="Rectangle 49"/>
            <p:cNvSpPr>
              <a:spLocks noChangeArrowheads="1"/>
            </p:cNvSpPr>
            <p:nvPr/>
          </p:nvSpPr>
          <p:spPr bwMode="auto">
            <a:xfrm>
              <a:off x="30480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6" name="Rectangle 50"/>
            <p:cNvSpPr>
              <a:spLocks noChangeArrowheads="1"/>
            </p:cNvSpPr>
            <p:nvPr/>
          </p:nvSpPr>
          <p:spPr bwMode="auto">
            <a:xfrm>
              <a:off x="30480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7" name="Rectangle 51"/>
            <p:cNvSpPr>
              <a:spLocks noChangeArrowheads="1"/>
            </p:cNvSpPr>
            <p:nvPr/>
          </p:nvSpPr>
          <p:spPr bwMode="auto">
            <a:xfrm>
              <a:off x="16764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8" name="Rectangle 217"/>
            <p:cNvSpPr>
              <a:spLocks noChangeArrowheads="1"/>
            </p:cNvSpPr>
            <p:nvPr/>
          </p:nvSpPr>
          <p:spPr bwMode="auto">
            <a:xfrm>
              <a:off x="16764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49" name="Rectangle 218"/>
            <p:cNvSpPr>
              <a:spLocks noChangeArrowheads="1"/>
            </p:cNvSpPr>
            <p:nvPr/>
          </p:nvSpPr>
          <p:spPr bwMode="auto">
            <a:xfrm>
              <a:off x="3505200" y="19001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0" name="Rectangle 219"/>
            <p:cNvSpPr>
              <a:spLocks noChangeArrowheads="1"/>
            </p:cNvSpPr>
            <p:nvPr/>
          </p:nvSpPr>
          <p:spPr bwMode="auto">
            <a:xfrm>
              <a:off x="3505200" y="178666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1" name="Rectangle 49"/>
            <p:cNvSpPr>
              <a:spLocks noChangeArrowheads="1"/>
            </p:cNvSpPr>
            <p:nvPr/>
          </p:nvSpPr>
          <p:spPr bwMode="auto">
            <a:xfrm>
              <a:off x="30480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2" name="Rectangle 50"/>
            <p:cNvSpPr>
              <a:spLocks noChangeArrowheads="1"/>
            </p:cNvSpPr>
            <p:nvPr/>
          </p:nvSpPr>
          <p:spPr bwMode="auto">
            <a:xfrm>
              <a:off x="3048000" y="155966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3" name="Rectangle 51"/>
            <p:cNvSpPr>
              <a:spLocks noChangeArrowheads="1"/>
            </p:cNvSpPr>
            <p:nvPr/>
          </p:nvSpPr>
          <p:spPr bwMode="auto">
            <a:xfrm>
              <a:off x="1676400" y="155966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4" name="Rectangle 223"/>
            <p:cNvSpPr>
              <a:spLocks noChangeArrowheads="1"/>
            </p:cNvSpPr>
            <p:nvPr/>
          </p:nvSpPr>
          <p:spPr bwMode="auto">
            <a:xfrm>
              <a:off x="16764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5" name="Rectangle 224"/>
            <p:cNvSpPr>
              <a:spLocks noChangeArrowheads="1"/>
            </p:cNvSpPr>
            <p:nvPr/>
          </p:nvSpPr>
          <p:spPr bwMode="auto">
            <a:xfrm>
              <a:off x="3505200" y="167316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6" name="Rectangle 41"/>
            <p:cNvSpPr>
              <a:spLocks noChangeArrowheads="1"/>
            </p:cNvSpPr>
            <p:nvPr/>
          </p:nvSpPr>
          <p:spPr bwMode="auto">
            <a:xfrm>
              <a:off x="58674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7" name="Rectangle 42"/>
            <p:cNvSpPr>
              <a:spLocks noChangeArrowheads="1"/>
            </p:cNvSpPr>
            <p:nvPr/>
          </p:nvSpPr>
          <p:spPr bwMode="auto">
            <a:xfrm>
              <a:off x="58674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8" name="Rectangle 45"/>
            <p:cNvSpPr>
              <a:spLocks noChangeArrowheads="1"/>
            </p:cNvSpPr>
            <p:nvPr/>
          </p:nvSpPr>
          <p:spPr bwMode="auto">
            <a:xfrm>
              <a:off x="63246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59" name="Rectangle 46"/>
            <p:cNvSpPr>
              <a:spLocks noChangeArrowheads="1"/>
            </p:cNvSpPr>
            <p:nvPr/>
          </p:nvSpPr>
          <p:spPr bwMode="auto">
            <a:xfrm>
              <a:off x="63246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0" name="Rectangle 47"/>
            <p:cNvSpPr>
              <a:spLocks noChangeArrowheads="1"/>
            </p:cNvSpPr>
            <p:nvPr/>
          </p:nvSpPr>
          <p:spPr bwMode="auto">
            <a:xfrm>
              <a:off x="48768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1" name="Rectangle 49"/>
            <p:cNvSpPr>
              <a:spLocks noChangeArrowheads="1"/>
            </p:cNvSpPr>
            <p:nvPr/>
          </p:nvSpPr>
          <p:spPr bwMode="auto">
            <a:xfrm>
              <a:off x="67818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2" name="Rectangle 50"/>
            <p:cNvSpPr>
              <a:spLocks noChangeArrowheads="1"/>
            </p:cNvSpPr>
            <p:nvPr/>
          </p:nvSpPr>
          <p:spPr bwMode="auto">
            <a:xfrm>
              <a:off x="67818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3" name="Rectangle 51"/>
            <p:cNvSpPr>
              <a:spLocks noChangeArrowheads="1"/>
            </p:cNvSpPr>
            <p:nvPr/>
          </p:nvSpPr>
          <p:spPr bwMode="auto">
            <a:xfrm>
              <a:off x="54102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4" name="Rectangle 77"/>
            <p:cNvSpPr>
              <a:spLocks noChangeArrowheads="1"/>
            </p:cNvSpPr>
            <p:nvPr/>
          </p:nvSpPr>
          <p:spPr bwMode="auto">
            <a:xfrm>
              <a:off x="54102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5" name="Rectangle 78"/>
            <p:cNvSpPr>
              <a:spLocks noChangeArrowheads="1"/>
            </p:cNvSpPr>
            <p:nvPr/>
          </p:nvSpPr>
          <p:spPr bwMode="auto">
            <a:xfrm>
              <a:off x="72390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6" name="Rectangle 79"/>
            <p:cNvSpPr>
              <a:spLocks noChangeArrowheads="1"/>
            </p:cNvSpPr>
            <p:nvPr/>
          </p:nvSpPr>
          <p:spPr bwMode="auto">
            <a:xfrm>
              <a:off x="7239000" y="562917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7" name="Rectangle 80"/>
            <p:cNvSpPr>
              <a:spLocks noChangeArrowheads="1"/>
            </p:cNvSpPr>
            <p:nvPr/>
          </p:nvSpPr>
          <p:spPr bwMode="auto">
            <a:xfrm>
              <a:off x="4876800" y="574267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8" name="Rectangle 41"/>
            <p:cNvSpPr>
              <a:spLocks noChangeArrowheads="1"/>
            </p:cNvSpPr>
            <p:nvPr/>
          </p:nvSpPr>
          <p:spPr bwMode="auto">
            <a:xfrm>
              <a:off x="58674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69" name="Rectangle 42"/>
            <p:cNvSpPr>
              <a:spLocks noChangeArrowheads="1"/>
            </p:cNvSpPr>
            <p:nvPr/>
          </p:nvSpPr>
          <p:spPr bwMode="auto">
            <a:xfrm>
              <a:off x="58674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0" name="Rectangle 45"/>
            <p:cNvSpPr>
              <a:spLocks noChangeArrowheads="1"/>
            </p:cNvSpPr>
            <p:nvPr/>
          </p:nvSpPr>
          <p:spPr bwMode="auto">
            <a:xfrm>
              <a:off x="63246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1" name="Rectangle 46"/>
            <p:cNvSpPr>
              <a:spLocks noChangeArrowheads="1"/>
            </p:cNvSpPr>
            <p:nvPr/>
          </p:nvSpPr>
          <p:spPr bwMode="auto">
            <a:xfrm>
              <a:off x="63246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2" name="Rectangle 47"/>
            <p:cNvSpPr>
              <a:spLocks noChangeArrowheads="1"/>
            </p:cNvSpPr>
            <p:nvPr/>
          </p:nvSpPr>
          <p:spPr bwMode="auto">
            <a:xfrm>
              <a:off x="48768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3" name="Rectangle 49"/>
            <p:cNvSpPr>
              <a:spLocks noChangeArrowheads="1"/>
            </p:cNvSpPr>
            <p:nvPr/>
          </p:nvSpPr>
          <p:spPr bwMode="auto">
            <a:xfrm>
              <a:off x="67818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4" name="Rectangle 50"/>
            <p:cNvSpPr>
              <a:spLocks noChangeArrowheads="1"/>
            </p:cNvSpPr>
            <p:nvPr/>
          </p:nvSpPr>
          <p:spPr bwMode="auto">
            <a:xfrm>
              <a:off x="67818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5" name="Rectangle 51"/>
            <p:cNvSpPr>
              <a:spLocks noChangeArrowheads="1"/>
            </p:cNvSpPr>
            <p:nvPr/>
          </p:nvSpPr>
          <p:spPr bwMode="auto">
            <a:xfrm>
              <a:off x="54102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6" name="Rectangle 77"/>
            <p:cNvSpPr>
              <a:spLocks noChangeArrowheads="1"/>
            </p:cNvSpPr>
            <p:nvPr/>
          </p:nvSpPr>
          <p:spPr bwMode="auto">
            <a:xfrm>
              <a:off x="54102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7" name="Rectangle 78"/>
            <p:cNvSpPr>
              <a:spLocks noChangeArrowheads="1"/>
            </p:cNvSpPr>
            <p:nvPr/>
          </p:nvSpPr>
          <p:spPr bwMode="auto">
            <a:xfrm>
              <a:off x="72390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8" name="Rectangle 79"/>
            <p:cNvSpPr>
              <a:spLocks noChangeArrowheads="1"/>
            </p:cNvSpPr>
            <p:nvPr/>
          </p:nvSpPr>
          <p:spPr bwMode="auto">
            <a:xfrm>
              <a:off x="7239000" y="540217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79" name="Rectangle 80"/>
            <p:cNvSpPr>
              <a:spLocks noChangeArrowheads="1"/>
            </p:cNvSpPr>
            <p:nvPr/>
          </p:nvSpPr>
          <p:spPr bwMode="auto">
            <a:xfrm>
              <a:off x="4876800" y="551567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0" name="Rectangle 41"/>
            <p:cNvSpPr>
              <a:spLocks noChangeArrowheads="1"/>
            </p:cNvSpPr>
            <p:nvPr/>
          </p:nvSpPr>
          <p:spPr bwMode="auto">
            <a:xfrm>
              <a:off x="58674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1" name="Rectangle 42"/>
            <p:cNvSpPr>
              <a:spLocks noChangeArrowheads="1"/>
            </p:cNvSpPr>
            <p:nvPr/>
          </p:nvSpPr>
          <p:spPr bwMode="auto">
            <a:xfrm>
              <a:off x="58674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2" name="Rectangle 45"/>
            <p:cNvSpPr>
              <a:spLocks noChangeArrowheads="1"/>
            </p:cNvSpPr>
            <p:nvPr/>
          </p:nvSpPr>
          <p:spPr bwMode="auto">
            <a:xfrm>
              <a:off x="63246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3" name="Rectangle 46"/>
            <p:cNvSpPr>
              <a:spLocks noChangeArrowheads="1"/>
            </p:cNvSpPr>
            <p:nvPr/>
          </p:nvSpPr>
          <p:spPr bwMode="auto">
            <a:xfrm>
              <a:off x="63246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4" name="Rectangle 47"/>
            <p:cNvSpPr>
              <a:spLocks noChangeArrowheads="1"/>
            </p:cNvSpPr>
            <p:nvPr/>
          </p:nvSpPr>
          <p:spPr bwMode="auto">
            <a:xfrm>
              <a:off x="48768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5" name="Rectangle 49"/>
            <p:cNvSpPr>
              <a:spLocks noChangeArrowheads="1"/>
            </p:cNvSpPr>
            <p:nvPr/>
          </p:nvSpPr>
          <p:spPr bwMode="auto">
            <a:xfrm>
              <a:off x="67818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6" name="Rectangle 50"/>
            <p:cNvSpPr>
              <a:spLocks noChangeArrowheads="1"/>
            </p:cNvSpPr>
            <p:nvPr/>
          </p:nvSpPr>
          <p:spPr bwMode="auto">
            <a:xfrm>
              <a:off x="67818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7" name="Rectangle 51"/>
            <p:cNvSpPr>
              <a:spLocks noChangeArrowheads="1"/>
            </p:cNvSpPr>
            <p:nvPr/>
          </p:nvSpPr>
          <p:spPr bwMode="auto">
            <a:xfrm>
              <a:off x="54102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8" name="Rectangle 77"/>
            <p:cNvSpPr>
              <a:spLocks noChangeArrowheads="1"/>
            </p:cNvSpPr>
            <p:nvPr/>
          </p:nvSpPr>
          <p:spPr bwMode="auto">
            <a:xfrm>
              <a:off x="54102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89" name="Rectangle 78"/>
            <p:cNvSpPr>
              <a:spLocks noChangeArrowheads="1"/>
            </p:cNvSpPr>
            <p:nvPr/>
          </p:nvSpPr>
          <p:spPr bwMode="auto">
            <a:xfrm>
              <a:off x="72390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0" name="Rectangle 79"/>
            <p:cNvSpPr>
              <a:spLocks noChangeArrowheads="1"/>
            </p:cNvSpPr>
            <p:nvPr/>
          </p:nvSpPr>
          <p:spPr bwMode="auto">
            <a:xfrm>
              <a:off x="7239000" y="517518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1" name="Rectangle 80"/>
            <p:cNvSpPr>
              <a:spLocks noChangeArrowheads="1"/>
            </p:cNvSpPr>
            <p:nvPr/>
          </p:nvSpPr>
          <p:spPr bwMode="auto">
            <a:xfrm>
              <a:off x="4876800" y="528868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2" name="Rectangle 41"/>
            <p:cNvSpPr>
              <a:spLocks noChangeArrowheads="1"/>
            </p:cNvSpPr>
            <p:nvPr/>
          </p:nvSpPr>
          <p:spPr bwMode="auto">
            <a:xfrm>
              <a:off x="58674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3" name="Rectangle 42"/>
            <p:cNvSpPr>
              <a:spLocks noChangeArrowheads="1"/>
            </p:cNvSpPr>
            <p:nvPr/>
          </p:nvSpPr>
          <p:spPr bwMode="auto">
            <a:xfrm>
              <a:off x="58674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4" name="Rectangle 45"/>
            <p:cNvSpPr>
              <a:spLocks noChangeArrowheads="1"/>
            </p:cNvSpPr>
            <p:nvPr/>
          </p:nvSpPr>
          <p:spPr bwMode="auto">
            <a:xfrm>
              <a:off x="63246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5" name="Rectangle 46"/>
            <p:cNvSpPr>
              <a:spLocks noChangeArrowheads="1"/>
            </p:cNvSpPr>
            <p:nvPr/>
          </p:nvSpPr>
          <p:spPr bwMode="auto">
            <a:xfrm>
              <a:off x="63246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6" name="Rectangle 47"/>
            <p:cNvSpPr>
              <a:spLocks noChangeArrowheads="1"/>
            </p:cNvSpPr>
            <p:nvPr/>
          </p:nvSpPr>
          <p:spPr bwMode="auto">
            <a:xfrm>
              <a:off x="48768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7" name="Rectangle 49"/>
            <p:cNvSpPr>
              <a:spLocks noChangeArrowheads="1"/>
            </p:cNvSpPr>
            <p:nvPr/>
          </p:nvSpPr>
          <p:spPr bwMode="auto">
            <a:xfrm>
              <a:off x="67818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8" name="Rectangle 50"/>
            <p:cNvSpPr>
              <a:spLocks noChangeArrowheads="1"/>
            </p:cNvSpPr>
            <p:nvPr/>
          </p:nvSpPr>
          <p:spPr bwMode="auto">
            <a:xfrm>
              <a:off x="67818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7999" name="Rectangle 51"/>
            <p:cNvSpPr>
              <a:spLocks noChangeArrowheads="1"/>
            </p:cNvSpPr>
            <p:nvPr/>
          </p:nvSpPr>
          <p:spPr bwMode="auto">
            <a:xfrm>
              <a:off x="54102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0" name="Rectangle 269"/>
            <p:cNvSpPr>
              <a:spLocks noChangeArrowheads="1"/>
            </p:cNvSpPr>
            <p:nvPr/>
          </p:nvSpPr>
          <p:spPr bwMode="auto">
            <a:xfrm>
              <a:off x="54102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1" name="Rectangle 270"/>
            <p:cNvSpPr>
              <a:spLocks noChangeArrowheads="1"/>
            </p:cNvSpPr>
            <p:nvPr/>
          </p:nvSpPr>
          <p:spPr bwMode="auto">
            <a:xfrm>
              <a:off x="72390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2" name="Rectangle 271"/>
            <p:cNvSpPr>
              <a:spLocks noChangeArrowheads="1"/>
            </p:cNvSpPr>
            <p:nvPr/>
          </p:nvSpPr>
          <p:spPr bwMode="auto">
            <a:xfrm>
              <a:off x="7239000" y="494818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3" name="Rectangle 272"/>
            <p:cNvSpPr>
              <a:spLocks noChangeArrowheads="1"/>
            </p:cNvSpPr>
            <p:nvPr/>
          </p:nvSpPr>
          <p:spPr bwMode="auto">
            <a:xfrm>
              <a:off x="4876800" y="506168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4" name="Rectangle 41"/>
            <p:cNvSpPr>
              <a:spLocks noChangeArrowheads="1"/>
            </p:cNvSpPr>
            <p:nvPr/>
          </p:nvSpPr>
          <p:spPr bwMode="auto">
            <a:xfrm>
              <a:off x="58674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5" name="Rectangle 42"/>
            <p:cNvSpPr>
              <a:spLocks noChangeArrowheads="1"/>
            </p:cNvSpPr>
            <p:nvPr/>
          </p:nvSpPr>
          <p:spPr bwMode="auto">
            <a:xfrm>
              <a:off x="58674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6" name="Rectangle 45"/>
            <p:cNvSpPr>
              <a:spLocks noChangeArrowheads="1"/>
            </p:cNvSpPr>
            <p:nvPr/>
          </p:nvSpPr>
          <p:spPr bwMode="auto">
            <a:xfrm>
              <a:off x="63246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7" name="Rectangle 46"/>
            <p:cNvSpPr>
              <a:spLocks noChangeArrowheads="1"/>
            </p:cNvSpPr>
            <p:nvPr/>
          </p:nvSpPr>
          <p:spPr bwMode="auto">
            <a:xfrm>
              <a:off x="63246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8" name="Rectangle 47"/>
            <p:cNvSpPr>
              <a:spLocks noChangeArrowheads="1"/>
            </p:cNvSpPr>
            <p:nvPr/>
          </p:nvSpPr>
          <p:spPr bwMode="auto">
            <a:xfrm>
              <a:off x="48768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09" name="Rectangle 49"/>
            <p:cNvSpPr>
              <a:spLocks noChangeArrowheads="1"/>
            </p:cNvSpPr>
            <p:nvPr/>
          </p:nvSpPr>
          <p:spPr bwMode="auto">
            <a:xfrm>
              <a:off x="67818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0" name="Rectangle 50"/>
            <p:cNvSpPr>
              <a:spLocks noChangeArrowheads="1"/>
            </p:cNvSpPr>
            <p:nvPr/>
          </p:nvSpPr>
          <p:spPr bwMode="auto">
            <a:xfrm>
              <a:off x="67818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1" name="Rectangle 51"/>
            <p:cNvSpPr>
              <a:spLocks noChangeArrowheads="1"/>
            </p:cNvSpPr>
            <p:nvPr/>
          </p:nvSpPr>
          <p:spPr bwMode="auto">
            <a:xfrm>
              <a:off x="54102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2" name="Rectangle 281"/>
            <p:cNvSpPr>
              <a:spLocks noChangeArrowheads="1"/>
            </p:cNvSpPr>
            <p:nvPr/>
          </p:nvSpPr>
          <p:spPr bwMode="auto">
            <a:xfrm>
              <a:off x="54102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3" name="Rectangle 282"/>
            <p:cNvSpPr>
              <a:spLocks noChangeArrowheads="1"/>
            </p:cNvSpPr>
            <p:nvPr/>
          </p:nvSpPr>
          <p:spPr bwMode="auto">
            <a:xfrm>
              <a:off x="72390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4" name="Rectangle 283"/>
            <p:cNvSpPr>
              <a:spLocks noChangeArrowheads="1"/>
            </p:cNvSpPr>
            <p:nvPr/>
          </p:nvSpPr>
          <p:spPr bwMode="auto">
            <a:xfrm>
              <a:off x="7239000" y="472119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5" name="Rectangle 284"/>
            <p:cNvSpPr>
              <a:spLocks noChangeArrowheads="1"/>
            </p:cNvSpPr>
            <p:nvPr/>
          </p:nvSpPr>
          <p:spPr bwMode="auto">
            <a:xfrm>
              <a:off x="4876800" y="483469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6" name="Rectangle 41"/>
            <p:cNvSpPr>
              <a:spLocks noChangeArrowheads="1"/>
            </p:cNvSpPr>
            <p:nvPr/>
          </p:nvSpPr>
          <p:spPr bwMode="auto">
            <a:xfrm>
              <a:off x="58674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7" name="Rectangle 42"/>
            <p:cNvSpPr>
              <a:spLocks noChangeArrowheads="1"/>
            </p:cNvSpPr>
            <p:nvPr/>
          </p:nvSpPr>
          <p:spPr bwMode="auto">
            <a:xfrm>
              <a:off x="58674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8" name="Rectangle 45"/>
            <p:cNvSpPr>
              <a:spLocks noChangeArrowheads="1"/>
            </p:cNvSpPr>
            <p:nvPr/>
          </p:nvSpPr>
          <p:spPr bwMode="auto">
            <a:xfrm>
              <a:off x="63246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19" name="Rectangle 46"/>
            <p:cNvSpPr>
              <a:spLocks noChangeArrowheads="1"/>
            </p:cNvSpPr>
            <p:nvPr/>
          </p:nvSpPr>
          <p:spPr bwMode="auto">
            <a:xfrm>
              <a:off x="63246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0" name="Rectangle 47"/>
            <p:cNvSpPr>
              <a:spLocks noChangeArrowheads="1"/>
            </p:cNvSpPr>
            <p:nvPr/>
          </p:nvSpPr>
          <p:spPr bwMode="auto">
            <a:xfrm>
              <a:off x="48768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1" name="Rectangle 49"/>
            <p:cNvSpPr>
              <a:spLocks noChangeArrowheads="1"/>
            </p:cNvSpPr>
            <p:nvPr/>
          </p:nvSpPr>
          <p:spPr bwMode="auto">
            <a:xfrm>
              <a:off x="67818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2" name="Rectangle 50"/>
            <p:cNvSpPr>
              <a:spLocks noChangeArrowheads="1"/>
            </p:cNvSpPr>
            <p:nvPr/>
          </p:nvSpPr>
          <p:spPr bwMode="auto">
            <a:xfrm>
              <a:off x="67818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3" name="Rectangle 51"/>
            <p:cNvSpPr>
              <a:spLocks noChangeArrowheads="1"/>
            </p:cNvSpPr>
            <p:nvPr/>
          </p:nvSpPr>
          <p:spPr bwMode="auto">
            <a:xfrm>
              <a:off x="54102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4" name="Rectangle 293"/>
            <p:cNvSpPr>
              <a:spLocks noChangeArrowheads="1"/>
            </p:cNvSpPr>
            <p:nvPr/>
          </p:nvSpPr>
          <p:spPr bwMode="auto">
            <a:xfrm>
              <a:off x="54102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5" name="Rectangle 294"/>
            <p:cNvSpPr>
              <a:spLocks noChangeArrowheads="1"/>
            </p:cNvSpPr>
            <p:nvPr/>
          </p:nvSpPr>
          <p:spPr bwMode="auto">
            <a:xfrm>
              <a:off x="72390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6" name="Rectangle 295"/>
            <p:cNvSpPr>
              <a:spLocks noChangeArrowheads="1"/>
            </p:cNvSpPr>
            <p:nvPr/>
          </p:nvSpPr>
          <p:spPr bwMode="auto">
            <a:xfrm>
              <a:off x="7239000" y="449419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7" name="Rectangle 296"/>
            <p:cNvSpPr>
              <a:spLocks noChangeArrowheads="1"/>
            </p:cNvSpPr>
            <p:nvPr/>
          </p:nvSpPr>
          <p:spPr bwMode="auto">
            <a:xfrm>
              <a:off x="4876800" y="460769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8" name="Rectangle 41"/>
            <p:cNvSpPr>
              <a:spLocks noChangeArrowheads="1"/>
            </p:cNvSpPr>
            <p:nvPr/>
          </p:nvSpPr>
          <p:spPr bwMode="auto">
            <a:xfrm>
              <a:off x="58674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29" name="Rectangle 42"/>
            <p:cNvSpPr>
              <a:spLocks noChangeArrowheads="1"/>
            </p:cNvSpPr>
            <p:nvPr/>
          </p:nvSpPr>
          <p:spPr bwMode="auto">
            <a:xfrm>
              <a:off x="58674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0" name="Rectangle 45"/>
            <p:cNvSpPr>
              <a:spLocks noChangeArrowheads="1"/>
            </p:cNvSpPr>
            <p:nvPr/>
          </p:nvSpPr>
          <p:spPr bwMode="auto">
            <a:xfrm>
              <a:off x="63246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1" name="Rectangle 46"/>
            <p:cNvSpPr>
              <a:spLocks noChangeArrowheads="1"/>
            </p:cNvSpPr>
            <p:nvPr/>
          </p:nvSpPr>
          <p:spPr bwMode="auto">
            <a:xfrm>
              <a:off x="63246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2" name="Rectangle 49"/>
            <p:cNvSpPr>
              <a:spLocks noChangeArrowheads="1"/>
            </p:cNvSpPr>
            <p:nvPr/>
          </p:nvSpPr>
          <p:spPr bwMode="auto">
            <a:xfrm>
              <a:off x="67818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3" name="Rectangle 50"/>
            <p:cNvSpPr>
              <a:spLocks noChangeArrowheads="1"/>
            </p:cNvSpPr>
            <p:nvPr/>
          </p:nvSpPr>
          <p:spPr bwMode="auto">
            <a:xfrm>
              <a:off x="67818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4" name="Rectangle 51"/>
            <p:cNvSpPr>
              <a:spLocks noChangeArrowheads="1"/>
            </p:cNvSpPr>
            <p:nvPr/>
          </p:nvSpPr>
          <p:spPr bwMode="auto">
            <a:xfrm>
              <a:off x="54102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5" name="Rectangle 304"/>
            <p:cNvSpPr>
              <a:spLocks noChangeArrowheads="1"/>
            </p:cNvSpPr>
            <p:nvPr/>
          </p:nvSpPr>
          <p:spPr bwMode="auto">
            <a:xfrm>
              <a:off x="54102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6" name="Rectangle 305"/>
            <p:cNvSpPr>
              <a:spLocks noChangeArrowheads="1"/>
            </p:cNvSpPr>
            <p:nvPr/>
          </p:nvSpPr>
          <p:spPr bwMode="auto">
            <a:xfrm>
              <a:off x="72390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7" name="Rectangle 51"/>
            <p:cNvSpPr>
              <a:spLocks noChangeArrowheads="1"/>
            </p:cNvSpPr>
            <p:nvPr/>
          </p:nvSpPr>
          <p:spPr bwMode="auto">
            <a:xfrm>
              <a:off x="4876800" y="426720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8" name="Rectangle 307"/>
            <p:cNvSpPr>
              <a:spLocks noChangeArrowheads="1"/>
            </p:cNvSpPr>
            <p:nvPr/>
          </p:nvSpPr>
          <p:spPr bwMode="auto">
            <a:xfrm>
              <a:off x="4876800" y="438069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39" name="Rectangle 41"/>
            <p:cNvSpPr>
              <a:spLocks noChangeArrowheads="1"/>
            </p:cNvSpPr>
            <p:nvPr/>
          </p:nvSpPr>
          <p:spPr bwMode="auto">
            <a:xfrm>
              <a:off x="58674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0" name="Rectangle 42"/>
            <p:cNvSpPr>
              <a:spLocks noChangeArrowheads="1"/>
            </p:cNvSpPr>
            <p:nvPr/>
          </p:nvSpPr>
          <p:spPr bwMode="auto">
            <a:xfrm>
              <a:off x="58674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1" name="Rectangle 45"/>
            <p:cNvSpPr>
              <a:spLocks noChangeArrowheads="1"/>
            </p:cNvSpPr>
            <p:nvPr/>
          </p:nvSpPr>
          <p:spPr bwMode="auto">
            <a:xfrm>
              <a:off x="63246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2" name="Rectangle 46"/>
            <p:cNvSpPr>
              <a:spLocks noChangeArrowheads="1"/>
            </p:cNvSpPr>
            <p:nvPr/>
          </p:nvSpPr>
          <p:spPr bwMode="auto">
            <a:xfrm>
              <a:off x="63246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3" name="Rectangle 47"/>
            <p:cNvSpPr>
              <a:spLocks noChangeArrowheads="1"/>
            </p:cNvSpPr>
            <p:nvPr/>
          </p:nvSpPr>
          <p:spPr bwMode="auto">
            <a:xfrm>
              <a:off x="48768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4" name="Rectangle 49"/>
            <p:cNvSpPr>
              <a:spLocks noChangeArrowheads="1"/>
            </p:cNvSpPr>
            <p:nvPr/>
          </p:nvSpPr>
          <p:spPr bwMode="auto">
            <a:xfrm>
              <a:off x="67818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5" name="Rectangle 50"/>
            <p:cNvSpPr>
              <a:spLocks noChangeArrowheads="1"/>
            </p:cNvSpPr>
            <p:nvPr/>
          </p:nvSpPr>
          <p:spPr bwMode="auto">
            <a:xfrm>
              <a:off x="67818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6" name="Rectangle 51"/>
            <p:cNvSpPr>
              <a:spLocks noChangeArrowheads="1"/>
            </p:cNvSpPr>
            <p:nvPr/>
          </p:nvSpPr>
          <p:spPr bwMode="auto">
            <a:xfrm>
              <a:off x="5410200" y="404193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7" name="Rectangle 77"/>
            <p:cNvSpPr>
              <a:spLocks noChangeArrowheads="1"/>
            </p:cNvSpPr>
            <p:nvPr/>
          </p:nvSpPr>
          <p:spPr bwMode="auto">
            <a:xfrm>
              <a:off x="54102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8" name="Rectangle 80"/>
            <p:cNvSpPr>
              <a:spLocks noChangeArrowheads="1"/>
            </p:cNvSpPr>
            <p:nvPr/>
          </p:nvSpPr>
          <p:spPr bwMode="auto">
            <a:xfrm>
              <a:off x="4876800" y="415543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49" name="Rectangle 41"/>
            <p:cNvSpPr>
              <a:spLocks noChangeArrowheads="1"/>
            </p:cNvSpPr>
            <p:nvPr/>
          </p:nvSpPr>
          <p:spPr bwMode="auto">
            <a:xfrm>
              <a:off x="58674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0" name="Rectangle 42"/>
            <p:cNvSpPr>
              <a:spLocks noChangeArrowheads="1"/>
            </p:cNvSpPr>
            <p:nvPr/>
          </p:nvSpPr>
          <p:spPr bwMode="auto">
            <a:xfrm>
              <a:off x="58674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1" name="Rectangle 45"/>
            <p:cNvSpPr>
              <a:spLocks noChangeArrowheads="1"/>
            </p:cNvSpPr>
            <p:nvPr/>
          </p:nvSpPr>
          <p:spPr bwMode="auto">
            <a:xfrm>
              <a:off x="63246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2" name="Rectangle 46"/>
            <p:cNvSpPr>
              <a:spLocks noChangeArrowheads="1"/>
            </p:cNvSpPr>
            <p:nvPr/>
          </p:nvSpPr>
          <p:spPr bwMode="auto">
            <a:xfrm>
              <a:off x="63246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3" name="Rectangle 47"/>
            <p:cNvSpPr>
              <a:spLocks noChangeArrowheads="1"/>
            </p:cNvSpPr>
            <p:nvPr/>
          </p:nvSpPr>
          <p:spPr bwMode="auto">
            <a:xfrm>
              <a:off x="48768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4" name="Rectangle 49"/>
            <p:cNvSpPr>
              <a:spLocks noChangeArrowheads="1"/>
            </p:cNvSpPr>
            <p:nvPr/>
          </p:nvSpPr>
          <p:spPr bwMode="auto">
            <a:xfrm>
              <a:off x="67818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5" name="Rectangle 50"/>
            <p:cNvSpPr>
              <a:spLocks noChangeArrowheads="1"/>
            </p:cNvSpPr>
            <p:nvPr/>
          </p:nvSpPr>
          <p:spPr bwMode="auto">
            <a:xfrm>
              <a:off x="67818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6" name="Rectangle 51"/>
            <p:cNvSpPr>
              <a:spLocks noChangeArrowheads="1"/>
            </p:cNvSpPr>
            <p:nvPr/>
          </p:nvSpPr>
          <p:spPr bwMode="auto">
            <a:xfrm>
              <a:off x="5410200" y="381493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7" name="Rectangle 77"/>
            <p:cNvSpPr>
              <a:spLocks noChangeArrowheads="1"/>
            </p:cNvSpPr>
            <p:nvPr/>
          </p:nvSpPr>
          <p:spPr bwMode="auto">
            <a:xfrm>
              <a:off x="54102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8" name="Rectangle 80"/>
            <p:cNvSpPr>
              <a:spLocks noChangeArrowheads="1"/>
            </p:cNvSpPr>
            <p:nvPr/>
          </p:nvSpPr>
          <p:spPr bwMode="auto">
            <a:xfrm>
              <a:off x="4876800" y="392843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59" name="Rectangle 41"/>
            <p:cNvSpPr>
              <a:spLocks noChangeArrowheads="1"/>
            </p:cNvSpPr>
            <p:nvPr/>
          </p:nvSpPr>
          <p:spPr bwMode="auto">
            <a:xfrm>
              <a:off x="58674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0" name="Rectangle 42"/>
            <p:cNvSpPr>
              <a:spLocks noChangeArrowheads="1"/>
            </p:cNvSpPr>
            <p:nvPr/>
          </p:nvSpPr>
          <p:spPr bwMode="auto">
            <a:xfrm>
              <a:off x="58674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1" name="Rectangle 45"/>
            <p:cNvSpPr>
              <a:spLocks noChangeArrowheads="1"/>
            </p:cNvSpPr>
            <p:nvPr/>
          </p:nvSpPr>
          <p:spPr bwMode="auto">
            <a:xfrm>
              <a:off x="63246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2" name="Rectangle 46"/>
            <p:cNvSpPr>
              <a:spLocks noChangeArrowheads="1"/>
            </p:cNvSpPr>
            <p:nvPr/>
          </p:nvSpPr>
          <p:spPr bwMode="auto">
            <a:xfrm>
              <a:off x="63246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3" name="Rectangle 47"/>
            <p:cNvSpPr>
              <a:spLocks noChangeArrowheads="1"/>
            </p:cNvSpPr>
            <p:nvPr/>
          </p:nvSpPr>
          <p:spPr bwMode="auto">
            <a:xfrm>
              <a:off x="48768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4" name="Rectangle 49"/>
            <p:cNvSpPr>
              <a:spLocks noChangeArrowheads="1"/>
            </p:cNvSpPr>
            <p:nvPr/>
          </p:nvSpPr>
          <p:spPr bwMode="auto">
            <a:xfrm>
              <a:off x="67818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5" name="Rectangle 50"/>
            <p:cNvSpPr>
              <a:spLocks noChangeArrowheads="1"/>
            </p:cNvSpPr>
            <p:nvPr/>
          </p:nvSpPr>
          <p:spPr bwMode="auto">
            <a:xfrm>
              <a:off x="67818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6" name="Rectangle 51"/>
            <p:cNvSpPr>
              <a:spLocks noChangeArrowheads="1"/>
            </p:cNvSpPr>
            <p:nvPr/>
          </p:nvSpPr>
          <p:spPr bwMode="auto">
            <a:xfrm>
              <a:off x="5410200" y="358794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7" name="Rectangle 77"/>
            <p:cNvSpPr>
              <a:spLocks noChangeArrowheads="1"/>
            </p:cNvSpPr>
            <p:nvPr/>
          </p:nvSpPr>
          <p:spPr bwMode="auto">
            <a:xfrm>
              <a:off x="54102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8" name="Rectangle 80"/>
            <p:cNvSpPr>
              <a:spLocks noChangeArrowheads="1"/>
            </p:cNvSpPr>
            <p:nvPr/>
          </p:nvSpPr>
          <p:spPr bwMode="auto">
            <a:xfrm>
              <a:off x="4876800" y="370144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69" name="Rectangle 41"/>
            <p:cNvSpPr>
              <a:spLocks noChangeArrowheads="1"/>
            </p:cNvSpPr>
            <p:nvPr/>
          </p:nvSpPr>
          <p:spPr bwMode="auto">
            <a:xfrm>
              <a:off x="58674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0" name="Rectangle 42"/>
            <p:cNvSpPr>
              <a:spLocks noChangeArrowheads="1"/>
            </p:cNvSpPr>
            <p:nvPr/>
          </p:nvSpPr>
          <p:spPr bwMode="auto">
            <a:xfrm>
              <a:off x="58674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1" name="Rectangle 45"/>
            <p:cNvSpPr>
              <a:spLocks noChangeArrowheads="1"/>
            </p:cNvSpPr>
            <p:nvPr/>
          </p:nvSpPr>
          <p:spPr bwMode="auto">
            <a:xfrm>
              <a:off x="63246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2" name="Rectangle 46"/>
            <p:cNvSpPr>
              <a:spLocks noChangeArrowheads="1"/>
            </p:cNvSpPr>
            <p:nvPr/>
          </p:nvSpPr>
          <p:spPr bwMode="auto">
            <a:xfrm>
              <a:off x="63246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3" name="Rectangle 47"/>
            <p:cNvSpPr>
              <a:spLocks noChangeArrowheads="1"/>
            </p:cNvSpPr>
            <p:nvPr/>
          </p:nvSpPr>
          <p:spPr bwMode="auto">
            <a:xfrm>
              <a:off x="48768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4" name="Rectangle 49"/>
            <p:cNvSpPr>
              <a:spLocks noChangeArrowheads="1"/>
            </p:cNvSpPr>
            <p:nvPr/>
          </p:nvSpPr>
          <p:spPr bwMode="auto">
            <a:xfrm>
              <a:off x="67818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5" name="Rectangle 50"/>
            <p:cNvSpPr>
              <a:spLocks noChangeArrowheads="1"/>
            </p:cNvSpPr>
            <p:nvPr/>
          </p:nvSpPr>
          <p:spPr bwMode="auto">
            <a:xfrm>
              <a:off x="67818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6" name="Rectangle 51"/>
            <p:cNvSpPr>
              <a:spLocks noChangeArrowheads="1"/>
            </p:cNvSpPr>
            <p:nvPr/>
          </p:nvSpPr>
          <p:spPr bwMode="auto">
            <a:xfrm>
              <a:off x="5410200" y="336094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7" name="Rectangle 346"/>
            <p:cNvSpPr>
              <a:spLocks noChangeArrowheads="1"/>
            </p:cNvSpPr>
            <p:nvPr/>
          </p:nvSpPr>
          <p:spPr bwMode="auto">
            <a:xfrm>
              <a:off x="54102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8" name="Rectangle 347"/>
            <p:cNvSpPr>
              <a:spLocks noChangeArrowheads="1"/>
            </p:cNvSpPr>
            <p:nvPr/>
          </p:nvSpPr>
          <p:spPr bwMode="auto">
            <a:xfrm>
              <a:off x="4876800" y="347444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79" name="Rectangle 41"/>
            <p:cNvSpPr>
              <a:spLocks noChangeArrowheads="1"/>
            </p:cNvSpPr>
            <p:nvPr/>
          </p:nvSpPr>
          <p:spPr bwMode="auto">
            <a:xfrm>
              <a:off x="58674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0" name="Rectangle 42"/>
            <p:cNvSpPr>
              <a:spLocks noChangeArrowheads="1"/>
            </p:cNvSpPr>
            <p:nvPr/>
          </p:nvSpPr>
          <p:spPr bwMode="auto">
            <a:xfrm>
              <a:off x="58674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1" name="Rectangle 45"/>
            <p:cNvSpPr>
              <a:spLocks noChangeArrowheads="1"/>
            </p:cNvSpPr>
            <p:nvPr/>
          </p:nvSpPr>
          <p:spPr bwMode="auto">
            <a:xfrm>
              <a:off x="63246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2" name="Rectangle 46"/>
            <p:cNvSpPr>
              <a:spLocks noChangeArrowheads="1"/>
            </p:cNvSpPr>
            <p:nvPr/>
          </p:nvSpPr>
          <p:spPr bwMode="auto">
            <a:xfrm>
              <a:off x="63246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3" name="Rectangle 47"/>
            <p:cNvSpPr>
              <a:spLocks noChangeArrowheads="1"/>
            </p:cNvSpPr>
            <p:nvPr/>
          </p:nvSpPr>
          <p:spPr bwMode="auto">
            <a:xfrm>
              <a:off x="48768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4" name="Rectangle 49"/>
            <p:cNvSpPr>
              <a:spLocks noChangeArrowheads="1"/>
            </p:cNvSpPr>
            <p:nvPr/>
          </p:nvSpPr>
          <p:spPr bwMode="auto">
            <a:xfrm>
              <a:off x="67818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5" name="Rectangle 50"/>
            <p:cNvSpPr>
              <a:spLocks noChangeArrowheads="1"/>
            </p:cNvSpPr>
            <p:nvPr/>
          </p:nvSpPr>
          <p:spPr bwMode="auto">
            <a:xfrm>
              <a:off x="67818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6" name="Rectangle 51"/>
            <p:cNvSpPr>
              <a:spLocks noChangeArrowheads="1"/>
            </p:cNvSpPr>
            <p:nvPr/>
          </p:nvSpPr>
          <p:spPr bwMode="auto">
            <a:xfrm>
              <a:off x="5410200" y="313395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7" name="Rectangle 356"/>
            <p:cNvSpPr>
              <a:spLocks noChangeArrowheads="1"/>
            </p:cNvSpPr>
            <p:nvPr/>
          </p:nvSpPr>
          <p:spPr bwMode="auto">
            <a:xfrm>
              <a:off x="54102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8" name="Rectangle 357"/>
            <p:cNvSpPr>
              <a:spLocks noChangeArrowheads="1"/>
            </p:cNvSpPr>
            <p:nvPr/>
          </p:nvSpPr>
          <p:spPr bwMode="auto">
            <a:xfrm>
              <a:off x="4876800" y="324744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89" name="Rectangle 41"/>
            <p:cNvSpPr>
              <a:spLocks noChangeArrowheads="1"/>
            </p:cNvSpPr>
            <p:nvPr/>
          </p:nvSpPr>
          <p:spPr bwMode="auto">
            <a:xfrm>
              <a:off x="58674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0" name="Rectangle 42"/>
            <p:cNvSpPr>
              <a:spLocks noChangeArrowheads="1"/>
            </p:cNvSpPr>
            <p:nvPr/>
          </p:nvSpPr>
          <p:spPr bwMode="auto">
            <a:xfrm>
              <a:off x="58674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1" name="Rectangle 45"/>
            <p:cNvSpPr>
              <a:spLocks noChangeArrowheads="1"/>
            </p:cNvSpPr>
            <p:nvPr/>
          </p:nvSpPr>
          <p:spPr bwMode="auto">
            <a:xfrm>
              <a:off x="63246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2" name="Rectangle 46"/>
            <p:cNvSpPr>
              <a:spLocks noChangeArrowheads="1"/>
            </p:cNvSpPr>
            <p:nvPr/>
          </p:nvSpPr>
          <p:spPr bwMode="auto">
            <a:xfrm>
              <a:off x="63246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3" name="Rectangle 47"/>
            <p:cNvSpPr>
              <a:spLocks noChangeArrowheads="1"/>
            </p:cNvSpPr>
            <p:nvPr/>
          </p:nvSpPr>
          <p:spPr bwMode="auto">
            <a:xfrm>
              <a:off x="48768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4" name="Rectangle 49"/>
            <p:cNvSpPr>
              <a:spLocks noChangeArrowheads="1"/>
            </p:cNvSpPr>
            <p:nvPr/>
          </p:nvSpPr>
          <p:spPr bwMode="auto">
            <a:xfrm>
              <a:off x="67818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5" name="Rectangle 50"/>
            <p:cNvSpPr>
              <a:spLocks noChangeArrowheads="1"/>
            </p:cNvSpPr>
            <p:nvPr/>
          </p:nvSpPr>
          <p:spPr bwMode="auto">
            <a:xfrm>
              <a:off x="67818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6" name="Rectangle 51"/>
            <p:cNvSpPr>
              <a:spLocks noChangeArrowheads="1"/>
            </p:cNvSpPr>
            <p:nvPr/>
          </p:nvSpPr>
          <p:spPr bwMode="auto">
            <a:xfrm>
              <a:off x="5410200" y="290695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7" name="Rectangle 366"/>
            <p:cNvSpPr>
              <a:spLocks noChangeArrowheads="1"/>
            </p:cNvSpPr>
            <p:nvPr/>
          </p:nvSpPr>
          <p:spPr bwMode="auto">
            <a:xfrm>
              <a:off x="54102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8" name="Rectangle 367"/>
            <p:cNvSpPr>
              <a:spLocks noChangeArrowheads="1"/>
            </p:cNvSpPr>
            <p:nvPr/>
          </p:nvSpPr>
          <p:spPr bwMode="auto">
            <a:xfrm>
              <a:off x="4876800" y="302045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099" name="Rectangle 41"/>
            <p:cNvSpPr>
              <a:spLocks noChangeArrowheads="1"/>
            </p:cNvSpPr>
            <p:nvPr/>
          </p:nvSpPr>
          <p:spPr bwMode="auto">
            <a:xfrm>
              <a:off x="58674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0" name="Rectangle 42"/>
            <p:cNvSpPr>
              <a:spLocks noChangeArrowheads="1"/>
            </p:cNvSpPr>
            <p:nvPr/>
          </p:nvSpPr>
          <p:spPr bwMode="auto">
            <a:xfrm>
              <a:off x="58674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1" name="Rectangle 45"/>
            <p:cNvSpPr>
              <a:spLocks noChangeArrowheads="1"/>
            </p:cNvSpPr>
            <p:nvPr/>
          </p:nvSpPr>
          <p:spPr bwMode="auto">
            <a:xfrm>
              <a:off x="63246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2" name="Rectangle 46"/>
            <p:cNvSpPr>
              <a:spLocks noChangeArrowheads="1"/>
            </p:cNvSpPr>
            <p:nvPr/>
          </p:nvSpPr>
          <p:spPr bwMode="auto">
            <a:xfrm>
              <a:off x="63246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3" name="Rectangle 49"/>
            <p:cNvSpPr>
              <a:spLocks noChangeArrowheads="1"/>
            </p:cNvSpPr>
            <p:nvPr/>
          </p:nvSpPr>
          <p:spPr bwMode="auto">
            <a:xfrm>
              <a:off x="67818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4" name="Rectangle 50"/>
            <p:cNvSpPr>
              <a:spLocks noChangeArrowheads="1"/>
            </p:cNvSpPr>
            <p:nvPr/>
          </p:nvSpPr>
          <p:spPr bwMode="auto">
            <a:xfrm>
              <a:off x="67818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5" name="Rectangle 51"/>
            <p:cNvSpPr>
              <a:spLocks noChangeArrowheads="1"/>
            </p:cNvSpPr>
            <p:nvPr/>
          </p:nvSpPr>
          <p:spPr bwMode="auto">
            <a:xfrm>
              <a:off x="54102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6" name="Rectangle 375"/>
            <p:cNvSpPr>
              <a:spLocks noChangeArrowheads="1"/>
            </p:cNvSpPr>
            <p:nvPr/>
          </p:nvSpPr>
          <p:spPr bwMode="auto">
            <a:xfrm>
              <a:off x="54102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7" name="Rectangle 51"/>
            <p:cNvSpPr>
              <a:spLocks noChangeArrowheads="1"/>
            </p:cNvSpPr>
            <p:nvPr/>
          </p:nvSpPr>
          <p:spPr bwMode="auto">
            <a:xfrm>
              <a:off x="4876800" y="267995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8" name="Rectangle 377"/>
            <p:cNvSpPr>
              <a:spLocks noChangeArrowheads="1"/>
            </p:cNvSpPr>
            <p:nvPr/>
          </p:nvSpPr>
          <p:spPr bwMode="auto">
            <a:xfrm>
              <a:off x="4876800" y="279345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09" name="Rectangle 41"/>
            <p:cNvSpPr>
              <a:spLocks noChangeArrowheads="1"/>
            </p:cNvSpPr>
            <p:nvPr/>
          </p:nvSpPr>
          <p:spPr bwMode="auto">
            <a:xfrm>
              <a:off x="58751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0" name="Rectangle 42"/>
            <p:cNvSpPr>
              <a:spLocks noChangeArrowheads="1"/>
            </p:cNvSpPr>
            <p:nvPr/>
          </p:nvSpPr>
          <p:spPr bwMode="auto">
            <a:xfrm>
              <a:off x="58751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1" name="Rectangle 45"/>
            <p:cNvSpPr>
              <a:spLocks noChangeArrowheads="1"/>
            </p:cNvSpPr>
            <p:nvPr/>
          </p:nvSpPr>
          <p:spPr bwMode="auto">
            <a:xfrm>
              <a:off x="63323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2" name="Rectangle 46"/>
            <p:cNvSpPr>
              <a:spLocks noChangeArrowheads="1"/>
            </p:cNvSpPr>
            <p:nvPr/>
          </p:nvSpPr>
          <p:spPr bwMode="auto">
            <a:xfrm>
              <a:off x="63323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3" name="Rectangle 49"/>
            <p:cNvSpPr>
              <a:spLocks noChangeArrowheads="1"/>
            </p:cNvSpPr>
            <p:nvPr/>
          </p:nvSpPr>
          <p:spPr bwMode="auto">
            <a:xfrm>
              <a:off x="67895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4" name="Rectangle 50"/>
            <p:cNvSpPr>
              <a:spLocks noChangeArrowheads="1"/>
            </p:cNvSpPr>
            <p:nvPr/>
          </p:nvSpPr>
          <p:spPr bwMode="auto">
            <a:xfrm>
              <a:off x="67895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5" name="Rectangle 51"/>
            <p:cNvSpPr>
              <a:spLocks noChangeArrowheads="1"/>
            </p:cNvSpPr>
            <p:nvPr/>
          </p:nvSpPr>
          <p:spPr bwMode="auto">
            <a:xfrm>
              <a:off x="5417977" y="246765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6" name="Rectangle 77"/>
            <p:cNvSpPr>
              <a:spLocks noChangeArrowheads="1"/>
            </p:cNvSpPr>
            <p:nvPr/>
          </p:nvSpPr>
          <p:spPr bwMode="auto">
            <a:xfrm>
              <a:off x="54179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7" name="Rectangle 80"/>
            <p:cNvSpPr>
              <a:spLocks noChangeArrowheads="1"/>
            </p:cNvSpPr>
            <p:nvPr/>
          </p:nvSpPr>
          <p:spPr bwMode="auto">
            <a:xfrm>
              <a:off x="4884577" y="258114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8" name="Rectangle 41"/>
            <p:cNvSpPr>
              <a:spLocks noChangeArrowheads="1"/>
            </p:cNvSpPr>
            <p:nvPr/>
          </p:nvSpPr>
          <p:spPr bwMode="auto">
            <a:xfrm>
              <a:off x="58751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19" name="Rectangle 42"/>
            <p:cNvSpPr>
              <a:spLocks noChangeArrowheads="1"/>
            </p:cNvSpPr>
            <p:nvPr/>
          </p:nvSpPr>
          <p:spPr bwMode="auto">
            <a:xfrm>
              <a:off x="58751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0" name="Rectangle 45"/>
            <p:cNvSpPr>
              <a:spLocks noChangeArrowheads="1"/>
            </p:cNvSpPr>
            <p:nvPr/>
          </p:nvSpPr>
          <p:spPr bwMode="auto">
            <a:xfrm>
              <a:off x="63323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1" name="Rectangle 46"/>
            <p:cNvSpPr>
              <a:spLocks noChangeArrowheads="1"/>
            </p:cNvSpPr>
            <p:nvPr/>
          </p:nvSpPr>
          <p:spPr bwMode="auto">
            <a:xfrm>
              <a:off x="63323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2" name="Rectangle 49"/>
            <p:cNvSpPr>
              <a:spLocks noChangeArrowheads="1"/>
            </p:cNvSpPr>
            <p:nvPr/>
          </p:nvSpPr>
          <p:spPr bwMode="auto">
            <a:xfrm>
              <a:off x="67895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3" name="Rectangle 50"/>
            <p:cNvSpPr>
              <a:spLocks noChangeArrowheads="1"/>
            </p:cNvSpPr>
            <p:nvPr/>
          </p:nvSpPr>
          <p:spPr bwMode="auto">
            <a:xfrm>
              <a:off x="67895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4" name="Rectangle 51"/>
            <p:cNvSpPr>
              <a:spLocks noChangeArrowheads="1"/>
            </p:cNvSpPr>
            <p:nvPr/>
          </p:nvSpPr>
          <p:spPr bwMode="auto">
            <a:xfrm>
              <a:off x="5417977" y="2240654"/>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5" name="Rectangle 77"/>
            <p:cNvSpPr>
              <a:spLocks noChangeArrowheads="1"/>
            </p:cNvSpPr>
            <p:nvPr/>
          </p:nvSpPr>
          <p:spPr bwMode="auto">
            <a:xfrm>
              <a:off x="5417977" y="235415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6" name="Rectangle 41"/>
            <p:cNvSpPr>
              <a:spLocks noChangeArrowheads="1"/>
            </p:cNvSpPr>
            <p:nvPr/>
          </p:nvSpPr>
          <p:spPr bwMode="auto">
            <a:xfrm>
              <a:off x="58751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7" name="Rectangle 42"/>
            <p:cNvSpPr>
              <a:spLocks noChangeArrowheads="1"/>
            </p:cNvSpPr>
            <p:nvPr/>
          </p:nvSpPr>
          <p:spPr bwMode="auto">
            <a:xfrm>
              <a:off x="58751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8" name="Rectangle 45"/>
            <p:cNvSpPr>
              <a:spLocks noChangeArrowheads="1"/>
            </p:cNvSpPr>
            <p:nvPr/>
          </p:nvSpPr>
          <p:spPr bwMode="auto">
            <a:xfrm>
              <a:off x="63323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29" name="Rectangle 46"/>
            <p:cNvSpPr>
              <a:spLocks noChangeArrowheads="1"/>
            </p:cNvSpPr>
            <p:nvPr/>
          </p:nvSpPr>
          <p:spPr bwMode="auto">
            <a:xfrm>
              <a:off x="63323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0" name="Rectangle 49"/>
            <p:cNvSpPr>
              <a:spLocks noChangeArrowheads="1"/>
            </p:cNvSpPr>
            <p:nvPr/>
          </p:nvSpPr>
          <p:spPr bwMode="auto">
            <a:xfrm>
              <a:off x="67895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1" name="Rectangle 50"/>
            <p:cNvSpPr>
              <a:spLocks noChangeArrowheads="1"/>
            </p:cNvSpPr>
            <p:nvPr/>
          </p:nvSpPr>
          <p:spPr bwMode="auto">
            <a:xfrm>
              <a:off x="67895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2" name="Rectangle 51"/>
            <p:cNvSpPr>
              <a:spLocks noChangeArrowheads="1"/>
            </p:cNvSpPr>
            <p:nvPr/>
          </p:nvSpPr>
          <p:spPr bwMode="auto">
            <a:xfrm>
              <a:off x="5417977" y="2013658"/>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3" name="Rectangle 77"/>
            <p:cNvSpPr>
              <a:spLocks noChangeArrowheads="1"/>
            </p:cNvSpPr>
            <p:nvPr/>
          </p:nvSpPr>
          <p:spPr bwMode="auto">
            <a:xfrm>
              <a:off x="5417977" y="2127156"/>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4" name="Rectangle 41"/>
            <p:cNvSpPr>
              <a:spLocks noChangeArrowheads="1"/>
            </p:cNvSpPr>
            <p:nvPr/>
          </p:nvSpPr>
          <p:spPr bwMode="auto">
            <a:xfrm>
              <a:off x="58751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5" name="Rectangle 42"/>
            <p:cNvSpPr>
              <a:spLocks noChangeArrowheads="1"/>
            </p:cNvSpPr>
            <p:nvPr/>
          </p:nvSpPr>
          <p:spPr bwMode="auto">
            <a:xfrm>
              <a:off x="58751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6" name="Rectangle 45"/>
            <p:cNvSpPr>
              <a:spLocks noChangeArrowheads="1"/>
            </p:cNvSpPr>
            <p:nvPr/>
          </p:nvSpPr>
          <p:spPr bwMode="auto">
            <a:xfrm>
              <a:off x="63323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7" name="Rectangle 46"/>
            <p:cNvSpPr>
              <a:spLocks noChangeArrowheads="1"/>
            </p:cNvSpPr>
            <p:nvPr/>
          </p:nvSpPr>
          <p:spPr bwMode="auto">
            <a:xfrm>
              <a:off x="63323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8" name="Rectangle 49"/>
            <p:cNvSpPr>
              <a:spLocks noChangeArrowheads="1"/>
            </p:cNvSpPr>
            <p:nvPr/>
          </p:nvSpPr>
          <p:spPr bwMode="auto">
            <a:xfrm>
              <a:off x="67895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39" name="Rectangle 50"/>
            <p:cNvSpPr>
              <a:spLocks noChangeArrowheads="1"/>
            </p:cNvSpPr>
            <p:nvPr/>
          </p:nvSpPr>
          <p:spPr bwMode="auto">
            <a:xfrm>
              <a:off x="67895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0" name="Rectangle 51"/>
            <p:cNvSpPr>
              <a:spLocks noChangeArrowheads="1"/>
            </p:cNvSpPr>
            <p:nvPr/>
          </p:nvSpPr>
          <p:spPr bwMode="auto">
            <a:xfrm>
              <a:off x="5417977" y="178666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1" name="Rectangle 410"/>
            <p:cNvSpPr>
              <a:spLocks noChangeArrowheads="1"/>
            </p:cNvSpPr>
            <p:nvPr/>
          </p:nvSpPr>
          <p:spPr bwMode="auto">
            <a:xfrm>
              <a:off x="5417977" y="1900160"/>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2" name="Rectangle 49"/>
            <p:cNvSpPr>
              <a:spLocks noChangeArrowheads="1"/>
            </p:cNvSpPr>
            <p:nvPr/>
          </p:nvSpPr>
          <p:spPr bwMode="auto">
            <a:xfrm>
              <a:off x="6789577" y="167316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3" name="Rectangle 50"/>
            <p:cNvSpPr>
              <a:spLocks noChangeArrowheads="1"/>
            </p:cNvSpPr>
            <p:nvPr/>
          </p:nvSpPr>
          <p:spPr bwMode="auto">
            <a:xfrm>
              <a:off x="6789577" y="155966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4" name="Rectangle 51"/>
            <p:cNvSpPr>
              <a:spLocks noChangeArrowheads="1"/>
            </p:cNvSpPr>
            <p:nvPr/>
          </p:nvSpPr>
          <p:spPr bwMode="auto">
            <a:xfrm>
              <a:off x="5417977" y="155966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5" name="Rectangle 414"/>
            <p:cNvSpPr>
              <a:spLocks noChangeArrowheads="1"/>
            </p:cNvSpPr>
            <p:nvPr/>
          </p:nvSpPr>
          <p:spPr bwMode="auto">
            <a:xfrm>
              <a:off x="5417977" y="167316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6" name="Rectangle 47"/>
            <p:cNvSpPr>
              <a:spLocks noChangeArrowheads="1"/>
            </p:cNvSpPr>
            <p:nvPr/>
          </p:nvSpPr>
          <p:spPr bwMode="auto">
            <a:xfrm>
              <a:off x="4876800" y="2477302"/>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7" name="Rectangle 47"/>
            <p:cNvSpPr>
              <a:spLocks noChangeArrowheads="1"/>
            </p:cNvSpPr>
            <p:nvPr/>
          </p:nvSpPr>
          <p:spPr bwMode="auto">
            <a:xfrm>
              <a:off x="4876800" y="225030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8" name="Rectangle 417"/>
            <p:cNvSpPr>
              <a:spLocks noChangeArrowheads="1"/>
            </p:cNvSpPr>
            <p:nvPr/>
          </p:nvSpPr>
          <p:spPr bwMode="auto">
            <a:xfrm>
              <a:off x="4876800" y="236380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49" name="Rectangle 47"/>
            <p:cNvSpPr>
              <a:spLocks noChangeArrowheads="1"/>
            </p:cNvSpPr>
            <p:nvPr/>
          </p:nvSpPr>
          <p:spPr bwMode="auto">
            <a:xfrm>
              <a:off x="4876800" y="2023311"/>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0" name="Rectangle 419"/>
            <p:cNvSpPr>
              <a:spLocks noChangeArrowheads="1"/>
            </p:cNvSpPr>
            <p:nvPr/>
          </p:nvSpPr>
          <p:spPr bwMode="auto">
            <a:xfrm>
              <a:off x="4876800" y="213680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1" name="Rectangle 47"/>
            <p:cNvSpPr>
              <a:spLocks noChangeArrowheads="1"/>
            </p:cNvSpPr>
            <p:nvPr/>
          </p:nvSpPr>
          <p:spPr bwMode="auto">
            <a:xfrm>
              <a:off x="4876800" y="1796315"/>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2" name="Rectangle 421"/>
            <p:cNvSpPr>
              <a:spLocks noChangeArrowheads="1"/>
            </p:cNvSpPr>
            <p:nvPr/>
          </p:nvSpPr>
          <p:spPr bwMode="auto">
            <a:xfrm>
              <a:off x="4876800" y="1909813"/>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3" name="Rectangle 51"/>
            <p:cNvSpPr>
              <a:spLocks noChangeArrowheads="1"/>
            </p:cNvSpPr>
            <p:nvPr/>
          </p:nvSpPr>
          <p:spPr bwMode="auto">
            <a:xfrm>
              <a:off x="4876800" y="1569319"/>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4" name="Rectangle 423"/>
            <p:cNvSpPr>
              <a:spLocks noChangeArrowheads="1"/>
            </p:cNvSpPr>
            <p:nvPr/>
          </p:nvSpPr>
          <p:spPr bwMode="auto">
            <a:xfrm>
              <a:off x="4876800" y="1682817"/>
              <a:ext cx="304800" cy="113498"/>
            </a:xfrm>
            <a:prstGeom prst="rect">
              <a:avLst/>
            </a:prstGeom>
            <a:solidFill>
              <a:srgbClr val="99CC00"/>
            </a:solidFill>
            <a:ln w="9525">
              <a:solidFill>
                <a:schemeClr val="tx1"/>
              </a:solidFill>
              <a:round/>
              <a:headEnd/>
              <a:tailEnd/>
            </a:ln>
          </p:spPr>
          <p:txBody>
            <a:bodyPr/>
            <a:lstStyle/>
            <a:p>
              <a:endParaRPr lang="en-US" sz="1400"/>
            </a:p>
          </p:txBody>
        </p:sp>
        <p:sp>
          <p:nvSpPr>
            <p:cNvPr id="38155" name="Rectangle 80"/>
            <p:cNvSpPr>
              <a:spLocks noChangeArrowheads="1"/>
            </p:cNvSpPr>
            <p:nvPr/>
          </p:nvSpPr>
          <p:spPr bwMode="auto">
            <a:xfrm>
              <a:off x="4884577" y="1470508"/>
              <a:ext cx="304800" cy="113498"/>
            </a:xfrm>
            <a:prstGeom prst="rect">
              <a:avLst/>
            </a:prstGeom>
            <a:solidFill>
              <a:srgbClr val="99CC00"/>
            </a:solidFill>
            <a:ln w="9525">
              <a:solidFill>
                <a:schemeClr val="tx1"/>
              </a:solidFill>
              <a:round/>
              <a:headEnd/>
              <a:tailEnd/>
            </a:ln>
          </p:spPr>
          <p:txBody>
            <a:bodyPr/>
            <a:lstStyle/>
            <a:p>
              <a:endParaRPr lang="en-US" sz="1400"/>
            </a:p>
          </p:txBody>
        </p:sp>
      </p:grpSp>
      <p:grpSp>
        <p:nvGrpSpPr>
          <p:cNvPr id="7" name="Group 1298"/>
          <p:cNvGrpSpPr>
            <a:grpSpLocks/>
          </p:cNvGrpSpPr>
          <p:nvPr/>
        </p:nvGrpSpPr>
        <p:grpSpPr bwMode="auto">
          <a:xfrm>
            <a:off x="4267200" y="152400"/>
            <a:ext cx="4724400" cy="4419600"/>
            <a:chOff x="4267200" y="152400"/>
            <a:chExt cx="4724400" cy="4419600"/>
          </a:xfrm>
        </p:grpSpPr>
        <p:grpSp>
          <p:nvGrpSpPr>
            <p:cNvPr id="37895" name="Group 28"/>
            <p:cNvGrpSpPr>
              <a:grpSpLocks/>
            </p:cNvGrpSpPr>
            <p:nvPr/>
          </p:nvGrpSpPr>
          <p:grpSpPr bwMode="auto">
            <a:xfrm>
              <a:off x="5334000" y="3368680"/>
              <a:ext cx="3505200" cy="1203320"/>
              <a:chOff x="5969000" y="1974326"/>
              <a:chExt cx="3505200" cy="1200674"/>
            </a:xfrm>
          </p:grpSpPr>
          <p:sp>
            <p:nvSpPr>
              <p:cNvPr id="37898" name="TextBox 6"/>
              <p:cNvSpPr txBox="1">
                <a:spLocks noChangeArrowheads="1"/>
              </p:cNvSpPr>
              <p:nvPr/>
            </p:nvSpPr>
            <p:spPr bwMode="auto">
              <a:xfrm>
                <a:off x="6870700" y="1974326"/>
                <a:ext cx="2603500" cy="36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this seems </a:t>
                </a:r>
                <a:r>
                  <a:rPr lang="en-US" sz="1800">
                    <a:solidFill>
                      <a:srgbClr val="FF9900"/>
                    </a:solidFill>
                  </a:rPr>
                  <a:t>unlikely…</a:t>
                </a:r>
              </a:p>
            </p:txBody>
          </p:sp>
          <p:grpSp>
            <p:nvGrpSpPr>
              <p:cNvPr id="37899" name="Group 21"/>
              <p:cNvGrpSpPr>
                <a:grpSpLocks/>
              </p:cNvGrpSpPr>
              <p:nvPr/>
            </p:nvGrpSpPr>
            <p:grpSpPr bwMode="auto">
              <a:xfrm>
                <a:off x="5969000" y="2324842"/>
                <a:ext cx="901700" cy="850158"/>
                <a:chOff x="5969000" y="2324842"/>
                <a:chExt cx="901700" cy="850158"/>
              </a:xfrm>
            </p:grpSpPr>
            <p:cxnSp>
              <p:nvCxnSpPr>
                <p:cNvPr id="37900" name="Straight Connector 18"/>
                <p:cNvCxnSpPr>
                  <a:cxnSpLocks noChangeShapeType="1"/>
                </p:cNvCxnSpPr>
                <p:nvPr/>
              </p:nvCxnSpPr>
              <p:spPr bwMode="auto">
                <a:xfrm rot="10800000" flipV="1">
                  <a:off x="6019800" y="2324842"/>
                  <a:ext cx="850900" cy="77237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37901" name="Oval 19"/>
                <p:cNvSpPr>
                  <a:spLocks noChangeArrowheads="1"/>
                </p:cNvSpPr>
                <p:nvPr/>
              </p:nvSpPr>
              <p:spPr bwMode="auto">
                <a:xfrm rot="10800000">
                  <a:off x="5969000" y="3022600"/>
                  <a:ext cx="152400" cy="15240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sp>
          <p:nvSpPr>
            <p:cNvPr id="1297" name="Rounded Rectangle 1296"/>
            <p:cNvSpPr/>
            <p:nvPr/>
          </p:nvSpPr>
          <p:spPr bwMode="auto">
            <a:xfrm>
              <a:off x="4267200" y="228600"/>
              <a:ext cx="1447800" cy="838200"/>
            </a:xfrm>
            <a:prstGeom prst="roundRect">
              <a:avLst>
                <a:gd name="adj" fmla="val 50000"/>
              </a:avLst>
            </a:prstGeom>
            <a:noFill/>
            <a:ln w="76200" cap="flat" cmpd="sng" algn="ctr">
              <a:solidFill>
                <a:srgbClr val="FF99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sp>
          <p:nvSpPr>
            <p:cNvPr id="1298" name="Rounded Rectangle 1297"/>
            <p:cNvSpPr/>
            <p:nvPr/>
          </p:nvSpPr>
          <p:spPr bwMode="auto">
            <a:xfrm>
              <a:off x="7924800" y="152400"/>
              <a:ext cx="1066800" cy="2133600"/>
            </a:xfrm>
            <a:prstGeom prst="roundRect">
              <a:avLst>
                <a:gd name="adj" fmla="val 50000"/>
              </a:avLst>
            </a:prstGeom>
            <a:noFill/>
            <a:ln w="76200" cap="flat" cmpd="sng" algn="ctr">
              <a:solidFill>
                <a:srgbClr val="FF99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grpSp>
      <p:sp>
        <p:nvSpPr>
          <p:cNvPr id="1300" name="Rectangle 1299"/>
          <p:cNvSpPr/>
          <p:nvPr/>
        </p:nvSpPr>
        <p:spPr>
          <a:xfrm>
            <a:off x="5200650" y="6183313"/>
            <a:ext cx="3486150" cy="461962"/>
          </a:xfrm>
          <a:prstGeom prst="rect">
            <a:avLst/>
          </a:prstGeom>
        </p:spPr>
        <p:txBody>
          <a:bodyPr wrap="none">
            <a:spAutoFit/>
          </a:bodyPr>
          <a:lstStyle/>
          <a:p>
            <a:pPr algn="r"/>
            <a:r>
              <a:rPr lang="en-US" sz="2400" b="0">
                <a:solidFill>
                  <a:srgbClr val="404040"/>
                </a:solidFill>
              </a:rPr>
              <a:t>…now, in the other case</a:t>
            </a:r>
          </a:p>
        </p:txBody>
      </p:sp>
      <p:sp>
        <p:nvSpPr>
          <p:cNvPr id="3" name="Slide Number Placeholder 2">
            <a:extLst>
              <a:ext uri="{FF2B5EF4-FFF2-40B4-BE49-F238E27FC236}">
                <a16:creationId xmlns:a16="http://schemas.microsoft.com/office/drawing/2014/main" id="{17D6A7E6-9A16-5840-99FA-EAB23A1144EF}"/>
              </a:ext>
            </a:extLst>
          </p:cNvPr>
          <p:cNvSpPr>
            <a:spLocks noGrp="1"/>
          </p:cNvSpPr>
          <p:nvPr>
            <p:ph type="sldNum" sz="quarter" idx="12"/>
          </p:nvPr>
        </p:nvSpPr>
        <p:spPr/>
        <p:txBody>
          <a:bodyPr/>
          <a:lstStyle/>
          <a:p>
            <a:fld id="{803C33BC-767D-8845-BB2C-A473FB4A7552}" type="slidenum">
              <a:rPr lang="en-US" smtClean="0"/>
              <a:pPr/>
              <a:t>86</a:t>
            </a:fld>
            <a:endParaRPr lang="en-US"/>
          </a:p>
        </p:txBody>
      </p:sp>
    </p:spTree>
    <p:extLst>
      <p:ext uri="{BB962C8B-B14F-4D97-AF65-F5344CB8AC3E}">
        <p14:creationId xmlns:p14="http://schemas.microsoft.com/office/powerpoint/2010/main" val="160063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in both cases, there are two explanations</a:t>
            </a:r>
          </a:p>
          <a:p>
            <a:pPr>
              <a:buFontTx/>
              <a:buAutoNum type="arabicPeriod"/>
            </a:pPr>
            <a:r>
              <a:rPr lang="en-US" dirty="0">
                <a:latin typeface="Arial" charset="0"/>
                <a:cs typeface="Arial" charset="0"/>
              </a:rPr>
              <a:t>same shoes</a:t>
            </a:r>
          </a:p>
          <a:p>
            <a:pPr>
              <a:buFontTx/>
              <a:buAutoNum type="arabicPeriod"/>
            </a:pPr>
            <a:r>
              <a:rPr lang="en-US" dirty="0">
                <a:latin typeface="Arial" charset="0"/>
                <a:cs typeface="Arial" charset="0"/>
              </a:rPr>
              <a:t>different shoes</a:t>
            </a:r>
          </a:p>
        </p:txBody>
      </p:sp>
      <p:grpSp>
        <p:nvGrpSpPr>
          <p:cNvPr id="38914" name="Group 859"/>
          <p:cNvGrpSpPr>
            <a:grpSpLocks/>
          </p:cNvGrpSpPr>
          <p:nvPr/>
        </p:nvGrpSpPr>
        <p:grpSpPr bwMode="auto">
          <a:xfrm>
            <a:off x="4953000" y="309563"/>
            <a:ext cx="3886200" cy="2741558"/>
            <a:chOff x="981075" y="1524000"/>
            <a:chExt cx="7041576" cy="4965987"/>
          </a:xfrm>
        </p:grpSpPr>
        <p:cxnSp>
          <p:nvCxnSpPr>
            <p:cNvPr id="38931" name="Straight Connector 61"/>
            <p:cNvCxnSpPr>
              <a:cxnSpLocks noChangeShapeType="1"/>
            </p:cNvCxnSpPr>
            <p:nvPr/>
          </p:nvCxnSpPr>
          <p:spPr bwMode="auto">
            <a:xfrm rot="16200000" flipH="1">
              <a:off x="-1185863"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8932" name="Straight Connector 62"/>
            <p:cNvCxnSpPr>
              <a:cxnSpLocks noChangeShapeType="1"/>
            </p:cNvCxnSpPr>
            <p:nvPr/>
          </p:nvCxnSpPr>
          <p:spPr bwMode="auto">
            <a:xfrm rot="10800000" flipV="1">
              <a:off x="9826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8933" name="Straight Connector 61"/>
            <p:cNvCxnSpPr>
              <a:cxnSpLocks noChangeShapeType="1"/>
            </p:cNvCxnSpPr>
            <p:nvPr/>
          </p:nvCxnSpPr>
          <p:spPr bwMode="auto">
            <a:xfrm rot="16200000" flipH="1">
              <a:off x="2547937"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38934" name="Straight Connector 62"/>
            <p:cNvCxnSpPr>
              <a:cxnSpLocks noChangeShapeType="1"/>
            </p:cNvCxnSpPr>
            <p:nvPr/>
          </p:nvCxnSpPr>
          <p:spPr bwMode="auto">
            <a:xfrm rot="10800000" flipV="1">
              <a:off x="47164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38935" name="Group 200"/>
            <p:cNvGrpSpPr>
              <a:grpSpLocks/>
            </p:cNvGrpSpPr>
            <p:nvPr/>
          </p:nvGrpSpPr>
          <p:grpSpPr bwMode="auto">
            <a:xfrm>
              <a:off x="1135063" y="4267197"/>
              <a:ext cx="2667000" cy="1589084"/>
              <a:chOff x="1135223" y="2655771"/>
              <a:chExt cx="2667000" cy="3200400"/>
            </a:xfrm>
          </p:grpSpPr>
          <p:sp>
            <p:nvSpPr>
              <p:cNvPr id="39281"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2"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3"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4"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5"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6"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7"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8"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9"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0"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1"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2"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3"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4"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5"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6"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7"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8"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99"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0"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1"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2"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3"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4"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5"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6"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7"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8"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09"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0"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1"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2"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3"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4"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5"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6"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7"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8"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19"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0"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1"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2"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3"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4"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5" name="Rectangle 77"/>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6" name="Rectangle 78"/>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7" name="Rectangle 79"/>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8" name="Rectangle 80"/>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29"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0"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1"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2"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3"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4"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5"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6"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7" name="Rectangle 89"/>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8" name="Rectangle 90"/>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39" name="Rectangle 91"/>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0" name="Rectangle 92"/>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1"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2"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3"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4"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5"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6"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7"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8"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49" name="Rectangle 101"/>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0" name="Rectangle 102"/>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1" name="Rectangle 103"/>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2" name="Rectangle 104"/>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3"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4"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5"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6"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7"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8"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59"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60" name="Rectangle 113"/>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61" name="Rectangle 114"/>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62" name="Rectangle 115"/>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63"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364" name="Rectangle 252"/>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38936" name="TextBox 253"/>
            <p:cNvSpPr txBox="1">
              <a:spLocks noChangeArrowheads="1"/>
            </p:cNvSpPr>
            <p:nvPr/>
          </p:nvSpPr>
          <p:spPr bwMode="auto">
            <a:xfrm>
              <a:off x="1296987" y="5932488"/>
              <a:ext cx="2307420" cy="557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your shoes</a:t>
              </a:r>
            </a:p>
          </p:txBody>
        </p:sp>
        <p:sp>
          <p:nvSpPr>
            <p:cNvPr id="38937" name="TextBox 254"/>
            <p:cNvSpPr txBox="1">
              <a:spLocks noChangeArrowheads="1"/>
            </p:cNvSpPr>
            <p:nvPr/>
          </p:nvSpPr>
          <p:spPr bwMode="auto">
            <a:xfrm>
              <a:off x="4792662" y="5932488"/>
              <a:ext cx="3229989" cy="557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questionable shoes</a:t>
              </a:r>
            </a:p>
          </p:txBody>
        </p:sp>
        <p:grpSp>
          <p:nvGrpSpPr>
            <p:cNvPr id="38938" name="Group 201"/>
            <p:cNvGrpSpPr>
              <a:grpSpLocks/>
            </p:cNvGrpSpPr>
            <p:nvPr/>
          </p:nvGrpSpPr>
          <p:grpSpPr bwMode="auto">
            <a:xfrm>
              <a:off x="1135063" y="2679697"/>
              <a:ext cx="2667000" cy="1589084"/>
              <a:chOff x="1135223" y="2655771"/>
              <a:chExt cx="2667000" cy="3200400"/>
            </a:xfrm>
          </p:grpSpPr>
          <p:sp>
            <p:nvSpPr>
              <p:cNvPr id="39197"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198"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199"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0"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1"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2"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3"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4"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5"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6"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7"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8"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09"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0"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1"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2"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3"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4"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5"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6"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7"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8"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19"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0"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1"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2"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3"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4"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5"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6"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7"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8"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29"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0"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1"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2"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3"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4"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5"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6"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7"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8"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39"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0"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1" name="Rectangle 289"/>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2" name="Rectangle 290"/>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3" name="Rectangle 291"/>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4" name="Rectangle 292"/>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5"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6"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7"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8"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49"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0"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1"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2"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3" name="Rectangle 301"/>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4" name="Rectangle 302"/>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5" name="Rectangle 303"/>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6" name="Rectangle 304"/>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7"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8"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59"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0"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1"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2"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3"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4"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5" name="Rectangle 313"/>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6" name="Rectangle 314"/>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7" name="Rectangle 315"/>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8" name="Rectangle 316"/>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69"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0"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1"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2"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3"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4"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5"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6" name="Rectangle 324"/>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7" name="Rectangle 325"/>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8" name="Rectangle 326"/>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79"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39280" name="Rectangle 328"/>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38939" name="Rectangle 41"/>
            <p:cNvSpPr>
              <a:spLocks noChangeArrowheads="1"/>
            </p:cNvSpPr>
            <p:nvPr/>
          </p:nvSpPr>
          <p:spPr bwMode="auto">
            <a:xfrm>
              <a:off x="21336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40" name="Rectangle 42"/>
            <p:cNvSpPr>
              <a:spLocks noChangeArrowheads="1"/>
            </p:cNvSpPr>
            <p:nvPr/>
          </p:nvSpPr>
          <p:spPr bwMode="auto">
            <a:xfrm>
              <a:off x="21336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41" name="Rectangle 45"/>
            <p:cNvSpPr>
              <a:spLocks noChangeArrowheads="1"/>
            </p:cNvSpPr>
            <p:nvPr/>
          </p:nvSpPr>
          <p:spPr bwMode="auto">
            <a:xfrm>
              <a:off x="25908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42" name="Rectangle 46"/>
            <p:cNvSpPr>
              <a:spLocks noChangeArrowheads="1"/>
            </p:cNvSpPr>
            <p:nvPr/>
          </p:nvSpPr>
          <p:spPr bwMode="auto">
            <a:xfrm>
              <a:off x="25908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43" name="Rectangle 49"/>
            <p:cNvSpPr>
              <a:spLocks noChangeArrowheads="1"/>
            </p:cNvSpPr>
            <p:nvPr/>
          </p:nvSpPr>
          <p:spPr bwMode="auto">
            <a:xfrm>
              <a:off x="30480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44" name="Rectangle 50"/>
            <p:cNvSpPr>
              <a:spLocks noChangeArrowheads="1"/>
            </p:cNvSpPr>
            <p:nvPr/>
          </p:nvSpPr>
          <p:spPr bwMode="auto">
            <a:xfrm>
              <a:off x="30480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45" name="Rectangle 51"/>
            <p:cNvSpPr>
              <a:spLocks noChangeArrowheads="1"/>
            </p:cNvSpPr>
            <p:nvPr/>
          </p:nvSpPr>
          <p:spPr bwMode="auto">
            <a:xfrm>
              <a:off x="16764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46" name="Rectangle 77"/>
            <p:cNvSpPr>
              <a:spLocks noChangeArrowheads="1"/>
            </p:cNvSpPr>
            <p:nvPr/>
          </p:nvSpPr>
          <p:spPr bwMode="auto">
            <a:xfrm>
              <a:off x="16764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47" name="Rectangle 78"/>
            <p:cNvSpPr>
              <a:spLocks noChangeArrowheads="1"/>
            </p:cNvSpPr>
            <p:nvPr/>
          </p:nvSpPr>
          <p:spPr bwMode="auto">
            <a:xfrm>
              <a:off x="35052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48" name="Rectangle 79"/>
            <p:cNvSpPr>
              <a:spLocks noChangeArrowheads="1"/>
            </p:cNvSpPr>
            <p:nvPr/>
          </p:nvSpPr>
          <p:spPr bwMode="auto">
            <a:xfrm>
              <a:off x="35052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49" name="Rectangle 80"/>
            <p:cNvSpPr>
              <a:spLocks noChangeArrowheads="1"/>
            </p:cNvSpPr>
            <p:nvPr/>
          </p:nvSpPr>
          <p:spPr bwMode="auto">
            <a:xfrm>
              <a:off x="11430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50" name="Rectangle 41"/>
            <p:cNvSpPr>
              <a:spLocks noChangeArrowheads="1"/>
            </p:cNvSpPr>
            <p:nvPr/>
          </p:nvSpPr>
          <p:spPr bwMode="auto">
            <a:xfrm>
              <a:off x="21336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51" name="Rectangle 42"/>
            <p:cNvSpPr>
              <a:spLocks noChangeArrowheads="1"/>
            </p:cNvSpPr>
            <p:nvPr/>
          </p:nvSpPr>
          <p:spPr bwMode="auto">
            <a:xfrm>
              <a:off x="21336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52" name="Rectangle 45"/>
            <p:cNvSpPr>
              <a:spLocks noChangeArrowheads="1"/>
            </p:cNvSpPr>
            <p:nvPr/>
          </p:nvSpPr>
          <p:spPr bwMode="auto">
            <a:xfrm>
              <a:off x="25908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53" name="Rectangle 46"/>
            <p:cNvSpPr>
              <a:spLocks noChangeArrowheads="1"/>
            </p:cNvSpPr>
            <p:nvPr/>
          </p:nvSpPr>
          <p:spPr bwMode="auto">
            <a:xfrm>
              <a:off x="25908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54" name="Rectangle 49"/>
            <p:cNvSpPr>
              <a:spLocks noChangeArrowheads="1"/>
            </p:cNvSpPr>
            <p:nvPr/>
          </p:nvSpPr>
          <p:spPr bwMode="auto">
            <a:xfrm>
              <a:off x="30480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55" name="Rectangle 50"/>
            <p:cNvSpPr>
              <a:spLocks noChangeArrowheads="1"/>
            </p:cNvSpPr>
            <p:nvPr/>
          </p:nvSpPr>
          <p:spPr bwMode="auto">
            <a:xfrm>
              <a:off x="30480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56" name="Rectangle 51"/>
            <p:cNvSpPr>
              <a:spLocks noChangeArrowheads="1"/>
            </p:cNvSpPr>
            <p:nvPr/>
          </p:nvSpPr>
          <p:spPr bwMode="auto">
            <a:xfrm>
              <a:off x="16764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57" name="Rectangle 77"/>
            <p:cNvSpPr>
              <a:spLocks noChangeArrowheads="1"/>
            </p:cNvSpPr>
            <p:nvPr/>
          </p:nvSpPr>
          <p:spPr bwMode="auto">
            <a:xfrm>
              <a:off x="16764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58" name="Rectangle 78"/>
            <p:cNvSpPr>
              <a:spLocks noChangeArrowheads="1"/>
            </p:cNvSpPr>
            <p:nvPr/>
          </p:nvSpPr>
          <p:spPr bwMode="auto">
            <a:xfrm>
              <a:off x="35052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59" name="Rectangle 79"/>
            <p:cNvSpPr>
              <a:spLocks noChangeArrowheads="1"/>
            </p:cNvSpPr>
            <p:nvPr/>
          </p:nvSpPr>
          <p:spPr bwMode="auto">
            <a:xfrm>
              <a:off x="35052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60" name="Rectangle 41"/>
            <p:cNvSpPr>
              <a:spLocks noChangeArrowheads="1"/>
            </p:cNvSpPr>
            <p:nvPr/>
          </p:nvSpPr>
          <p:spPr bwMode="auto">
            <a:xfrm>
              <a:off x="21336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61" name="Rectangle 42"/>
            <p:cNvSpPr>
              <a:spLocks noChangeArrowheads="1"/>
            </p:cNvSpPr>
            <p:nvPr/>
          </p:nvSpPr>
          <p:spPr bwMode="auto">
            <a:xfrm>
              <a:off x="21336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62" name="Rectangle 45"/>
            <p:cNvSpPr>
              <a:spLocks noChangeArrowheads="1"/>
            </p:cNvSpPr>
            <p:nvPr/>
          </p:nvSpPr>
          <p:spPr bwMode="auto">
            <a:xfrm>
              <a:off x="25908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63" name="Rectangle 46"/>
            <p:cNvSpPr>
              <a:spLocks noChangeArrowheads="1"/>
            </p:cNvSpPr>
            <p:nvPr/>
          </p:nvSpPr>
          <p:spPr bwMode="auto">
            <a:xfrm>
              <a:off x="25908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64" name="Rectangle 49"/>
            <p:cNvSpPr>
              <a:spLocks noChangeArrowheads="1"/>
            </p:cNvSpPr>
            <p:nvPr/>
          </p:nvSpPr>
          <p:spPr bwMode="auto">
            <a:xfrm>
              <a:off x="30480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65" name="Rectangle 50"/>
            <p:cNvSpPr>
              <a:spLocks noChangeArrowheads="1"/>
            </p:cNvSpPr>
            <p:nvPr/>
          </p:nvSpPr>
          <p:spPr bwMode="auto">
            <a:xfrm>
              <a:off x="30480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66" name="Rectangle 51"/>
            <p:cNvSpPr>
              <a:spLocks noChangeArrowheads="1"/>
            </p:cNvSpPr>
            <p:nvPr/>
          </p:nvSpPr>
          <p:spPr bwMode="auto">
            <a:xfrm>
              <a:off x="16764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67" name="Rectangle 77"/>
            <p:cNvSpPr>
              <a:spLocks noChangeArrowheads="1"/>
            </p:cNvSpPr>
            <p:nvPr/>
          </p:nvSpPr>
          <p:spPr bwMode="auto">
            <a:xfrm>
              <a:off x="16764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68" name="Rectangle 78"/>
            <p:cNvSpPr>
              <a:spLocks noChangeArrowheads="1"/>
            </p:cNvSpPr>
            <p:nvPr/>
          </p:nvSpPr>
          <p:spPr bwMode="auto">
            <a:xfrm>
              <a:off x="35052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69" name="Rectangle 79"/>
            <p:cNvSpPr>
              <a:spLocks noChangeArrowheads="1"/>
            </p:cNvSpPr>
            <p:nvPr/>
          </p:nvSpPr>
          <p:spPr bwMode="auto">
            <a:xfrm>
              <a:off x="35052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70" name="Rectangle 41"/>
            <p:cNvSpPr>
              <a:spLocks noChangeArrowheads="1"/>
            </p:cNvSpPr>
            <p:nvPr/>
          </p:nvSpPr>
          <p:spPr bwMode="auto">
            <a:xfrm>
              <a:off x="21336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71" name="Rectangle 42"/>
            <p:cNvSpPr>
              <a:spLocks noChangeArrowheads="1"/>
            </p:cNvSpPr>
            <p:nvPr/>
          </p:nvSpPr>
          <p:spPr bwMode="auto">
            <a:xfrm>
              <a:off x="21336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72" name="Rectangle 487"/>
            <p:cNvSpPr>
              <a:spLocks noChangeArrowheads="1"/>
            </p:cNvSpPr>
            <p:nvPr/>
          </p:nvSpPr>
          <p:spPr bwMode="auto">
            <a:xfrm>
              <a:off x="25908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73" name="Rectangle 488"/>
            <p:cNvSpPr>
              <a:spLocks noChangeArrowheads="1"/>
            </p:cNvSpPr>
            <p:nvPr/>
          </p:nvSpPr>
          <p:spPr bwMode="auto">
            <a:xfrm>
              <a:off x="25908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74" name="Rectangle 49"/>
            <p:cNvSpPr>
              <a:spLocks noChangeArrowheads="1"/>
            </p:cNvSpPr>
            <p:nvPr/>
          </p:nvSpPr>
          <p:spPr bwMode="auto">
            <a:xfrm>
              <a:off x="30480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75" name="Rectangle 50"/>
            <p:cNvSpPr>
              <a:spLocks noChangeArrowheads="1"/>
            </p:cNvSpPr>
            <p:nvPr/>
          </p:nvSpPr>
          <p:spPr bwMode="auto">
            <a:xfrm>
              <a:off x="30480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76" name="Rectangle 51"/>
            <p:cNvSpPr>
              <a:spLocks noChangeArrowheads="1"/>
            </p:cNvSpPr>
            <p:nvPr/>
          </p:nvSpPr>
          <p:spPr bwMode="auto">
            <a:xfrm>
              <a:off x="16764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77" name="Rectangle 374"/>
            <p:cNvSpPr>
              <a:spLocks noChangeArrowheads="1"/>
            </p:cNvSpPr>
            <p:nvPr/>
          </p:nvSpPr>
          <p:spPr bwMode="auto">
            <a:xfrm>
              <a:off x="16764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78" name="Rectangle 375"/>
            <p:cNvSpPr>
              <a:spLocks noChangeArrowheads="1"/>
            </p:cNvSpPr>
            <p:nvPr/>
          </p:nvSpPr>
          <p:spPr bwMode="auto">
            <a:xfrm>
              <a:off x="35052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79" name="Rectangle 376"/>
            <p:cNvSpPr>
              <a:spLocks noChangeArrowheads="1"/>
            </p:cNvSpPr>
            <p:nvPr/>
          </p:nvSpPr>
          <p:spPr bwMode="auto">
            <a:xfrm>
              <a:off x="35052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80" name="Rectangle 49"/>
            <p:cNvSpPr>
              <a:spLocks noChangeArrowheads="1"/>
            </p:cNvSpPr>
            <p:nvPr/>
          </p:nvSpPr>
          <p:spPr bwMode="auto">
            <a:xfrm>
              <a:off x="3048000"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81" name="Rectangle 50"/>
            <p:cNvSpPr>
              <a:spLocks noChangeArrowheads="1"/>
            </p:cNvSpPr>
            <p:nvPr/>
          </p:nvSpPr>
          <p:spPr bwMode="auto">
            <a:xfrm>
              <a:off x="3048000"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82" name="Rectangle 51"/>
            <p:cNvSpPr>
              <a:spLocks noChangeArrowheads="1"/>
            </p:cNvSpPr>
            <p:nvPr/>
          </p:nvSpPr>
          <p:spPr bwMode="auto">
            <a:xfrm>
              <a:off x="1676400"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83" name="Rectangle 386"/>
            <p:cNvSpPr>
              <a:spLocks noChangeArrowheads="1"/>
            </p:cNvSpPr>
            <p:nvPr/>
          </p:nvSpPr>
          <p:spPr bwMode="auto">
            <a:xfrm>
              <a:off x="1676400"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84" name="Rectangle 387"/>
            <p:cNvSpPr>
              <a:spLocks noChangeArrowheads="1"/>
            </p:cNvSpPr>
            <p:nvPr/>
          </p:nvSpPr>
          <p:spPr bwMode="auto">
            <a:xfrm>
              <a:off x="3505200"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85" name="Rectangle 41"/>
            <p:cNvSpPr>
              <a:spLocks noChangeArrowheads="1"/>
            </p:cNvSpPr>
            <p:nvPr/>
          </p:nvSpPr>
          <p:spPr bwMode="auto">
            <a:xfrm>
              <a:off x="58674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86" name="Rectangle 42"/>
            <p:cNvSpPr>
              <a:spLocks noChangeArrowheads="1"/>
            </p:cNvSpPr>
            <p:nvPr/>
          </p:nvSpPr>
          <p:spPr bwMode="auto">
            <a:xfrm>
              <a:off x="58674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87" name="Rectangle 45"/>
            <p:cNvSpPr>
              <a:spLocks noChangeArrowheads="1"/>
            </p:cNvSpPr>
            <p:nvPr/>
          </p:nvSpPr>
          <p:spPr bwMode="auto">
            <a:xfrm>
              <a:off x="63246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88" name="Rectangle 46"/>
            <p:cNvSpPr>
              <a:spLocks noChangeArrowheads="1"/>
            </p:cNvSpPr>
            <p:nvPr/>
          </p:nvSpPr>
          <p:spPr bwMode="auto">
            <a:xfrm>
              <a:off x="63246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89" name="Rectangle 47"/>
            <p:cNvSpPr>
              <a:spLocks noChangeArrowheads="1"/>
            </p:cNvSpPr>
            <p:nvPr/>
          </p:nvSpPr>
          <p:spPr bwMode="auto">
            <a:xfrm>
              <a:off x="48768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90" name="Rectangle 49"/>
            <p:cNvSpPr>
              <a:spLocks noChangeArrowheads="1"/>
            </p:cNvSpPr>
            <p:nvPr/>
          </p:nvSpPr>
          <p:spPr bwMode="auto">
            <a:xfrm>
              <a:off x="67818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91" name="Rectangle 50"/>
            <p:cNvSpPr>
              <a:spLocks noChangeArrowheads="1"/>
            </p:cNvSpPr>
            <p:nvPr/>
          </p:nvSpPr>
          <p:spPr bwMode="auto">
            <a:xfrm>
              <a:off x="67818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92" name="Rectangle 51"/>
            <p:cNvSpPr>
              <a:spLocks noChangeArrowheads="1"/>
            </p:cNvSpPr>
            <p:nvPr/>
          </p:nvSpPr>
          <p:spPr bwMode="auto">
            <a:xfrm>
              <a:off x="54102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93" name="Rectangle 77"/>
            <p:cNvSpPr>
              <a:spLocks noChangeArrowheads="1"/>
            </p:cNvSpPr>
            <p:nvPr/>
          </p:nvSpPr>
          <p:spPr bwMode="auto">
            <a:xfrm>
              <a:off x="54102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94" name="Rectangle 78"/>
            <p:cNvSpPr>
              <a:spLocks noChangeArrowheads="1"/>
            </p:cNvSpPr>
            <p:nvPr/>
          </p:nvSpPr>
          <p:spPr bwMode="auto">
            <a:xfrm>
              <a:off x="72390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95" name="Rectangle 79"/>
            <p:cNvSpPr>
              <a:spLocks noChangeArrowheads="1"/>
            </p:cNvSpPr>
            <p:nvPr/>
          </p:nvSpPr>
          <p:spPr bwMode="auto">
            <a:xfrm>
              <a:off x="72390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8996" name="Rectangle 80"/>
            <p:cNvSpPr>
              <a:spLocks noChangeArrowheads="1"/>
            </p:cNvSpPr>
            <p:nvPr/>
          </p:nvSpPr>
          <p:spPr bwMode="auto">
            <a:xfrm>
              <a:off x="48768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97" name="Rectangle 41"/>
            <p:cNvSpPr>
              <a:spLocks noChangeArrowheads="1"/>
            </p:cNvSpPr>
            <p:nvPr/>
          </p:nvSpPr>
          <p:spPr bwMode="auto">
            <a:xfrm>
              <a:off x="58674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8998" name="Rectangle 42"/>
            <p:cNvSpPr>
              <a:spLocks noChangeArrowheads="1"/>
            </p:cNvSpPr>
            <p:nvPr/>
          </p:nvSpPr>
          <p:spPr bwMode="auto">
            <a:xfrm>
              <a:off x="58674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8999" name="Rectangle 45"/>
            <p:cNvSpPr>
              <a:spLocks noChangeArrowheads="1"/>
            </p:cNvSpPr>
            <p:nvPr/>
          </p:nvSpPr>
          <p:spPr bwMode="auto">
            <a:xfrm>
              <a:off x="63246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00" name="Rectangle 46"/>
            <p:cNvSpPr>
              <a:spLocks noChangeArrowheads="1"/>
            </p:cNvSpPr>
            <p:nvPr/>
          </p:nvSpPr>
          <p:spPr bwMode="auto">
            <a:xfrm>
              <a:off x="63246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01" name="Rectangle 47"/>
            <p:cNvSpPr>
              <a:spLocks noChangeArrowheads="1"/>
            </p:cNvSpPr>
            <p:nvPr/>
          </p:nvSpPr>
          <p:spPr bwMode="auto">
            <a:xfrm>
              <a:off x="48768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02" name="Rectangle 49"/>
            <p:cNvSpPr>
              <a:spLocks noChangeArrowheads="1"/>
            </p:cNvSpPr>
            <p:nvPr/>
          </p:nvSpPr>
          <p:spPr bwMode="auto">
            <a:xfrm>
              <a:off x="67818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03" name="Rectangle 50"/>
            <p:cNvSpPr>
              <a:spLocks noChangeArrowheads="1"/>
            </p:cNvSpPr>
            <p:nvPr/>
          </p:nvSpPr>
          <p:spPr bwMode="auto">
            <a:xfrm>
              <a:off x="67818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04" name="Rectangle 51"/>
            <p:cNvSpPr>
              <a:spLocks noChangeArrowheads="1"/>
            </p:cNvSpPr>
            <p:nvPr/>
          </p:nvSpPr>
          <p:spPr bwMode="auto">
            <a:xfrm>
              <a:off x="54102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05" name="Rectangle 77"/>
            <p:cNvSpPr>
              <a:spLocks noChangeArrowheads="1"/>
            </p:cNvSpPr>
            <p:nvPr/>
          </p:nvSpPr>
          <p:spPr bwMode="auto">
            <a:xfrm>
              <a:off x="54102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06" name="Rectangle 78"/>
            <p:cNvSpPr>
              <a:spLocks noChangeArrowheads="1"/>
            </p:cNvSpPr>
            <p:nvPr/>
          </p:nvSpPr>
          <p:spPr bwMode="auto">
            <a:xfrm>
              <a:off x="72390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07" name="Rectangle 79"/>
            <p:cNvSpPr>
              <a:spLocks noChangeArrowheads="1"/>
            </p:cNvSpPr>
            <p:nvPr/>
          </p:nvSpPr>
          <p:spPr bwMode="auto">
            <a:xfrm>
              <a:off x="72390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08" name="Rectangle 80"/>
            <p:cNvSpPr>
              <a:spLocks noChangeArrowheads="1"/>
            </p:cNvSpPr>
            <p:nvPr/>
          </p:nvSpPr>
          <p:spPr bwMode="auto">
            <a:xfrm>
              <a:off x="48768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09" name="Rectangle 41"/>
            <p:cNvSpPr>
              <a:spLocks noChangeArrowheads="1"/>
            </p:cNvSpPr>
            <p:nvPr/>
          </p:nvSpPr>
          <p:spPr bwMode="auto">
            <a:xfrm>
              <a:off x="58674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10" name="Rectangle 42"/>
            <p:cNvSpPr>
              <a:spLocks noChangeArrowheads="1"/>
            </p:cNvSpPr>
            <p:nvPr/>
          </p:nvSpPr>
          <p:spPr bwMode="auto">
            <a:xfrm>
              <a:off x="58674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11" name="Rectangle 45"/>
            <p:cNvSpPr>
              <a:spLocks noChangeArrowheads="1"/>
            </p:cNvSpPr>
            <p:nvPr/>
          </p:nvSpPr>
          <p:spPr bwMode="auto">
            <a:xfrm>
              <a:off x="63246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12" name="Rectangle 46"/>
            <p:cNvSpPr>
              <a:spLocks noChangeArrowheads="1"/>
            </p:cNvSpPr>
            <p:nvPr/>
          </p:nvSpPr>
          <p:spPr bwMode="auto">
            <a:xfrm>
              <a:off x="63246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13" name="Rectangle 47"/>
            <p:cNvSpPr>
              <a:spLocks noChangeArrowheads="1"/>
            </p:cNvSpPr>
            <p:nvPr/>
          </p:nvSpPr>
          <p:spPr bwMode="auto">
            <a:xfrm>
              <a:off x="48768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14" name="Rectangle 49"/>
            <p:cNvSpPr>
              <a:spLocks noChangeArrowheads="1"/>
            </p:cNvSpPr>
            <p:nvPr/>
          </p:nvSpPr>
          <p:spPr bwMode="auto">
            <a:xfrm>
              <a:off x="67818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15" name="Rectangle 50"/>
            <p:cNvSpPr>
              <a:spLocks noChangeArrowheads="1"/>
            </p:cNvSpPr>
            <p:nvPr/>
          </p:nvSpPr>
          <p:spPr bwMode="auto">
            <a:xfrm>
              <a:off x="67818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16" name="Rectangle 51"/>
            <p:cNvSpPr>
              <a:spLocks noChangeArrowheads="1"/>
            </p:cNvSpPr>
            <p:nvPr/>
          </p:nvSpPr>
          <p:spPr bwMode="auto">
            <a:xfrm>
              <a:off x="54102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17" name="Rectangle 77"/>
            <p:cNvSpPr>
              <a:spLocks noChangeArrowheads="1"/>
            </p:cNvSpPr>
            <p:nvPr/>
          </p:nvSpPr>
          <p:spPr bwMode="auto">
            <a:xfrm>
              <a:off x="54102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18" name="Rectangle 78"/>
            <p:cNvSpPr>
              <a:spLocks noChangeArrowheads="1"/>
            </p:cNvSpPr>
            <p:nvPr/>
          </p:nvSpPr>
          <p:spPr bwMode="auto">
            <a:xfrm>
              <a:off x="72390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19" name="Rectangle 79"/>
            <p:cNvSpPr>
              <a:spLocks noChangeArrowheads="1"/>
            </p:cNvSpPr>
            <p:nvPr/>
          </p:nvSpPr>
          <p:spPr bwMode="auto">
            <a:xfrm>
              <a:off x="72390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20" name="Rectangle 80"/>
            <p:cNvSpPr>
              <a:spLocks noChangeArrowheads="1"/>
            </p:cNvSpPr>
            <p:nvPr/>
          </p:nvSpPr>
          <p:spPr bwMode="auto">
            <a:xfrm>
              <a:off x="48768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21" name="Rectangle 41"/>
            <p:cNvSpPr>
              <a:spLocks noChangeArrowheads="1"/>
            </p:cNvSpPr>
            <p:nvPr/>
          </p:nvSpPr>
          <p:spPr bwMode="auto">
            <a:xfrm>
              <a:off x="58674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22" name="Rectangle 42"/>
            <p:cNvSpPr>
              <a:spLocks noChangeArrowheads="1"/>
            </p:cNvSpPr>
            <p:nvPr/>
          </p:nvSpPr>
          <p:spPr bwMode="auto">
            <a:xfrm>
              <a:off x="58674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23" name="Rectangle 45"/>
            <p:cNvSpPr>
              <a:spLocks noChangeArrowheads="1"/>
            </p:cNvSpPr>
            <p:nvPr/>
          </p:nvSpPr>
          <p:spPr bwMode="auto">
            <a:xfrm>
              <a:off x="63246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24" name="Rectangle 46"/>
            <p:cNvSpPr>
              <a:spLocks noChangeArrowheads="1"/>
            </p:cNvSpPr>
            <p:nvPr/>
          </p:nvSpPr>
          <p:spPr bwMode="auto">
            <a:xfrm>
              <a:off x="63246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25" name="Rectangle 47"/>
            <p:cNvSpPr>
              <a:spLocks noChangeArrowheads="1"/>
            </p:cNvSpPr>
            <p:nvPr/>
          </p:nvSpPr>
          <p:spPr bwMode="auto">
            <a:xfrm>
              <a:off x="48768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26" name="Rectangle 49"/>
            <p:cNvSpPr>
              <a:spLocks noChangeArrowheads="1"/>
            </p:cNvSpPr>
            <p:nvPr/>
          </p:nvSpPr>
          <p:spPr bwMode="auto">
            <a:xfrm>
              <a:off x="67818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27" name="Rectangle 50"/>
            <p:cNvSpPr>
              <a:spLocks noChangeArrowheads="1"/>
            </p:cNvSpPr>
            <p:nvPr/>
          </p:nvSpPr>
          <p:spPr bwMode="auto">
            <a:xfrm>
              <a:off x="67818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28" name="Rectangle 51"/>
            <p:cNvSpPr>
              <a:spLocks noChangeArrowheads="1"/>
            </p:cNvSpPr>
            <p:nvPr/>
          </p:nvSpPr>
          <p:spPr bwMode="auto">
            <a:xfrm>
              <a:off x="54102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29" name="Rectangle 459"/>
            <p:cNvSpPr>
              <a:spLocks noChangeArrowheads="1"/>
            </p:cNvSpPr>
            <p:nvPr/>
          </p:nvSpPr>
          <p:spPr bwMode="auto">
            <a:xfrm>
              <a:off x="54102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0" name="Rectangle 460"/>
            <p:cNvSpPr>
              <a:spLocks noChangeArrowheads="1"/>
            </p:cNvSpPr>
            <p:nvPr/>
          </p:nvSpPr>
          <p:spPr bwMode="auto">
            <a:xfrm>
              <a:off x="72390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1" name="Rectangle 461"/>
            <p:cNvSpPr>
              <a:spLocks noChangeArrowheads="1"/>
            </p:cNvSpPr>
            <p:nvPr/>
          </p:nvSpPr>
          <p:spPr bwMode="auto">
            <a:xfrm>
              <a:off x="72390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32" name="Rectangle 462"/>
            <p:cNvSpPr>
              <a:spLocks noChangeArrowheads="1"/>
            </p:cNvSpPr>
            <p:nvPr/>
          </p:nvSpPr>
          <p:spPr bwMode="auto">
            <a:xfrm>
              <a:off x="48768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3" name="Rectangle 41"/>
            <p:cNvSpPr>
              <a:spLocks noChangeArrowheads="1"/>
            </p:cNvSpPr>
            <p:nvPr/>
          </p:nvSpPr>
          <p:spPr bwMode="auto">
            <a:xfrm>
              <a:off x="58674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4" name="Rectangle 42"/>
            <p:cNvSpPr>
              <a:spLocks noChangeArrowheads="1"/>
            </p:cNvSpPr>
            <p:nvPr/>
          </p:nvSpPr>
          <p:spPr bwMode="auto">
            <a:xfrm>
              <a:off x="58674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35" name="Rectangle 45"/>
            <p:cNvSpPr>
              <a:spLocks noChangeArrowheads="1"/>
            </p:cNvSpPr>
            <p:nvPr/>
          </p:nvSpPr>
          <p:spPr bwMode="auto">
            <a:xfrm>
              <a:off x="63246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6" name="Rectangle 46"/>
            <p:cNvSpPr>
              <a:spLocks noChangeArrowheads="1"/>
            </p:cNvSpPr>
            <p:nvPr/>
          </p:nvSpPr>
          <p:spPr bwMode="auto">
            <a:xfrm>
              <a:off x="63246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37" name="Rectangle 47"/>
            <p:cNvSpPr>
              <a:spLocks noChangeArrowheads="1"/>
            </p:cNvSpPr>
            <p:nvPr/>
          </p:nvSpPr>
          <p:spPr bwMode="auto">
            <a:xfrm>
              <a:off x="48768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38" name="Rectangle 49"/>
            <p:cNvSpPr>
              <a:spLocks noChangeArrowheads="1"/>
            </p:cNvSpPr>
            <p:nvPr/>
          </p:nvSpPr>
          <p:spPr bwMode="auto">
            <a:xfrm>
              <a:off x="67818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39" name="Rectangle 50"/>
            <p:cNvSpPr>
              <a:spLocks noChangeArrowheads="1"/>
            </p:cNvSpPr>
            <p:nvPr/>
          </p:nvSpPr>
          <p:spPr bwMode="auto">
            <a:xfrm>
              <a:off x="67818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40" name="Rectangle 51"/>
            <p:cNvSpPr>
              <a:spLocks noChangeArrowheads="1"/>
            </p:cNvSpPr>
            <p:nvPr/>
          </p:nvSpPr>
          <p:spPr bwMode="auto">
            <a:xfrm>
              <a:off x="54102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41" name="Rectangle 471"/>
            <p:cNvSpPr>
              <a:spLocks noChangeArrowheads="1"/>
            </p:cNvSpPr>
            <p:nvPr/>
          </p:nvSpPr>
          <p:spPr bwMode="auto">
            <a:xfrm>
              <a:off x="54102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42" name="Rectangle 472"/>
            <p:cNvSpPr>
              <a:spLocks noChangeArrowheads="1"/>
            </p:cNvSpPr>
            <p:nvPr/>
          </p:nvSpPr>
          <p:spPr bwMode="auto">
            <a:xfrm>
              <a:off x="72390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43" name="Rectangle 473"/>
            <p:cNvSpPr>
              <a:spLocks noChangeArrowheads="1"/>
            </p:cNvSpPr>
            <p:nvPr/>
          </p:nvSpPr>
          <p:spPr bwMode="auto">
            <a:xfrm>
              <a:off x="72390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44" name="Rectangle 474"/>
            <p:cNvSpPr>
              <a:spLocks noChangeArrowheads="1"/>
            </p:cNvSpPr>
            <p:nvPr/>
          </p:nvSpPr>
          <p:spPr bwMode="auto">
            <a:xfrm>
              <a:off x="48768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45" name="Rectangle 41"/>
            <p:cNvSpPr>
              <a:spLocks noChangeArrowheads="1"/>
            </p:cNvSpPr>
            <p:nvPr/>
          </p:nvSpPr>
          <p:spPr bwMode="auto">
            <a:xfrm>
              <a:off x="58674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46" name="Rectangle 42"/>
            <p:cNvSpPr>
              <a:spLocks noChangeArrowheads="1"/>
            </p:cNvSpPr>
            <p:nvPr/>
          </p:nvSpPr>
          <p:spPr bwMode="auto">
            <a:xfrm>
              <a:off x="58674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47" name="Rectangle 45"/>
            <p:cNvSpPr>
              <a:spLocks noChangeArrowheads="1"/>
            </p:cNvSpPr>
            <p:nvPr/>
          </p:nvSpPr>
          <p:spPr bwMode="auto">
            <a:xfrm>
              <a:off x="63246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48" name="Rectangle 46"/>
            <p:cNvSpPr>
              <a:spLocks noChangeArrowheads="1"/>
            </p:cNvSpPr>
            <p:nvPr/>
          </p:nvSpPr>
          <p:spPr bwMode="auto">
            <a:xfrm>
              <a:off x="63246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49" name="Rectangle 47"/>
            <p:cNvSpPr>
              <a:spLocks noChangeArrowheads="1"/>
            </p:cNvSpPr>
            <p:nvPr/>
          </p:nvSpPr>
          <p:spPr bwMode="auto">
            <a:xfrm>
              <a:off x="48768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50" name="Rectangle 49"/>
            <p:cNvSpPr>
              <a:spLocks noChangeArrowheads="1"/>
            </p:cNvSpPr>
            <p:nvPr/>
          </p:nvSpPr>
          <p:spPr bwMode="auto">
            <a:xfrm>
              <a:off x="67818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51" name="Rectangle 50"/>
            <p:cNvSpPr>
              <a:spLocks noChangeArrowheads="1"/>
            </p:cNvSpPr>
            <p:nvPr/>
          </p:nvSpPr>
          <p:spPr bwMode="auto">
            <a:xfrm>
              <a:off x="67818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52" name="Rectangle 51"/>
            <p:cNvSpPr>
              <a:spLocks noChangeArrowheads="1"/>
            </p:cNvSpPr>
            <p:nvPr/>
          </p:nvSpPr>
          <p:spPr bwMode="auto">
            <a:xfrm>
              <a:off x="54102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53" name="Rectangle 483"/>
            <p:cNvSpPr>
              <a:spLocks noChangeArrowheads="1"/>
            </p:cNvSpPr>
            <p:nvPr/>
          </p:nvSpPr>
          <p:spPr bwMode="auto">
            <a:xfrm>
              <a:off x="54102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54" name="Rectangle 484"/>
            <p:cNvSpPr>
              <a:spLocks noChangeArrowheads="1"/>
            </p:cNvSpPr>
            <p:nvPr/>
          </p:nvSpPr>
          <p:spPr bwMode="auto">
            <a:xfrm>
              <a:off x="72390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55" name="Rectangle 485"/>
            <p:cNvSpPr>
              <a:spLocks noChangeArrowheads="1"/>
            </p:cNvSpPr>
            <p:nvPr/>
          </p:nvSpPr>
          <p:spPr bwMode="auto">
            <a:xfrm>
              <a:off x="72390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56" name="Rectangle 486"/>
            <p:cNvSpPr>
              <a:spLocks noChangeArrowheads="1"/>
            </p:cNvSpPr>
            <p:nvPr/>
          </p:nvSpPr>
          <p:spPr bwMode="auto">
            <a:xfrm>
              <a:off x="48768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57" name="Rectangle 41"/>
            <p:cNvSpPr>
              <a:spLocks noChangeArrowheads="1"/>
            </p:cNvSpPr>
            <p:nvPr/>
          </p:nvSpPr>
          <p:spPr bwMode="auto">
            <a:xfrm>
              <a:off x="58674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58" name="Rectangle 42"/>
            <p:cNvSpPr>
              <a:spLocks noChangeArrowheads="1"/>
            </p:cNvSpPr>
            <p:nvPr/>
          </p:nvSpPr>
          <p:spPr bwMode="auto">
            <a:xfrm>
              <a:off x="58674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59" name="Rectangle 45"/>
            <p:cNvSpPr>
              <a:spLocks noChangeArrowheads="1"/>
            </p:cNvSpPr>
            <p:nvPr/>
          </p:nvSpPr>
          <p:spPr bwMode="auto">
            <a:xfrm>
              <a:off x="63246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60" name="Rectangle 46"/>
            <p:cNvSpPr>
              <a:spLocks noChangeArrowheads="1"/>
            </p:cNvSpPr>
            <p:nvPr/>
          </p:nvSpPr>
          <p:spPr bwMode="auto">
            <a:xfrm>
              <a:off x="63246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61" name="Rectangle 49"/>
            <p:cNvSpPr>
              <a:spLocks noChangeArrowheads="1"/>
            </p:cNvSpPr>
            <p:nvPr/>
          </p:nvSpPr>
          <p:spPr bwMode="auto">
            <a:xfrm>
              <a:off x="67818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62" name="Rectangle 50"/>
            <p:cNvSpPr>
              <a:spLocks noChangeArrowheads="1"/>
            </p:cNvSpPr>
            <p:nvPr/>
          </p:nvSpPr>
          <p:spPr bwMode="auto">
            <a:xfrm>
              <a:off x="67818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63" name="Rectangle 51"/>
            <p:cNvSpPr>
              <a:spLocks noChangeArrowheads="1"/>
            </p:cNvSpPr>
            <p:nvPr/>
          </p:nvSpPr>
          <p:spPr bwMode="auto">
            <a:xfrm>
              <a:off x="54102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64" name="Rectangle 494"/>
            <p:cNvSpPr>
              <a:spLocks noChangeArrowheads="1"/>
            </p:cNvSpPr>
            <p:nvPr/>
          </p:nvSpPr>
          <p:spPr bwMode="auto">
            <a:xfrm>
              <a:off x="54102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65" name="Rectangle 495"/>
            <p:cNvSpPr>
              <a:spLocks noChangeArrowheads="1"/>
            </p:cNvSpPr>
            <p:nvPr/>
          </p:nvSpPr>
          <p:spPr bwMode="auto">
            <a:xfrm>
              <a:off x="72390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66" name="Rectangle 51"/>
            <p:cNvSpPr>
              <a:spLocks noChangeArrowheads="1"/>
            </p:cNvSpPr>
            <p:nvPr/>
          </p:nvSpPr>
          <p:spPr bwMode="auto">
            <a:xfrm>
              <a:off x="48768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67" name="Rectangle 498"/>
            <p:cNvSpPr>
              <a:spLocks noChangeArrowheads="1"/>
            </p:cNvSpPr>
            <p:nvPr/>
          </p:nvSpPr>
          <p:spPr bwMode="auto">
            <a:xfrm>
              <a:off x="48768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68" name="Rectangle 41"/>
            <p:cNvSpPr>
              <a:spLocks noChangeArrowheads="1"/>
            </p:cNvSpPr>
            <p:nvPr/>
          </p:nvSpPr>
          <p:spPr bwMode="auto">
            <a:xfrm>
              <a:off x="58674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69" name="Rectangle 42"/>
            <p:cNvSpPr>
              <a:spLocks noChangeArrowheads="1"/>
            </p:cNvSpPr>
            <p:nvPr/>
          </p:nvSpPr>
          <p:spPr bwMode="auto">
            <a:xfrm>
              <a:off x="58674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70" name="Rectangle 45"/>
            <p:cNvSpPr>
              <a:spLocks noChangeArrowheads="1"/>
            </p:cNvSpPr>
            <p:nvPr/>
          </p:nvSpPr>
          <p:spPr bwMode="auto">
            <a:xfrm>
              <a:off x="63246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71" name="Rectangle 46"/>
            <p:cNvSpPr>
              <a:spLocks noChangeArrowheads="1"/>
            </p:cNvSpPr>
            <p:nvPr/>
          </p:nvSpPr>
          <p:spPr bwMode="auto">
            <a:xfrm>
              <a:off x="63246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72" name="Rectangle 47"/>
            <p:cNvSpPr>
              <a:spLocks noChangeArrowheads="1"/>
            </p:cNvSpPr>
            <p:nvPr/>
          </p:nvSpPr>
          <p:spPr bwMode="auto">
            <a:xfrm>
              <a:off x="48768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73" name="Rectangle 49"/>
            <p:cNvSpPr>
              <a:spLocks noChangeArrowheads="1"/>
            </p:cNvSpPr>
            <p:nvPr/>
          </p:nvSpPr>
          <p:spPr bwMode="auto">
            <a:xfrm>
              <a:off x="67818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74" name="Rectangle 50"/>
            <p:cNvSpPr>
              <a:spLocks noChangeArrowheads="1"/>
            </p:cNvSpPr>
            <p:nvPr/>
          </p:nvSpPr>
          <p:spPr bwMode="auto">
            <a:xfrm>
              <a:off x="67818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75" name="Rectangle 51"/>
            <p:cNvSpPr>
              <a:spLocks noChangeArrowheads="1"/>
            </p:cNvSpPr>
            <p:nvPr/>
          </p:nvSpPr>
          <p:spPr bwMode="auto">
            <a:xfrm>
              <a:off x="54102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76" name="Rectangle 77"/>
            <p:cNvSpPr>
              <a:spLocks noChangeArrowheads="1"/>
            </p:cNvSpPr>
            <p:nvPr/>
          </p:nvSpPr>
          <p:spPr bwMode="auto">
            <a:xfrm>
              <a:off x="54102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77" name="Rectangle 80"/>
            <p:cNvSpPr>
              <a:spLocks noChangeArrowheads="1"/>
            </p:cNvSpPr>
            <p:nvPr/>
          </p:nvSpPr>
          <p:spPr bwMode="auto">
            <a:xfrm>
              <a:off x="48768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78" name="Rectangle 41"/>
            <p:cNvSpPr>
              <a:spLocks noChangeArrowheads="1"/>
            </p:cNvSpPr>
            <p:nvPr/>
          </p:nvSpPr>
          <p:spPr bwMode="auto">
            <a:xfrm>
              <a:off x="58674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79" name="Rectangle 42"/>
            <p:cNvSpPr>
              <a:spLocks noChangeArrowheads="1"/>
            </p:cNvSpPr>
            <p:nvPr/>
          </p:nvSpPr>
          <p:spPr bwMode="auto">
            <a:xfrm>
              <a:off x="58674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80" name="Rectangle 45"/>
            <p:cNvSpPr>
              <a:spLocks noChangeArrowheads="1"/>
            </p:cNvSpPr>
            <p:nvPr/>
          </p:nvSpPr>
          <p:spPr bwMode="auto">
            <a:xfrm>
              <a:off x="63246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81" name="Rectangle 46"/>
            <p:cNvSpPr>
              <a:spLocks noChangeArrowheads="1"/>
            </p:cNvSpPr>
            <p:nvPr/>
          </p:nvSpPr>
          <p:spPr bwMode="auto">
            <a:xfrm>
              <a:off x="63246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82" name="Rectangle 47"/>
            <p:cNvSpPr>
              <a:spLocks noChangeArrowheads="1"/>
            </p:cNvSpPr>
            <p:nvPr/>
          </p:nvSpPr>
          <p:spPr bwMode="auto">
            <a:xfrm>
              <a:off x="48768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83" name="Rectangle 49"/>
            <p:cNvSpPr>
              <a:spLocks noChangeArrowheads="1"/>
            </p:cNvSpPr>
            <p:nvPr/>
          </p:nvSpPr>
          <p:spPr bwMode="auto">
            <a:xfrm>
              <a:off x="67818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84" name="Rectangle 50"/>
            <p:cNvSpPr>
              <a:spLocks noChangeArrowheads="1"/>
            </p:cNvSpPr>
            <p:nvPr/>
          </p:nvSpPr>
          <p:spPr bwMode="auto">
            <a:xfrm>
              <a:off x="67818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85" name="Rectangle 51"/>
            <p:cNvSpPr>
              <a:spLocks noChangeArrowheads="1"/>
            </p:cNvSpPr>
            <p:nvPr/>
          </p:nvSpPr>
          <p:spPr bwMode="auto">
            <a:xfrm>
              <a:off x="54102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86" name="Rectangle 77"/>
            <p:cNvSpPr>
              <a:spLocks noChangeArrowheads="1"/>
            </p:cNvSpPr>
            <p:nvPr/>
          </p:nvSpPr>
          <p:spPr bwMode="auto">
            <a:xfrm>
              <a:off x="54102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87" name="Rectangle 80"/>
            <p:cNvSpPr>
              <a:spLocks noChangeArrowheads="1"/>
            </p:cNvSpPr>
            <p:nvPr/>
          </p:nvSpPr>
          <p:spPr bwMode="auto">
            <a:xfrm>
              <a:off x="48768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88" name="Rectangle 41"/>
            <p:cNvSpPr>
              <a:spLocks noChangeArrowheads="1"/>
            </p:cNvSpPr>
            <p:nvPr/>
          </p:nvSpPr>
          <p:spPr bwMode="auto">
            <a:xfrm>
              <a:off x="58674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89" name="Rectangle 42"/>
            <p:cNvSpPr>
              <a:spLocks noChangeArrowheads="1"/>
            </p:cNvSpPr>
            <p:nvPr/>
          </p:nvSpPr>
          <p:spPr bwMode="auto">
            <a:xfrm>
              <a:off x="58674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90" name="Rectangle 45"/>
            <p:cNvSpPr>
              <a:spLocks noChangeArrowheads="1"/>
            </p:cNvSpPr>
            <p:nvPr/>
          </p:nvSpPr>
          <p:spPr bwMode="auto">
            <a:xfrm>
              <a:off x="63246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91" name="Rectangle 46"/>
            <p:cNvSpPr>
              <a:spLocks noChangeArrowheads="1"/>
            </p:cNvSpPr>
            <p:nvPr/>
          </p:nvSpPr>
          <p:spPr bwMode="auto">
            <a:xfrm>
              <a:off x="63246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92" name="Rectangle 47"/>
            <p:cNvSpPr>
              <a:spLocks noChangeArrowheads="1"/>
            </p:cNvSpPr>
            <p:nvPr/>
          </p:nvSpPr>
          <p:spPr bwMode="auto">
            <a:xfrm>
              <a:off x="48768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93" name="Rectangle 49"/>
            <p:cNvSpPr>
              <a:spLocks noChangeArrowheads="1"/>
            </p:cNvSpPr>
            <p:nvPr/>
          </p:nvSpPr>
          <p:spPr bwMode="auto">
            <a:xfrm>
              <a:off x="67818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94" name="Rectangle 50"/>
            <p:cNvSpPr>
              <a:spLocks noChangeArrowheads="1"/>
            </p:cNvSpPr>
            <p:nvPr/>
          </p:nvSpPr>
          <p:spPr bwMode="auto">
            <a:xfrm>
              <a:off x="67818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95" name="Rectangle 51"/>
            <p:cNvSpPr>
              <a:spLocks noChangeArrowheads="1"/>
            </p:cNvSpPr>
            <p:nvPr/>
          </p:nvSpPr>
          <p:spPr bwMode="auto">
            <a:xfrm>
              <a:off x="54102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096" name="Rectangle 77"/>
            <p:cNvSpPr>
              <a:spLocks noChangeArrowheads="1"/>
            </p:cNvSpPr>
            <p:nvPr/>
          </p:nvSpPr>
          <p:spPr bwMode="auto">
            <a:xfrm>
              <a:off x="54102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97" name="Rectangle 80"/>
            <p:cNvSpPr>
              <a:spLocks noChangeArrowheads="1"/>
            </p:cNvSpPr>
            <p:nvPr/>
          </p:nvSpPr>
          <p:spPr bwMode="auto">
            <a:xfrm>
              <a:off x="48768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098" name="Rectangle 41"/>
            <p:cNvSpPr>
              <a:spLocks noChangeArrowheads="1"/>
            </p:cNvSpPr>
            <p:nvPr/>
          </p:nvSpPr>
          <p:spPr bwMode="auto">
            <a:xfrm>
              <a:off x="58674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099" name="Rectangle 42"/>
            <p:cNvSpPr>
              <a:spLocks noChangeArrowheads="1"/>
            </p:cNvSpPr>
            <p:nvPr/>
          </p:nvSpPr>
          <p:spPr bwMode="auto">
            <a:xfrm>
              <a:off x="58674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00" name="Rectangle 45"/>
            <p:cNvSpPr>
              <a:spLocks noChangeArrowheads="1"/>
            </p:cNvSpPr>
            <p:nvPr/>
          </p:nvSpPr>
          <p:spPr bwMode="auto">
            <a:xfrm>
              <a:off x="63246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01" name="Rectangle 46"/>
            <p:cNvSpPr>
              <a:spLocks noChangeArrowheads="1"/>
            </p:cNvSpPr>
            <p:nvPr/>
          </p:nvSpPr>
          <p:spPr bwMode="auto">
            <a:xfrm>
              <a:off x="63246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02" name="Rectangle 47"/>
            <p:cNvSpPr>
              <a:spLocks noChangeArrowheads="1"/>
            </p:cNvSpPr>
            <p:nvPr/>
          </p:nvSpPr>
          <p:spPr bwMode="auto">
            <a:xfrm>
              <a:off x="48768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03" name="Rectangle 49"/>
            <p:cNvSpPr>
              <a:spLocks noChangeArrowheads="1"/>
            </p:cNvSpPr>
            <p:nvPr/>
          </p:nvSpPr>
          <p:spPr bwMode="auto">
            <a:xfrm>
              <a:off x="67818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04" name="Rectangle 50"/>
            <p:cNvSpPr>
              <a:spLocks noChangeArrowheads="1"/>
            </p:cNvSpPr>
            <p:nvPr/>
          </p:nvSpPr>
          <p:spPr bwMode="auto">
            <a:xfrm>
              <a:off x="67818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05" name="Rectangle 51"/>
            <p:cNvSpPr>
              <a:spLocks noChangeArrowheads="1"/>
            </p:cNvSpPr>
            <p:nvPr/>
          </p:nvSpPr>
          <p:spPr bwMode="auto">
            <a:xfrm>
              <a:off x="54102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06" name="Rectangle 544"/>
            <p:cNvSpPr>
              <a:spLocks noChangeArrowheads="1"/>
            </p:cNvSpPr>
            <p:nvPr/>
          </p:nvSpPr>
          <p:spPr bwMode="auto">
            <a:xfrm>
              <a:off x="54102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07" name="Rectangle 547"/>
            <p:cNvSpPr>
              <a:spLocks noChangeArrowheads="1"/>
            </p:cNvSpPr>
            <p:nvPr/>
          </p:nvSpPr>
          <p:spPr bwMode="auto">
            <a:xfrm>
              <a:off x="48768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08" name="Rectangle 41"/>
            <p:cNvSpPr>
              <a:spLocks noChangeArrowheads="1"/>
            </p:cNvSpPr>
            <p:nvPr/>
          </p:nvSpPr>
          <p:spPr bwMode="auto">
            <a:xfrm>
              <a:off x="58674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09" name="Rectangle 42"/>
            <p:cNvSpPr>
              <a:spLocks noChangeArrowheads="1"/>
            </p:cNvSpPr>
            <p:nvPr/>
          </p:nvSpPr>
          <p:spPr bwMode="auto">
            <a:xfrm>
              <a:off x="58674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10" name="Rectangle 45"/>
            <p:cNvSpPr>
              <a:spLocks noChangeArrowheads="1"/>
            </p:cNvSpPr>
            <p:nvPr/>
          </p:nvSpPr>
          <p:spPr bwMode="auto">
            <a:xfrm>
              <a:off x="63246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11" name="Rectangle 46"/>
            <p:cNvSpPr>
              <a:spLocks noChangeArrowheads="1"/>
            </p:cNvSpPr>
            <p:nvPr/>
          </p:nvSpPr>
          <p:spPr bwMode="auto">
            <a:xfrm>
              <a:off x="63246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12" name="Rectangle 47"/>
            <p:cNvSpPr>
              <a:spLocks noChangeArrowheads="1"/>
            </p:cNvSpPr>
            <p:nvPr/>
          </p:nvSpPr>
          <p:spPr bwMode="auto">
            <a:xfrm>
              <a:off x="48768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13" name="Rectangle 49"/>
            <p:cNvSpPr>
              <a:spLocks noChangeArrowheads="1"/>
            </p:cNvSpPr>
            <p:nvPr/>
          </p:nvSpPr>
          <p:spPr bwMode="auto">
            <a:xfrm>
              <a:off x="67818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14" name="Rectangle 50"/>
            <p:cNvSpPr>
              <a:spLocks noChangeArrowheads="1"/>
            </p:cNvSpPr>
            <p:nvPr/>
          </p:nvSpPr>
          <p:spPr bwMode="auto">
            <a:xfrm>
              <a:off x="67818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15" name="Rectangle 51"/>
            <p:cNvSpPr>
              <a:spLocks noChangeArrowheads="1"/>
            </p:cNvSpPr>
            <p:nvPr/>
          </p:nvSpPr>
          <p:spPr bwMode="auto">
            <a:xfrm>
              <a:off x="54102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16" name="Rectangle 556"/>
            <p:cNvSpPr>
              <a:spLocks noChangeArrowheads="1"/>
            </p:cNvSpPr>
            <p:nvPr/>
          </p:nvSpPr>
          <p:spPr bwMode="auto">
            <a:xfrm>
              <a:off x="54102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17" name="Rectangle 559"/>
            <p:cNvSpPr>
              <a:spLocks noChangeArrowheads="1"/>
            </p:cNvSpPr>
            <p:nvPr/>
          </p:nvSpPr>
          <p:spPr bwMode="auto">
            <a:xfrm>
              <a:off x="48768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18" name="Rectangle 41"/>
            <p:cNvSpPr>
              <a:spLocks noChangeArrowheads="1"/>
            </p:cNvSpPr>
            <p:nvPr/>
          </p:nvSpPr>
          <p:spPr bwMode="auto">
            <a:xfrm>
              <a:off x="58674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19" name="Rectangle 42"/>
            <p:cNvSpPr>
              <a:spLocks noChangeArrowheads="1"/>
            </p:cNvSpPr>
            <p:nvPr/>
          </p:nvSpPr>
          <p:spPr bwMode="auto">
            <a:xfrm>
              <a:off x="58674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20" name="Rectangle 45"/>
            <p:cNvSpPr>
              <a:spLocks noChangeArrowheads="1"/>
            </p:cNvSpPr>
            <p:nvPr/>
          </p:nvSpPr>
          <p:spPr bwMode="auto">
            <a:xfrm>
              <a:off x="63246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21" name="Rectangle 46"/>
            <p:cNvSpPr>
              <a:spLocks noChangeArrowheads="1"/>
            </p:cNvSpPr>
            <p:nvPr/>
          </p:nvSpPr>
          <p:spPr bwMode="auto">
            <a:xfrm>
              <a:off x="63246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22" name="Rectangle 47"/>
            <p:cNvSpPr>
              <a:spLocks noChangeArrowheads="1"/>
            </p:cNvSpPr>
            <p:nvPr/>
          </p:nvSpPr>
          <p:spPr bwMode="auto">
            <a:xfrm>
              <a:off x="48768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23" name="Rectangle 49"/>
            <p:cNvSpPr>
              <a:spLocks noChangeArrowheads="1"/>
            </p:cNvSpPr>
            <p:nvPr/>
          </p:nvSpPr>
          <p:spPr bwMode="auto">
            <a:xfrm>
              <a:off x="67818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24" name="Rectangle 50"/>
            <p:cNvSpPr>
              <a:spLocks noChangeArrowheads="1"/>
            </p:cNvSpPr>
            <p:nvPr/>
          </p:nvSpPr>
          <p:spPr bwMode="auto">
            <a:xfrm>
              <a:off x="67818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25" name="Rectangle 51"/>
            <p:cNvSpPr>
              <a:spLocks noChangeArrowheads="1"/>
            </p:cNvSpPr>
            <p:nvPr/>
          </p:nvSpPr>
          <p:spPr bwMode="auto">
            <a:xfrm>
              <a:off x="54102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26" name="Rectangle 568"/>
            <p:cNvSpPr>
              <a:spLocks noChangeArrowheads="1"/>
            </p:cNvSpPr>
            <p:nvPr/>
          </p:nvSpPr>
          <p:spPr bwMode="auto">
            <a:xfrm>
              <a:off x="54102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27" name="Rectangle 571"/>
            <p:cNvSpPr>
              <a:spLocks noChangeArrowheads="1"/>
            </p:cNvSpPr>
            <p:nvPr/>
          </p:nvSpPr>
          <p:spPr bwMode="auto">
            <a:xfrm>
              <a:off x="48768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28" name="Rectangle 41"/>
            <p:cNvSpPr>
              <a:spLocks noChangeArrowheads="1"/>
            </p:cNvSpPr>
            <p:nvPr/>
          </p:nvSpPr>
          <p:spPr bwMode="auto">
            <a:xfrm>
              <a:off x="58674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29" name="Rectangle 42"/>
            <p:cNvSpPr>
              <a:spLocks noChangeArrowheads="1"/>
            </p:cNvSpPr>
            <p:nvPr/>
          </p:nvSpPr>
          <p:spPr bwMode="auto">
            <a:xfrm>
              <a:off x="58674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30" name="Rectangle 45"/>
            <p:cNvSpPr>
              <a:spLocks noChangeArrowheads="1"/>
            </p:cNvSpPr>
            <p:nvPr/>
          </p:nvSpPr>
          <p:spPr bwMode="auto">
            <a:xfrm>
              <a:off x="63246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31" name="Rectangle 46"/>
            <p:cNvSpPr>
              <a:spLocks noChangeArrowheads="1"/>
            </p:cNvSpPr>
            <p:nvPr/>
          </p:nvSpPr>
          <p:spPr bwMode="auto">
            <a:xfrm>
              <a:off x="63246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32" name="Rectangle 49"/>
            <p:cNvSpPr>
              <a:spLocks noChangeArrowheads="1"/>
            </p:cNvSpPr>
            <p:nvPr/>
          </p:nvSpPr>
          <p:spPr bwMode="auto">
            <a:xfrm>
              <a:off x="67818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33" name="Rectangle 50"/>
            <p:cNvSpPr>
              <a:spLocks noChangeArrowheads="1"/>
            </p:cNvSpPr>
            <p:nvPr/>
          </p:nvSpPr>
          <p:spPr bwMode="auto">
            <a:xfrm>
              <a:off x="67818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34" name="Rectangle 51"/>
            <p:cNvSpPr>
              <a:spLocks noChangeArrowheads="1"/>
            </p:cNvSpPr>
            <p:nvPr/>
          </p:nvSpPr>
          <p:spPr bwMode="auto">
            <a:xfrm>
              <a:off x="54102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35" name="Rectangle 579"/>
            <p:cNvSpPr>
              <a:spLocks noChangeArrowheads="1"/>
            </p:cNvSpPr>
            <p:nvPr/>
          </p:nvSpPr>
          <p:spPr bwMode="auto">
            <a:xfrm>
              <a:off x="54102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36" name="Rectangle 51"/>
            <p:cNvSpPr>
              <a:spLocks noChangeArrowheads="1"/>
            </p:cNvSpPr>
            <p:nvPr/>
          </p:nvSpPr>
          <p:spPr bwMode="auto">
            <a:xfrm>
              <a:off x="48768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37" name="Rectangle 583"/>
            <p:cNvSpPr>
              <a:spLocks noChangeArrowheads="1"/>
            </p:cNvSpPr>
            <p:nvPr/>
          </p:nvSpPr>
          <p:spPr bwMode="auto">
            <a:xfrm>
              <a:off x="48768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38" name="Rectangle 41"/>
            <p:cNvSpPr>
              <a:spLocks noChangeArrowheads="1"/>
            </p:cNvSpPr>
            <p:nvPr/>
          </p:nvSpPr>
          <p:spPr bwMode="auto">
            <a:xfrm>
              <a:off x="58753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39" name="Rectangle 42"/>
            <p:cNvSpPr>
              <a:spLocks noChangeArrowheads="1"/>
            </p:cNvSpPr>
            <p:nvPr/>
          </p:nvSpPr>
          <p:spPr bwMode="auto">
            <a:xfrm>
              <a:off x="58753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40" name="Rectangle 45"/>
            <p:cNvSpPr>
              <a:spLocks noChangeArrowheads="1"/>
            </p:cNvSpPr>
            <p:nvPr/>
          </p:nvSpPr>
          <p:spPr bwMode="auto">
            <a:xfrm>
              <a:off x="63325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41" name="Rectangle 46"/>
            <p:cNvSpPr>
              <a:spLocks noChangeArrowheads="1"/>
            </p:cNvSpPr>
            <p:nvPr/>
          </p:nvSpPr>
          <p:spPr bwMode="auto">
            <a:xfrm>
              <a:off x="63325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42" name="Rectangle 49"/>
            <p:cNvSpPr>
              <a:spLocks noChangeArrowheads="1"/>
            </p:cNvSpPr>
            <p:nvPr/>
          </p:nvSpPr>
          <p:spPr bwMode="auto">
            <a:xfrm>
              <a:off x="67897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43" name="Rectangle 50"/>
            <p:cNvSpPr>
              <a:spLocks noChangeArrowheads="1"/>
            </p:cNvSpPr>
            <p:nvPr/>
          </p:nvSpPr>
          <p:spPr bwMode="auto">
            <a:xfrm>
              <a:off x="67897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44" name="Rectangle 51"/>
            <p:cNvSpPr>
              <a:spLocks noChangeArrowheads="1"/>
            </p:cNvSpPr>
            <p:nvPr/>
          </p:nvSpPr>
          <p:spPr bwMode="auto">
            <a:xfrm>
              <a:off x="54181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45" name="Rectangle 77"/>
            <p:cNvSpPr>
              <a:spLocks noChangeArrowheads="1"/>
            </p:cNvSpPr>
            <p:nvPr/>
          </p:nvSpPr>
          <p:spPr bwMode="auto">
            <a:xfrm>
              <a:off x="54181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46" name="Rectangle 80"/>
            <p:cNvSpPr>
              <a:spLocks noChangeArrowheads="1"/>
            </p:cNvSpPr>
            <p:nvPr/>
          </p:nvSpPr>
          <p:spPr bwMode="auto">
            <a:xfrm>
              <a:off x="48847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47" name="Rectangle 41"/>
            <p:cNvSpPr>
              <a:spLocks noChangeArrowheads="1"/>
            </p:cNvSpPr>
            <p:nvPr/>
          </p:nvSpPr>
          <p:spPr bwMode="auto">
            <a:xfrm>
              <a:off x="58753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48" name="Rectangle 42"/>
            <p:cNvSpPr>
              <a:spLocks noChangeArrowheads="1"/>
            </p:cNvSpPr>
            <p:nvPr/>
          </p:nvSpPr>
          <p:spPr bwMode="auto">
            <a:xfrm>
              <a:off x="58753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49" name="Rectangle 45"/>
            <p:cNvSpPr>
              <a:spLocks noChangeArrowheads="1"/>
            </p:cNvSpPr>
            <p:nvPr/>
          </p:nvSpPr>
          <p:spPr bwMode="auto">
            <a:xfrm>
              <a:off x="63325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50" name="Rectangle 46"/>
            <p:cNvSpPr>
              <a:spLocks noChangeArrowheads="1"/>
            </p:cNvSpPr>
            <p:nvPr/>
          </p:nvSpPr>
          <p:spPr bwMode="auto">
            <a:xfrm>
              <a:off x="63325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51" name="Rectangle 49"/>
            <p:cNvSpPr>
              <a:spLocks noChangeArrowheads="1"/>
            </p:cNvSpPr>
            <p:nvPr/>
          </p:nvSpPr>
          <p:spPr bwMode="auto">
            <a:xfrm>
              <a:off x="67897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52" name="Rectangle 50"/>
            <p:cNvSpPr>
              <a:spLocks noChangeArrowheads="1"/>
            </p:cNvSpPr>
            <p:nvPr/>
          </p:nvSpPr>
          <p:spPr bwMode="auto">
            <a:xfrm>
              <a:off x="67897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53" name="Rectangle 51"/>
            <p:cNvSpPr>
              <a:spLocks noChangeArrowheads="1"/>
            </p:cNvSpPr>
            <p:nvPr/>
          </p:nvSpPr>
          <p:spPr bwMode="auto">
            <a:xfrm>
              <a:off x="54181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54" name="Rectangle 77"/>
            <p:cNvSpPr>
              <a:spLocks noChangeArrowheads="1"/>
            </p:cNvSpPr>
            <p:nvPr/>
          </p:nvSpPr>
          <p:spPr bwMode="auto">
            <a:xfrm>
              <a:off x="54181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55" name="Rectangle 41"/>
            <p:cNvSpPr>
              <a:spLocks noChangeArrowheads="1"/>
            </p:cNvSpPr>
            <p:nvPr/>
          </p:nvSpPr>
          <p:spPr bwMode="auto">
            <a:xfrm>
              <a:off x="58753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56" name="Rectangle 42"/>
            <p:cNvSpPr>
              <a:spLocks noChangeArrowheads="1"/>
            </p:cNvSpPr>
            <p:nvPr/>
          </p:nvSpPr>
          <p:spPr bwMode="auto">
            <a:xfrm>
              <a:off x="58753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57" name="Rectangle 45"/>
            <p:cNvSpPr>
              <a:spLocks noChangeArrowheads="1"/>
            </p:cNvSpPr>
            <p:nvPr/>
          </p:nvSpPr>
          <p:spPr bwMode="auto">
            <a:xfrm>
              <a:off x="63325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58" name="Rectangle 46"/>
            <p:cNvSpPr>
              <a:spLocks noChangeArrowheads="1"/>
            </p:cNvSpPr>
            <p:nvPr/>
          </p:nvSpPr>
          <p:spPr bwMode="auto">
            <a:xfrm>
              <a:off x="63325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59" name="Rectangle 49"/>
            <p:cNvSpPr>
              <a:spLocks noChangeArrowheads="1"/>
            </p:cNvSpPr>
            <p:nvPr/>
          </p:nvSpPr>
          <p:spPr bwMode="auto">
            <a:xfrm>
              <a:off x="67897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60" name="Rectangle 50"/>
            <p:cNvSpPr>
              <a:spLocks noChangeArrowheads="1"/>
            </p:cNvSpPr>
            <p:nvPr/>
          </p:nvSpPr>
          <p:spPr bwMode="auto">
            <a:xfrm>
              <a:off x="67897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61" name="Rectangle 51"/>
            <p:cNvSpPr>
              <a:spLocks noChangeArrowheads="1"/>
            </p:cNvSpPr>
            <p:nvPr/>
          </p:nvSpPr>
          <p:spPr bwMode="auto">
            <a:xfrm>
              <a:off x="54181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62" name="Rectangle 77"/>
            <p:cNvSpPr>
              <a:spLocks noChangeArrowheads="1"/>
            </p:cNvSpPr>
            <p:nvPr/>
          </p:nvSpPr>
          <p:spPr bwMode="auto">
            <a:xfrm>
              <a:off x="54181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63" name="Rectangle 41"/>
            <p:cNvSpPr>
              <a:spLocks noChangeArrowheads="1"/>
            </p:cNvSpPr>
            <p:nvPr/>
          </p:nvSpPr>
          <p:spPr bwMode="auto">
            <a:xfrm>
              <a:off x="58753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64" name="Rectangle 42"/>
            <p:cNvSpPr>
              <a:spLocks noChangeArrowheads="1"/>
            </p:cNvSpPr>
            <p:nvPr/>
          </p:nvSpPr>
          <p:spPr bwMode="auto">
            <a:xfrm>
              <a:off x="5875338"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65" name="Rectangle 45"/>
            <p:cNvSpPr>
              <a:spLocks noChangeArrowheads="1"/>
            </p:cNvSpPr>
            <p:nvPr/>
          </p:nvSpPr>
          <p:spPr bwMode="auto">
            <a:xfrm>
              <a:off x="63325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66" name="Rectangle 49"/>
            <p:cNvSpPr>
              <a:spLocks noChangeArrowheads="1"/>
            </p:cNvSpPr>
            <p:nvPr/>
          </p:nvSpPr>
          <p:spPr bwMode="auto">
            <a:xfrm>
              <a:off x="67897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67" name="Rectangle 50"/>
            <p:cNvSpPr>
              <a:spLocks noChangeArrowheads="1"/>
            </p:cNvSpPr>
            <p:nvPr/>
          </p:nvSpPr>
          <p:spPr bwMode="auto">
            <a:xfrm>
              <a:off x="6789738"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68" name="Rectangle 51"/>
            <p:cNvSpPr>
              <a:spLocks noChangeArrowheads="1"/>
            </p:cNvSpPr>
            <p:nvPr/>
          </p:nvSpPr>
          <p:spPr bwMode="auto">
            <a:xfrm>
              <a:off x="5418138"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69" name="Rectangle 622"/>
            <p:cNvSpPr>
              <a:spLocks noChangeArrowheads="1"/>
            </p:cNvSpPr>
            <p:nvPr/>
          </p:nvSpPr>
          <p:spPr bwMode="auto">
            <a:xfrm>
              <a:off x="54181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70" name="Rectangle 49"/>
            <p:cNvSpPr>
              <a:spLocks noChangeArrowheads="1"/>
            </p:cNvSpPr>
            <p:nvPr/>
          </p:nvSpPr>
          <p:spPr bwMode="auto">
            <a:xfrm>
              <a:off x="6789738"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71" name="Rectangle 50"/>
            <p:cNvSpPr>
              <a:spLocks noChangeArrowheads="1"/>
            </p:cNvSpPr>
            <p:nvPr/>
          </p:nvSpPr>
          <p:spPr bwMode="auto">
            <a:xfrm>
              <a:off x="6789738"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72" name="Rectangle 51"/>
            <p:cNvSpPr>
              <a:spLocks noChangeArrowheads="1"/>
            </p:cNvSpPr>
            <p:nvPr/>
          </p:nvSpPr>
          <p:spPr bwMode="auto">
            <a:xfrm>
              <a:off x="5418138"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73" name="Rectangle 628"/>
            <p:cNvSpPr>
              <a:spLocks noChangeArrowheads="1"/>
            </p:cNvSpPr>
            <p:nvPr/>
          </p:nvSpPr>
          <p:spPr bwMode="auto">
            <a:xfrm>
              <a:off x="5418138"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74" name="Rectangle 47"/>
            <p:cNvSpPr>
              <a:spLocks noChangeArrowheads="1"/>
            </p:cNvSpPr>
            <p:nvPr/>
          </p:nvSpPr>
          <p:spPr bwMode="auto">
            <a:xfrm>
              <a:off x="4876800" y="247808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75" name="Rectangle 47"/>
            <p:cNvSpPr>
              <a:spLocks noChangeArrowheads="1"/>
            </p:cNvSpPr>
            <p:nvPr/>
          </p:nvSpPr>
          <p:spPr bwMode="auto">
            <a:xfrm>
              <a:off x="7251700" y="25876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76" name="Rectangle 632"/>
            <p:cNvSpPr>
              <a:spLocks noChangeArrowheads="1"/>
            </p:cNvSpPr>
            <p:nvPr/>
          </p:nvSpPr>
          <p:spPr bwMode="auto">
            <a:xfrm>
              <a:off x="7251700" y="27003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77" name="Rectangle 47"/>
            <p:cNvSpPr>
              <a:spLocks noChangeArrowheads="1"/>
            </p:cNvSpPr>
            <p:nvPr/>
          </p:nvSpPr>
          <p:spPr bwMode="auto">
            <a:xfrm>
              <a:off x="7251700" y="23606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78" name="Rectangle 634"/>
            <p:cNvSpPr>
              <a:spLocks noChangeArrowheads="1"/>
            </p:cNvSpPr>
            <p:nvPr/>
          </p:nvSpPr>
          <p:spPr bwMode="auto">
            <a:xfrm>
              <a:off x="7251700" y="24733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79" name="Rectangle 47"/>
            <p:cNvSpPr>
              <a:spLocks noChangeArrowheads="1"/>
            </p:cNvSpPr>
            <p:nvPr/>
          </p:nvSpPr>
          <p:spPr bwMode="auto">
            <a:xfrm>
              <a:off x="7251700" y="21336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80" name="Rectangle 636"/>
            <p:cNvSpPr>
              <a:spLocks noChangeArrowheads="1"/>
            </p:cNvSpPr>
            <p:nvPr/>
          </p:nvSpPr>
          <p:spPr bwMode="auto">
            <a:xfrm>
              <a:off x="7251700" y="22463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81" name="Rectangle 51"/>
            <p:cNvSpPr>
              <a:spLocks noChangeArrowheads="1"/>
            </p:cNvSpPr>
            <p:nvPr/>
          </p:nvSpPr>
          <p:spPr bwMode="auto">
            <a:xfrm>
              <a:off x="7251700" y="190658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82" name="Rectangle 638"/>
            <p:cNvSpPr>
              <a:spLocks noChangeArrowheads="1"/>
            </p:cNvSpPr>
            <p:nvPr/>
          </p:nvSpPr>
          <p:spPr bwMode="auto">
            <a:xfrm>
              <a:off x="7251700" y="20193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83" name="Rectangle 49"/>
            <p:cNvSpPr>
              <a:spLocks noChangeArrowheads="1"/>
            </p:cNvSpPr>
            <p:nvPr/>
          </p:nvSpPr>
          <p:spPr bwMode="auto">
            <a:xfrm>
              <a:off x="7239000" y="42814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84" name="Rectangle 50"/>
            <p:cNvSpPr>
              <a:spLocks noChangeArrowheads="1"/>
            </p:cNvSpPr>
            <p:nvPr/>
          </p:nvSpPr>
          <p:spPr bwMode="auto">
            <a:xfrm>
              <a:off x="7239000" y="41687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85" name="Rectangle 49"/>
            <p:cNvSpPr>
              <a:spLocks noChangeArrowheads="1"/>
            </p:cNvSpPr>
            <p:nvPr/>
          </p:nvSpPr>
          <p:spPr bwMode="auto">
            <a:xfrm>
              <a:off x="7239000" y="40544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86" name="Rectangle 50"/>
            <p:cNvSpPr>
              <a:spLocks noChangeArrowheads="1"/>
            </p:cNvSpPr>
            <p:nvPr/>
          </p:nvSpPr>
          <p:spPr bwMode="auto">
            <a:xfrm>
              <a:off x="7239000" y="39417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87" name="Rectangle 49"/>
            <p:cNvSpPr>
              <a:spLocks noChangeArrowheads="1"/>
            </p:cNvSpPr>
            <p:nvPr/>
          </p:nvSpPr>
          <p:spPr bwMode="auto">
            <a:xfrm>
              <a:off x="7246938" y="3841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88" name="Rectangle 50"/>
            <p:cNvSpPr>
              <a:spLocks noChangeArrowheads="1"/>
            </p:cNvSpPr>
            <p:nvPr/>
          </p:nvSpPr>
          <p:spPr bwMode="auto">
            <a:xfrm>
              <a:off x="7246938" y="3729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89" name="Rectangle 49"/>
            <p:cNvSpPr>
              <a:spLocks noChangeArrowheads="1"/>
            </p:cNvSpPr>
            <p:nvPr/>
          </p:nvSpPr>
          <p:spPr bwMode="auto">
            <a:xfrm>
              <a:off x="7246938" y="3614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90" name="Rectangle 50"/>
            <p:cNvSpPr>
              <a:spLocks noChangeArrowheads="1"/>
            </p:cNvSpPr>
            <p:nvPr/>
          </p:nvSpPr>
          <p:spPr bwMode="auto">
            <a:xfrm>
              <a:off x="7246938" y="3502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91" name="Rectangle 49"/>
            <p:cNvSpPr>
              <a:spLocks noChangeArrowheads="1"/>
            </p:cNvSpPr>
            <p:nvPr/>
          </p:nvSpPr>
          <p:spPr bwMode="auto">
            <a:xfrm>
              <a:off x="7246938" y="3387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92" name="Rectangle 50"/>
            <p:cNvSpPr>
              <a:spLocks noChangeArrowheads="1"/>
            </p:cNvSpPr>
            <p:nvPr/>
          </p:nvSpPr>
          <p:spPr bwMode="auto">
            <a:xfrm>
              <a:off x="7246938" y="3275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39193" name="Rectangle 49"/>
            <p:cNvSpPr>
              <a:spLocks noChangeArrowheads="1"/>
            </p:cNvSpPr>
            <p:nvPr/>
          </p:nvSpPr>
          <p:spPr bwMode="auto">
            <a:xfrm>
              <a:off x="7246938" y="3160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94" name="Rectangle 50"/>
            <p:cNvSpPr>
              <a:spLocks noChangeArrowheads="1"/>
            </p:cNvSpPr>
            <p:nvPr/>
          </p:nvSpPr>
          <p:spPr bwMode="auto">
            <a:xfrm>
              <a:off x="7246938" y="3048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39195" name="Rectangle 49"/>
            <p:cNvSpPr>
              <a:spLocks noChangeArrowheads="1"/>
            </p:cNvSpPr>
            <p:nvPr/>
          </p:nvSpPr>
          <p:spPr bwMode="auto">
            <a:xfrm>
              <a:off x="7246938" y="2933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39196" name="Rectangle 50"/>
            <p:cNvSpPr>
              <a:spLocks noChangeArrowheads="1"/>
            </p:cNvSpPr>
            <p:nvPr/>
          </p:nvSpPr>
          <p:spPr bwMode="auto">
            <a:xfrm>
              <a:off x="7246938" y="2820988"/>
              <a:ext cx="304800" cy="112712"/>
            </a:xfrm>
            <a:prstGeom prst="rect">
              <a:avLst/>
            </a:prstGeom>
            <a:solidFill>
              <a:srgbClr val="99CC00"/>
            </a:solidFill>
            <a:ln w="9525">
              <a:solidFill>
                <a:schemeClr val="tx1"/>
              </a:solidFill>
              <a:round/>
              <a:headEnd/>
              <a:tailEnd/>
            </a:ln>
          </p:spPr>
          <p:txBody>
            <a:bodyPr/>
            <a:lstStyle/>
            <a:p>
              <a:endParaRPr lang="en-US" sz="1400"/>
            </a:p>
          </p:txBody>
        </p:sp>
      </p:grpSp>
      <p:grpSp>
        <p:nvGrpSpPr>
          <p:cNvPr id="5" name="Group 28"/>
          <p:cNvGrpSpPr>
            <a:grpSpLocks/>
          </p:cNvGrpSpPr>
          <p:nvPr/>
        </p:nvGrpSpPr>
        <p:grpSpPr bwMode="auto">
          <a:xfrm>
            <a:off x="4686300" y="4872038"/>
            <a:ext cx="3619500" cy="1071562"/>
            <a:chOff x="5969000" y="3022600"/>
            <a:chExt cx="3619500" cy="1068994"/>
          </a:xfrm>
        </p:grpSpPr>
        <p:sp>
          <p:nvSpPr>
            <p:cNvPr id="38927" name="TextBox 6"/>
            <p:cNvSpPr txBox="1">
              <a:spLocks noChangeArrowheads="1"/>
            </p:cNvSpPr>
            <p:nvPr/>
          </p:nvSpPr>
          <p:spPr bwMode="auto">
            <a:xfrm>
              <a:off x="6680200" y="3723074"/>
              <a:ext cx="2908300" cy="36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…thus…</a:t>
              </a:r>
              <a:endParaRPr lang="en-US" sz="1800">
                <a:solidFill>
                  <a:srgbClr val="FF9900"/>
                </a:solidFill>
              </a:endParaRPr>
            </a:p>
          </p:txBody>
        </p:sp>
        <p:grpSp>
          <p:nvGrpSpPr>
            <p:cNvPr id="38928" name="Group 21"/>
            <p:cNvGrpSpPr>
              <a:grpSpLocks/>
            </p:cNvGrpSpPr>
            <p:nvPr/>
          </p:nvGrpSpPr>
          <p:grpSpPr bwMode="auto">
            <a:xfrm>
              <a:off x="5969000" y="3022600"/>
              <a:ext cx="762000" cy="928569"/>
              <a:chOff x="5969000" y="3022600"/>
              <a:chExt cx="762000" cy="928569"/>
            </a:xfrm>
          </p:grpSpPr>
          <p:cxnSp>
            <p:nvCxnSpPr>
              <p:cNvPr id="38929" name="Straight Connector 18"/>
              <p:cNvCxnSpPr>
                <a:cxnSpLocks noChangeShapeType="1"/>
              </p:cNvCxnSpPr>
              <p:nvPr/>
            </p:nvCxnSpPr>
            <p:spPr bwMode="auto">
              <a:xfrm rot="16200000" flipV="1">
                <a:off x="5948422" y="3168591"/>
                <a:ext cx="853956" cy="7112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38930" name="Oval 19"/>
              <p:cNvSpPr>
                <a:spLocks noChangeArrowheads="1"/>
              </p:cNvSpPr>
              <p:nvPr/>
            </p:nvSpPr>
            <p:spPr bwMode="auto">
              <a:xfrm rot="10800000">
                <a:off x="5969000" y="3022600"/>
                <a:ext cx="152400" cy="15240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7" name="Group 1298"/>
          <p:cNvGrpSpPr>
            <a:grpSpLocks/>
          </p:cNvGrpSpPr>
          <p:nvPr/>
        </p:nvGrpSpPr>
        <p:grpSpPr bwMode="auto">
          <a:xfrm>
            <a:off x="4267200" y="228600"/>
            <a:ext cx="4572000" cy="4343400"/>
            <a:chOff x="4267200" y="228600"/>
            <a:chExt cx="4572000" cy="4343400"/>
          </a:xfrm>
        </p:grpSpPr>
        <p:grpSp>
          <p:nvGrpSpPr>
            <p:cNvPr id="38920" name="Group 28"/>
            <p:cNvGrpSpPr>
              <a:grpSpLocks/>
            </p:cNvGrpSpPr>
            <p:nvPr/>
          </p:nvGrpSpPr>
          <p:grpSpPr bwMode="auto">
            <a:xfrm>
              <a:off x="5334000" y="3368680"/>
              <a:ext cx="3505200" cy="1203320"/>
              <a:chOff x="5969000" y="1974326"/>
              <a:chExt cx="3505200" cy="1200674"/>
            </a:xfrm>
          </p:grpSpPr>
          <p:sp>
            <p:nvSpPr>
              <p:cNvPr id="38923" name="TextBox 6"/>
              <p:cNvSpPr txBox="1">
                <a:spLocks noChangeArrowheads="1"/>
              </p:cNvSpPr>
              <p:nvPr/>
            </p:nvSpPr>
            <p:spPr bwMode="auto">
              <a:xfrm>
                <a:off x="6870700" y="1974326"/>
                <a:ext cx="2603500" cy="6449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this </a:t>
                </a:r>
                <a:r>
                  <a:rPr lang="en-US" sz="1800">
                    <a:solidFill>
                      <a:srgbClr val="99CC00"/>
                    </a:solidFill>
                  </a:rPr>
                  <a:t>does seem not unlikely…</a:t>
                </a:r>
              </a:p>
            </p:txBody>
          </p:sp>
          <p:grpSp>
            <p:nvGrpSpPr>
              <p:cNvPr id="38924" name="Group 21"/>
              <p:cNvGrpSpPr>
                <a:grpSpLocks/>
              </p:cNvGrpSpPr>
              <p:nvPr/>
            </p:nvGrpSpPr>
            <p:grpSpPr bwMode="auto">
              <a:xfrm>
                <a:off x="5969000" y="2324842"/>
                <a:ext cx="901700" cy="850158"/>
                <a:chOff x="5969000" y="2324842"/>
                <a:chExt cx="901700" cy="850158"/>
              </a:xfrm>
            </p:grpSpPr>
            <p:cxnSp>
              <p:nvCxnSpPr>
                <p:cNvPr id="38925" name="Straight Connector 18"/>
                <p:cNvCxnSpPr>
                  <a:cxnSpLocks noChangeShapeType="1"/>
                </p:cNvCxnSpPr>
                <p:nvPr/>
              </p:nvCxnSpPr>
              <p:spPr bwMode="auto">
                <a:xfrm rot="10800000" flipV="1">
                  <a:off x="6019800" y="2324842"/>
                  <a:ext cx="850900" cy="77237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38926" name="Oval 19"/>
                <p:cNvSpPr>
                  <a:spLocks noChangeArrowheads="1"/>
                </p:cNvSpPr>
                <p:nvPr/>
              </p:nvSpPr>
              <p:spPr bwMode="auto">
                <a:xfrm rot="10800000">
                  <a:off x="5969000" y="3022600"/>
                  <a:ext cx="152400" cy="15240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sp>
          <p:nvSpPr>
            <p:cNvPr id="1297" name="Rounded Rectangle 1296"/>
            <p:cNvSpPr/>
            <p:nvPr/>
          </p:nvSpPr>
          <p:spPr bwMode="auto">
            <a:xfrm>
              <a:off x="4267200" y="228600"/>
              <a:ext cx="1447800" cy="838200"/>
            </a:xfrm>
            <a:prstGeom prst="roundRect">
              <a:avLst>
                <a:gd name="adj" fmla="val 50000"/>
              </a:avLst>
            </a:prstGeom>
            <a:noFill/>
            <a:ln w="76200" cap="flat" cmpd="sng" algn="ctr">
              <a:solidFill>
                <a:srgbClr val="99CC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sp>
          <p:nvSpPr>
            <p:cNvPr id="1304" name="Rounded Rectangle 1303"/>
            <p:cNvSpPr/>
            <p:nvPr/>
          </p:nvSpPr>
          <p:spPr bwMode="auto">
            <a:xfrm>
              <a:off x="6477000" y="228600"/>
              <a:ext cx="1447800" cy="838200"/>
            </a:xfrm>
            <a:prstGeom prst="roundRect">
              <a:avLst>
                <a:gd name="adj" fmla="val 50000"/>
              </a:avLst>
            </a:prstGeom>
            <a:noFill/>
            <a:ln w="76200" cap="flat" cmpd="sng" algn="ctr">
              <a:solidFill>
                <a:srgbClr val="99CC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grpSp>
      <p:sp>
        <p:nvSpPr>
          <p:cNvPr id="1305" name="Rectangle 1304"/>
          <p:cNvSpPr>
            <a:spLocks noChangeArrowheads="1"/>
          </p:cNvSpPr>
          <p:nvPr/>
        </p:nvSpPr>
        <p:spPr bwMode="auto">
          <a:xfrm>
            <a:off x="6400800" y="5562600"/>
            <a:ext cx="10175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solidFill>
                  <a:srgbClr val="FF9900"/>
                </a:solidFill>
              </a:rPr>
              <a:t>no thus</a:t>
            </a:r>
            <a:endParaRPr lang="en-US"/>
          </a:p>
        </p:txBody>
      </p:sp>
      <p:sp>
        <p:nvSpPr>
          <p:cNvPr id="1307" name="TextBox 9"/>
          <p:cNvSpPr txBox="1">
            <a:spLocks noChangeArrowheads="1"/>
          </p:cNvSpPr>
          <p:nvPr/>
        </p:nvSpPr>
        <p:spPr bwMode="auto">
          <a:xfrm>
            <a:off x="0" y="5048250"/>
            <a:ext cx="9144000" cy="1200150"/>
          </a:xfrm>
          <a:prstGeom prst="rect">
            <a:avLst/>
          </a:prstGeom>
          <a:solidFill>
            <a:schemeClr val="tx1">
              <a:alpha val="5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b="0">
                <a:solidFill>
                  <a:schemeClr val="bg1"/>
                </a:solidFill>
              </a:rPr>
              <a:t>we still have </a:t>
            </a:r>
            <a:r>
              <a:rPr lang="en-US" sz="3600">
                <a:solidFill>
                  <a:srgbClr val="FF9900"/>
                </a:solidFill>
              </a:rPr>
              <a:t>two possible explanations</a:t>
            </a:r>
          </a:p>
          <a:p>
            <a:pPr eaLnBrk="1" hangingPunct="1"/>
            <a:r>
              <a:rPr lang="en-US" sz="3600" b="0">
                <a:solidFill>
                  <a:schemeClr val="bg1"/>
                </a:solidFill>
                <a:sym typeface="Wingdings" charset="0"/>
              </a:rPr>
              <a:t> we </a:t>
            </a:r>
            <a:r>
              <a:rPr lang="en-US" sz="3600">
                <a:solidFill>
                  <a:srgbClr val="FF9900"/>
                </a:solidFill>
                <a:sym typeface="Wingdings" charset="0"/>
              </a:rPr>
              <a:t>cannot conclude </a:t>
            </a:r>
            <a:r>
              <a:rPr lang="en-US" sz="3600" b="0">
                <a:solidFill>
                  <a:schemeClr val="bg1"/>
                </a:solidFill>
                <a:sym typeface="Wingdings" charset="0"/>
              </a:rPr>
              <a:t>anything</a:t>
            </a:r>
            <a:endParaRPr lang="en-US" sz="3600">
              <a:solidFill>
                <a:srgbClr val="FF9900"/>
              </a:solidFill>
            </a:endParaRPr>
          </a:p>
        </p:txBody>
      </p:sp>
      <p:sp>
        <p:nvSpPr>
          <p:cNvPr id="2" name="Slide Number Placeholder 1">
            <a:extLst>
              <a:ext uri="{FF2B5EF4-FFF2-40B4-BE49-F238E27FC236}">
                <a16:creationId xmlns:a16="http://schemas.microsoft.com/office/drawing/2014/main" id="{C7BD5D3F-A6A3-E643-9464-CFFDAE854AA7}"/>
              </a:ext>
            </a:extLst>
          </p:cNvPr>
          <p:cNvSpPr>
            <a:spLocks noGrp="1"/>
          </p:cNvSpPr>
          <p:nvPr>
            <p:ph type="sldNum" sz="quarter" idx="12"/>
          </p:nvPr>
        </p:nvSpPr>
        <p:spPr/>
        <p:txBody>
          <a:bodyPr/>
          <a:lstStyle/>
          <a:p>
            <a:fld id="{803C33BC-767D-8845-BB2C-A473FB4A7552}" type="slidenum">
              <a:rPr lang="en-US" smtClean="0"/>
              <a:pPr/>
              <a:t>87</a:t>
            </a:fld>
            <a:endParaRPr lang="en-US"/>
          </a:p>
        </p:txBody>
      </p:sp>
    </p:spTree>
    <p:extLst>
      <p:ext uri="{BB962C8B-B14F-4D97-AF65-F5344CB8AC3E}">
        <p14:creationId xmlns:p14="http://schemas.microsoft.com/office/powerpoint/2010/main" val="8284999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5" grpId="0"/>
      <p:bldP spid="130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Content Placeholder 2"/>
          <p:cNvSpPr>
            <a:spLocks noGrp="1"/>
          </p:cNvSpPr>
          <p:nvPr>
            <p:ph idx="1"/>
          </p:nvPr>
        </p:nvSpPr>
        <p:spPr>
          <a:xfrm>
            <a:off x="533400" y="2590800"/>
            <a:ext cx="8229600" cy="4525963"/>
          </a:xfrm>
        </p:spPr>
        <p:txBody>
          <a:bodyPr/>
          <a:lstStyle/>
          <a:p>
            <a:pPr algn="r">
              <a:lnSpc>
                <a:spcPct val="80000"/>
              </a:lnSpc>
            </a:pPr>
            <a:endParaRPr lang="en-US" sz="7000" dirty="0">
              <a:solidFill>
                <a:srgbClr val="A6A6A6"/>
              </a:solidFill>
              <a:latin typeface="Arial" charset="0"/>
              <a:cs typeface="Arial" charset="0"/>
            </a:endParaRPr>
          </a:p>
          <a:p>
            <a:pPr algn="r">
              <a:lnSpc>
                <a:spcPct val="80000"/>
              </a:lnSpc>
            </a:pPr>
            <a:endParaRPr lang="en-US" sz="7000" dirty="0">
              <a:solidFill>
                <a:srgbClr val="A6A6A6"/>
              </a:solidFill>
              <a:latin typeface="Arial" charset="0"/>
              <a:cs typeface="Arial" charset="0"/>
            </a:endParaRPr>
          </a:p>
          <a:p>
            <a:pPr algn="r">
              <a:lnSpc>
                <a:spcPct val="80000"/>
              </a:lnSpc>
            </a:pPr>
            <a:r>
              <a:rPr lang="en-US" sz="7000" b="1" dirty="0">
                <a:solidFill>
                  <a:srgbClr val="A6A6A6"/>
                </a:solidFill>
                <a:latin typeface="Arial" charset="0"/>
                <a:cs typeface="Arial" charset="0"/>
              </a:rPr>
              <a:t>a classic</a:t>
            </a:r>
            <a:br>
              <a:rPr lang="en-US" sz="7000" b="1" dirty="0">
                <a:solidFill>
                  <a:srgbClr val="A6A6A6"/>
                </a:solidFill>
                <a:latin typeface="Arial" charset="0"/>
                <a:cs typeface="Arial" charset="0"/>
              </a:rPr>
            </a:br>
            <a:r>
              <a:rPr lang="en-US" sz="7000" b="1" dirty="0">
                <a:solidFill>
                  <a:srgbClr val="A6A6A6"/>
                </a:solidFill>
                <a:latin typeface="Arial" charset="0"/>
                <a:cs typeface="Arial" charset="0"/>
              </a:rPr>
              <a:t>screw-ups</a:t>
            </a:r>
          </a:p>
        </p:txBody>
      </p:sp>
      <p:sp>
        <p:nvSpPr>
          <p:cNvPr id="2" name="Slide Number Placeholder 1">
            <a:extLst>
              <a:ext uri="{FF2B5EF4-FFF2-40B4-BE49-F238E27FC236}">
                <a16:creationId xmlns:a16="http://schemas.microsoft.com/office/drawing/2014/main" id="{0B30DAFA-A49A-7D47-8A1B-4F0BD35F59E5}"/>
              </a:ext>
            </a:extLst>
          </p:cNvPr>
          <p:cNvSpPr>
            <a:spLocks noGrp="1"/>
          </p:cNvSpPr>
          <p:nvPr>
            <p:ph type="sldNum" sz="quarter" idx="12"/>
          </p:nvPr>
        </p:nvSpPr>
        <p:spPr/>
        <p:txBody>
          <a:bodyPr/>
          <a:lstStyle/>
          <a:p>
            <a:fld id="{803C33BC-767D-8845-BB2C-A473FB4A7552}" type="slidenum">
              <a:rPr lang="en-US" smtClean="0"/>
              <a:pPr/>
              <a:t>88</a:t>
            </a:fld>
            <a:endParaRPr lang="en-US"/>
          </a:p>
        </p:txBody>
      </p:sp>
    </p:spTree>
    <p:extLst>
      <p:ext uri="{BB962C8B-B14F-4D97-AF65-F5344CB8AC3E}">
        <p14:creationId xmlns:p14="http://schemas.microsoft.com/office/powerpoint/2010/main" val="39347261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Content Placeholder 2"/>
          <p:cNvSpPr>
            <a:spLocks noGrp="1"/>
          </p:cNvSpPr>
          <p:nvPr>
            <p:ph idx="1"/>
          </p:nvPr>
        </p:nvSpPr>
        <p:spPr>
          <a:xfrm>
            <a:off x="457200" y="1219200"/>
            <a:ext cx="8458200" cy="4525963"/>
          </a:xfrm>
        </p:spPr>
        <p:txBody>
          <a:bodyPr/>
          <a:lstStyle/>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endParaRPr lang="en-US">
              <a:latin typeface="Arial" charset="0"/>
              <a:cs typeface="Arial" charset="0"/>
            </a:endParaRPr>
          </a:p>
          <a:p>
            <a:r>
              <a:rPr lang="en-US">
                <a:latin typeface="Arial" charset="0"/>
                <a:cs typeface="Arial" charset="0"/>
              </a:rPr>
              <a:t>you are making a new input device. You know that it cannot be better than a mouse, but you want to show that it is </a:t>
            </a:r>
            <a:r>
              <a:rPr lang="en-US" b="1">
                <a:solidFill>
                  <a:srgbClr val="99CC00"/>
                </a:solidFill>
                <a:latin typeface="Arial" charset="0"/>
                <a:cs typeface="Arial" charset="0"/>
              </a:rPr>
              <a:t>as good as the mouse.</a:t>
            </a:r>
          </a:p>
          <a:p>
            <a:endParaRPr lang="en-US">
              <a:latin typeface="Arial" charset="0"/>
              <a:cs typeface="Arial" charset="0"/>
            </a:endParaRPr>
          </a:p>
          <a:p>
            <a:r>
              <a:rPr lang="en-US">
                <a:latin typeface="Arial" charset="0"/>
                <a:cs typeface="Arial" charset="0"/>
              </a:rPr>
              <a:t>how do you proceed? </a:t>
            </a:r>
          </a:p>
        </p:txBody>
      </p:sp>
      <p:sp>
        <p:nvSpPr>
          <p:cNvPr id="70660" name="TextBox 2"/>
          <p:cNvSpPr txBox="1">
            <a:spLocks noChangeArrowheads="1"/>
          </p:cNvSpPr>
          <p:nvPr/>
        </p:nvSpPr>
        <p:spPr bwMode="auto">
          <a:xfrm>
            <a:off x="838200" y="5334000"/>
            <a:ext cx="7205663" cy="86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5000" dirty="0">
                <a:solidFill>
                  <a:srgbClr val="99CC00"/>
                </a:solidFill>
              </a:rPr>
              <a:t>&lt;30sec brainstorming&gt;</a:t>
            </a:r>
          </a:p>
        </p:txBody>
      </p:sp>
      <p:pic>
        <p:nvPicPr>
          <p:cNvPr id="70661" name="Picture 4" descr="ms_mouse_groov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787775"/>
            <a:ext cx="2689225" cy="223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DC9C7DD-3541-8B4C-B8E5-9103582E0707}"/>
              </a:ext>
            </a:extLst>
          </p:cNvPr>
          <p:cNvSpPr>
            <a:spLocks noGrp="1"/>
          </p:cNvSpPr>
          <p:nvPr>
            <p:ph type="sldNum" sz="quarter" idx="12"/>
          </p:nvPr>
        </p:nvSpPr>
        <p:spPr/>
        <p:txBody>
          <a:bodyPr/>
          <a:lstStyle/>
          <a:p>
            <a:fld id="{803C33BC-767D-8845-BB2C-A473FB4A7552}" type="slidenum">
              <a:rPr lang="en-US" smtClean="0"/>
              <a:pPr/>
              <a:t>89</a:t>
            </a:fld>
            <a:endParaRPr lang="en-US"/>
          </a:p>
        </p:txBody>
      </p:sp>
    </p:spTree>
    <p:extLst>
      <p:ext uri="{BB962C8B-B14F-4D97-AF65-F5344CB8AC3E}">
        <p14:creationId xmlns:p14="http://schemas.microsoft.com/office/powerpoint/2010/main" val="2996290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7"/>
          <p:cNvSpPr>
            <a:spLocks noGrp="1"/>
          </p:cNvSpPr>
          <p:nvPr>
            <p:ph type="title"/>
          </p:nvPr>
        </p:nvSpPr>
        <p:spPr>
          <a:xfrm>
            <a:off x="19050" y="5181600"/>
            <a:ext cx="8839200" cy="1508125"/>
          </a:xfrm>
        </p:spPr>
        <p:txBody>
          <a:bodyPr/>
          <a:lstStyle/>
          <a:p>
            <a:pPr algn="r" eaLnBrk="1" hangingPunct="1"/>
            <a:r>
              <a:rPr lang="en-US" sz="8600" dirty="0">
                <a:solidFill>
                  <a:srgbClr val="A6A6A6"/>
                </a:solidFill>
                <a:latin typeface="Arial" charset="0"/>
                <a:cs typeface="Arial" charset="0"/>
              </a:rPr>
              <a:t>let’s start with an example</a:t>
            </a:r>
          </a:p>
        </p:txBody>
      </p:sp>
      <p:sp>
        <p:nvSpPr>
          <p:cNvPr id="2" name="Slide Number Placeholder 1">
            <a:extLst>
              <a:ext uri="{FF2B5EF4-FFF2-40B4-BE49-F238E27FC236}">
                <a16:creationId xmlns:a16="http://schemas.microsoft.com/office/drawing/2014/main" id="{24B24C8B-44A5-C847-B679-B4C7A5A91970}"/>
              </a:ext>
            </a:extLst>
          </p:cNvPr>
          <p:cNvSpPr>
            <a:spLocks noGrp="1"/>
          </p:cNvSpPr>
          <p:nvPr>
            <p:ph type="sldNum" sz="quarter" idx="12"/>
          </p:nvPr>
        </p:nvSpPr>
        <p:spPr/>
        <p:txBody>
          <a:bodyPr/>
          <a:lstStyle/>
          <a:p>
            <a:fld id="{8C734804-006E-DC44-93A2-A63A0AD6AB16}" type="slidenum">
              <a:rPr lang="en-US" smtClean="0"/>
              <a:pPr/>
              <a:t>9</a:t>
            </a:fld>
            <a:endParaRPr lang="en-US"/>
          </a:p>
        </p:txBody>
      </p:sp>
    </p:spTree>
    <p:extLst>
      <p:ext uri="{BB962C8B-B14F-4D97-AF65-F5344CB8AC3E}">
        <p14:creationId xmlns:p14="http://schemas.microsoft.com/office/powerpoint/2010/main" val="224222416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458200" cy="4525963"/>
          </a:xfrm>
        </p:spPr>
        <p:txBody>
          <a:bodyPr/>
          <a:lstStyle/>
          <a:p>
            <a:r>
              <a:rPr lang="en-US" dirty="0">
                <a:latin typeface="Arial" charset="0"/>
                <a:cs typeface="Arial" charset="0"/>
              </a:rPr>
              <a:t>how about you run a test and if stats come out non-significant you write </a:t>
            </a:r>
            <a:r>
              <a:rPr lang="ja-JP" altLang="en-US" dirty="0">
                <a:latin typeface="Arial" charset="0"/>
                <a:cs typeface="Arial" charset="0"/>
              </a:rPr>
              <a:t>“</a:t>
            </a:r>
            <a:r>
              <a:rPr lang="en-US" dirty="0">
                <a:latin typeface="Arial" charset="0"/>
                <a:cs typeface="Arial" charset="0"/>
              </a:rPr>
              <a:t>our tests showed that there was </a:t>
            </a:r>
            <a:r>
              <a:rPr lang="en-US" b="1" dirty="0">
                <a:solidFill>
                  <a:srgbClr val="FF9900"/>
                </a:solidFill>
                <a:latin typeface="Arial" charset="0"/>
                <a:cs typeface="Arial" charset="0"/>
              </a:rPr>
              <a:t>no difference</a:t>
            </a:r>
            <a:r>
              <a:rPr lang="ja-JP" altLang="en-US" dirty="0">
                <a:latin typeface="Arial" charset="0"/>
                <a:cs typeface="Arial" charset="0"/>
              </a:rPr>
              <a:t>”</a:t>
            </a:r>
            <a:r>
              <a:rPr lang="en-US" dirty="0">
                <a:latin typeface="Arial" charset="0"/>
                <a:cs typeface="Arial" charset="0"/>
              </a:rPr>
              <a:t>?</a:t>
            </a: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br>
              <a:rPr lang="en-US" dirty="0">
                <a:latin typeface="Arial" charset="0"/>
                <a:cs typeface="Arial" charset="0"/>
              </a:rPr>
            </a:br>
            <a:r>
              <a:rPr lang="en-US" b="1" dirty="0">
                <a:solidFill>
                  <a:srgbClr val="FF9900"/>
                </a:solidFill>
                <a:latin typeface="Arial" charset="0"/>
                <a:cs typeface="Arial" charset="0"/>
              </a:rPr>
              <a:t>nope!</a:t>
            </a:r>
          </a:p>
          <a:p>
            <a:r>
              <a:rPr lang="en-US" dirty="0">
                <a:latin typeface="Arial" charset="0"/>
                <a:cs typeface="Arial" charset="0"/>
              </a:rPr>
              <a:t>significant difference </a:t>
            </a:r>
            <a:r>
              <a:rPr lang="en-US" dirty="0">
                <a:latin typeface="Arial" charset="0"/>
                <a:cs typeface="Arial" charset="0"/>
                <a:sym typeface="Wingdings" charset="0"/>
              </a:rPr>
              <a:t> mechanisms different</a:t>
            </a:r>
            <a:endParaRPr lang="en-US" dirty="0">
              <a:latin typeface="Arial" charset="0"/>
              <a:cs typeface="Arial" charset="0"/>
            </a:endParaRPr>
          </a:p>
          <a:p>
            <a:r>
              <a:rPr lang="en-US" dirty="0">
                <a:latin typeface="Arial" charset="0"/>
                <a:cs typeface="Arial" charset="0"/>
              </a:rPr>
              <a:t>no significant difference </a:t>
            </a:r>
            <a:r>
              <a:rPr lang="en-US" dirty="0">
                <a:latin typeface="Arial" charset="0"/>
                <a:cs typeface="Arial" charset="0"/>
                <a:sym typeface="Wingdings" charset="0"/>
              </a:rPr>
              <a:t></a:t>
            </a:r>
            <a:endParaRPr lang="en-US" dirty="0">
              <a:latin typeface="Arial" charset="0"/>
              <a:cs typeface="Arial" charset="0"/>
            </a:endParaRPr>
          </a:p>
        </p:txBody>
      </p:sp>
      <p:cxnSp>
        <p:nvCxnSpPr>
          <p:cNvPr id="71683" name="Straight Connector 3"/>
          <p:cNvCxnSpPr>
            <a:cxnSpLocks noChangeShapeType="1"/>
          </p:cNvCxnSpPr>
          <p:nvPr/>
        </p:nvCxnSpPr>
        <p:spPr bwMode="auto">
          <a:xfrm rot="5400000">
            <a:off x="3428207" y="2894806"/>
            <a:ext cx="12192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71684" name="Straight Connector 4"/>
          <p:cNvCxnSpPr>
            <a:cxnSpLocks noChangeShapeType="1"/>
          </p:cNvCxnSpPr>
          <p:nvPr/>
        </p:nvCxnSpPr>
        <p:spPr bwMode="auto">
          <a:xfrm rot="10800000" flipV="1">
            <a:off x="4038600" y="3503613"/>
            <a:ext cx="4572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71685" name="Rectangle 5"/>
          <p:cNvSpPr>
            <a:spLocks noChangeArrowheads="1"/>
          </p:cNvSpPr>
          <p:nvPr/>
        </p:nvSpPr>
        <p:spPr bwMode="auto">
          <a:xfrm>
            <a:off x="5181600" y="3275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686" name="Rectangle 6"/>
          <p:cNvSpPr>
            <a:spLocks noChangeArrowheads="1"/>
          </p:cNvSpPr>
          <p:nvPr/>
        </p:nvSpPr>
        <p:spPr bwMode="auto">
          <a:xfrm>
            <a:off x="4724400" y="3275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687" name="Rectangle 7"/>
          <p:cNvSpPr>
            <a:spLocks noChangeArrowheads="1"/>
          </p:cNvSpPr>
          <p:nvPr/>
        </p:nvSpPr>
        <p:spPr bwMode="auto">
          <a:xfrm>
            <a:off x="5638800" y="3275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688" name="Rectangle 8"/>
          <p:cNvSpPr>
            <a:spLocks noChangeArrowheads="1"/>
          </p:cNvSpPr>
          <p:nvPr/>
        </p:nvSpPr>
        <p:spPr bwMode="auto">
          <a:xfrm>
            <a:off x="5638800" y="3046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689" name="Rectangle 9"/>
          <p:cNvSpPr>
            <a:spLocks noChangeArrowheads="1"/>
          </p:cNvSpPr>
          <p:nvPr/>
        </p:nvSpPr>
        <p:spPr bwMode="auto">
          <a:xfrm>
            <a:off x="7010400" y="3046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690" name="Rectangle 10"/>
          <p:cNvSpPr>
            <a:spLocks noChangeArrowheads="1"/>
          </p:cNvSpPr>
          <p:nvPr/>
        </p:nvSpPr>
        <p:spPr bwMode="auto">
          <a:xfrm>
            <a:off x="6096000" y="3275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691" name="Rectangle 11"/>
          <p:cNvSpPr>
            <a:spLocks noChangeArrowheads="1"/>
          </p:cNvSpPr>
          <p:nvPr/>
        </p:nvSpPr>
        <p:spPr bwMode="auto">
          <a:xfrm>
            <a:off x="6096000" y="3046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692" name="Rectangle 12"/>
          <p:cNvSpPr>
            <a:spLocks noChangeArrowheads="1"/>
          </p:cNvSpPr>
          <p:nvPr/>
        </p:nvSpPr>
        <p:spPr bwMode="auto">
          <a:xfrm>
            <a:off x="6096000" y="2817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693" name="Rectangle 13"/>
          <p:cNvSpPr>
            <a:spLocks noChangeArrowheads="1"/>
          </p:cNvSpPr>
          <p:nvPr/>
        </p:nvSpPr>
        <p:spPr bwMode="auto">
          <a:xfrm>
            <a:off x="7467600" y="3275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694" name="Rectangle 14"/>
          <p:cNvSpPr>
            <a:spLocks noChangeArrowheads="1"/>
          </p:cNvSpPr>
          <p:nvPr/>
        </p:nvSpPr>
        <p:spPr bwMode="auto">
          <a:xfrm>
            <a:off x="6553200" y="32750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695" name="Rectangle 15"/>
          <p:cNvSpPr>
            <a:spLocks noChangeArrowheads="1"/>
          </p:cNvSpPr>
          <p:nvPr/>
        </p:nvSpPr>
        <p:spPr bwMode="auto">
          <a:xfrm>
            <a:off x="6553200" y="30464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696" name="Rectangle 16"/>
          <p:cNvSpPr>
            <a:spLocks noChangeArrowheads="1"/>
          </p:cNvSpPr>
          <p:nvPr/>
        </p:nvSpPr>
        <p:spPr bwMode="auto">
          <a:xfrm>
            <a:off x="7010400" y="3275013"/>
            <a:ext cx="304800" cy="228600"/>
          </a:xfrm>
          <a:prstGeom prst="rect">
            <a:avLst/>
          </a:prstGeom>
          <a:solidFill>
            <a:srgbClr val="99CC00"/>
          </a:solidFill>
          <a:ln w="9525">
            <a:solidFill>
              <a:schemeClr val="tx1"/>
            </a:solidFill>
            <a:round/>
            <a:headEnd/>
            <a:tailEnd/>
          </a:ln>
        </p:spPr>
        <p:txBody>
          <a:bodyPr/>
          <a:lstStyle/>
          <a:p>
            <a:endParaRPr lang="en-US"/>
          </a:p>
        </p:txBody>
      </p:sp>
      <p:cxnSp>
        <p:nvCxnSpPr>
          <p:cNvPr id="71697" name="Straight Connector 17"/>
          <p:cNvCxnSpPr>
            <a:cxnSpLocks noChangeShapeType="1"/>
          </p:cNvCxnSpPr>
          <p:nvPr/>
        </p:nvCxnSpPr>
        <p:spPr bwMode="auto">
          <a:xfrm rot="5400000">
            <a:off x="3427413" y="4341813"/>
            <a:ext cx="1220787"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71698" name="Straight Connector 18"/>
          <p:cNvCxnSpPr>
            <a:cxnSpLocks noChangeShapeType="1"/>
          </p:cNvCxnSpPr>
          <p:nvPr/>
        </p:nvCxnSpPr>
        <p:spPr bwMode="auto">
          <a:xfrm rot="10800000">
            <a:off x="4038600" y="4951413"/>
            <a:ext cx="4572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sp>
        <p:nvSpPr>
          <p:cNvPr id="71699" name="Rectangle 19"/>
          <p:cNvSpPr>
            <a:spLocks noChangeArrowheads="1"/>
          </p:cNvSpPr>
          <p:nvPr/>
        </p:nvSpPr>
        <p:spPr bwMode="auto">
          <a:xfrm>
            <a:off x="5181600" y="4722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700" name="Rectangle 20"/>
          <p:cNvSpPr>
            <a:spLocks noChangeArrowheads="1"/>
          </p:cNvSpPr>
          <p:nvPr/>
        </p:nvSpPr>
        <p:spPr bwMode="auto">
          <a:xfrm>
            <a:off x="5181600" y="44942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701" name="Rectangle 21"/>
          <p:cNvSpPr>
            <a:spLocks noChangeArrowheads="1"/>
          </p:cNvSpPr>
          <p:nvPr/>
        </p:nvSpPr>
        <p:spPr bwMode="auto">
          <a:xfrm>
            <a:off x="4724400" y="4724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702" name="Rectangle 22"/>
          <p:cNvSpPr>
            <a:spLocks noChangeArrowheads="1"/>
          </p:cNvSpPr>
          <p:nvPr/>
        </p:nvSpPr>
        <p:spPr bwMode="auto">
          <a:xfrm>
            <a:off x="5638800" y="4722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703" name="Rectangle 23"/>
          <p:cNvSpPr>
            <a:spLocks noChangeArrowheads="1"/>
          </p:cNvSpPr>
          <p:nvPr/>
        </p:nvSpPr>
        <p:spPr bwMode="auto">
          <a:xfrm>
            <a:off x="5638800" y="44942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704" name="Rectangle 24"/>
          <p:cNvSpPr>
            <a:spLocks noChangeArrowheads="1"/>
          </p:cNvSpPr>
          <p:nvPr/>
        </p:nvSpPr>
        <p:spPr bwMode="auto">
          <a:xfrm>
            <a:off x="5638800" y="42656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705" name="Rectangle 25"/>
          <p:cNvSpPr>
            <a:spLocks noChangeArrowheads="1"/>
          </p:cNvSpPr>
          <p:nvPr/>
        </p:nvSpPr>
        <p:spPr bwMode="auto">
          <a:xfrm>
            <a:off x="7848600" y="4724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706" name="Rectangle 26"/>
          <p:cNvSpPr>
            <a:spLocks noChangeArrowheads="1"/>
          </p:cNvSpPr>
          <p:nvPr/>
        </p:nvSpPr>
        <p:spPr bwMode="auto">
          <a:xfrm>
            <a:off x="6096000" y="4722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707" name="Rectangle 27"/>
          <p:cNvSpPr>
            <a:spLocks noChangeArrowheads="1"/>
          </p:cNvSpPr>
          <p:nvPr/>
        </p:nvSpPr>
        <p:spPr bwMode="auto">
          <a:xfrm>
            <a:off x="6096000" y="44942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708" name="Rectangle 28"/>
          <p:cNvSpPr>
            <a:spLocks noChangeArrowheads="1"/>
          </p:cNvSpPr>
          <p:nvPr/>
        </p:nvSpPr>
        <p:spPr bwMode="auto">
          <a:xfrm>
            <a:off x="6096000" y="42656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709" name="Rectangle 29"/>
          <p:cNvSpPr>
            <a:spLocks noChangeArrowheads="1"/>
          </p:cNvSpPr>
          <p:nvPr/>
        </p:nvSpPr>
        <p:spPr bwMode="auto">
          <a:xfrm>
            <a:off x="6553200" y="4722813"/>
            <a:ext cx="304800" cy="228600"/>
          </a:xfrm>
          <a:prstGeom prst="rect">
            <a:avLst/>
          </a:prstGeom>
          <a:solidFill>
            <a:srgbClr val="99CC00"/>
          </a:solidFill>
          <a:ln w="9525">
            <a:solidFill>
              <a:schemeClr val="tx1"/>
            </a:solidFill>
            <a:round/>
            <a:headEnd/>
            <a:tailEnd/>
          </a:ln>
        </p:spPr>
        <p:txBody>
          <a:bodyPr/>
          <a:lstStyle/>
          <a:p>
            <a:endParaRPr lang="en-US"/>
          </a:p>
        </p:txBody>
      </p:sp>
      <p:sp>
        <p:nvSpPr>
          <p:cNvPr id="71710" name="Rectangle 30"/>
          <p:cNvSpPr>
            <a:spLocks noChangeArrowheads="1"/>
          </p:cNvSpPr>
          <p:nvPr/>
        </p:nvSpPr>
        <p:spPr bwMode="auto">
          <a:xfrm>
            <a:off x="7010400" y="4724400"/>
            <a:ext cx="304800" cy="228600"/>
          </a:xfrm>
          <a:prstGeom prst="rect">
            <a:avLst/>
          </a:prstGeom>
          <a:solidFill>
            <a:srgbClr val="99CC00"/>
          </a:solidFill>
          <a:ln w="9525">
            <a:solidFill>
              <a:schemeClr val="tx1"/>
            </a:solidFill>
            <a:round/>
            <a:headEnd/>
            <a:tailEnd/>
          </a:ln>
        </p:spPr>
        <p:txBody>
          <a:bodyPr/>
          <a:lstStyle/>
          <a:p>
            <a:endParaRPr lang="en-US"/>
          </a:p>
        </p:txBody>
      </p:sp>
      <p:sp>
        <p:nvSpPr>
          <p:cNvPr id="32" name="Rectangle 31"/>
          <p:cNvSpPr>
            <a:spLocks noChangeArrowheads="1"/>
          </p:cNvSpPr>
          <p:nvPr/>
        </p:nvSpPr>
        <p:spPr bwMode="auto">
          <a:xfrm>
            <a:off x="4114800" y="5889625"/>
            <a:ext cx="150018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a:solidFill>
                  <a:srgbClr val="FF9900"/>
                </a:solidFill>
                <a:sym typeface="Wingdings" charset="0"/>
              </a:rPr>
              <a:t>nothing</a:t>
            </a:r>
            <a:endParaRPr lang="en-US" sz="2800">
              <a:solidFill>
                <a:srgbClr val="FF9900"/>
              </a:solidFill>
            </a:endParaRPr>
          </a:p>
        </p:txBody>
      </p:sp>
      <p:sp>
        <p:nvSpPr>
          <p:cNvPr id="2" name="Slide Number Placeholder 1">
            <a:extLst>
              <a:ext uri="{FF2B5EF4-FFF2-40B4-BE49-F238E27FC236}">
                <a16:creationId xmlns:a16="http://schemas.microsoft.com/office/drawing/2014/main" id="{096EC112-DA77-5744-8561-867144A2EDF0}"/>
              </a:ext>
            </a:extLst>
          </p:cNvPr>
          <p:cNvSpPr>
            <a:spLocks noGrp="1"/>
          </p:cNvSpPr>
          <p:nvPr>
            <p:ph type="sldNum" sz="quarter" idx="12"/>
          </p:nvPr>
        </p:nvSpPr>
        <p:spPr/>
        <p:txBody>
          <a:bodyPr/>
          <a:lstStyle/>
          <a:p>
            <a:fld id="{803C33BC-767D-8845-BB2C-A473FB4A7552}" type="slidenum">
              <a:rPr lang="en-US" smtClean="0"/>
              <a:pPr/>
              <a:t>90</a:t>
            </a:fld>
            <a:endParaRPr lang="en-US"/>
          </a:p>
        </p:txBody>
      </p:sp>
    </p:spTree>
    <p:extLst>
      <p:ext uri="{BB962C8B-B14F-4D97-AF65-F5344CB8AC3E}">
        <p14:creationId xmlns:p14="http://schemas.microsoft.com/office/powerpoint/2010/main" val="770085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2"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3"/>
          <p:cNvSpPr>
            <a:spLocks noGrp="1" noChangeArrowheads="1"/>
          </p:cNvSpPr>
          <p:nvPr>
            <p:ph type="body" idx="1"/>
          </p:nvPr>
        </p:nvSpPr>
        <p:spPr>
          <a:xfrm>
            <a:off x="457200" y="533400"/>
            <a:ext cx="8153400" cy="4525963"/>
          </a:xfrm>
        </p:spPr>
        <p:txBody>
          <a:bodyPr lIns="92075" tIns="46038" rIns="92075" bIns="46038"/>
          <a:lstStyle/>
          <a:p>
            <a:pPr eaLnBrk="1" hangingPunct="1"/>
            <a:endParaRPr lang="en-US">
              <a:latin typeface="Arial" charset="0"/>
              <a:cs typeface="Arial" charset="0"/>
            </a:endParaRPr>
          </a:p>
          <a:p>
            <a:pPr eaLnBrk="1" hangingPunct="1"/>
            <a:endParaRPr lang="en-US">
              <a:latin typeface="Arial" charset="0"/>
              <a:cs typeface="Arial" charset="0"/>
            </a:endParaRPr>
          </a:p>
          <a:p>
            <a:pPr eaLnBrk="1" hangingPunct="1"/>
            <a:endParaRPr lang="en-US">
              <a:latin typeface="Arial" charset="0"/>
              <a:cs typeface="Arial" charset="0"/>
            </a:endParaRPr>
          </a:p>
          <a:p>
            <a:pPr eaLnBrk="1" hangingPunct="1"/>
            <a:endParaRPr lang="en-US">
              <a:latin typeface="Arial" charset="0"/>
              <a:cs typeface="Arial" charset="0"/>
            </a:endParaRPr>
          </a:p>
          <a:p>
            <a:pPr eaLnBrk="1" hangingPunct="1"/>
            <a:endParaRPr lang="en-US">
              <a:latin typeface="Arial" charset="0"/>
              <a:cs typeface="Arial" charset="0"/>
            </a:endParaRPr>
          </a:p>
          <a:p>
            <a:pPr eaLnBrk="1" hangingPunct="1"/>
            <a:endParaRPr lang="en-US">
              <a:latin typeface="Arial" charset="0"/>
              <a:cs typeface="Arial" charset="0"/>
            </a:endParaRPr>
          </a:p>
          <a:p>
            <a:pPr eaLnBrk="1" hangingPunct="1"/>
            <a:endParaRPr lang="en-US">
              <a:latin typeface="Arial" charset="0"/>
              <a:cs typeface="Arial" charset="0"/>
            </a:endParaRPr>
          </a:p>
          <a:p>
            <a:pPr eaLnBrk="1" hangingPunct="1"/>
            <a:endParaRPr lang="en-US">
              <a:latin typeface="Arial" charset="0"/>
              <a:cs typeface="Arial" charset="0"/>
            </a:endParaRPr>
          </a:p>
          <a:p>
            <a:pPr eaLnBrk="1" hangingPunct="1"/>
            <a:r>
              <a:rPr lang="en-US">
                <a:latin typeface="Arial" charset="0"/>
                <a:cs typeface="Arial" charset="0"/>
              </a:rPr>
              <a:t>so how do you prove that two mechanisms</a:t>
            </a:r>
            <a:br>
              <a:rPr lang="en-US">
                <a:latin typeface="Arial" charset="0"/>
                <a:cs typeface="Arial" charset="0"/>
              </a:rPr>
            </a:br>
            <a:r>
              <a:rPr lang="en-US" b="1">
                <a:solidFill>
                  <a:srgbClr val="FF9900"/>
                </a:solidFill>
                <a:latin typeface="Arial" charset="0"/>
                <a:cs typeface="Arial" charset="0"/>
              </a:rPr>
              <a:t>are the same?</a:t>
            </a:r>
          </a:p>
          <a:p>
            <a:pPr eaLnBrk="1" hangingPunct="1"/>
            <a:endParaRPr lang="en-US" b="1">
              <a:solidFill>
                <a:srgbClr val="FF9900"/>
              </a:solidFill>
              <a:latin typeface="Arial" charset="0"/>
              <a:cs typeface="Arial" charset="0"/>
            </a:endParaRPr>
          </a:p>
          <a:p>
            <a:pPr eaLnBrk="1" hangingPunct="1"/>
            <a:endParaRPr lang="en-US" b="1">
              <a:solidFill>
                <a:srgbClr val="FF9900"/>
              </a:solidFill>
              <a:latin typeface="Arial" charset="0"/>
              <a:cs typeface="Arial" charset="0"/>
            </a:endParaRPr>
          </a:p>
        </p:txBody>
      </p:sp>
      <p:sp>
        <p:nvSpPr>
          <p:cNvPr id="2" name="Slide Number Placeholder 1">
            <a:extLst>
              <a:ext uri="{FF2B5EF4-FFF2-40B4-BE49-F238E27FC236}">
                <a16:creationId xmlns:a16="http://schemas.microsoft.com/office/drawing/2014/main" id="{C80EC51F-271E-9249-AEB0-5094F6B2DCC0}"/>
              </a:ext>
            </a:extLst>
          </p:cNvPr>
          <p:cNvSpPr>
            <a:spLocks noGrp="1"/>
          </p:cNvSpPr>
          <p:nvPr>
            <p:ph type="sldNum" sz="quarter" idx="12"/>
          </p:nvPr>
        </p:nvSpPr>
        <p:spPr/>
        <p:txBody>
          <a:bodyPr/>
          <a:lstStyle/>
          <a:p>
            <a:fld id="{803C33BC-767D-8845-BB2C-A473FB4A7552}" type="slidenum">
              <a:rPr lang="en-US" smtClean="0"/>
              <a:pPr/>
              <a:t>91</a:t>
            </a:fld>
            <a:endParaRPr lang="en-US"/>
          </a:p>
        </p:txBody>
      </p:sp>
    </p:spTree>
    <p:extLst>
      <p:ext uri="{BB962C8B-B14F-4D97-AF65-F5344CB8AC3E}">
        <p14:creationId xmlns:p14="http://schemas.microsoft.com/office/powerpoint/2010/main" val="35171342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Content Placeholder 2"/>
          <p:cNvSpPr>
            <a:spLocks noGrp="1"/>
          </p:cNvSpPr>
          <p:nvPr>
            <p:ph idx="1"/>
          </p:nvPr>
        </p:nvSpPr>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in both cases, there are two explanations</a:t>
            </a:r>
          </a:p>
          <a:p>
            <a:pPr>
              <a:buFontTx/>
              <a:buAutoNum type="arabicPeriod"/>
            </a:pPr>
            <a:r>
              <a:rPr lang="en-US" dirty="0">
                <a:latin typeface="Arial" charset="0"/>
                <a:cs typeface="Arial" charset="0"/>
              </a:rPr>
              <a:t>same shoes</a:t>
            </a:r>
          </a:p>
          <a:p>
            <a:pPr>
              <a:buFontTx/>
              <a:buAutoNum type="arabicPeriod"/>
            </a:pPr>
            <a:r>
              <a:rPr lang="en-US" dirty="0">
                <a:latin typeface="Arial" charset="0"/>
                <a:cs typeface="Arial" charset="0"/>
              </a:rPr>
              <a:t>different shoes</a:t>
            </a:r>
          </a:p>
        </p:txBody>
      </p:sp>
      <p:grpSp>
        <p:nvGrpSpPr>
          <p:cNvPr id="74754" name="Group 859"/>
          <p:cNvGrpSpPr>
            <a:grpSpLocks/>
          </p:cNvGrpSpPr>
          <p:nvPr/>
        </p:nvGrpSpPr>
        <p:grpSpPr bwMode="auto">
          <a:xfrm>
            <a:off x="4953000" y="309563"/>
            <a:ext cx="3962400" cy="2741558"/>
            <a:chOff x="981075" y="1524000"/>
            <a:chExt cx="7179646" cy="4965987"/>
          </a:xfrm>
        </p:grpSpPr>
        <p:cxnSp>
          <p:nvCxnSpPr>
            <p:cNvPr id="74771" name="Straight Connector 61"/>
            <p:cNvCxnSpPr>
              <a:cxnSpLocks noChangeShapeType="1"/>
            </p:cNvCxnSpPr>
            <p:nvPr/>
          </p:nvCxnSpPr>
          <p:spPr bwMode="auto">
            <a:xfrm rot="16200000" flipH="1">
              <a:off x="-1185863"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74772" name="Straight Connector 62"/>
            <p:cNvCxnSpPr>
              <a:cxnSpLocks noChangeShapeType="1"/>
            </p:cNvCxnSpPr>
            <p:nvPr/>
          </p:nvCxnSpPr>
          <p:spPr bwMode="auto">
            <a:xfrm rot="10800000" flipV="1">
              <a:off x="9826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74773" name="Straight Connector 61"/>
            <p:cNvCxnSpPr>
              <a:cxnSpLocks noChangeShapeType="1"/>
            </p:cNvCxnSpPr>
            <p:nvPr/>
          </p:nvCxnSpPr>
          <p:spPr bwMode="auto">
            <a:xfrm rot="16200000" flipH="1">
              <a:off x="2547937" y="3690938"/>
              <a:ext cx="4333875" cy="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74774" name="Straight Connector 62"/>
            <p:cNvCxnSpPr>
              <a:cxnSpLocks noChangeShapeType="1"/>
            </p:cNvCxnSpPr>
            <p:nvPr/>
          </p:nvCxnSpPr>
          <p:spPr bwMode="auto">
            <a:xfrm rot="10800000" flipV="1">
              <a:off x="4716463" y="5856288"/>
              <a:ext cx="3048000" cy="1587"/>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cxnSp>
        <p:grpSp>
          <p:nvGrpSpPr>
            <p:cNvPr id="74775" name="Group 200"/>
            <p:cNvGrpSpPr>
              <a:grpSpLocks/>
            </p:cNvGrpSpPr>
            <p:nvPr/>
          </p:nvGrpSpPr>
          <p:grpSpPr bwMode="auto">
            <a:xfrm>
              <a:off x="1135063" y="4267197"/>
              <a:ext cx="2667000" cy="1589084"/>
              <a:chOff x="1135223" y="2655771"/>
              <a:chExt cx="2667000" cy="3200400"/>
            </a:xfrm>
          </p:grpSpPr>
          <p:sp>
            <p:nvSpPr>
              <p:cNvPr id="75121"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22"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23"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24"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25"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26"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27"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28"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29"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30"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31"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32"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33"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34"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35"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36"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37"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38"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39"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40"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41"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42"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43"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44"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45"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46"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47"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48"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49"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50"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51"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52"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53"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54"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55"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56"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57"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58"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59"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60"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61"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62"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63"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64"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65" name="Rectangle 77"/>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66" name="Rectangle 78"/>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67" name="Rectangle 79"/>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68" name="Rectangle 80"/>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69"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70"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71"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72"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73"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74"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75"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76"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77" name="Rectangle 89"/>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78" name="Rectangle 90"/>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79" name="Rectangle 91"/>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80" name="Rectangle 92"/>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81"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82"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83"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84"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85"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86"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87"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88"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89" name="Rectangle 101"/>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90" name="Rectangle 102"/>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91" name="Rectangle 103"/>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92" name="Rectangle 104"/>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93"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94"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95"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96"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97"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98"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99"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200" name="Rectangle 113"/>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201" name="Rectangle 114"/>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202" name="Rectangle 115"/>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203"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204" name="Rectangle 252"/>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74776" name="TextBox 253"/>
            <p:cNvSpPr txBox="1">
              <a:spLocks noChangeArrowheads="1"/>
            </p:cNvSpPr>
            <p:nvPr/>
          </p:nvSpPr>
          <p:spPr bwMode="auto">
            <a:xfrm>
              <a:off x="1296987" y="5932488"/>
              <a:ext cx="2307420" cy="557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your shoes</a:t>
              </a:r>
            </a:p>
          </p:txBody>
        </p:sp>
        <p:sp>
          <p:nvSpPr>
            <p:cNvPr id="74777" name="TextBox 254"/>
            <p:cNvSpPr txBox="1">
              <a:spLocks noChangeArrowheads="1"/>
            </p:cNvSpPr>
            <p:nvPr/>
          </p:nvSpPr>
          <p:spPr bwMode="auto">
            <a:xfrm>
              <a:off x="4792662" y="5932488"/>
              <a:ext cx="3368059" cy="557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400" b="0" dirty="0"/>
                <a:t>questionable shoes</a:t>
              </a:r>
            </a:p>
          </p:txBody>
        </p:sp>
        <p:grpSp>
          <p:nvGrpSpPr>
            <p:cNvPr id="74778" name="Group 201"/>
            <p:cNvGrpSpPr>
              <a:grpSpLocks/>
            </p:cNvGrpSpPr>
            <p:nvPr/>
          </p:nvGrpSpPr>
          <p:grpSpPr bwMode="auto">
            <a:xfrm>
              <a:off x="1135063" y="2679697"/>
              <a:ext cx="2667000" cy="1589084"/>
              <a:chOff x="1135223" y="2655771"/>
              <a:chExt cx="2667000" cy="3200400"/>
            </a:xfrm>
          </p:grpSpPr>
          <p:sp>
            <p:nvSpPr>
              <p:cNvPr id="75037" name="Rectangle 41"/>
              <p:cNvSpPr>
                <a:spLocks noChangeArrowheads="1"/>
              </p:cNvSpPr>
              <p:nvPr/>
            </p:nvSpPr>
            <p:spPr bwMode="auto">
              <a:xfrm>
                <a:off x="21258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38" name="Rectangle 42"/>
              <p:cNvSpPr>
                <a:spLocks noChangeArrowheads="1"/>
              </p:cNvSpPr>
              <p:nvPr/>
            </p:nvSpPr>
            <p:spPr bwMode="auto">
              <a:xfrm>
                <a:off x="21258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39" name="Rectangle 45"/>
              <p:cNvSpPr>
                <a:spLocks noChangeArrowheads="1"/>
              </p:cNvSpPr>
              <p:nvPr/>
            </p:nvSpPr>
            <p:spPr bwMode="auto">
              <a:xfrm>
                <a:off x="25830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40" name="Rectangle 46"/>
              <p:cNvSpPr>
                <a:spLocks noChangeArrowheads="1"/>
              </p:cNvSpPr>
              <p:nvPr/>
            </p:nvSpPr>
            <p:spPr bwMode="auto">
              <a:xfrm>
                <a:off x="25830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41" name="Rectangle 47"/>
              <p:cNvSpPr>
                <a:spLocks noChangeArrowheads="1"/>
              </p:cNvSpPr>
              <p:nvPr/>
            </p:nvSpPr>
            <p:spPr bwMode="auto">
              <a:xfrm>
                <a:off x="1135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42" name="Rectangle 49"/>
              <p:cNvSpPr>
                <a:spLocks noChangeArrowheads="1"/>
              </p:cNvSpPr>
              <p:nvPr/>
            </p:nvSpPr>
            <p:spPr bwMode="auto">
              <a:xfrm>
                <a:off x="3040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43" name="Rectangle 50"/>
              <p:cNvSpPr>
                <a:spLocks noChangeArrowheads="1"/>
              </p:cNvSpPr>
              <p:nvPr/>
            </p:nvSpPr>
            <p:spPr bwMode="auto">
              <a:xfrm>
                <a:off x="30402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44" name="Rectangle 51"/>
              <p:cNvSpPr>
                <a:spLocks noChangeArrowheads="1"/>
              </p:cNvSpPr>
              <p:nvPr/>
            </p:nvSpPr>
            <p:spPr bwMode="auto">
              <a:xfrm>
                <a:off x="16686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45" name="Rectangle 77"/>
              <p:cNvSpPr>
                <a:spLocks noChangeArrowheads="1"/>
              </p:cNvSpPr>
              <p:nvPr/>
            </p:nvSpPr>
            <p:spPr bwMode="auto">
              <a:xfrm>
                <a:off x="16686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46" name="Rectangle 78"/>
              <p:cNvSpPr>
                <a:spLocks noChangeArrowheads="1"/>
              </p:cNvSpPr>
              <p:nvPr/>
            </p:nvSpPr>
            <p:spPr bwMode="auto">
              <a:xfrm>
                <a:off x="34974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47" name="Rectangle 79"/>
              <p:cNvSpPr>
                <a:spLocks noChangeArrowheads="1"/>
              </p:cNvSpPr>
              <p:nvPr/>
            </p:nvSpPr>
            <p:spPr bwMode="auto">
              <a:xfrm>
                <a:off x="3497423" y="5398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48" name="Rectangle 80"/>
              <p:cNvSpPr>
                <a:spLocks noChangeArrowheads="1"/>
              </p:cNvSpPr>
              <p:nvPr/>
            </p:nvSpPr>
            <p:spPr bwMode="auto">
              <a:xfrm>
                <a:off x="1135223" y="5627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49" name="Rectangle 41"/>
              <p:cNvSpPr>
                <a:spLocks noChangeArrowheads="1"/>
              </p:cNvSpPr>
              <p:nvPr/>
            </p:nvSpPr>
            <p:spPr bwMode="auto">
              <a:xfrm>
                <a:off x="21258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50" name="Rectangle 42"/>
              <p:cNvSpPr>
                <a:spLocks noChangeArrowheads="1"/>
              </p:cNvSpPr>
              <p:nvPr/>
            </p:nvSpPr>
            <p:spPr bwMode="auto">
              <a:xfrm>
                <a:off x="21258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51" name="Rectangle 45"/>
              <p:cNvSpPr>
                <a:spLocks noChangeArrowheads="1"/>
              </p:cNvSpPr>
              <p:nvPr/>
            </p:nvSpPr>
            <p:spPr bwMode="auto">
              <a:xfrm>
                <a:off x="25830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52" name="Rectangle 46"/>
              <p:cNvSpPr>
                <a:spLocks noChangeArrowheads="1"/>
              </p:cNvSpPr>
              <p:nvPr/>
            </p:nvSpPr>
            <p:spPr bwMode="auto">
              <a:xfrm>
                <a:off x="25830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53" name="Rectangle 47"/>
              <p:cNvSpPr>
                <a:spLocks noChangeArrowheads="1"/>
              </p:cNvSpPr>
              <p:nvPr/>
            </p:nvSpPr>
            <p:spPr bwMode="auto">
              <a:xfrm>
                <a:off x="1135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54" name="Rectangle 49"/>
              <p:cNvSpPr>
                <a:spLocks noChangeArrowheads="1"/>
              </p:cNvSpPr>
              <p:nvPr/>
            </p:nvSpPr>
            <p:spPr bwMode="auto">
              <a:xfrm>
                <a:off x="3040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55" name="Rectangle 50"/>
              <p:cNvSpPr>
                <a:spLocks noChangeArrowheads="1"/>
              </p:cNvSpPr>
              <p:nvPr/>
            </p:nvSpPr>
            <p:spPr bwMode="auto">
              <a:xfrm>
                <a:off x="30402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56" name="Rectangle 51"/>
              <p:cNvSpPr>
                <a:spLocks noChangeArrowheads="1"/>
              </p:cNvSpPr>
              <p:nvPr/>
            </p:nvSpPr>
            <p:spPr bwMode="auto">
              <a:xfrm>
                <a:off x="16686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57" name="Rectangle 77"/>
              <p:cNvSpPr>
                <a:spLocks noChangeArrowheads="1"/>
              </p:cNvSpPr>
              <p:nvPr/>
            </p:nvSpPr>
            <p:spPr bwMode="auto">
              <a:xfrm>
                <a:off x="16686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58" name="Rectangle 78"/>
              <p:cNvSpPr>
                <a:spLocks noChangeArrowheads="1"/>
              </p:cNvSpPr>
              <p:nvPr/>
            </p:nvSpPr>
            <p:spPr bwMode="auto">
              <a:xfrm>
                <a:off x="34974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59" name="Rectangle 79"/>
              <p:cNvSpPr>
                <a:spLocks noChangeArrowheads="1"/>
              </p:cNvSpPr>
              <p:nvPr/>
            </p:nvSpPr>
            <p:spPr bwMode="auto">
              <a:xfrm>
                <a:off x="3497423" y="4941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60" name="Rectangle 80"/>
              <p:cNvSpPr>
                <a:spLocks noChangeArrowheads="1"/>
              </p:cNvSpPr>
              <p:nvPr/>
            </p:nvSpPr>
            <p:spPr bwMode="auto">
              <a:xfrm>
                <a:off x="1135223" y="5170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61" name="Rectangle 41"/>
              <p:cNvSpPr>
                <a:spLocks noChangeArrowheads="1"/>
              </p:cNvSpPr>
              <p:nvPr/>
            </p:nvSpPr>
            <p:spPr bwMode="auto">
              <a:xfrm>
                <a:off x="21258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62" name="Rectangle 42"/>
              <p:cNvSpPr>
                <a:spLocks noChangeArrowheads="1"/>
              </p:cNvSpPr>
              <p:nvPr/>
            </p:nvSpPr>
            <p:spPr bwMode="auto">
              <a:xfrm>
                <a:off x="21258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63" name="Rectangle 45"/>
              <p:cNvSpPr>
                <a:spLocks noChangeArrowheads="1"/>
              </p:cNvSpPr>
              <p:nvPr/>
            </p:nvSpPr>
            <p:spPr bwMode="auto">
              <a:xfrm>
                <a:off x="25830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64" name="Rectangle 46"/>
              <p:cNvSpPr>
                <a:spLocks noChangeArrowheads="1"/>
              </p:cNvSpPr>
              <p:nvPr/>
            </p:nvSpPr>
            <p:spPr bwMode="auto">
              <a:xfrm>
                <a:off x="25830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65" name="Rectangle 47"/>
              <p:cNvSpPr>
                <a:spLocks noChangeArrowheads="1"/>
              </p:cNvSpPr>
              <p:nvPr/>
            </p:nvSpPr>
            <p:spPr bwMode="auto">
              <a:xfrm>
                <a:off x="1135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66" name="Rectangle 49"/>
              <p:cNvSpPr>
                <a:spLocks noChangeArrowheads="1"/>
              </p:cNvSpPr>
              <p:nvPr/>
            </p:nvSpPr>
            <p:spPr bwMode="auto">
              <a:xfrm>
                <a:off x="3040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67" name="Rectangle 50"/>
              <p:cNvSpPr>
                <a:spLocks noChangeArrowheads="1"/>
              </p:cNvSpPr>
              <p:nvPr/>
            </p:nvSpPr>
            <p:spPr bwMode="auto">
              <a:xfrm>
                <a:off x="30402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68" name="Rectangle 51"/>
              <p:cNvSpPr>
                <a:spLocks noChangeArrowheads="1"/>
              </p:cNvSpPr>
              <p:nvPr/>
            </p:nvSpPr>
            <p:spPr bwMode="auto">
              <a:xfrm>
                <a:off x="16686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69" name="Rectangle 77"/>
              <p:cNvSpPr>
                <a:spLocks noChangeArrowheads="1"/>
              </p:cNvSpPr>
              <p:nvPr/>
            </p:nvSpPr>
            <p:spPr bwMode="auto">
              <a:xfrm>
                <a:off x="16686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70" name="Rectangle 78"/>
              <p:cNvSpPr>
                <a:spLocks noChangeArrowheads="1"/>
              </p:cNvSpPr>
              <p:nvPr/>
            </p:nvSpPr>
            <p:spPr bwMode="auto">
              <a:xfrm>
                <a:off x="34974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71" name="Rectangle 79"/>
              <p:cNvSpPr>
                <a:spLocks noChangeArrowheads="1"/>
              </p:cNvSpPr>
              <p:nvPr/>
            </p:nvSpPr>
            <p:spPr bwMode="auto">
              <a:xfrm>
                <a:off x="3497423" y="4484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72" name="Rectangle 80"/>
              <p:cNvSpPr>
                <a:spLocks noChangeArrowheads="1"/>
              </p:cNvSpPr>
              <p:nvPr/>
            </p:nvSpPr>
            <p:spPr bwMode="auto">
              <a:xfrm>
                <a:off x="1135223" y="4713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73" name="Rectangle 41"/>
              <p:cNvSpPr>
                <a:spLocks noChangeArrowheads="1"/>
              </p:cNvSpPr>
              <p:nvPr/>
            </p:nvSpPr>
            <p:spPr bwMode="auto">
              <a:xfrm>
                <a:off x="21258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74" name="Rectangle 42"/>
              <p:cNvSpPr>
                <a:spLocks noChangeArrowheads="1"/>
              </p:cNvSpPr>
              <p:nvPr/>
            </p:nvSpPr>
            <p:spPr bwMode="auto">
              <a:xfrm>
                <a:off x="21258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75" name="Rectangle 45"/>
              <p:cNvSpPr>
                <a:spLocks noChangeArrowheads="1"/>
              </p:cNvSpPr>
              <p:nvPr/>
            </p:nvSpPr>
            <p:spPr bwMode="auto">
              <a:xfrm>
                <a:off x="25830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76" name="Rectangle 46"/>
              <p:cNvSpPr>
                <a:spLocks noChangeArrowheads="1"/>
              </p:cNvSpPr>
              <p:nvPr/>
            </p:nvSpPr>
            <p:spPr bwMode="auto">
              <a:xfrm>
                <a:off x="25830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77" name="Rectangle 47"/>
              <p:cNvSpPr>
                <a:spLocks noChangeArrowheads="1"/>
              </p:cNvSpPr>
              <p:nvPr/>
            </p:nvSpPr>
            <p:spPr bwMode="auto">
              <a:xfrm>
                <a:off x="1135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78" name="Rectangle 49"/>
              <p:cNvSpPr>
                <a:spLocks noChangeArrowheads="1"/>
              </p:cNvSpPr>
              <p:nvPr/>
            </p:nvSpPr>
            <p:spPr bwMode="auto">
              <a:xfrm>
                <a:off x="3040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79" name="Rectangle 50"/>
              <p:cNvSpPr>
                <a:spLocks noChangeArrowheads="1"/>
              </p:cNvSpPr>
              <p:nvPr/>
            </p:nvSpPr>
            <p:spPr bwMode="auto">
              <a:xfrm>
                <a:off x="30402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80" name="Rectangle 51"/>
              <p:cNvSpPr>
                <a:spLocks noChangeArrowheads="1"/>
              </p:cNvSpPr>
              <p:nvPr/>
            </p:nvSpPr>
            <p:spPr bwMode="auto">
              <a:xfrm>
                <a:off x="16686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81" name="Rectangle 289"/>
              <p:cNvSpPr>
                <a:spLocks noChangeArrowheads="1"/>
              </p:cNvSpPr>
              <p:nvPr/>
            </p:nvSpPr>
            <p:spPr bwMode="auto">
              <a:xfrm>
                <a:off x="16686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82" name="Rectangle 290"/>
              <p:cNvSpPr>
                <a:spLocks noChangeArrowheads="1"/>
              </p:cNvSpPr>
              <p:nvPr/>
            </p:nvSpPr>
            <p:spPr bwMode="auto">
              <a:xfrm>
                <a:off x="34974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83" name="Rectangle 291"/>
              <p:cNvSpPr>
                <a:spLocks noChangeArrowheads="1"/>
              </p:cNvSpPr>
              <p:nvPr/>
            </p:nvSpPr>
            <p:spPr bwMode="auto">
              <a:xfrm>
                <a:off x="3497423" y="4027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84" name="Rectangle 292"/>
              <p:cNvSpPr>
                <a:spLocks noChangeArrowheads="1"/>
              </p:cNvSpPr>
              <p:nvPr/>
            </p:nvSpPr>
            <p:spPr bwMode="auto">
              <a:xfrm>
                <a:off x="1135223" y="4255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85" name="Rectangle 41"/>
              <p:cNvSpPr>
                <a:spLocks noChangeArrowheads="1"/>
              </p:cNvSpPr>
              <p:nvPr/>
            </p:nvSpPr>
            <p:spPr bwMode="auto">
              <a:xfrm>
                <a:off x="21258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86" name="Rectangle 42"/>
              <p:cNvSpPr>
                <a:spLocks noChangeArrowheads="1"/>
              </p:cNvSpPr>
              <p:nvPr/>
            </p:nvSpPr>
            <p:spPr bwMode="auto">
              <a:xfrm>
                <a:off x="21258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87" name="Rectangle 45"/>
              <p:cNvSpPr>
                <a:spLocks noChangeArrowheads="1"/>
              </p:cNvSpPr>
              <p:nvPr/>
            </p:nvSpPr>
            <p:spPr bwMode="auto">
              <a:xfrm>
                <a:off x="25830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88" name="Rectangle 46"/>
              <p:cNvSpPr>
                <a:spLocks noChangeArrowheads="1"/>
              </p:cNvSpPr>
              <p:nvPr/>
            </p:nvSpPr>
            <p:spPr bwMode="auto">
              <a:xfrm>
                <a:off x="25830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89" name="Rectangle 47"/>
              <p:cNvSpPr>
                <a:spLocks noChangeArrowheads="1"/>
              </p:cNvSpPr>
              <p:nvPr/>
            </p:nvSpPr>
            <p:spPr bwMode="auto">
              <a:xfrm>
                <a:off x="1135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90" name="Rectangle 49"/>
              <p:cNvSpPr>
                <a:spLocks noChangeArrowheads="1"/>
              </p:cNvSpPr>
              <p:nvPr/>
            </p:nvSpPr>
            <p:spPr bwMode="auto">
              <a:xfrm>
                <a:off x="3040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91" name="Rectangle 50"/>
              <p:cNvSpPr>
                <a:spLocks noChangeArrowheads="1"/>
              </p:cNvSpPr>
              <p:nvPr/>
            </p:nvSpPr>
            <p:spPr bwMode="auto">
              <a:xfrm>
                <a:off x="30402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92" name="Rectangle 51"/>
              <p:cNvSpPr>
                <a:spLocks noChangeArrowheads="1"/>
              </p:cNvSpPr>
              <p:nvPr/>
            </p:nvSpPr>
            <p:spPr bwMode="auto">
              <a:xfrm>
                <a:off x="16686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93" name="Rectangle 301"/>
              <p:cNvSpPr>
                <a:spLocks noChangeArrowheads="1"/>
              </p:cNvSpPr>
              <p:nvPr/>
            </p:nvSpPr>
            <p:spPr bwMode="auto">
              <a:xfrm>
                <a:off x="16686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94" name="Rectangle 302"/>
              <p:cNvSpPr>
                <a:spLocks noChangeArrowheads="1"/>
              </p:cNvSpPr>
              <p:nvPr/>
            </p:nvSpPr>
            <p:spPr bwMode="auto">
              <a:xfrm>
                <a:off x="34974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95" name="Rectangle 303"/>
              <p:cNvSpPr>
                <a:spLocks noChangeArrowheads="1"/>
              </p:cNvSpPr>
              <p:nvPr/>
            </p:nvSpPr>
            <p:spPr bwMode="auto">
              <a:xfrm>
                <a:off x="3497423" y="35701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96" name="Rectangle 304"/>
              <p:cNvSpPr>
                <a:spLocks noChangeArrowheads="1"/>
              </p:cNvSpPr>
              <p:nvPr/>
            </p:nvSpPr>
            <p:spPr bwMode="auto">
              <a:xfrm>
                <a:off x="1135223" y="3798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97" name="Rectangle 41"/>
              <p:cNvSpPr>
                <a:spLocks noChangeArrowheads="1"/>
              </p:cNvSpPr>
              <p:nvPr/>
            </p:nvSpPr>
            <p:spPr bwMode="auto">
              <a:xfrm>
                <a:off x="21258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98" name="Rectangle 42"/>
              <p:cNvSpPr>
                <a:spLocks noChangeArrowheads="1"/>
              </p:cNvSpPr>
              <p:nvPr/>
            </p:nvSpPr>
            <p:spPr bwMode="auto">
              <a:xfrm>
                <a:off x="21258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099" name="Rectangle 45"/>
              <p:cNvSpPr>
                <a:spLocks noChangeArrowheads="1"/>
              </p:cNvSpPr>
              <p:nvPr/>
            </p:nvSpPr>
            <p:spPr bwMode="auto">
              <a:xfrm>
                <a:off x="25830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00" name="Rectangle 46"/>
              <p:cNvSpPr>
                <a:spLocks noChangeArrowheads="1"/>
              </p:cNvSpPr>
              <p:nvPr/>
            </p:nvSpPr>
            <p:spPr bwMode="auto">
              <a:xfrm>
                <a:off x="25830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01" name="Rectangle 47"/>
              <p:cNvSpPr>
                <a:spLocks noChangeArrowheads="1"/>
              </p:cNvSpPr>
              <p:nvPr/>
            </p:nvSpPr>
            <p:spPr bwMode="auto">
              <a:xfrm>
                <a:off x="1135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02" name="Rectangle 49"/>
              <p:cNvSpPr>
                <a:spLocks noChangeArrowheads="1"/>
              </p:cNvSpPr>
              <p:nvPr/>
            </p:nvSpPr>
            <p:spPr bwMode="auto">
              <a:xfrm>
                <a:off x="3040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03" name="Rectangle 50"/>
              <p:cNvSpPr>
                <a:spLocks noChangeArrowheads="1"/>
              </p:cNvSpPr>
              <p:nvPr/>
            </p:nvSpPr>
            <p:spPr bwMode="auto">
              <a:xfrm>
                <a:off x="30402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04" name="Rectangle 51"/>
              <p:cNvSpPr>
                <a:spLocks noChangeArrowheads="1"/>
              </p:cNvSpPr>
              <p:nvPr/>
            </p:nvSpPr>
            <p:spPr bwMode="auto">
              <a:xfrm>
                <a:off x="16686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05" name="Rectangle 313"/>
              <p:cNvSpPr>
                <a:spLocks noChangeArrowheads="1"/>
              </p:cNvSpPr>
              <p:nvPr/>
            </p:nvSpPr>
            <p:spPr bwMode="auto">
              <a:xfrm>
                <a:off x="16686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06" name="Rectangle 314"/>
              <p:cNvSpPr>
                <a:spLocks noChangeArrowheads="1"/>
              </p:cNvSpPr>
              <p:nvPr/>
            </p:nvSpPr>
            <p:spPr bwMode="auto">
              <a:xfrm>
                <a:off x="34974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07" name="Rectangle 315"/>
              <p:cNvSpPr>
                <a:spLocks noChangeArrowheads="1"/>
              </p:cNvSpPr>
              <p:nvPr/>
            </p:nvSpPr>
            <p:spPr bwMode="auto">
              <a:xfrm>
                <a:off x="3497423" y="31129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08" name="Rectangle 316"/>
              <p:cNvSpPr>
                <a:spLocks noChangeArrowheads="1"/>
              </p:cNvSpPr>
              <p:nvPr/>
            </p:nvSpPr>
            <p:spPr bwMode="auto">
              <a:xfrm>
                <a:off x="1135223" y="33415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09" name="Rectangle 41"/>
              <p:cNvSpPr>
                <a:spLocks noChangeArrowheads="1"/>
              </p:cNvSpPr>
              <p:nvPr/>
            </p:nvSpPr>
            <p:spPr bwMode="auto">
              <a:xfrm>
                <a:off x="21258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10" name="Rectangle 42"/>
              <p:cNvSpPr>
                <a:spLocks noChangeArrowheads="1"/>
              </p:cNvSpPr>
              <p:nvPr/>
            </p:nvSpPr>
            <p:spPr bwMode="auto">
              <a:xfrm>
                <a:off x="21258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11" name="Rectangle 45"/>
              <p:cNvSpPr>
                <a:spLocks noChangeArrowheads="1"/>
              </p:cNvSpPr>
              <p:nvPr/>
            </p:nvSpPr>
            <p:spPr bwMode="auto">
              <a:xfrm>
                <a:off x="25830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12" name="Rectangle 46"/>
              <p:cNvSpPr>
                <a:spLocks noChangeArrowheads="1"/>
              </p:cNvSpPr>
              <p:nvPr/>
            </p:nvSpPr>
            <p:spPr bwMode="auto">
              <a:xfrm>
                <a:off x="25830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13" name="Rectangle 49"/>
              <p:cNvSpPr>
                <a:spLocks noChangeArrowheads="1"/>
              </p:cNvSpPr>
              <p:nvPr/>
            </p:nvSpPr>
            <p:spPr bwMode="auto">
              <a:xfrm>
                <a:off x="30402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14" name="Rectangle 50"/>
              <p:cNvSpPr>
                <a:spLocks noChangeArrowheads="1"/>
              </p:cNvSpPr>
              <p:nvPr/>
            </p:nvSpPr>
            <p:spPr bwMode="auto">
              <a:xfrm>
                <a:off x="3040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15" name="Rectangle 51"/>
              <p:cNvSpPr>
                <a:spLocks noChangeArrowheads="1"/>
              </p:cNvSpPr>
              <p:nvPr/>
            </p:nvSpPr>
            <p:spPr bwMode="auto">
              <a:xfrm>
                <a:off x="16686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16" name="Rectangle 324"/>
              <p:cNvSpPr>
                <a:spLocks noChangeArrowheads="1"/>
              </p:cNvSpPr>
              <p:nvPr/>
            </p:nvSpPr>
            <p:spPr bwMode="auto">
              <a:xfrm>
                <a:off x="16686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17" name="Rectangle 325"/>
              <p:cNvSpPr>
                <a:spLocks noChangeArrowheads="1"/>
              </p:cNvSpPr>
              <p:nvPr/>
            </p:nvSpPr>
            <p:spPr bwMode="auto">
              <a:xfrm>
                <a:off x="3497423" y="28843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18" name="Rectangle 326"/>
              <p:cNvSpPr>
                <a:spLocks noChangeArrowheads="1"/>
              </p:cNvSpPr>
              <p:nvPr/>
            </p:nvSpPr>
            <p:spPr bwMode="auto">
              <a:xfrm>
                <a:off x="34974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19" name="Rectangle 51"/>
              <p:cNvSpPr>
                <a:spLocks noChangeArrowheads="1"/>
              </p:cNvSpPr>
              <p:nvPr/>
            </p:nvSpPr>
            <p:spPr bwMode="auto">
              <a:xfrm>
                <a:off x="1135223" y="2655771"/>
                <a:ext cx="304800" cy="228600"/>
              </a:xfrm>
              <a:prstGeom prst="rect">
                <a:avLst/>
              </a:prstGeom>
              <a:solidFill>
                <a:srgbClr val="99CC00"/>
              </a:solidFill>
              <a:ln w="9525">
                <a:solidFill>
                  <a:schemeClr val="tx1"/>
                </a:solidFill>
                <a:round/>
                <a:headEnd/>
                <a:tailEnd/>
              </a:ln>
            </p:spPr>
            <p:txBody>
              <a:bodyPr/>
              <a:lstStyle/>
              <a:p>
                <a:endParaRPr lang="en-US" sz="1400"/>
              </a:p>
            </p:txBody>
          </p:sp>
          <p:sp>
            <p:nvSpPr>
              <p:cNvPr id="75120" name="Rectangle 328"/>
              <p:cNvSpPr>
                <a:spLocks noChangeArrowheads="1"/>
              </p:cNvSpPr>
              <p:nvPr/>
            </p:nvSpPr>
            <p:spPr bwMode="auto">
              <a:xfrm>
                <a:off x="1135223" y="2884371"/>
                <a:ext cx="304800" cy="228600"/>
              </a:xfrm>
              <a:prstGeom prst="rect">
                <a:avLst/>
              </a:prstGeom>
              <a:solidFill>
                <a:srgbClr val="99CC00"/>
              </a:solidFill>
              <a:ln w="9525">
                <a:solidFill>
                  <a:schemeClr val="tx1"/>
                </a:solidFill>
                <a:round/>
                <a:headEnd/>
                <a:tailEnd/>
              </a:ln>
            </p:spPr>
            <p:txBody>
              <a:bodyPr/>
              <a:lstStyle/>
              <a:p>
                <a:endParaRPr lang="en-US" sz="1400"/>
              </a:p>
            </p:txBody>
          </p:sp>
        </p:grpSp>
        <p:sp>
          <p:nvSpPr>
            <p:cNvPr id="74779" name="Rectangle 41"/>
            <p:cNvSpPr>
              <a:spLocks noChangeArrowheads="1"/>
            </p:cNvSpPr>
            <p:nvPr/>
          </p:nvSpPr>
          <p:spPr bwMode="auto">
            <a:xfrm>
              <a:off x="21336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780" name="Rectangle 42"/>
            <p:cNvSpPr>
              <a:spLocks noChangeArrowheads="1"/>
            </p:cNvSpPr>
            <p:nvPr/>
          </p:nvSpPr>
          <p:spPr bwMode="auto">
            <a:xfrm>
              <a:off x="21336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781" name="Rectangle 45"/>
            <p:cNvSpPr>
              <a:spLocks noChangeArrowheads="1"/>
            </p:cNvSpPr>
            <p:nvPr/>
          </p:nvSpPr>
          <p:spPr bwMode="auto">
            <a:xfrm>
              <a:off x="25908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782" name="Rectangle 46"/>
            <p:cNvSpPr>
              <a:spLocks noChangeArrowheads="1"/>
            </p:cNvSpPr>
            <p:nvPr/>
          </p:nvSpPr>
          <p:spPr bwMode="auto">
            <a:xfrm>
              <a:off x="25908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783" name="Rectangle 49"/>
            <p:cNvSpPr>
              <a:spLocks noChangeArrowheads="1"/>
            </p:cNvSpPr>
            <p:nvPr/>
          </p:nvSpPr>
          <p:spPr bwMode="auto">
            <a:xfrm>
              <a:off x="30480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784" name="Rectangle 50"/>
            <p:cNvSpPr>
              <a:spLocks noChangeArrowheads="1"/>
            </p:cNvSpPr>
            <p:nvPr/>
          </p:nvSpPr>
          <p:spPr bwMode="auto">
            <a:xfrm>
              <a:off x="30480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785" name="Rectangle 51"/>
            <p:cNvSpPr>
              <a:spLocks noChangeArrowheads="1"/>
            </p:cNvSpPr>
            <p:nvPr/>
          </p:nvSpPr>
          <p:spPr bwMode="auto">
            <a:xfrm>
              <a:off x="16764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786" name="Rectangle 77"/>
            <p:cNvSpPr>
              <a:spLocks noChangeArrowheads="1"/>
            </p:cNvSpPr>
            <p:nvPr/>
          </p:nvSpPr>
          <p:spPr bwMode="auto">
            <a:xfrm>
              <a:off x="16764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787" name="Rectangle 78"/>
            <p:cNvSpPr>
              <a:spLocks noChangeArrowheads="1"/>
            </p:cNvSpPr>
            <p:nvPr/>
          </p:nvSpPr>
          <p:spPr bwMode="auto">
            <a:xfrm>
              <a:off x="35052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788" name="Rectangle 79"/>
            <p:cNvSpPr>
              <a:spLocks noChangeArrowheads="1"/>
            </p:cNvSpPr>
            <p:nvPr/>
          </p:nvSpPr>
          <p:spPr bwMode="auto">
            <a:xfrm>
              <a:off x="3505200"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789" name="Rectangle 80"/>
            <p:cNvSpPr>
              <a:spLocks noChangeArrowheads="1"/>
            </p:cNvSpPr>
            <p:nvPr/>
          </p:nvSpPr>
          <p:spPr bwMode="auto">
            <a:xfrm>
              <a:off x="1143000"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790" name="Rectangle 41"/>
            <p:cNvSpPr>
              <a:spLocks noChangeArrowheads="1"/>
            </p:cNvSpPr>
            <p:nvPr/>
          </p:nvSpPr>
          <p:spPr bwMode="auto">
            <a:xfrm>
              <a:off x="21336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791" name="Rectangle 42"/>
            <p:cNvSpPr>
              <a:spLocks noChangeArrowheads="1"/>
            </p:cNvSpPr>
            <p:nvPr/>
          </p:nvSpPr>
          <p:spPr bwMode="auto">
            <a:xfrm>
              <a:off x="21336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792" name="Rectangle 45"/>
            <p:cNvSpPr>
              <a:spLocks noChangeArrowheads="1"/>
            </p:cNvSpPr>
            <p:nvPr/>
          </p:nvSpPr>
          <p:spPr bwMode="auto">
            <a:xfrm>
              <a:off x="25908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793" name="Rectangle 46"/>
            <p:cNvSpPr>
              <a:spLocks noChangeArrowheads="1"/>
            </p:cNvSpPr>
            <p:nvPr/>
          </p:nvSpPr>
          <p:spPr bwMode="auto">
            <a:xfrm>
              <a:off x="25908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794" name="Rectangle 49"/>
            <p:cNvSpPr>
              <a:spLocks noChangeArrowheads="1"/>
            </p:cNvSpPr>
            <p:nvPr/>
          </p:nvSpPr>
          <p:spPr bwMode="auto">
            <a:xfrm>
              <a:off x="30480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795" name="Rectangle 50"/>
            <p:cNvSpPr>
              <a:spLocks noChangeArrowheads="1"/>
            </p:cNvSpPr>
            <p:nvPr/>
          </p:nvSpPr>
          <p:spPr bwMode="auto">
            <a:xfrm>
              <a:off x="30480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796" name="Rectangle 51"/>
            <p:cNvSpPr>
              <a:spLocks noChangeArrowheads="1"/>
            </p:cNvSpPr>
            <p:nvPr/>
          </p:nvSpPr>
          <p:spPr bwMode="auto">
            <a:xfrm>
              <a:off x="16764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797" name="Rectangle 77"/>
            <p:cNvSpPr>
              <a:spLocks noChangeArrowheads="1"/>
            </p:cNvSpPr>
            <p:nvPr/>
          </p:nvSpPr>
          <p:spPr bwMode="auto">
            <a:xfrm>
              <a:off x="16764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798" name="Rectangle 78"/>
            <p:cNvSpPr>
              <a:spLocks noChangeArrowheads="1"/>
            </p:cNvSpPr>
            <p:nvPr/>
          </p:nvSpPr>
          <p:spPr bwMode="auto">
            <a:xfrm>
              <a:off x="3505200"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799" name="Rectangle 79"/>
            <p:cNvSpPr>
              <a:spLocks noChangeArrowheads="1"/>
            </p:cNvSpPr>
            <p:nvPr/>
          </p:nvSpPr>
          <p:spPr bwMode="auto">
            <a:xfrm>
              <a:off x="3505200"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00" name="Rectangle 41"/>
            <p:cNvSpPr>
              <a:spLocks noChangeArrowheads="1"/>
            </p:cNvSpPr>
            <p:nvPr/>
          </p:nvSpPr>
          <p:spPr bwMode="auto">
            <a:xfrm>
              <a:off x="21336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01" name="Rectangle 42"/>
            <p:cNvSpPr>
              <a:spLocks noChangeArrowheads="1"/>
            </p:cNvSpPr>
            <p:nvPr/>
          </p:nvSpPr>
          <p:spPr bwMode="auto">
            <a:xfrm>
              <a:off x="21336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02" name="Rectangle 45"/>
            <p:cNvSpPr>
              <a:spLocks noChangeArrowheads="1"/>
            </p:cNvSpPr>
            <p:nvPr/>
          </p:nvSpPr>
          <p:spPr bwMode="auto">
            <a:xfrm>
              <a:off x="25908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03" name="Rectangle 46"/>
            <p:cNvSpPr>
              <a:spLocks noChangeArrowheads="1"/>
            </p:cNvSpPr>
            <p:nvPr/>
          </p:nvSpPr>
          <p:spPr bwMode="auto">
            <a:xfrm>
              <a:off x="25908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04" name="Rectangle 49"/>
            <p:cNvSpPr>
              <a:spLocks noChangeArrowheads="1"/>
            </p:cNvSpPr>
            <p:nvPr/>
          </p:nvSpPr>
          <p:spPr bwMode="auto">
            <a:xfrm>
              <a:off x="30480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05" name="Rectangle 50"/>
            <p:cNvSpPr>
              <a:spLocks noChangeArrowheads="1"/>
            </p:cNvSpPr>
            <p:nvPr/>
          </p:nvSpPr>
          <p:spPr bwMode="auto">
            <a:xfrm>
              <a:off x="30480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06" name="Rectangle 51"/>
            <p:cNvSpPr>
              <a:spLocks noChangeArrowheads="1"/>
            </p:cNvSpPr>
            <p:nvPr/>
          </p:nvSpPr>
          <p:spPr bwMode="auto">
            <a:xfrm>
              <a:off x="16764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07" name="Rectangle 77"/>
            <p:cNvSpPr>
              <a:spLocks noChangeArrowheads="1"/>
            </p:cNvSpPr>
            <p:nvPr/>
          </p:nvSpPr>
          <p:spPr bwMode="auto">
            <a:xfrm>
              <a:off x="16764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08" name="Rectangle 78"/>
            <p:cNvSpPr>
              <a:spLocks noChangeArrowheads="1"/>
            </p:cNvSpPr>
            <p:nvPr/>
          </p:nvSpPr>
          <p:spPr bwMode="auto">
            <a:xfrm>
              <a:off x="3505200"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09" name="Rectangle 79"/>
            <p:cNvSpPr>
              <a:spLocks noChangeArrowheads="1"/>
            </p:cNvSpPr>
            <p:nvPr/>
          </p:nvSpPr>
          <p:spPr bwMode="auto">
            <a:xfrm>
              <a:off x="3505200"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10" name="Rectangle 41"/>
            <p:cNvSpPr>
              <a:spLocks noChangeArrowheads="1"/>
            </p:cNvSpPr>
            <p:nvPr/>
          </p:nvSpPr>
          <p:spPr bwMode="auto">
            <a:xfrm>
              <a:off x="21336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11" name="Rectangle 42"/>
            <p:cNvSpPr>
              <a:spLocks noChangeArrowheads="1"/>
            </p:cNvSpPr>
            <p:nvPr/>
          </p:nvSpPr>
          <p:spPr bwMode="auto">
            <a:xfrm>
              <a:off x="21336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12" name="Rectangle 487"/>
            <p:cNvSpPr>
              <a:spLocks noChangeArrowheads="1"/>
            </p:cNvSpPr>
            <p:nvPr/>
          </p:nvSpPr>
          <p:spPr bwMode="auto">
            <a:xfrm>
              <a:off x="25908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13" name="Rectangle 488"/>
            <p:cNvSpPr>
              <a:spLocks noChangeArrowheads="1"/>
            </p:cNvSpPr>
            <p:nvPr/>
          </p:nvSpPr>
          <p:spPr bwMode="auto">
            <a:xfrm>
              <a:off x="25908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14" name="Rectangle 49"/>
            <p:cNvSpPr>
              <a:spLocks noChangeArrowheads="1"/>
            </p:cNvSpPr>
            <p:nvPr/>
          </p:nvSpPr>
          <p:spPr bwMode="auto">
            <a:xfrm>
              <a:off x="30480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15" name="Rectangle 50"/>
            <p:cNvSpPr>
              <a:spLocks noChangeArrowheads="1"/>
            </p:cNvSpPr>
            <p:nvPr/>
          </p:nvSpPr>
          <p:spPr bwMode="auto">
            <a:xfrm>
              <a:off x="30480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16" name="Rectangle 51"/>
            <p:cNvSpPr>
              <a:spLocks noChangeArrowheads="1"/>
            </p:cNvSpPr>
            <p:nvPr/>
          </p:nvSpPr>
          <p:spPr bwMode="auto">
            <a:xfrm>
              <a:off x="16764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17" name="Rectangle 374"/>
            <p:cNvSpPr>
              <a:spLocks noChangeArrowheads="1"/>
            </p:cNvSpPr>
            <p:nvPr/>
          </p:nvSpPr>
          <p:spPr bwMode="auto">
            <a:xfrm>
              <a:off x="16764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18" name="Rectangle 375"/>
            <p:cNvSpPr>
              <a:spLocks noChangeArrowheads="1"/>
            </p:cNvSpPr>
            <p:nvPr/>
          </p:nvSpPr>
          <p:spPr bwMode="auto">
            <a:xfrm>
              <a:off x="3505200"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19" name="Rectangle 376"/>
            <p:cNvSpPr>
              <a:spLocks noChangeArrowheads="1"/>
            </p:cNvSpPr>
            <p:nvPr/>
          </p:nvSpPr>
          <p:spPr bwMode="auto">
            <a:xfrm>
              <a:off x="3505200"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20" name="Rectangle 49"/>
            <p:cNvSpPr>
              <a:spLocks noChangeArrowheads="1"/>
            </p:cNvSpPr>
            <p:nvPr/>
          </p:nvSpPr>
          <p:spPr bwMode="auto">
            <a:xfrm>
              <a:off x="3048000"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21" name="Rectangle 50"/>
            <p:cNvSpPr>
              <a:spLocks noChangeArrowheads="1"/>
            </p:cNvSpPr>
            <p:nvPr/>
          </p:nvSpPr>
          <p:spPr bwMode="auto">
            <a:xfrm>
              <a:off x="3048000"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22" name="Rectangle 51"/>
            <p:cNvSpPr>
              <a:spLocks noChangeArrowheads="1"/>
            </p:cNvSpPr>
            <p:nvPr/>
          </p:nvSpPr>
          <p:spPr bwMode="auto">
            <a:xfrm>
              <a:off x="1676400"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23" name="Rectangle 386"/>
            <p:cNvSpPr>
              <a:spLocks noChangeArrowheads="1"/>
            </p:cNvSpPr>
            <p:nvPr/>
          </p:nvSpPr>
          <p:spPr bwMode="auto">
            <a:xfrm>
              <a:off x="1676400"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24" name="Rectangle 387"/>
            <p:cNvSpPr>
              <a:spLocks noChangeArrowheads="1"/>
            </p:cNvSpPr>
            <p:nvPr/>
          </p:nvSpPr>
          <p:spPr bwMode="auto">
            <a:xfrm>
              <a:off x="3505200"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25" name="Rectangle 41"/>
            <p:cNvSpPr>
              <a:spLocks noChangeArrowheads="1"/>
            </p:cNvSpPr>
            <p:nvPr/>
          </p:nvSpPr>
          <p:spPr bwMode="auto">
            <a:xfrm>
              <a:off x="58674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26" name="Rectangle 42"/>
            <p:cNvSpPr>
              <a:spLocks noChangeArrowheads="1"/>
            </p:cNvSpPr>
            <p:nvPr/>
          </p:nvSpPr>
          <p:spPr bwMode="auto">
            <a:xfrm>
              <a:off x="58674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27" name="Rectangle 45"/>
            <p:cNvSpPr>
              <a:spLocks noChangeArrowheads="1"/>
            </p:cNvSpPr>
            <p:nvPr/>
          </p:nvSpPr>
          <p:spPr bwMode="auto">
            <a:xfrm>
              <a:off x="63246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28" name="Rectangle 46"/>
            <p:cNvSpPr>
              <a:spLocks noChangeArrowheads="1"/>
            </p:cNvSpPr>
            <p:nvPr/>
          </p:nvSpPr>
          <p:spPr bwMode="auto">
            <a:xfrm>
              <a:off x="63246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29" name="Rectangle 47"/>
            <p:cNvSpPr>
              <a:spLocks noChangeArrowheads="1"/>
            </p:cNvSpPr>
            <p:nvPr/>
          </p:nvSpPr>
          <p:spPr bwMode="auto">
            <a:xfrm>
              <a:off x="48768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30" name="Rectangle 49"/>
            <p:cNvSpPr>
              <a:spLocks noChangeArrowheads="1"/>
            </p:cNvSpPr>
            <p:nvPr/>
          </p:nvSpPr>
          <p:spPr bwMode="auto">
            <a:xfrm>
              <a:off x="67818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31" name="Rectangle 50"/>
            <p:cNvSpPr>
              <a:spLocks noChangeArrowheads="1"/>
            </p:cNvSpPr>
            <p:nvPr/>
          </p:nvSpPr>
          <p:spPr bwMode="auto">
            <a:xfrm>
              <a:off x="67818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32" name="Rectangle 51"/>
            <p:cNvSpPr>
              <a:spLocks noChangeArrowheads="1"/>
            </p:cNvSpPr>
            <p:nvPr/>
          </p:nvSpPr>
          <p:spPr bwMode="auto">
            <a:xfrm>
              <a:off x="54102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33" name="Rectangle 77"/>
            <p:cNvSpPr>
              <a:spLocks noChangeArrowheads="1"/>
            </p:cNvSpPr>
            <p:nvPr/>
          </p:nvSpPr>
          <p:spPr bwMode="auto">
            <a:xfrm>
              <a:off x="54102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34" name="Rectangle 78"/>
            <p:cNvSpPr>
              <a:spLocks noChangeArrowheads="1"/>
            </p:cNvSpPr>
            <p:nvPr/>
          </p:nvSpPr>
          <p:spPr bwMode="auto">
            <a:xfrm>
              <a:off x="72390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35" name="Rectangle 79"/>
            <p:cNvSpPr>
              <a:spLocks noChangeArrowheads="1"/>
            </p:cNvSpPr>
            <p:nvPr/>
          </p:nvSpPr>
          <p:spPr bwMode="auto">
            <a:xfrm>
              <a:off x="7239000" y="5629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36" name="Rectangle 80"/>
            <p:cNvSpPr>
              <a:spLocks noChangeArrowheads="1"/>
            </p:cNvSpPr>
            <p:nvPr/>
          </p:nvSpPr>
          <p:spPr bwMode="auto">
            <a:xfrm>
              <a:off x="4876800" y="57419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37" name="Rectangle 41"/>
            <p:cNvSpPr>
              <a:spLocks noChangeArrowheads="1"/>
            </p:cNvSpPr>
            <p:nvPr/>
          </p:nvSpPr>
          <p:spPr bwMode="auto">
            <a:xfrm>
              <a:off x="58674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38" name="Rectangle 42"/>
            <p:cNvSpPr>
              <a:spLocks noChangeArrowheads="1"/>
            </p:cNvSpPr>
            <p:nvPr/>
          </p:nvSpPr>
          <p:spPr bwMode="auto">
            <a:xfrm>
              <a:off x="58674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39" name="Rectangle 45"/>
            <p:cNvSpPr>
              <a:spLocks noChangeArrowheads="1"/>
            </p:cNvSpPr>
            <p:nvPr/>
          </p:nvSpPr>
          <p:spPr bwMode="auto">
            <a:xfrm>
              <a:off x="63246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40" name="Rectangle 46"/>
            <p:cNvSpPr>
              <a:spLocks noChangeArrowheads="1"/>
            </p:cNvSpPr>
            <p:nvPr/>
          </p:nvSpPr>
          <p:spPr bwMode="auto">
            <a:xfrm>
              <a:off x="63246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41" name="Rectangle 47"/>
            <p:cNvSpPr>
              <a:spLocks noChangeArrowheads="1"/>
            </p:cNvSpPr>
            <p:nvPr/>
          </p:nvSpPr>
          <p:spPr bwMode="auto">
            <a:xfrm>
              <a:off x="48768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42" name="Rectangle 49"/>
            <p:cNvSpPr>
              <a:spLocks noChangeArrowheads="1"/>
            </p:cNvSpPr>
            <p:nvPr/>
          </p:nvSpPr>
          <p:spPr bwMode="auto">
            <a:xfrm>
              <a:off x="67818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43" name="Rectangle 50"/>
            <p:cNvSpPr>
              <a:spLocks noChangeArrowheads="1"/>
            </p:cNvSpPr>
            <p:nvPr/>
          </p:nvSpPr>
          <p:spPr bwMode="auto">
            <a:xfrm>
              <a:off x="67818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44" name="Rectangle 51"/>
            <p:cNvSpPr>
              <a:spLocks noChangeArrowheads="1"/>
            </p:cNvSpPr>
            <p:nvPr/>
          </p:nvSpPr>
          <p:spPr bwMode="auto">
            <a:xfrm>
              <a:off x="54102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45" name="Rectangle 77"/>
            <p:cNvSpPr>
              <a:spLocks noChangeArrowheads="1"/>
            </p:cNvSpPr>
            <p:nvPr/>
          </p:nvSpPr>
          <p:spPr bwMode="auto">
            <a:xfrm>
              <a:off x="54102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46" name="Rectangle 78"/>
            <p:cNvSpPr>
              <a:spLocks noChangeArrowheads="1"/>
            </p:cNvSpPr>
            <p:nvPr/>
          </p:nvSpPr>
          <p:spPr bwMode="auto">
            <a:xfrm>
              <a:off x="72390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47" name="Rectangle 79"/>
            <p:cNvSpPr>
              <a:spLocks noChangeArrowheads="1"/>
            </p:cNvSpPr>
            <p:nvPr/>
          </p:nvSpPr>
          <p:spPr bwMode="auto">
            <a:xfrm>
              <a:off x="7239000" y="5402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48" name="Rectangle 80"/>
            <p:cNvSpPr>
              <a:spLocks noChangeArrowheads="1"/>
            </p:cNvSpPr>
            <p:nvPr/>
          </p:nvSpPr>
          <p:spPr bwMode="auto">
            <a:xfrm>
              <a:off x="4876800" y="5514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49" name="Rectangle 41"/>
            <p:cNvSpPr>
              <a:spLocks noChangeArrowheads="1"/>
            </p:cNvSpPr>
            <p:nvPr/>
          </p:nvSpPr>
          <p:spPr bwMode="auto">
            <a:xfrm>
              <a:off x="58674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50" name="Rectangle 42"/>
            <p:cNvSpPr>
              <a:spLocks noChangeArrowheads="1"/>
            </p:cNvSpPr>
            <p:nvPr/>
          </p:nvSpPr>
          <p:spPr bwMode="auto">
            <a:xfrm>
              <a:off x="58674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51" name="Rectangle 45"/>
            <p:cNvSpPr>
              <a:spLocks noChangeArrowheads="1"/>
            </p:cNvSpPr>
            <p:nvPr/>
          </p:nvSpPr>
          <p:spPr bwMode="auto">
            <a:xfrm>
              <a:off x="63246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52" name="Rectangle 46"/>
            <p:cNvSpPr>
              <a:spLocks noChangeArrowheads="1"/>
            </p:cNvSpPr>
            <p:nvPr/>
          </p:nvSpPr>
          <p:spPr bwMode="auto">
            <a:xfrm>
              <a:off x="63246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53" name="Rectangle 47"/>
            <p:cNvSpPr>
              <a:spLocks noChangeArrowheads="1"/>
            </p:cNvSpPr>
            <p:nvPr/>
          </p:nvSpPr>
          <p:spPr bwMode="auto">
            <a:xfrm>
              <a:off x="48768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54" name="Rectangle 49"/>
            <p:cNvSpPr>
              <a:spLocks noChangeArrowheads="1"/>
            </p:cNvSpPr>
            <p:nvPr/>
          </p:nvSpPr>
          <p:spPr bwMode="auto">
            <a:xfrm>
              <a:off x="67818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55" name="Rectangle 50"/>
            <p:cNvSpPr>
              <a:spLocks noChangeArrowheads="1"/>
            </p:cNvSpPr>
            <p:nvPr/>
          </p:nvSpPr>
          <p:spPr bwMode="auto">
            <a:xfrm>
              <a:off x="67818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56" name="Rectangle 51"/>
            <p:cNvSpPr>
              <a:spLocks noChangeArrowheads="1"/>
            </p:cNvSpPr>
            <p:nvPr/>
          </p:nvSpPr>
          <p:spPr bwMode="auto">
            <a:xfrm>
              <a:off x="54102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57" name="Rectangle 77"/>
            <p:cNvSpPr>
              <a:spLocks noChangeArrowheads="1"/>
            </p:cNvSpPr>
            <p:nvPr/>
          </p:nvSpPr>
          <p:spPr bwMode="auto">
            <a:xfrm>
              <a:off x="54102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58" name="Rectangle 78"/>
            <p:cNvSpPr>
              <a:spLocks noChangeArrowheads="1"/>
            </p:cNvSpPr>
            <p:nvPr/>
          </p:nvSpPr>
          <p:spPr bwMode="auto">
            <a:xfrm>
              <a:off x="72390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59" name="Rectangle 79"/>
            <p:cNvSpPr>
              <a:spLocks noChangeArrowheads="1"/>
            </p:cNvSpPr>
            <p:nvPr/>
          </p:nvSpPr>
          <p:spPr bwMode="auto">
            <a:xfrm>
              <a:off x="7239000" y="5175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60" name="Rectangle 80"/>
            <p:cNvSpPr>
              <a:spLocks noChangeArrowheads="1"/>
            </p:cNvSpPr>
            <p:nvPr/>
          </p:nvSpPr>
          <p:spPr bwMode="auto">
            <a:xfrm>
              <a:off x="4876800" y="5287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61" name="Rectangle 41"/>
            <p:cNvSpPr>
              <a:spLocks noChangeArrowheads="1"/>
            </p:cNvSpPr>
            <p:nvPr/>
          </p:nvSpPr>
          <p:spPr bwMode="auto">
            <a:xfrm>
              <a:off x="58674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62" name="Rectangle 42"/>
            <p:cNvSpPr>
              <a:spLocks noChangeArrowheads="1"/>
            </p:cNvSpPr>
            <p:nvPr/>
          </p:nvSpPr>
          <p:spPr bwMode="auto">
            <a:xfrm>
              <a:off x="58674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63" name="Rectangle 45"/>
            <p:cNvSpPr>
              <a:spLocks noChangeArrowheads="1"/>
            </p:cNvSpPr>
            <p:nvPr/>
          </p:nvSpPr>
          <p:spPr bwMode="auto">
            <a:xfrm>
              <a:off x="63246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64" name="Rectangle 46"/>
            <p:cNvSpPr>
              <a:spLocks noChangeArrowheads="1"/>
            </p:cNvSpPr>
            <p:nvPr/>
          </p:nvSpPr>
          <p:spPr bwMode="auto">
            <a:xfrm>
              <a:off x="63246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65" name="Rectangle 47"/>
            <p:cNvSpPr>
              <a:spLocks noChangeArrowheads="1"/>
            </p:cNvSpPr>
            <p:nvPr/>
          </p:nvSpPr>
          <p:spPr bwMode="auto">
            <a:xfrm>
              <a:off x="48768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66" name="Rectangle 49"/>
            <p:cNvSpPr>
              <a:spLocks noChangeArrowheads="1"/>
            </p:cNvSpPr>
            <p:nvPr/>
          </p:nvSpPr>
          <p:spPr bwMode="auto">
            <a:xfrm>
              <a:off x="67818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67" name="Rectangle 50"/>
            <p:cNvSpPr>
              <a:spLocks noChangeArrowheads="1"/>
            </p:cNvSpPr>
            <p:nvPr/>
          </p:nvSpPr>
          <p:spPr bwMode="auto">
            <a:xfrm>
              <a:off x="67818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68" name="Rectangle 51"/>
            <p:cNvSpPr>
              <a:spLocks noChangeArrowheads="1"/>
            </p:cNvSpPr>
            <p:nvPr/>
          </p:nvSpPr>
          <p:spPr bwMode="auto">
            <a:xfrm>
              <a:off x="54102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69" name="Rectangle 459"/>
            <p:cNvSpPr>
              <a:spLocks noChangeArrowheads="1"/>
            </p:cNvSpPr>
            <p:nvPr/>
          </p:nvSpPr>
          <p:spPr bwMode="auto">
            <a:xfrm>
              <a:off x="54102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70" name="Rectangle 460"/>
            <p:cNvSpPr>
              <a:spLocks noChangeArrowheads="1"/>
            </p:cNvSpPr>
            <p:nvPr/>
          </p:nvSpPr>
          <p:spPr bwMode="auto">
            <a:xfrm>
              <a:off x="72390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71" name="Rectangle 461"/>
            <p:cNvSpPr>
              <a:spLocks noChangeArrowheads="1"/>
            </p:cNvSpPr>
            <p:nvPr/>
          </p:nvSpPr>
          <p:spPr bwMode="auto">
            <a:xfrm>
              <a:off x="7239000" y="4948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72" name="Rectangle 462"/>
            <p:cNvSpPr>
              <a:spLocks noChangeArrowheads="1"/>
            </p:cNvSpPr>
            <p:nvPr/>
          </p:nvSpPr>
          <p:spPr bwMode="auto">
            <a:xfrm>
              <a:off x="4876800" y="5060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73" name="Rectangle 41"/>
            <p:cNvSpPr>
              <a:spLocks noChangeArrowheads="1"/>
            </p:cNvSpPr>
            <p:nvPr/>
          </p:nvSpPr>
          <p:spPr bwMode="auto">
            <a:xfrm>
              <a:off x="58674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74" name="Rectangle 42"/>
            <p:cNvSpPr>
              <a:spLocks noChangeArrowheads="1"/>
            </p:cNvSpPr>
            <p:nvPr/>
          </p:nvSpPr>
          <p:spPr bwMode="auto">
            <a:xfrm>
              <a:off x="58674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75" name="Rectangle 45"/>
            <p:cNvSpPr>
              <a:spLocks noChangeArrowheads="1"/>
            </p:cNvSpPr>
            <p:nvPr/>
          </p:nvSpPr>
          <p:spPr bwMode="auto">
            <a:xfrm>
              <a:off x="63246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76" name="Rectangle 46"/>
            <p:cNvSpPr>
              <a:spLocks noChangeArrowheads="1"/>
            </p:cNvSpPr>
            <p:nvPr/>
          </p:nvSpPr>
          <p:spPr bwMode="auto">
            <a:xfrm>
              <a:off x="63246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77" name="Rectangle 47"/>
            <p:cNvSpPr>
              <a:spLocks noChangeArrowheads="1"/>
            </p:cNvSpPr>
            <p:nvPr/>
          </p:nvSpPr>
          <p:spPr bwMode="auto">
            <a:xfrm>
              <a:off x="48768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78" name="Rectangle 49"/>
            <p:cNvSpPr>
              <a:spLocks noChangeArrowheads="1"/>
            </p:cNvSpPr>
            <p:nvPr/>
          </p:nvSpPr>
          <p:spPr bwMode="auto">
            <a:xfrm>
              <a:off x="67818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79" name="Rectangle 50"/>
            <p:cNvSpPr>
              <a:spLocks noChangeArrowheads="1"/>
            </p:cNvSpPr>
            <p:nvPr/>
          </p:nvSpPr>
          <p:spPr bwMode="auto">
            <a:xfrm>
              <a:off x="67818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80" name="Rectangle 51"/>
            <p:cNvSpPr>
              <a:spLocks noChangeArrowheads="1"/>
            </p:cNvSpPr>
            <p:nvPr/>
          </p:nvSpPr>
          <p:spPr bwMode="auto">
            <a:xfrm>
              <a:off x="54102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81" name="Rectangle 471"/>
            <p:cNvSpPr>
              <a:spLocks noChangeArrowheads="1"/>
            </p:cNvSpPr>
            <p:nvPr/>
          </p:nvSpPr>
          <p:spPr bwMode="auto">
            <a:xfrm>
              <a:off x="54102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82" name="Rectangle 472"/>
            <p:cNvSpPr>
              <a:spLocks noChangeArrowheads="1"/>
            </p:cNvSpPr>
            <p:nvPr/>
          </p:nvSpPr>
          <p:spPr bwMode="auto">
            <a:xfrm>
              <a:off x="72390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83" name="Rectangle 473"/>
            <p:cNvSpPr>
              <a:spLocks noChangeArrowheads="1"/>
            </p:cNvSpPr>
            <p:nvPr/>
          </p:nvSpPr>
          <p:spPr bwMode="auto">
            <a:xfrm>
              <a:off x="7239000" y="4721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84" name="Rectangle 474"/>
            <p:cNvSpPr>
              <a:spLocks noChangeArrowheads="1"/>
            </p:cNvSpPr>
            <p:nvPr/>
          </p:nvSpPr>
          <p:spPr bwMode="auto">
            <a:xfrm>
              <a:off x="4876800" y="4833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85" name="Rectangle 41"/>
            <p:cNvSpPr>
              <a:spLocks noChangeArrowheads="1"/>
            </p:cNvSpPr>
            <p:nvPr/>
          </p:nvSpPr>
          <p:spPr bwMode="auto">
            <a:xfrm>
              <a:off x="58674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86" name="Rectangle 42"/>
            <p:cNvSpPr>
              <a:spLocks noChangeArrowheads="1"/>
            </p:cNvSpPr>
            <p:nvPr/>
          </p:nvSpPr>
          <p:spPr bwMode="auto">
            <a:xfrm>
              <a:off x="58674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87" name="Rectangle 45"/>
            <p:cNvSpPr>
              <a:spLocks noChangeArrowheads="1"/>
            </p:cNvSpPr>
            <p:nvPr/>
          </p:nvSpPr>
          <p:spPr bwMode="auto">
            <a:xfrm>
              <a:off x="63246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88" name="Rectangle 46"/>
            <p:cNvSpPr>
              <a:spLocks noChangeArrowheads="1"/>
            </p:cNvSpPr>
            <p:nvPr/>
          </p:nvSpPr>
          <p:spPr bwMode="auto">
            <a:xfrm>
              <a:off x="63246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89" name="Rectangle 47"/>
            <p:cNvSpPr>
              <a:spLocks noChangeArrowheads="1"/>
            </p:cNvSpPr>
            <p:nvPr/>
          </p:nvSpPr>
          <p:spPr bwMode="auto">
            <a:xfrm>
              <a:off x="48768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90" name="Rectangle 49"/>
            <p:cNvSpPr>
              <a:spLocks noChangeArrowheads="1"/>
            </p:cNvSpPr>
            <p:nvPr/>
          </p:nvSpPr>
          <p:spPr bwMode="auto">
            <a:xfrm>
              <a:off x="67818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91" name="Rectangle 50"/>
            <p:cNvSpPr>
              <a:spLocks noChangeArrowheads="1"/>
            </p:cNvSpPr>
            <p:nvPr/>
          </p:nvSpPr>
          <p:spPr bwMode="auto">
            <a:xfrm>
              <a:off x="67818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92" name="Rectangle 51"/>
            <p:cNvSpPr>
              <a:spLocks noChangeArrowheads="1"/>
            </p:cNvSpPr>
            <p:nvPr/>
          </p:nvSpPr>
          <p:spPr bwMode="auto">
            <a:xfrm>
              <a:off x="54102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93" name="Rectangle 483"/>
            <p:cNvSpPr>
              <a:spLocks noChangeArrowheads="1"/>
            </p:cNvSpPr>
            <p:nvPr/>
          </p:nvSpPr>
          <p:spPr bwMode="auto">
            <a:xfrm>
              <a:off x="54102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94" name="Rectangle 484"/>
            <p:cNvSpPr>
              <a:spLocks noChangeArrowheads="1"/>
            </p:cNvSpPr>
            <p:nvPr/>
          </p:nvSpPr>
          <p:spPr bwMode="auto">
            <a:xfrm>
              <a:off x="72390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95" name="Rectangle 485"/>
            <p:cNvSpPr>
              <a:spLocks noChangeArrowheads="1"/>
            </p:cNvSpPr>
            <p:nvPr/>
          </p:nvSpPr>
          <p:spPr bwMode="auto">
            <a:xfrm>
              <a:off x="7239000" y="44942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896" name="Rectangle 486"/>
            <p:cNvSpPr>
              <a:spLocks noChangeArrowheads="1"/>
            </p:cNvSpPr>
            <p:nvPr/>
          </p:nvSpPr>
          <p:spPr bwMode="auto">
            <a:xfrm>
              <a:off x="4876800" y="4606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97" name="Rectangle 41"/>
            <p:cNvSpPr>
              <a:spLocks noChangeArrowheads="1"/>
            </p:cNvSpPr>
            <p:nvPr/>
          </p:nvSpPr>
          <p:spPr bwMode="auto">
            <a:xfrm>
              <a:off x="58674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898" name="Rectangle 42"/>
            <p:cNvSpPr>
              <a:spLocks noChangeArrowheads="1"/>
            </p:cNvSpPr>
            <p:nvPr/>
          </p:nvSpPr>
          <p:spPr bwMode="auto">
            <a:xfrm>
              <a:off x="58674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899" name="Rectangle 45"/>
            <p:cNvSpPr>
              <a:spLocks noChangeArrowheads="1"/>
            </p:cNvSpPr>
            <p:nvPr/>
          </p:nvSpPr>
          <p:spPr bwMode="auto">
            <a:xfrm>
              <a:off x="63246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00" name="Rectangle 46"/>
            <p:cNvSpPr>
              <a:spLocks noChangeArrowheads="1"/>
            </p:cNvSpPr>
            <p:nvPr/>
          </p:nvSpPr>
          <p:spPr bwMode="auto">
            <a:xfrm>
              <a:off x="63246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01" name="Rectangle 49"/>
            <p:cNvSpPr>
              <a:spLocks noChangeArrowheads="1"/>
            </p:cNvSpPr>
            <p:nvPr/>
          </p:nvSpPr>
          <p:spPr bwMode="auto">
            <a:xfrm>
              <a:off x="67818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02" name="Rectangle 50"/>
            <p:cNvSpPr>
              <a:spLocks noChangeArrowheads="1"/>
            </p:cNvSpPr>
            <p:nvPr/>
          </p:nvSpPr>
          <p:spPr bwMode="auto">
            <a:xfrm>
              <a:off x="67818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03" name="Rectangle 51"/>
            <p:cNvSpPr>
              <a:spLocks noChangeArrowheads="1"/>
            </p:cNvSpPr>
            <p:nvPr/>
          </p:nvSpPr>
          <p:spPr bwMode="auto">
            <a:xfrm>
              <a:off x="54102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04" name="Rectangle 494"/>
            <p:cNvSpPr>
              <a:spLocks noChangeArrowheads="1"/>
            </p:cNvSpPr>
            <p:nvPr/>
          </p:nvSpPr>
          <p:spPr bwMode="auto">
            <a:xfrm>
              <a:off x="54102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05" name="Rectangle 495"/>
            <p:cNvSpPr>
              <a:spLocks noChangeArrowheads="1"/>
            </p:cNvSpPr>
            <p:nvPr/>
          </p:nvSpPr>
          <p:spPr bwMode="auto">
            <a:xfrm>
              <a:off x="72390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06" name="Rectangle 51"/>
            <p:cNvSpPr>
              <a:spLocks noChangeArrowheads="1"/>
            </p:cNvSpPr>
            <p:nvPr/>
          </p:nvSpPr>
          <p:spPr bwMode="auto">
            <a:xfrm>
              <a:off x="4876800" y="42672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07" name="Rectangle 498"/>
            <p:cNvSpPr>
              <a:spLocks noChangeArrowheads="1"/>
            </p:cNvSpPr>
            <p:nvPr/>
          </p:nvSpPr>
          <p:spPr bwMode="auto">
            <a:xfrm>
              <a:off x="4876800" y="43799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08" name="Rectangle 41"/>
            <p:cNvSpPr>
              <a:spLocks noChangeArrowheads="1"/>
            </p:cNvSpPr>
            <p:nvPr/>
          </p:nvSpPr>
          <p:spPr bwMode="auto">
            <a:xfrm>
              <a:off x="58674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09" name="Rectangle 42"/>
            <p:cNvSpPr>
              <a:spLocks noChangeArrowheads="1"/>
            </p:cNvSpPr>
            <p:nvPr/>
          </p:nvSpPr>
          <p:spPr bwMode="auto">
            <a:xfrm>
              <a:off x="58674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10" name="Rectangle 45"/>
            <p:cNvSpPr>
              <a:spLocks noChangeArrowheads="1"/>
            </p:cNvSpPr>
            <p:nvPr/>
          </p:nvSpPr>
          <p:spPr bwMode="auto">
            <a:xfrm>
              <a:off x="63246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11" name="Rectangle 46"/>
            <p:cNvSpPr>
              <a:spLocks noChangeArrowheads="1"/>
            </p:cNvSpPr>
            <p:nvPr/>
          </p:nvSpPr>
          <p:spPr bwMode="auto">
            <a:xfrm>
              <a:off x="63246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12" name="Rectangle 47"/>
            <p:cNvSpPr>
              <a:spLocks noChangeArrowheads="1"/>
            </p:cNvSpPr>
            <p:nvPr/>
          </p:nvSpPr>
          <p:spPr bwMode="auto">
            <a:xfrm>
              <a:off x="48768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13" name="Rectangle 49"/>
            <p:cNvSpPr>
              <a:spLocks noChangeArrowheads="1"/>
            </p:cNvSpPr>
            <p:nvPr/>
          </p:nvSpPr>
          <p:spPr bwMode="auto">
            <a:xfrm>
              <a:off x="67818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14" name="Rectangle 50"/>
            <p:cNvSpPr>
              <a:spLocks noChangeArrowheads="1"/>
            </p:cNvSpPr>
            <p:nvPr/>
          </p:nvSpPr>
          <p:spPr bwMode="auto">
            <a:xfrm>
              <a:off x="67818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15" name="Rectangle 51"/>
            <p:cNvSpPr>
              <a:spLocks noChangeArrowheads="1"/>
            </p:cNvSpPr>
            <p:nvPr/>
          </p:nvSpPr>
          <p:spPr bwMode="auto">
            <a:xfrm>
              <a:off x="5410200" y="40417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16" name="Rectangle 77"/>
            <p:cNvSpPr>
              <a:spLocks noChangeArrowheads="1"/>
            </p:cNvSpPr>
            <p:nvPr/>
          </p:nvSpPr>
          <p:spPr bwMode="auto">
            <a:xfrm>
              <a:off x="54102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17" name="Rectangle 80"/>
            <p:cNvSpPr>
              <a:spLocks noChangeArrowheads="1"/>
            </p:cNvSpPr>
            <p:nvPr/>
          </p:nvSpPr>
          <p:spPr bwMode="auto">
            <a:xfrm>
              <a:off x="4876800" y="41560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18" name="Rectangle 41"/>
            <p:cNvSpPr>
              <a:spLocks noChangeArrowheads="1"/>
            </p:cNvSpPr>
            <p:nvPr/>
          </p:nvSpPr>
          <p:spPr bwMode="auto">
            <a:xfrm>
              <a:off x="58674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19" name="Rectangle 42"/>
            <p:cNvSpPr>
              <a:spLocks noChangeArrowheads="1"/>
            </p:cNvSpPr>
            <p:nvPr/>
          </p:nvSpPr>
          <p:spPr bwMode="auto">
            <a:xfrm>
              <a:off x="58674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20" name="Rectangle 45"/>
            <p:cNvSpPr>
              <a:spLocks noChangeArrowheads="1"/>
            </p:cNvSpPr>
            <p:nvPr/>
          </p:nvSpPr>
          <p:spPr bwMode="auto">
            <a:xfrm>
              <a:off x="63246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21" name="Rectangle 46"/>
            <p:cNvSpPr>
              <a:spLocks noChangeArrowheads="1"/>
            </p:cNvSpPr>
            <p:nvPr/>
          </p:nvSpPr>
          <p:spPr bwMode="auto">
            <a:xfrm>
              <a:off x="63246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22" name="Rectangle 47"/>
            <p:cNvSpPr>
              <a:spLocks noChangeArrowheads="1"/>
            </p:cNvSpPr>
            <p:nvPr/>
          </p:nvSpPr>
          <p:spPr bwMode="auto">
            <a:xfrm>
              <a:off x="48768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23" name="Rectangle 49"/>
            <p:cNvSpPr>
              <a:spLocks noChangeArrowheads="1"/>
            </p:cNvSpPr>
            <p:nvPr/>
          </p:nvSpPr>
          <p:spPr bwMode="auto">
            <a:xfrm>
              <a:off x="67818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24" name="Rectangle 50"/>
            <p:cNvSpPr>
              <a:spLocks noChangeArrowheads="1"/>
            </p:cNvSpPr>
            <p:nvPr/>
          </p:nvSpPr>
          <p:spPr bwMode="auto">
            <a:xfrm>
              <a:off x="67818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25" name="Rectangle 51"/>
            <p:cNvSpPr>
              <a:spLocks noChangeArrowheads="1"/>
            </p:cNvSpPr>
            <p:nvPr/>
          </p:nvSpPr>
          <p:spPr bwMode="auto">
            <a:xfrm>
              <a:off x="5410200" y="38147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26" name="Rectangle 77"/>
            <p:cNvSpPr>
              <a:spLocks noChangeArrowheads="1"/>
            </p:cNvSpPr>
            <p:nvPr/>
          </p:nvSpPr>
          <p:spPr bwMode="auto">
            <a:xfrm>
              <a:off x="54102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27" name="Rectangle 80"/>
            <p:cNvSpPr>
              <a:spLocks noChangeArrowheads="1"/>
            </p:cNvSpPr>
            <p:nvPr/>
          </p:nvSpPr>
          <p:spPr bwMode="auto">
            <a:xfrm>
              <a:off x="4876800" y="39290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28" name="Rectangle 41"/>
            <p:cNvSpPr>
              <a:spLocks noChangeArrowheads="1"/>
            </p:cNvSpPr>
            <p:nvPr/>
          </p:nvSpPr>
          <p:spPr bwMode="auto">
            <a:xfrm>
              <a:off x="58674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29" name="Rectangle 42"/>
            <p:cNvSpPr>
              <a:spLocks noChangeArrowheads="1"/>
            </p:cNvSpPr>
            <p:nvPr/>
          </p:nvSpPr>
          <p:spPr bwMode="auto">
            <a:xfrm>
              <a:off x="58674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30" name="Rectangle 45"/>
            <p:cNvSpPr>
              <a:spLocks noChangeArrowheads="1"/>
            </p:cNvSpPr>
            <p:nvPr/>
          </p:nvSpPr>
          <p:spPr bwMode="auto">
            <a:xfrm>
              <a:off x="63246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31" name="Rectangle 46"/>
            <p:cNvSpPr>
              <a:spLocks noChangeArrowheads="1"/>
            </p:cNvSpPr>
            <p:nvPr/>
          </p:nvSpPr>
          <p:spPr bwMode="auto">
            <a:xfrm>
              <a:off x="63246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32" name="Rectangle 47"/>
            <p:cNvSpPr>
              <a:spLocks noChangeArrowheads="1"/>
            </p:cNvSpPr>
            <p:nvPr/>
          </p:nvSpPr>
          <p:spPr bwMode="auto">
            <a:xfrm>
              <a:off x="48768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33" name="Rectangle 49"/>
            <p:cNvSpPr>
              <a:spLocks noChangeArrowheads="1"/>
            </p:cNvSpPr>
            <p:nvPr/>
          </p:nvSpPr>
          <p:spPr bwMode="auto">
            <a:xfrm>
              <a:off x="67818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34" name="Rectangle 50"/>
            <p:cNvSpPr>
              <a:spLocks noChangeArrowheads="1"/>
            </p:cNvSpPr>
            <p:nvPr/>
          </p:nvSpPr>
          <p:spPr bwMode="auto">
            <a:xfrm>
              <a:off x="67818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35" name="Rectangle 51"/>
            <p:cNvSpPr>
              <a:spLocks noChangeArrowheads="1"/>
            </p:cNvSpPr>
            <p:nvPr/>
          </p:nvSpPr>
          <p:spPr bwMode="auto">
            <a:xfrm>
              <a:off x="5410200" y="3587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36" name="Rectangle 77"/>
            <p:cNvSpPr>
              <a:spLocks noChangeArrowheads="1"/>
            </p:cNvSpPr>
            <p:nvPr/>
          </p:nvSpPr>
          <p:spPr bwMode="auto">
            <a:xfrm>
              <a:off x="54102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37" name="Rectangle 80"/>
            <p:cNvSpPr>
              <a:spLocks noChangeArrowheads="1"/>
            </p:cNvSpPr>
            <p:nvPr/>
          </p:nvSpPr>
          <p:spPr bwMode="auto">
            <a:xfrm>
              <a:off x="4876800" y="37020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38" name="Rectangle 41"/>
            <p:cNvSpPr>
              <a:spLocks noChangeArrowheads="1"/>
            </p:cNvSpPr>
            <p:nvPr/>
          </p:nvSpPr>
          <p:spPr bwMode="auto">
            <a:xfrm>
              <a:off x="58674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39" name="Rectangle 42"/>
            <p:cNvSpPr>
              <a:spLocks noChangeArrowheads="1"/>
            </p:cNvSpPr>
            <p:nvPr/>
          </p:nvSpPr>
          <p:spPr bwMode="auto">
            <a:xfrm>
              <a:off x="58674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40" name="Rectangle 45"/>
            <p:cNvSpPr>
              <a:spLocks noChangeArrowheads="1"/>
            </p:cNvSpPr>
            <p:nvPr/>
          </p:nvSpPr>
          <p:spPr bwMode="auto">
            <a:xfrm>
              <a:off x="63246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41" name="Rectangle 46"/>
            <p:cNvSpPr>
              <a:spLocks noChangeArrowheads="1"/>
            </p:cNvSpPr>
            <p:nvPr/>
          </p:nvSpPr>
          <p:spPr bwMode="auto">
            <a:xfrm>
              <a:off x="63246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42" name="Rectangle 47"/>
            <p:cNvSpPr>
              <a:spLocks noChangeArrowheads="1"/>
            </p:cNvSpPr>
            <p:nvPr/>
          </p:nvSpPr>
          <p:spPr bwMode="auto">
            <a:xfrm>
              <a:off x="48768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43" name="Rectangle 49"/>
            <p:cNvSpPr>
              <a:spLocks noChangeArrowheads="1"/>
            </p:cNvSpPr>
            <p:nvPr/>
          </p:nvSpPr>
          <p:spPr bwMode="auto">
            <a:xfrm>
              <a:off x="67818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44" name="Rectangle 50"/>
            <p:cNvSpPr>
              <a:spLocks noChangeArrowheads="1"/>
            </p:cNvSpPr>
            <p:nvPr/>
          </p:nvSpPr>
          <p:spPr bwMode="auto">
            <a:xfrm>
              <a:off x="67818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45" name="Rectangle 51"/>
            <p:cNvSpPr>
              <a:spLocks noChangeArrowheads="1"/>
            </p:cNvSpPr>
            <p:nvPr/>
          </p:nvSpPr>
          <p:spPr bwMode="auto">
            <a:xfrm>
              <a:off x="5410200" y="3360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46" name="Rectangle 544"/>
            <p:cNvSpPr>
              <a:spLocks noChangeArrowheads="1"/>
            </p:cNvSpPr>
            <p:nvPr/>
          </p:nvSpPr>
          <p:spPr bwMode="auto">
            <a:xfrm>
              <a:off x="54102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47" name="Rectangle 547"/>
            <p:cNvSpPr>
              <a:spLocks noChangeArrowheads="1"/>
            </p:cNvSpPr>
            <p:nvPr/>
          </p:nvSpPr>
          <p:spPr bwMode="auto">
            <a:xfrm>
              <a:off x="4876800" y="3475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48" name="Rectangle 41"/>
            <p:cNvSpPr>
              <a:spLocks noChangeArrowheads="1"/>
            </p:cNvSpPr>
            <p:nvPr/>
          </p:nvSpPr>
          <p:spPr bwMode="auto">
            <a:xfrm>
              <a:off x="58674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49" name="Rectangle 42"/>
            <p:cNvSpPr>
              <a:spLocks noChangeArrowheads="1"/>
            </p:cNvSpPr>
            <p:nvPr/>
          </p:nvSpPr>
          <p:spPr bwMode="auto">
            <a:xfrm>
              <a:off x="58674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50" name="Rectangle 45"/>
            <p:cNvSpPr>
              <a:spLocks noChangeArrowheads="1"/>
            </p:cNvSpPr>
            <p:nvPr/>
          </p:nvSpPr>
          <p:spPr bwMode="auto">
            <a:xfrm>
              <a:off x="63246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51" name="Rectangle 46"/>
            <p:cNvSpPr>
              <a:spLocks noChangeArrowheads="1"/>
            </p:cNvSpPr>
            <p:nvPr/>
          </p:nvSpPr>
          <p:spPr bwMode="auto">
            <a:xfrm>
              <a:off x="63246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52" name="Rectangle 47"/>
            <p:cNvSpPr>
              <a:spLocks noChangeArrowheads="1"/>
            </p:cNvSpPr>
            <p:nvPr/>
          </p:nvSpPr>
          <p:spPr bwMode="auto">
            <a:xfrm>
              <a:off x="48768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53" name="Rectangle 49"/>
            <p:cNvSpPr>
              <a:spLocks noChangeArrowheads="1"/>
            </p:cNvSpPr>
            <p:nvPr/>
          </p:nvSpPr>
          <p:spPr bwMode="auto">
            <a:xfrm>
              <a:off x="67818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54" name="Rectangle 50"/>
            <p:cNvSpPr>
              <a:spLocks noChangeArrowheads="1"/>
            </p:cNvSpPr>
            <p:nvPr/>
          </p:nvSpPr>
          <p:spPr bwMode="auto">
            <a:xfrm>
              <a:off x="67818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55" name="Rectangle 51"/>
            <p:cNvSpPr>
              <a:spLocks noChangeArrowheads="1"/>
            </p:cNvSpPr>
            <p:nvPr/>
          </p:nvSpPr>
          <p:spPr bwMode="auto">
            <a:xfrm>
              <a:off x="5410200" y="3133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56" name="Rectangle 556"/>
            <p:cNvSpPr>
              <a:spLocks noChangeArrowheads="1"/>
            </p:cNvSpPr>
            <p:nvPr/>
          </p:nvSpPr>
          <p:spPr bwMode="auto">
            <a:xfrm>
              <a:off x="54102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57" name="Rectangle 559"/>
            <p:cNvSpPr>
              <a:spLocks noChangeArrowheads="1"/>
            </p:cNvSpPr>
            <p:nvPr/>
          </p:nvSpPr>
          <p:spPr bwMode="auto">
            <a:xfrm>
              <a:off x="4876800" y="3248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58" name="Rectangle 41"/>
            <p:cNvSpPr>
              <a:spLocks noChangeArrowheads="1"/>
            </p:cNvSpPr>
            <p:nvPr/>
          </p:nvSpPr>
          <p:spPr bwMode="auto">
            <a:xfrm>
              <a:off x="58674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59" name="Rectangle 42"/>
            <p:cNvSpPr>
              <a:spLocks noChangeArrowheads="1"/>
            </p:cNvSpPr>
            <p:nvPr/>
          </p:nvSpPr>
          <p:spPr bwMode="auto">
            <a:xfrm>
              <a:off x="58674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60" name="Rectangle 45"/>
            <p:cNvSpPr>
              <a:spLocks noChangeArrowheads="1"/>
            </p:cNvSpPr>
            <p:nvPr/>
          </p:nvSpPr>
          <p:spPr bwMode="auto">
            <a:xfrm>
              <a:off x="63246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61" name="Rectangle 46"/>
            <p:cNvSpPr>
              <a:spLocks noChangeArrowheads="1"/>
            </p:cNvSpPr>
            <p:nvPr/>
          </p:nvSpPr>
          <p:spPr bwMode="auto">
            <a:xfrm>
              <a:off x="63246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62" name="Rectangle 47"/>
            <p:cNvSpPr>
              <a:spLocks noChangeArrowheads="1"/>
            </p:cNvSpPr>
            <p:nvPr/>
          </p:nvSpPr>
          <p:spPr bwMode="auto">
            <a:xfrm>
              <a:off x="48768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63" name="Rectangle 49"/>
            <p:cNvSpPr>
              <a:spLocks noChangeArrowheads="1"/>
            </p:cNvSpPr>
            <p:nvPr/>
          </p:nvSpPr>
          <p:spPr bwMode="auto">
            <a:xfrm>
              <a:off x="67818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64" name="Rectangle 50"/>
            <p:cNvSpPr>
              <a:spLocks noChangeArrowheads="1"/>
            </p:cNvSpPr>
            <p:nvPr/>
          </p:nvSpPr>
          <p:spPr bwMode="auto">
            <a:xfrm>
              <a:off x="67818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65" name="Rectangle 51"/>
            <p:cNvSpPr>
              <a:spLocks noChangeArrowheads="1"/>
            </p:cNvSpPr>
            <p:nvPr/>
          </p:nvSpPr>
          <p:spPr bwMode="auto">
            <a:xfrm>
              <a:off x="5410200" y="2906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66" name="Rectangle 568"/>
            <p:cNvSpPr>
              <a:spLocks noChangeArrowheads="1"/>
            </p:cNvSpPr>
            <p:nvPr/>
          </p:nvSpPr>
          <p:spPr bwMode="auto">
            <a:xfrm>
              <a:off x="54102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67" name="Rectangle 571"/>
            <p:cNvSpPr>
              <a:spLocks noChangeArrowheads="1"/>
            </p:cNvSpPr>
            <p:nvPr/>
          </p:nvSpPr>
          <p:spPr bwMode="auto">
            <a:xfrm>
              <a:off x="4876800" y="3021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68" name="Rectangle 41"/>
            <p:cNvSpPr>
              <a:spLocks noChangeArrowheads="1"/>
            </p:cNvSpPr>
            <p:nvPr/>
          </p:nvSpPr>
          <p:spPr bwMode="auto">
            <a:xfrm>
              <a:off x="58674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69" name="Rectangle 42"/>
            <p:cNvSpPr>
              <a:spLocks noChangeArrowheads="1"/>
            </p:cNvSpPr>
            <p:nvPr/>
          </p:nvSpPr>
          <p:spPr bwMode="auto">
            <a:xfrm>
              <a:off x="58674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70" name="Rectangle 45"/>
            <p:cNvSpPr>
              <a:spLocks noChangeArrowheads="1"/>
            </p:cNvSpPr>
            <p:nvPr/>
          </p:nvSpPr>
          <p:spPr bwMode="auto">
            <a:xfrm>
              <a:off x="63246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71" name="Rectangle 46"/>
            <p:cNvSpPr>
              <a:spLocks noChangeArrowheads="1"/>
            </p:cNvSpPr>
            <p:nvPr/>
          </p:nvSpPr>
          <p:spPr bwMode="auto">
            <a:xfrm>
              <a:off x="63246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72" name="Rectangle 49"/>
            <p:cNvSpPr>
              <a:spLocks noChangeArrowheads="1"/>
            </p:cNvSpPr>
            <p:nvPr/>
          </p:nvSpPr>
          <p:spPr bwMode="auto">
            <a:xfrm>
              <a:off x="67818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73" name="Rectangle 50"/>
            <p:cNvSpPr>
              <a:spLocks noChangeArrowheads="1"/>
            </p:cNvSpPr>
            <p:nvPr/>
          </p:nvSpPr>
          <p:spPr bwMode="auto">
            <a:xfrm>
              <a:off x="67818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74" name="Rectangle 51"/>
            <p:cNvSpPr>
              <a:spLocks noChangeArrowheads="1"/>
            </p:cNvSpPr>
            <p:nvPr/>
          </p:nvSpPr>
          <p:spPr bwMode="auto">
            <a:xfrm>
              <a:off x="54102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75" name="Rectangle 579"/>
            <p:cNvSpPr>
              <a:spLocks noChangeArrowheads="1"/>
            </p:cNvSpPr>
            <p:nvPr/>
          </p:nvSpPr>
          <p:spPr bwMode="auto">
            <a:xfrm>
              <a:off x="54102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76" name="Rectangle 51"/>
            <p:cNvSpPr>
              <a:spLocks noChangeArrowheads="1"/>
            </p:cNvSpPr>
            <p:nvPr/>
          </p:nvSpPr>
          <p:spPr bwMode="auto">
            <a:xfrm>
              <a:off x="4876800" y="2679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77" name="Rectangle 583"/>
            <p:cNvSpPr>
              <a:spLocks noChangeArrowheads="1"/>
            </p:cNvSpPr>
            <p:nvPr/>
          </p:nvSpPr>
          <p:spPr bwMode="auto">
            <a:xfrm>
              <a:off x="4876800" y="2794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78" name="Rectangle 41"/>
            <p:cNvSpPr>
              <a:spLocks noChangeArrowheads="1"/>
            </p:cNvSpPr>
            <p:nvPr/>
          </p:nvSpPr>
          <p:spPr bwMode="auto">
            <a:xfrm>
              <a:off x="58753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79" name="Rectangle 42"/>
            <p:cNvSpPr>
              <a:spLocks noChangeArrowheads="1"/>
            </p:cNvSpPr>
            <p:nvPr/>
          </p:nvSpPr>
          <p:spPr bwMode="auto">
            <a:xfrm>
              <a:off x="58753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80" name="Rectangle 45"/>
            <p:cNvSpPr>
              <a:spLocks noChangeArrowheads="1"/>
            </p:cNvSpPr>
            <p:nvPr/>
          </p:nvSpPr>
          <p:spPr bwMode="auto">
            <a:xfrm>
              <a:off x="63325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81" name="Rectangle 46"/>
            <p:cNvSpPr>
              <a:spLocks noChangeArrowheads="1"/>
            </p:cNvSpPr>
            <p:nvPr/>
          </p:nvSpPr>
          <p:spPr bwMode="auto">
            <a:xfrm>
              <a:off x="63325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82" name="Rectangle 49"/>
            <p:cNvSpPr>
              <a:spLocks noChangeArrowheads="1"/>
            </p:cNvSpPr>
            <p:nvPr/>
          </p:nvSpPr>
          <p:spPr bwMode="auto">
            <a:xfrm>
              <a:off x="67897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83" name="Rectangle 50"/>
            <p:cNvSpPr>
              <a:spLocks noChangeArrowheads="1"/>
            </p:cNvSpPr>
            <p:nvPr/>
          </p:nvSpPr>
          <p:spPr bwMode="auto">
            <a:xfrm>
              <a:off x="67897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84" name="Rectangle 51"/>
            <p:cNvSpPr>
              <a:spLocks noChangeArrowheads="1"/>
            </p:cNvSpPr>
            <p:nvPr/>
          </p:nvSpPr>
          <p:spPr bwMode="auto">
            <a:xfrm>
              <a:off x="5418138" y="24669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85" name="Rectangle 77"/>
            <p:cNvSpPr>
              <a:spLocks noChangeArrowheads="1"/>
            </p:cNvSpPr>
            <p:nvPr/>
          </p:nvSpPr>
          <p:spPr bwMode="auto">
            <a:xfrm>
              <a:off x="54181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86" name="Rectangle 80"/>
            <p:cNvSpPr>
              <a:spLocks noChangeArrowheads="1"/>
            </p:cNvSpPr>
            <p:nvPr/>
          </p:nvSpPr>
          <p:spPr bwMode="auto">
            <a:xfrm>
              <a:off x="4884738" y="25812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87" name="Rectangle 41"/>
            <p:cNvSpPr>
              <a:spLocks noChangeArrowheads="1"/>
            </p:cNvSpPr>
            <p:nvPr/>
          </p:nvSpPr>
          <p:spPr bwMode="auto">
            <a:xfrm>
              <a:off x="58753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88" name="Rectangle 42"/>
            <p:cNvSpPr>
              <a:spLocks noChangeArrowheads="1"/>
            </p:cNvSpPr>
            <p:nvPr/>
          </p:nvSpPr>
          <p:spPr bwMode="auto">
            <a:xfrm>
              <a:off x="58753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89" name="Rectangle 45"/>
            <p:cNvSpPr>
              <a:spLocks noChangeArrowheads="1"/>
            </p:cNvSpPr>
            <p:nvPr/>
          </p:nvSpPr>
          <p:spPr bwMode="auto">
            <a:xfrm>
              <a:off x="63325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90" name="Rectangle 46"/>
            <p:cNvSpPr>
              <a:spLocks noChangeArrowheads="1"/>
            </p:cNvSpPr>
            <p:nvPr/>
          </p:nvSpPr>
          <p:spPr bwMode="auto">
            <a:xfrm>
              <a:off x="63325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91" name="Rectangle 49"/>
            <p:cNvSpPr>
              <a:spLocks noChangeArrowheads="1"/>
            </p:cNvSpPr>
            <p:nvPr/>
          </p:nvSpPr>
          <p:spPr bwMode="auto">
            <a:xfrm>
              <a:off x="67897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92" name="Rectangle 50"/>
            <p:cNvSpPr>
              <a:spLocks noChangeArrowheads="1"/>
            </p:cNvSpPr>
            <p:nvPr/>
          </p:nvSpPr>
          <p:spPr bwMode="auto">
            <a:xfrm>
              <a:off x="67897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93" name="Rectangle 51"/>
            <p:cNvSpPr>
              <a:spLocks noChangeArrowheads="1"/>
            </p:cNvSpPr>
            <p:nvPr/>
          </p:nvSpPr>
          <p:spPr bwMode="auto">
            <a:xfrm>
              <a:off x="5418138" y="223996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94" name="Rectangle 77"/>
            <p:cNvSpPr>
              <a:spLocks noChangeArrowheads="1"/>
            </p:cNvSpPr>
            <p:nvPr/>
          </p:nvSpPr>
          <p:spPr bwMode="auto">
            <a:xfrm>
              <a:off x="5418138" y="23542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4995" name="Rectangle 41"/>
            <p:cNvSpPr>
              <a:spLocks noChangeArrowheads="1"/>
            </p:cNvSpPr>
            <p:nvPr/>
          </p:nvSpPr>
          <p:spPr bwMode="auto">
            <a:xfrm>
              <a:off x="58753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96" name="Rectangle 42"/>
            <p:cNvSpPr>
              <a:spLocks noChangeArrowheads="1"/>
            </p:cNvSpPr>
            <p:nvPr/>
          </p:nvSpPr>
          <p:spPr bwMode="auto">
            <a:xfrm>
              <a:off x="58753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97" name="Rectangle 45"/>
            <p:cNvSpPr>
              <a:spLocks noChangeArrowheads="1"/>
            </p:cNvSpPr>
            <p:nvPr/>
          </p:nvSpPr>
          <p:spPr bwMode="auto">
            <a:xfrm>
              <a:off x="63325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4998" name="Rectangle 46"/>
            <p:cNvSpPr>
              <a:spLocks noChangeArrowheads="1"/>
            </p:cNvSpPr>
            <p:nvPr/>
          </p:nvSpPr>
          <p:spPr bwMode="auto">
            <a:xfrm>
              <a:off x="63325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4999" name="Rectangle 49"/>
            <p:cNvSpPr>
              <a:spLocks noChangeArrowheads="1"/>
            </p:cNvSpPr>
            <p:nvPr/>
          </p:nvSpPr>
          <p:spPr bwMode="auto">
            <a:xfrm>
              <a:off x="67897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5000" name="Rectangle 50"/>
            <p:cNvSpPr>
              <a:spLocks noChangeArrowheads="1"/>
            </p:cNvSpPr>
            <p:nvPr/>
          </p:nvSpPr>
          <p:spPr bwMode="auto">
            <a:xfrm>
              <a:off x="67897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01" name="Rectangle 51"/>
            <p:cNvSpPr>
              <a:spLocks noChangeArrowheads="1"/>
            </p:cNvSpPr>
            <p:nvPr/>
          </p:nvSpPr>
          <p:spPr bwMode="auto">
            <a:xfrm>
              <a:off x="5418138" y="20129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02" name="Rectangle 77"/>
            <p:cNvSpPr>
              <a:spLocks noChangeArrowheads="1"/>
            </p:cNvSpPr>
            <p:nvPr/>
          </p:nvSpPr>
          <p:spPr bwMode="auto">
            <a:xfrm>
              <a:off x="5418138" y="212725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5003" name="Rectangle 41"/>
            <p:cNvSpPr>
              <a:spLocks noChangeArrowheads="1"/>
            </p:cNvSpPr>
            <p:nvPr/>
          </p:nvSpPr>
          <p:spPr bwMode="auto">
            <a:xfrm>
              <a:off x="58753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5004" name="Rectangle 42"/>
            <p:cNvSpPr>
              <a:spLocks noChangeArrowheads="1"/>
            </p:cNvSpPr>
            <p:nvPr/>
          </p:nvSpPr>
          <p:spPr bwMode="auto">
            <a:xfrm>
              <a:off x="5875338"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05" name="Rectangle 45"/>
            <p:cNvSpPr>
              <a:spLocks noChangeArrowheads="1"/>
            </p:cNvSpPr>
            <p:nvPr/>
          </p:nvSpPr>
          <p:spPr bwMode="auto">
            <a:xfrm>
              <a:off x="63325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5006" name="Rectangle 49"/>
            <p:cNvSpPr>
              <a:spLocks noChangeArrowheads="1"/>
            </p:cNvSpPr>
            <p:nvPr/>
          </p:nvSpPr>
          <p:spPr bwMode="auto">
            <a:xfrm>
              <a:off x="67897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5007" name="Rectangle 50"/>
            <p:cNvSpPr>
              <a:spLocks noChangeArrowheads="1"/>
            </p:cNvSpPr>
            <p:nvPr/>
          </p:nvSpPr>
          <p:spPr bwMode="auto">
            <a:xfrm>
              <a:off x="6789738"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08" name="Rectangle 51"/>
            <p:cNvSpPr>
              <a:spLocks noChangeArrowheads="1"/>
            </p:cNvSpPr>
            <p:nvPr/>
          </p:nvSpPr>
          <p:spPr bwMode="auto">
            <a:xfrm>
              <a:off x="5418138" y="17859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09" name="Rectangle 622"/>
            <p:cNvSpPr>
              <a:spLocks noChangeArrowheads="1"/>
            </p:cNvSpPr>
            <p:nvPr/>
          </p:nvSpPr>
          <p:spPr bwMode="auto">
            <a:xfrm>
              <a:off x="5418138" y="19002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5010" name="Rectangle 49"/>
            <p:cNvSpPr>
              <a:spLocks noChangeArrowheads="1"/>
            </p:cNvSpPr>
            <p:nvPr/>
          </p:nvSpPr>
          <p:spPr bwMode="auto">
            <a:xfrm>
              <a:off x="6789738"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5011" name="Rectangle 50"/>
            <p:cNvSpPr>
              <a:spLocks noChangeArrowheads="1"/>
            </p:cNvSpPr>
            <p:nvPr/>
          </p:nvSpPr>
          <p:spPr bwMode="auto">
            <a:xfrm>
              <a:off x="6789738"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12" name="Rectangle 51"/>
            <p:cNvSpPr>
              <a:spLocks noChangeArrowheads="1"/>
            </p:cNvSpPr>
            <p:nvPr/>
          </p:nvSpPr>
          <p:spPr bwMode="auto">
            <a:xfrm>
              <a:off x="5418138" y="15589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13" name="Rectangle 628"/>
            <p:cNvSpPr>
              <a:spLocks noChangeArrowheads="1"/>
            </p:cNvSpPr>
            <p:nvPr/>
          </p:nvSpPr>
          <p:spPr bwMode="auto">
            <a:xfrm>
              <a:off x="5418138" y="16732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5014" name="Rectangle 47"/>
            <p:cNvSpPr>
              <a:spLocks noChangeArrowheads="1"/>
            </p:cNvSpPr>
            <p:nvPr/>
          </p:nvSpPr>
          <p:spPr bwMode="auto">
            <a:xfrm>
              <a:off x="4876800" y="247808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5015" name="Rectangle 47"/>
            <p:cNvSpPr>
              <a:spLocks noChangeArrowheads="1"/>
            </p:cNvSpPr>
            <p:nvPr/>
          </p:nvSpPr>
          <p:spPr bwMode="auto">
            <a:xfrm>
              <a:off x="7251700" y="25876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5016" name="Rectangle 632"/>
            <p:cNvSpPr>
              <a:spLocks noChangeArrowheads="1"/>
            </p:cNvSpPr>
            <p:nvPr/>
          </p:nvSpPr>
          <p:spPr bwMode="auto">
            <a:xfrm>
              <a:off x="7251700" y="27003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17" name="Rectangle 47"/>
            <p:cNvSpPr>
              <a:spLocks noChangeArrowheads="1"/>
            </p:cNvSpPr>
            <p:nvPr/>
          </p:nvSpPr>
          <p:spPr bwMode="auto">
            <a:xfrm>
              <a:off x="7251700" y="23606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5018" name="Rectangle 634"/>
            <p:cNvSpPr>
              <a:spLocks noChangeArrowheads="1"/>
            </p:cNvSpPr>
            <p:nvPr/>
          </p:nvSpPr>
          <p:spPr bwMode="auto">
            <a:xfrm>
              <a:off x="7251700" y="24733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19" name="Rectangle 47"/>
            <p:cNvSpPr>
              <a:spLocks noChangeArrowheads="1"/>
            </p:cNvSpPr>
            <p:nvPr/>
          </p:nvSpPr>
          <p:spPr bwMode="auto">
            <a:xfrm>
              <a:off x="7251700" y="21336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5020" name="Rectangle 636"/>
            <p:cNvSpPr>
              <a:spLocks noChangeArrowheads="1"/>
            </p:cNvSpPr>
            <p:nvPr/>
          </p:nvSpPr>
          <p:spPr bwMode="auto">
            <a:xfrm>
              <a:off x="7251700" y="22463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21" name="Rectangle 51"/>
            <p:cNvSpPr>
              <a:spLocks noChangeArrowheads="1"/>
            </p:cNvSpPr>
            <p:nvPr/>
          </p:nvSpPr>
          <p:spPr bwMode="auto">
            <a:xfrm>
              <a:off x="7251700" y="190658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5022" name="Rectangle 638"/>
            <p:cNvSpPr>
              <a:spLocks noChangeArrowheads="1"/>
            </p:cNvSpPr>
            <p:nvPr/>
          </p:nvSpPr>
          <p:spPr bwMode="auto">
            <a:xfrm>
              <a:off x="7251700" y="20193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23" name="Rectangle 49"/>
            <p:cNvSpPr>
              <a:spLocks noChangeArrowheads="1"/>
            </p:cNvSpPr>
            <p:nvPr/>
          </p:nvSpPr>
          <p:spPr bwMode="auto">
            <a:xfrm>
              <a:off x="7239000" y="428148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24" name="Rectangle 50"/>
            <p:cNvSpPr>
              <a:spLocks noChangeArrowheads="1"/>
            </p:cNvSpPr>
            <p:nvPr/>
          </p:nvSpPr>
          <p:spPr bwMode="auto">
            <a:xfrm>
              <a:off x="7239000" y="416877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5025" name="Rectangle 49"/>
            <p:cNvSpPr>
              <a:spLocks noChangeArrowheads="1"/>
            </p:cNvSpPr>
            <p:nvPr/>
          </p:nvSpPr>
          <p:spPr bwMode="auto">
            <a:xfrm>
              <a:off x="7239000" y="405447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26" name="Rectangle 50"/>
            <p:cNvSpPr>
              <a:spLocks noChangeArrowheads="1"/>
            </p:cNvSpPr>
            <p:nvPr/>
          </p:nvSpPr>
          <p:spPr bwMode="auto">
            <a:xfrm>
              <a:off x="7239000" y="394176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5027" name="Rectangle 49"/>
            <p:cNvSpPr>
              <a:spLocks noChangeArrowheads="1"/>
            </p:cNvSpPr>
            <p:nvPr/>
          </p:nvSpPr>
          <p:spPr bwMode="auto">
            <a:xfrm>
              <a:off x="7246938" y="384175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28" name="Rectangle 50"/>
            <p:cNvSpPr>
              <a:spLocks noChangeArrowheads="1"/>
            </p:cNvSpPr>
            <p:nvPr/>
          </p:nvSpPr>
          <p:spPr bwMode="auto">
            <a:xfrm>
              <a:off x="7246938" y="3729038"/>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5029" name="Rectangle 49"/>
            <p:cNvSpPr>
              <a:spLocks noChangeArrowheads="1"/>
            </p:cNvSpPr>
            <p:nvPr/>
          </p:nvSpPr>
          <p:spPr bwMode="auto">
            <a:xfrm>
              <a:off x="7246938" y="3614738"/>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30" name="Rectangle 50"/>
            <p:cNvSpPr>
              <a:spLocks noChangeArrowheads="1"/>
            </p:cNvSpPr>
            <p:nvPr/>
          </p:nvSpPr>
          <p:spPr bwMode="auto">
            <a:xfrm>
              <a:off x="7246938" y="3502025"/>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5031" name="Rectangle 49"/>
            <p:cNvSpPr>
              <a:spLocks noChangeArrowheads="1"/>
            </p:cNvSpPr>
            <p:nvPr/>
          </p:nvSpPr>
          <p:spPr bwMode="auto">
            <a:xfrm>
              <a:off x="7246938" y="3387725"/>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32" name="Rectangle 50"/>
            <p:cNvSpPr>
              <a:spLocks noChangeArrowheads="1"/>
            </p:cNvSpPr>
            <p:nvPr/>
          </p:nvSpPr>
          <p:spPr bwMode="auto">
            <a:xfrm>
              <a:off x="7246938" y="3275013"/>
              <a:ext cx="304800" cy="112712"/>
            </a:xfrm>
            <a:prstGeom prst="rect">
              <a:avLst/>
            </a:prstGeom>
            <a:solidFill>
              <a:srgbClr val="99CC00"/>
            </a:solidFill>
            <a:ln w="9525">
              <a:solidFill>
                <a:schemeClr val="tx1"/>
              </a:solidFill>
              <a:round/>
              <a:headEnd/>
              <a:tailEnd/>
            </a:ln>
          </p:spPr>
          <p:txBody>
            <a:bodyPr/>
            <a:lstStyle/>
            <a:p>
              <a:endParaRPr lang="en-US" sz="1400"/>
            </a:p>
          </p:txBody>
        </p:sp>
        <p:sp>
          <p:nvSpPr>
            <p:cNvPr id="75033" name="Rectangle 49"/>
            <p:cNvSpPr>
              <a:spLocks noChangeArrowheads="1"/>
            </p:cNvSpPr>
            <p:nvPr/>
          </p:nvSpPr>
          <p:spPr bwMode="auto">
            <a:xfrm>
              <a:off x="7246938" y="3160713"/>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34" name="Rectangle 50"/>
            <p:cNvSpPr>
              <a:spLocks noChangeArrowheads="1"/>
            </p:cNvSpPr>
            <p:nvPr/>
          </p:nvSpPr>
          <p:spPr bwMode="auto">
            <a:xfrm>
              <a:off x="7246938" y="3048000"/>
              <a:ext cx="304800" cy="112713"/>
            </a:xfrm>
            <a:prstGeom prst="rect">
              <a:avLst/>
            </a:prstGeom>
            <a:solidFill>
              <a:srgbClr val="99CC00"/>
            </a:solidFill>
            <a:ln w="9525">
              <a:solidFill>
                <a:schemeClr val="tx1"/>
              </a:solidFill>
              <a:round/>
              <a:headEnd/>
              <a:tailEnd/>
            </a:ln>
          </p:spPr>
          <p:txBody>
            <a:bodyPr/>
            <a:lstStyle/>
            <a:p>
              <a:endParaRPr lang="en-US" sz="1400"/>
            </a:p>
          </p:txBody>
        </p:sp>
        <p:sp>
          <p:nvSpPr>
            <p:cNvPr id="75035" name="Rectangle 49"/>
            <p:cNvSpPr>
              <a:spLocks noChangeArrowheads="1"/>
            </p:cNvSpPr>
            <p:nvPr/>
          </p:nvSpPr>
          <p:spPr bwMode="auto">
            <a:xfrm>
              <a:off x="7246938" y="2933700"/>
              <a:ext cx="304800" cy="114300"/>
            </a:xfrm>
            <a:prstGeom prst="rect">
              <a:avLst/>
            </a:prstGeom>
            <a:solidFill>
              <a:srgbClr val="99CC00"/>
            </a:solidFill>
            <a:ln w="9525">
              <a:solidFill>
                <a:schemeClr val="tx1"/>
              </a:solidFill>
              <a:round/>
              <a:headEnd/>
              <a:tailEnd/>
            </a:ln>
          </p:spPr>
          <p:txBody>
            <a:bodyPr/>
            <a:lstStyle/>
            <a:p>
              <a:endParaRPr lang="en-US" sz="1400"/>
            </a:p>
          </p:txBody>
        </p:sp>
        <p:sp>
          <p:nvSpPr>
            <p:cNvPr id="75036" name="Rectangle 50"/>
            <p:cNvSpPr>
              <a:spLocks noChangeArrowheads="1"/>
            </p:cNvSpPr>
            <p:nvPr/>
          </p:nvSpPr>
          <p:spPr bwMode="auto">
            <a:xfrm>
              <a:off x="7246938" y="2820988"/>
              <a:ext cx="304800" cy="112712"/>
            </a:xfrm>
            <a:prstGeom prst="rect">
              <a:avLst/>
            </a:prstGeom>
            <a:solidFill>
              <a:srgbClr val="99CC00"/>
            </a:solidFill>
            <a:ln w="9525">
              <a:solidFill>
                <a:schemeClr val="tx1"/>
              </a:solidFill>
              <a:round/>
              <a:headEnd/>
              <a:tailEnd/>
            </a:ln>
          </p:spPr>
          <p:txBody>
            <a:bodyPr/>
            <a:lstStyle/>
            <a:p>
              <a:endParaRPr lang="en-US" sz="1400"/>
            </a:p>
          </p:txBody>
        </p:sp>
      </p:grpSp>
      <p:grpSp>
        <p:nvGrpSpPr>
          <p:cNvPr id="74756" name="Group 28"/>
          <p:cNvGrpSpPr>
            <a:grpSpLocks/>
          </p:cNvGrpSpPr>
          <p:nvPr/>
        </p:nvGrpSpPr>
        <p:grpSpPr bwMode="auto">
          <a:xfrm>
            <a:off x="4686300" y="4872038"/>
            <a:ext cx="3619500" cy="1071562"/>
            <a:chOff x="5969000" y="3022600"/>
            <a:chExt cx="3619500" cy="1068994"/>
          </a:xfrm>
        </p:grpSpPr>
        <p:sp>
          <p:nvSpPr>
            <p:cNvPr id="74767" name="TextBox 6"/>
            <p:cNvSpPr txBox="1">
              <a:spLocks noChangeArrowheads="1"/>
            </p:cNvSpPr>
            <p:nvPr/>
          </p:nvSpPr>
          <p:spPr bwMode="auto">
            <a:xfrm>
              <a:off x="6680200" y="3723074"/>
              <a:ext cx="2908300" cy="368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…thus…</a:t>
              </a:r>
              <a:endParaRPr lang="en-US" sz="1800">
                <a:solidFill>
                  <a:srgbClr val="FF9900"/>
                </a:solidFill>
              </a:endParaRPr>
            </a:p>
          </p:txBody>
        </p:sp>
        <p:grpSp>
          <p:nvGrpSpPr>
            <p:cNvPr id="74768" name="Group 21"/>
            <p:cNvGrpSpPr>
              <a:grpSpLocks/>
            </p:cNvGrpSpPr>
            <p:nvPr/>
          </p:nvGrpSpPr>
          <p:grpSpPr bwMode="auto">
            <a:xfrm>
              <a:off x="5969000" y="3022600"/>
              <a:ext cx="762000" cy="928569"/>
              <a:chOff x="5969000" y="3022600"/>
              <a:chExt cx="762000" cy="928569"/>
            </a:xfrm>
          </p:grpSpPr>
          <p:cxnSp>
            <p:nvCxnSpPr>
              <p:cNvPr id="74769" name="Straight Connector 18"/>
              <p:cNvCxnSpPr>
                <a:cxnSpLocks noChangeShapeType="1"/>
              </p:cNvCxnSpPr>
              <p:nvPr/>
            </p:nvCxnSpPr>
            <p:spPr bwMode="auto">
              <a:xfrm rot="16200000" flipV="1">
                <a:off x="5948422" y="3168591"/>
                <a:ext cx="853956" cy="7112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74770" name="Oval 19"/>
              <p:cNvSpPr>
                <a:spLocks noChangeArrowheads="1"/>
              </p:cNvSpPr>
              <p:nvPr/>
            </p:nvSpPr>
            <p:spPr bwMode="auto">
              <a:xfrm rot="10800000">
                <a:off x="5969000" y="3022600"/>
                <a:ext cx="152400" cy="15240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74757" name="Group 1298"/>
          <p:cNvGrpSpPr>
            <a:grpSpLocks/>
          </p:cNvGrpSpPr>
          <p:nvPr/>
        </p:nvGrpSpPr>
        <p:grpSpPr bwMode="auto">
          <a:xfrm>
            <a:off x="4267200" y="228600"/>
            <a:ext cx="4572000" cy="4343400"/>
            <a:chOff x="4267200" y="228600"/>
            <a:chExt cx="4572000" cy="4343400"/>
          </a:xfrm>
        </p:grpSpPr>
        <p:grpSp>
          <p:nvGrpSpPr>
            <p:cNvPr id="74760" name="Group 28"/>
            <p:cNvGrpSpPr>
              <a:grpSpLocks/>
            </p:cNvGrpSpPr>
            <p:nvPr/>
          </p:nvGrpSpPr>
          <p:grpSpPr bwMode="auto">
            <a:xfrm>
              <a:off x="5334000" y="3368680"/>
              <a:ext cx="3505200" cy="1203320"/>
              <a:chOff x="5969000" y="1974326"/>
              <a:chExt cx="3505200" cy="1200674"/>
            </a:xfrm>
          </p:grpSpPr>
          <p:sp>
            <p:nvSpPr>
              <p:cNvPr id="74763" name="TextBox 6"/>
              <p:cNvSpPr txBox="1">
                <a:spLocks noChangeArrowheads="1"/>
              </p:cNvSpPr>
              <p:nvPr/>
            </p:nvSpPr>
            <p:spPr bwMode="auto">
              <a:xfrm>
                <a:off x="6870700" y="1974326"/>
                <a:ext cx="2603500" cy="6449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1800" b="0"/>
                  <a:t>this </a:t>
                </a:r>
                <a:r>
                  <a:rPr lang="en-US" sz="1800">
                    <a:solidFill>
                      <a:srgbClr val="99CC00"/>
                    </a:solidFill>
                  </a:rPr>
                  <a:t>does seem not unlikely…</a:t>
                </a:r>
              </a:p>
            </p:txBody>
          </p:sp>
          <p:grpSp>
            <p:nvGrpSpPr>
              <p:cNvPr id="74764" name="Group 21"/>
              <p:cNvGrpSpPr>
                <a:grpSpLocks/>
              </p:cNvGrpSpPr>
              <p:nvPr/>
            </p:nvGrpSpPr>
            <p:grpSpPr bwMode="auto">
              <a:xfrm>
                <a:off x="5969000" y="2324842"/>
                <a:ext cx="901700" cy="850158"/>
                <a:chOff x="5969000" y="2324842"/>
                <a:chExt cx="901700" cy="850158"/>
              </a:xfrm>
            </p:grpSpPr>
            <p:cxnSp>
              <p:nvCxnSpPr>
                <p:cNvPr id="74765" name="Straight Connector 18"/>
                <p:cNvCxnSpPr>
                  <a:cxnSpLocks noChangeShapeType="1"/>
                </p:cNvCxnSpPr>
                <p:nvPr/>
              </p:nvCxnSpPr>
              <p:spPr bwMode="auto">
                <a:xfrm rot="10800000" flipV="1">
                  <a:off x="6019800" y="2324842"/>
                  <a:ext cx="850900" cy="77237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74766" name="Oval 19"/>
                <p:cNvSpPr>
                  <a:spLocks noChangeArrowheads="1"/>
                </p:cNvSpPr>
                <p:nvPr/>
              </p:nvSpPr>
              <p:spPr bwMode="auto">
                <a:xfrm rot="10800000">
                  <a:off x="5969000" y="3022600"/>
                  <a:ext cx="152400" cy="152400"/>
                </a:xfrm>
                <a:prstGeom prst="ellipse">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sp>
          <p:nvSpPr>
            <p:cNvPr id="1297" name="Rounded Rectangle 1296"/>
            <p:cNvSpPr/>
            <p:nvPr/>
          </p:nvSpPr>
          <p:spPr bwMode="auto">
            <a:xfrm>
              <a:off x="4267200" y="228600"/>
              <a:ext cx="1447800" cy="838200"/>
            </a:xfrm>
            <a:prstGeom prst="roundRect">
              <a:avLst>
                <a:gd name="adj" fmla="val 50000"/>
              </a:avLst>
            </a:prstGeom>
            <a:noFill/>
            <a:ln w="76200" cap="flat" cmpd="sng" algn="ctr">
              <a:solidFill>
                <a:srgbClr val="99CC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sp>
          <p:nvSpPr>
            <p:cNvPr id="1304" name="Rounded Rectangle 1303"/>
            <p:cNvSpPr/>
            <p:nvPr/>
          </p:nvSpPr>
          <p:spPr bwMode="auto">
            <a:xfrm>
              <a:off x="6477000" y="228600"/>
              <a:ext cx="1447800" cy="838200"/>
            </a:xfrm>
            <a:prstGeom prst="roundRect">
              <a:avLst>
                <a:gd name="adj" fmla="val 50000"/>
              </a:avLst>
            </a:prstGeom>
            <a:noFill/>
            <a:ln w="76200" cap="flat" cmpd="sng" algn="ctr">
              <a:solidFill>
                <a:srgbClr val="99CC00"/>
              </a:solidFill>
              <a:prstDash val="solid"/>
              <a:round/>
              <a:headEnd type="none" w="med" len="med"/>
              <a:tailEnd type="none" w="med" len="med"/>
            </a:ln>
            <a:effectLst>
              <a:outerShdw blurRad="101600" dist="101600" dir="2700000" algn="tl" rotWithShape="0">
                <a:srgbClr val="000000">
                  <a:alpha val="43000"/>
                </a:srgbClr>
              </a:outerShdw>
            </a:effectLst>
          </p:spPr>
          <p:txBody>
            <a:bodyPr/>
            <a:lstStyle/>
            <a:p>
              <a:endParaRPr lang="en-US"/>
            </a:p>
          </p:txBody>
        </p:sp>
      </p:grpSp>
      <p:sp>
        <p:nvSpPr>
          <p:cNvPr id="74758" name="Rectangle 1304"/>
          <p:cNvSpPr>
            <a:spLocks noChangeArrowheads="1"/>
          </p:cNvSpPr>
          <p:nvPr/>
        </p:nvSpPr>
        <p:spPr bwMode="auto">
          <a:xfrm>
            <a:off x="6400800" y="5562600"/>
            <a:ext cx="10175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solidFill>
                  <a:srgbClr val="FF9900"/>
                </a:solidFill>
              </a:rPr>
              <a:t>no thus</a:t>
            </a:r>
            <a:endParaRPr lang="en-US"/>
          </a:p>
        </p:txBody>
      </p:sp>
      <p:sp>
        <p:nvSpPr>
          <p:cNvPr id="74759" name="TextBox 9"/>
          <p:cNvSpPr txBox="1">
            <a:spLocks noChangeArrowheads="1"/>
          </p:cNvSpPr>
          <p:nvPr/>
        </p:nvSpPr>
        <p:spPr bwMode="auto">
          <a:xfrm>
            <a:off x="0" y="5983288"/>
            <a:ext cx="9144000" cy="646112"/>
          </a:xfrm>
          <a:prstGeom prst="rect">
            <a:avLst/>
          </a:prstGeom>
          <a:solidFill>
            <a:schemeClr val="tx1">
              <a:alpha val="5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16000">
            <a:spAutoFit/>
          </a:bodyPr>
          <a:lstStyle>
            <a:lvl1pPr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eaLnBrk="1" hangingPunct="1"/>
            <a:r>
              <a:rPr lang="en-US" sz="3600" dirty="0">
                <a:solidFill>
                  <a:srgbClr val="FF9900"/>
                </a:solidFill>
                <a:sym typeface="Wingdings" charset="0"/>
              </a:rPr>
              <a:t>you cannot</a:t>
            </a:r>
            <a:endParaRPr lang="en-US" sz="3600" dirty="0">
              <a:solidFill>
                <a:srgbClr val="FF9900"/>
              </a:solidFill>
            </a:endParaRPr>
          </a:p>
        </p:txBody>
      </p:sp>
      <p:sp>
        <p:nvSpPr>
          <p:cNvPr id="2" name="Slide Number Placeholder 1">
            <a:extLst>
              <a:ext uri="{FF2B5EF4-FFF2-40B4-BE49-F238E27FC236}">
                <a16:creationId xmlns:a16="http://schemas.microsoft.com/office/drawing/2014/main" id="{60E9A8AB-A915-4646-A9A0-D35FEA801342}"/>
              </a:ext>
            </a:extLst>
          </p:cNvPr>
          <p:cNvSpPr>
            <a:spLocks noGrp="1"/>
          </p:cNvSpPr>
          <p:nvPr>
            <p:ph type="sldNum" sz="quarter" idx="12"/>
          </p:nvPr>
        </p:nvSpPr>
        <p:spPr/>
        <p:txBody>
          <a:bodyPr/>
          <a:lstStyle/>
          <a:p>
            <a:fld id="{803C33BC-767D-8845-BB2C-A473FB4A7552}" type="slidenum">
              <a:rPr lang="en-US" smtClean="0"/>
              <a:pPr/>
              <a:t>92</a:t>
            </a:fld>
            <a:endParaRPr lang="en-US"/>
          </a:p>
        </p:txBody>
      </p:sp>
    </p:spTree>
    <p:extLst>
      <p:ext uri="{BB962C8B-B14F-4D97-AF65-F5344CB8AC3E}">
        <p14:creationId xmlns:p14="http://schemas.microsoft.com/office/powerpoint/2010/main" val="12632212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525963"/>
          </a:xfrm>
        </p:spPr>
        <p:txBody>
          <a:bodyPr/>
          <a:lstStyle/>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endParaRPr lang="en-US" dirty="0">
              <a:latin typeface="Arial" charset="0"/>
              <a:cs typeface="Arial" charset="0"/>
            </a:endParaRPr>
          </a:p>
          <a:p>
            <a:r>
              <a:rPr lang="en-US" dirty="0">
                <a:latin typeface="Arial" charset="0"/>
                <a:cs typeface="Arial" charset="0"/>
              </a:rPr>
              <a:t>how to report non-significant results:</a:t>
            </a:r>
          </a:p>
          <a:p>
            <a:r>
              <a:rPr lang="ja-JP" altLang="en-US">
                <a:latin typeface="Arial" charset="0"/>
                <a:cs typeface="Arial" charset="0"/>
              </a:rPr>
              <a:t>“</a:t>
            </a:r>
            <a:r>
              <a:rPr lang="en-US" dirty="0">
                <a:latin typeface="Arial" charset="0"/>
                <a:cs typeface="Arial" charset="0"/>
              </a:rPr>
              <a:t>our test did not </a:t>
            </a:r>
            <a:r>
              <a:rPr lang="en-US" dirty="0">
                <a:solidFill>
                  <a:srgbClr val="99CC00"/>
                </a:solidFill>
                <a:latin typeface="Arial Black" charset="0"/>
                <a:cs typeface="Arial Black" charset="0"/>
              </a:rPr>
              <a:t>find </a:t>
            </a:r>
            <a:r>
              <a:rPr lang="en-US" dirty="0">
                <a:latin typeface="Arial" charset="0"/>
                <a:cs typeface="Arial" charset="0"/>
              </a:rPr>
              <a:t>a significant difference</a:t>
            </a:r>
            <a:r>
              <a:rPr lang="ja-JP" altLang="en-US">
                <a:latin typeface="Arial" charset="0"/>
                <a:cs typeface="Arial" charset="0"/>
              </a:rPr>
              <a:t>”</a:t>
            </a:r>
            <a:endParaRPr lang="en-US" dirty="0">
              <a:latin typeface="Arial" charset="0"/>
              <a:cs typeface="Arial" charset="0"/>
            </a:endParaRPr>
          </a:p>
          <a:p>
            <a:endParaRPr lang="en-US" dirty="0">
              <a:latin typeface="Arial" charset="0"/>
              <a:cs typeface="Arial" charset="0"/>
            </a:endParaRPr>
          </a:p>
        </p:txBody>
      </p:sp>
      <p:sp>
        <p:nvSpPr>
          <p:cNvPr id="2" name="Slide Number Placeholder 1">
            <a:extLst>
              <a:ext uri="{FF2B5EF4-FFF2-40B4-BE49-F238E27FC236}">
                <a16:creationId xmlns:a16="http://schemas.microsoft.com/office/drawing/2014/main" id="{D3011F6C-F0F4-EF40-9DED-AB66E0E36157}"/>
              </a:ext>
            </a:extLst>
          </p:cNvPr>
          <p:cNvSpPr>
            <a:spLocks noGrp="1"/>
          </p:cNvSpPr>
          <p:nvPr>
            <p:ph type="sldNum" sz="quarter" idx="12"/>
          </p:nvPr>
        </p:nvSpPr>
        <p:spPr/>
        <p:txBody>
          <a:bodyPr/>
          <a:lstStyle/>
          <a:p>
            <a:fld id="{803C33BC-767D-8845-BB2C-A473FB4A7552}" type="slidenum">
              <a:rPr lang="en-US" smtClean="0"/>
              <a:pPr/>
              <a:t>93</a:t>
            </a:fld>
            <a:endParaRPr lang="en-US"/>
          </a:p>
        </p:txBody>
      </p:sp>
    </p:spTree>
    <p:extLst>
      <p:ext uri="{BB962C8B-B14F-4D97-AF65-F5344CB8AC3E}">
        <p14:creationId xmlns:p14="http://schemas.microsoft.com/office/powerpoint/2010/main" val="4218435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Content Placeholder 2"/>
          <p:cNvSpPr>
            <a:spLocks noGrp="1"/>
          </p:cNvSpPr>
          <p:nvPr>
            <p:ph idx="1"/>
          </p:nvPr>
        </p:nvSpPr>
        <p:spPr>
          <a:xfrm>
            <a:off x="685800" y="3581400"/>
            <a:ext cx="8229600" cy="4525963"/>
          </a:xfrm>
        </p:spPr>
        <p:txBody>
          <a:bodyPr/>
          <a:lstStyle/>
          <a:p>
            <a:pPr algn="r">
              <a:lnSpc>
                <a:spcPct val="80000"/>
              </a:lnSpc>
            </a:pPr>
            <a:endParaRPr lang="en-US" sz="7000" dirty="0">
              <a:solidFill>
                <a:srgbClr val="A6A6A6"/>
              </a:solidFill>
              <a:latin typeface="Arial" charset="0"/>
              <a:cs typeface="Arial" charset="0"/>
            </a:endParaRPr>
          </a:p>
          <a:p>
            <a:pPr algn="r">
              <a:lnSpc>
                <a:spcPct val="80000"/>
              </a:lnSpc>
            </a:pPr>
            <a:endParaRPr lang="en-US" sz="7000" dirty="0">
              <a:solidFill>
                <a:srgbClr val="A6A6A6"/>
              </a:solidFill>
              <a:latin typeface="Arial" charset="0"/>
              <a:cs typeface="Arial" charset="0"/>
            </a:endParaRPr>
          </a:p>
          <a:p>
            <a:pPr algn="r">
              <a:lnSpc>
                <a:spcPct val="80000"/>
              </a:lnSpc>
            </a:pPr>
            <a:r>
              <a:rPr lang="en-US" sz="7000" b="1" dirty="0">
                <a:solidFill>
                  <a:srgbClr val="A6A6A6"/>
                </a:solidFill>
                <a:latin typeface="Arial" charset="0"/>
                <a:cs typeface="Arial" charset="0"/>
              </a:rPr>
              <a:t>practically</a:t>
            </a:r>
          </a:p>
        </p:txBody>
      </p:sp>
      <p:sp>
        <p:nvSpPr>
          <p:cNvPr id="2" name="Slide Number Placeholder 1">
            <a:extLst>
              <a:ext uri="{FF2B5EF4-FFF2-40B4-BE49-F238E27FC236}">
                <a16:creationId xmlns:a16="http://schemas.microsoft.com/office/drawing/2014/main" id="{C9B0C5DE-1414-254D-A953-F43B787216F1}"/>
              </a:ext>
            </a:extLst>
          </p:cNvPr>
          <p:cNvSpPr>
            <a:spLocks noGrp="1"/>
          </p:cNvSpPr>
          <p:nvPr>
            <p:ph type="sldNum" sz="quarter" idx="12"/>
          </p:nvPr>
        </p:nvSpPr>
        <p:spPr/>
        <p:txBody>
          <a:bodyPr/>
          <a:lstStyle/>
          <a:p>
            <a:fld id="{803C33BC-767D-8845-BB2C-A473FB4A7552}" type="slidenum">
              <a:rPr lang="en-US" smtClean="0"/>
              <a:pPr/>
              <a:t>94</a:t>
            </a:fld>
            <a:endParaRPr lang="en-US"/>
          </a:p>
        </p:txBody>
      </p:sp>
    </p:spTree>
    <p:extLst>
      <p:ext uri="{BB962C8B-B14F-4D97-AF65-F5344CB8AC3E}">
        <p14:creationId xmlns:p14="http://schemas.microsoft.com/office/powerpoint/2010/main" val="31833025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Content Placeholder 2"/>
          <p:cNvSpPr>
            <a:spLocks noGrp="1"/>
          </p:cNvSpPr>
          <p:nvPr>
            <p:ph idx="1"/>
          </p:nvPr>
        </p:nvSpPr>
        <p:spPr>
          <a:xfrm>
            <a:off x="228600" y="1049338"/>
            <a:ext cx="8686800" cy="4525962"/>
          </a:xfrm>
        </p:spPr>
        <p:txBody>
          <a:bodyPr/>
          <a:lstStyle/>
          <a:p>
            <a:r>
              <a:rPr lang="en-US" dirty="0">
                <a:latin typeface="Arial" charset="0"/>
                <a:cs typeface="Arial" charset="0"/>
              </a:rPr>
              <a:t>you want to test the effect of </a:t>
            </a:r>
            <a:r>
              <a:rPr lang="en-US" b="1" dirty="0">
                <a:solidFill>
                  <a:srgbClr val="99CC00"/>
                </a:solidFill>
                <a:latin typeface="Arial" charset="0"/>
                <a:cs typeface="Arial" charset="0"/>
              </a:rPr>
              <a:t>two soporific drugs (independent variable) </a:t>
            </a:r>
            <a:r>
              <a:rPr lang="en-US" dirty="0">
                <a:latin typeface="Arial" charset="0"/>
                <a:cs typeface="Arial" charset="0"/>
              </a:rPr>
              <a:t>on </a:t>
            </a:r>
            <a:r>
              <a:rPr lang="en-US" b="1" dirty="0">
                <a:solidFill>
                  <a:srgbClr val="99CC00"/>
                </a:solidFill>
                <a:latin typeface="Arial" charset="0"/>
                <a:cs typeface="Arial" charset="0"/>
              </a:rPr>
              <a:t>amount of sleep(dependent variable)</a:t>
            </a:r>
            <a:r>
              <a:rPr lang="en-US" dirty="0">
                <a:latin typeface="Arial" charset="0"/>
                <a:cs typeface="Arial" charset="0"/>
              </a:rPr>
              <a:t>. You take 10 participants and make then sleep to get their basic (control) sleep time. Then you give them drug 1 and note the difference of sleep time. You do the same for drug 2.</a:t>
            </a:r>
            <a:endParaRPr lang="en-US" b="1" dirty="0">
              <a:solidFill>
                <a:srgbClr val="99CC00"/>
              </a:solidFill>
              <a:latin typeface="Arial" charset="0"/>
              <a:cs typeface="Arial" charset="0"/>
            </a:endParaRPr>
          </a:p>
          <a:p>
            <a:endParaRPr lang="en-US" dirty="0">
              <a:latin typeface="Arial" charset="0"/>
              <a:cs typeface="Arial" charset="0"/>
            </a:endParaRPr>
          </a:p>
        </p:txBody>
      </p:sp>
      <p:sp>
        <p:nvSpPr>
          <p:cNvPr id="2" name="Rectangle 1">
            <a:extLst>
              <a:ext uri="{FF2B5EF4-FFF2-40B4-BE49-F238E27FC236}">
                <a16:creationId xmlns:a16="http://schemas.microsoft.com/office/drawing/2014/main" id="{9DAC5924-5BAD-EC49-8819-91F584755ED9}"/>
              </a:ext>
            </a:extLst>
          </p:cNvPr>
          <p:cNvSpPr/>
          <p:nvPr/>
        </p:nvSpPr>
        <p:spPr>
          <a:xfrm>
            <a:off x="4648200" y="3505199"/>
            <a:ext cx="4572000" cy="3139321"/>
          </a:xfrm>
          <a:prstGeom prst="rect">
            <a:avLst/>
          </a:prstGeom>
        </p:spPr>
        <p:txBody>
          <a:bodyPr>
            <a:spAutoFit/>
          </a:bodyPr>
          <a:lstStyle/>
          <a:p>
            <a:r>
              <a:rPr lang="en-US" b="0" dirty="0"/>
              <a:t>sleep extra drug 2</a:t>
            </a:r>
          </a:p>
          <a:p>
            <a:r>
              <a:rPr lang="en-US" b="0" dirty="0"/>
              <a:t>1   1.9    </a:t>
            </a:r>
          </a:p>
          <a:p>
            <a:r>
              <a:rPr lang="en-US" b="0" dirty="0"/>
              <a:t>2   0.8    </a:t>
            </a:r>
          </a:p>
          <a:p>
            <a:r>
              <a:rPr lang="en-US" b="0" dirty="0"/>
              <a:t>3   1.1     </a:t>
            </a:r>
          </a:p>
          <a:p>
            <a:r>
              <a:rPr lang="en-US" b="0" dirty="0"/>
              <a:t>4   0.1     </a:t>
            </a:r>
          </a:p>
          <a:p>
            <a:r>
              <a:rPr lang="en-US" b="0" dirty="0"/>
              <a:t>5  -0.1       </a:t>
            </a:r>
          </a:p>
          <a:p>
            <a:r>
              <a:rPr lang="en-US" b="0" dirty="0"/>
              <a:t>6   4.4      </a:t>
            </a:r>
          </a:p>
          <a:p>
            <a:r>
              <a:rPr lang="en-US" b="0" dirty="0"/>
              <a:t>7   5.5       </a:t>
            </a:r>
          </a:p>
          <a:p>
            <a:r>
              <a:rPr lang="en-US" b="0" dirty="0"/>
              <a:t>8   1.6       </a:t>
            </a:r>
          </a:p>
          <a:p>
            <a:r>
              <a:rPr lang="en-US" b="0" dirty="0"/>
              <a:t>9   4.6      </a:t>
            </a:r>
          </a:p>
          <a:p>
            <a:r>
              <a:rPr lang="en-US" b="0" dirty="0"/>
              <a:t>10   3.4      </a:t>
            </a:r>
          </a:p>
        </p:txBody>
      </p:sp>
      <p:sp>
        <p:nvSpPr>
          <p:cNvPr id="5" name="Rectangle 4">
            <a:extLst>
              <a:ext uri="{FF2B5EF4-FFF2-40B4-BE49-F238E27FC236}">
                <a16:creationId xmlns:a16="http://schemas.microsoft.com/office/drawing/2014/main" id="{D26A655F-1C31-1B42-B3A0-913D9CC45ADC}"/>
              </a:ext>
            </a:extLst>
          </p:cNvPr>
          <p:cNvSpPr/>
          <p:nvPr/>
        </p:nvSpPr>
        <p:spPr>
          <a:xfrm>
            <a:off x="1752600" y="3505200"/>
            <a:ext cx="4572000" cy="3139321"/>
          </a:xfrm>
          <a:prstGeom prst="rect">
            <a:avLst/>
          </a:prstGeom>
        </p:spPr>
        <p:txBody>
          <a:bodyPr>
            <a:spAutoFit/>
          </a:bodyPr>
          <a:lstStyle/>
          <a:p>
            <a:r>
              <a:rPr lang="en-US" b="0" dirty="0"/>
              <a:t>sleep extra drug 1</a:t>
            </a:r>
          </a:p>
          <a:p>
            <a:r>
              <a:rPr lang="en-US" b="0" dirty="0"/>
              <a:t>1    0.7       </a:t>
            </a:r>
          </a:p>
          <a:p>
            <a:r>
              <a:rPr lang="en-US" b="0" dirty="0"/>
              <a:t>2   -1.6       </a:t>
            </a:r>
          </a:p>
          <a:p>
            <a:r>
              <a:rPr lang="en-US" b="0" dirty="0"/>
              <a:t>3   -0.2       </a:t>
            </a:r>
          </a:p>
          <a:p>
            <a:r>
              <a:rPr lang="en-US" b="0" dirty="0"/>
              <a:t>4   -1.2      </a:t>
            </a:r>
          </a:p>
          <a:p>
            <a:r>
              <a:rPr lang="en-US" b="0" dirty="0"/>
              <a:t>5   -0.1       </a:t>
            </a:r>
          </a:p>
          <a:p>
            <a:r>
              <a:rPr lang="en-US" b="0" dirty="0"/>
              <a:t>6    3.4       </a:t>
            </a:r>
          </a:p>
          <a:p>
            <a:r>
              <a:rPr lang="en-US" b="0" dirty="0"/>
              <a:t>7    3.7      </a:t>
            </a:r>
          </a:p>
          <a:p>
            <a:r>
              <a:rPr lang="en-US" b="0" dirty="0"/>
              <a:t>8    0.8       </a:t>
            </a:r>
          </a:p>
          <a:p>
            <a:r>
              <a:rPr lang="en-US" b="0" dirty="0"/>
              <a:t>9    0.0       </a:t>
            </a:r>
          </a:p>
          <a:p>
            <a:r>
              <a:rPr lang="en-US" b="0" dirty="0"/>
              <a:t>10   2.0     </a:t>
            </a:r>
          </a:p>
        </p:txBody>
      </p:sp>
      <p:sp>
        <p:nvSpPr>
          <p:cNvPr id="3" name="Slide Number Placeholder 2">
            <a:extLst>
              <a:ext uri="{FF2B5EF4-FFF2-40B4-BE49-F238E27FC236}">
                <a16:creationId xmlns:a16="http://schemas.microsoft.com/office/drawing/2014/main" id="{809452D0-6AE1-4843-9B25-60A891BB6349}"/>
              </a:ext>
            </a:extLst>
          </p:cNvPr>
          <p:cNvSpPr>
            <a:spLocks noGrp="1"/>
          </p:cNvSpPr>
          <p:nvPr>
            <p:ph type="sldNum" sz="quarter" idx="12"/>
          </p:nvPr>
        </p:nvSpPr>
        <p:spPr/>
        <p:txBody>
          <a:bodyPr/>
          <a:lstStyle/>
          <a:p>
            <a:fld id="{803C33BC-767D-8845-BB2C-A473FB4A7552}" type="slidenum">
              <a:rPr lang="en-US" smtClean="0"/>
              <a:pPr/>
              <a:t>95</a:t>
            </a:fld>
            <a:endParaRPr lang="en-US"/>
          </a:p>
        </p:txBody>
      </p:sp>
    </p:spTree>
    <p:extLst>
      <p:ext uri="{BB962C8B-B14F-4D97-AF65-F5344CB8AC3E}">
        <p14:creationId xmlns:p14="http://schemas.microsoft.com/office/powerpoint/2010/main" val="18723772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61354"/>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1720840"/>
            <a:ext cx="8229600" cy="4247317"/>
          </a:xfrm>
          <a:prstGeom prst="rect">
            <a:avLst/>
          </a:prstGeom>
        </p:spPr>
        <p:txBody>
          <a:bodyPr wrap="square">
            <a:spAutoFit/>
          </a:bodyPr>
          <a:lstStyle/>
          <a:p>
            <a:r>
              <a:rPr lang="en-US" b="0" dirty="0">
                <a:latin typeface="Courier" pitchFamily="2" charset="0"/>
              </a:rPr>
              <a:t>head(sleep) </a:t>
            </a:r>
            <a:r>
              <a:rPr lang="en-GB" b="0" dirty="0">
                <a:latin typeface="Courier" pitchFamily="2" charset="0"/>
                <a:cs typeface="Arial" pitchFamily="-112" charset="0"/>
              </a:rPr>
              <a:t>#</a:t>
            </a:r>
            <a:r>
              <a:rPr lang="en-US" b="0" dirty="0">
                <a:latin typeface="Courier" pitchFamily="2" charset="0"/>
              </a:rPr>
              <a:t> sleep is the table that already comes with R and contain 20 observations on 10 patients to show the effect of two soporific drugs on the increase in hours of sleep </a:t>
            </a:r>
          </a:p>
          <a:p>
            <a:endParaRPr lang="en-US" b="0" dirty="0">
              <a:latin typeface="Courier" pitchFamily="2" charset="0"/>
            </a:endParaRPr>
          </a:p>
          <a:p>
            <a:r>
              <a:rPr lang="en-US" b="0" dirty="0">
                <a:latin typeface="Courier" pitchFamily="2" charset="0"/>
                <a:cs typeface="Arial" pitchFamily="-112" charset="0"/>
              </a:rPr>
              <a:t>plot(extra ~ group, data = sleep)</a:t>
            </a:r>
          </a:p>
          <a:p>
            <a:endParaRPr lang="en-US"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r>
              <a:rPr lang="en-GB" b="0" dirty="0">
                <a:latin typeface="Courier" pitchFamily="2" charset="0"/>
                <a:cs typeface="Arial" pitchFamily="-112" charset="0"/>
              </a:rPr>
              <a:t>with(sleep, </a:t>
            </a:r>
            <a:r>
              <a:rPr lang="en-GB" b="0" dirty="0" err="1">
                <a:latin typeface="Courier" pitchFamily="2" charset="0"/>
                <a:cs typeface="Arial" pitchFamily="-112" charset="0"/>
              </a:rPr>
              <a:t>t.test</a:t>
            </a:r>
            <a:r>
              <a:rPr lang="en-GB" b="0" dirty="0">
                <a:latin typeface="Courier" pitchFamily="2" charset="0"/>
                <a:cs typeface="Arial" pitchFamily="-112" charset="0"/>
              </a:rPr>
              <a:t>(extra[group == 1], extra[group == 2]))# unpaired</a:t>
            </a:r>
          </a:p>
          <a:p>
            <a:endParaRPr lang="en-GB" b="0" dirty="0">
              <a:latin typeface="Courier" pitchFamily="2" charset="0"/>
              <a:cs typeface="Arial" pitchFamily="-112" charset="0"/>
            </a:endParaRPr>
          </a:p>
          <a:p>
            <a:r>
              <a:rPr lang="en-GB" b="0" dirty="0">
                <a:latin typeface="Courier" pitchFamily="2" charset="0"/>
              </a:rPr>
              <a:t>with(sleep, </a:t>
            </a:r>
            <a:r>
              <a:rPr lang="en-GB" b="0" dirty="0" err="1">
                <a:latin typeface="Courier" pitchFamily="2" charset="0"/>
              </a:rPr>
              <a:t>t.test</a:t>
            </a:r>
            <a:r>
              <a:rPr lang="en-GB" b="0" dirty="0">
                <a:latin typeface="Courier" pitchFamily="2" charset="0"/>
              </a:rPr>
              <a:t>(extra[group == 1], extra[group == 2], paired = TRUE))</a:t>
            </a:r>
            <a:r>
              <a:rPr lang="en-GB" b="0" dirty="0">
                <a:latin typeface="Courier" pitchFamily="2" charset="0"/>
                <a:cs typeface="Arial" pitchFamily="-112" charset="0"/>
              </a:rPr>
              <a:t># paired</a:t>
            </a:r>
          </a:p>
          <a:p>
            <a:endParaRPr lang="en-GB" b="0" dirty="0">
              <a:latin typeface="Courier" pitchFamily="2" charset="0"/>
            </a:endParaRPr>
          </a:p>
        </p:txBody>
      </p:sp>
      <p:sp>
        <p:nvSpPr>
          <p:cNvPr id="9" name="Rectangle 8">
            <a:extLst>
              <a:ext uri="{FF2B5EF4-FFF2-40B4-BE49-F238E27FC236}">
                <a16:creationId xmlns:a16="http://schemas.microsoft.com/office/drawing/2014/main" id="{BAF0D8E6-F6B0-0048-AAF0-DFABB9F30EDC}"/>
              </a:ext>
            </a:extLst>
          </p:cNvPr>
          <p:cNvSpPr/>
          <p:nvPr/>
        </p:nvSpPr>
        <p:spPr>
          <a:xfrm>
            <a:off x="457200" y="1148044"/>
            <a:ext cx="2105063" cy="369332"/>
          </a:xfrm>
          <a:prstGeom prst="rect">
            <a:avLst/>
          </a:prstGeom>
        </p:spPr>
        <p:txBody>
          <a:bodyPr wrap="none">
            <a:spAutoFit/>
          </a:bodyPr>
          <a:lstStyle/>
          <a:p>
            <a:pPr lvl="0" algn="ctr" eaLnBrk="0" hangingPunct="0">
              <a:lnSpc>
                <a:spcPct val="90000"/>
              </a:lnSpc>
              <a:spcBef>
                <a:spcPct val="20000"/>
              </a:spcBef>
            </a:pPr>
            <a:r>
              <a:rPr lang="en-US" sz="2000" kern="0" dirty="0">
                <a:solidFill>
                  <a:srgbClr val="99CC00"/>
                </a:solidFill>
              </a:rPr>
              <a:t>in your terminal</a:t>
            </a:r>
          </a:p>
        </p:txBody>
      </p:sp>
      <p:sp>
        <p:nvSpPr>
          <p:cNvPr id="7" name="Rectangle 6">
            <a:extLst>
              <a:ext uri="{FF2B5EF4-FFF2-40B4-BE49-F238E27FC236}">
                <a16:creationId xmlns:a16="http://schemas.microsoft.com/office/drawing/2014/main" id="{BFB14096-B6A6-0144-B140-AD2516D64143}"/>
              </a:ext>
            </a:extLst>
          </p:cNvPr>
          <p:cNvSpPr/>
          <p:nvPr/>
        </p:nvSpPr>
        <p:spPr>
          <a:xfrm>
            <a:off x="381000" y="3844498"/>
            <a:ext cx="6931706" cy="369332"/>
          </a:xfrm>
          <a:prstGeom prst="rect">
            <a:avLst/>
          </a:prstGeom>
        </p:spPr>
        <p:txBody>
          <a:bodyPr wrap="none">
            <a:spAutoFit/>
          </a:bodyPr>
          <a:lstStyle/>
          <a:p>
            <a:pPr lvl="0" algn="ctr" eaLnBrk="0" hangingPunct="0">
              <a:lnSpc>
                <a:spcPct val="90000"/>
              </a:lnSpc>
              <a:spcBef>
                <a:spcPct val="20000"/>
              </a:spcBef>
            </a:pPr>
            <a:r>
              <a:rPr lang="en-US" sz="2000" kern="0" dirty="0">
                <a:solidFill>
                  <a:srgbClr val="99CC00"/>
                </a:solidFill>
              </a:rPr>
              <a:t>you then have two options for t-test: paired or unpaired</a:t>
            </a:r>
          </a:p>
        </p:txBody>
      </p:sp>
      <p:sp>
        <p:nvSpPr>
          <p:cNvPr id="2" name="Slide Number Placeholder 1">
            <a:extLst>
              <a:ext uri="{FF2B5EF4-FFF2-40B4-BE49-F238E27FC236}">
                <a16:creationId xmlns:a16="http://schemas.microsoft.com/office/drawing/2014/main" id="{C1CDF995-7252-E343-99E6-1DA5F2DB9D6C}"/>
              </a:ext>
            </a:extLst>
          </p:cNvPr>
          <p:cNvSpPr>
            <a:spLocks noGrp="1"/>
          </p:cNvSpPr>
          <p:nvPr>
            <p:ph type="sldNum" sz="quarter" idx="12"/>
          </p:nvPr>
        </p:nvSpPr>
        <p:spPr/>
        <p:txBody>
          <a:bodyPr/>
          <a:lstStyle/>
          <a:p>
            <a:fld id="{803C33BC-767D-8845-BB2C-A473FB4A7552}" type="slidenum">
              <a:rPr lang="en-US" smtClean="0"/>
              <a:pPr/>
              <a:t>96</a:t>
            </a:fld>
            <a:endParaRPr lang="en-US"/>
          </a:p>
        </p:txBody>
      </p:sp>
    </p:spTree>
    <p:extLst>
      <p:ext uri="{BB962C8B-B14F-4D97-AF65-F5344CB8AC3E}">
        <p14:creationId xmlns:p14="http://schemas.microsoft.com/office/powerpoint/2010/main" val="8831113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Content Placeholder 2"/>
          <p:cNvSpPr>
            <a:spLocks noGrp="1"/>
          </p:cNvSpPr>
          <p:nvPr>
            <p:ph idx="1"/>
          </p:nvPr>
        </p:nvSpPr>
        <p:spPr>
          <a:xfrm>
            <a:off x="228600" y="1402081"/>
            <a:ext cx="8686800" cy="4525962"/>
          </a:xfrm>
        </p:spPr>
        <p:txBody>
          <a:bodyPr/>
          <a:lstStyle/>
          <a:p>
            <a:r>
              <a:rPr lang="en-US" dirty="0">
                <a:latin typeface="Arial" charset="0"/>
                <a:cs typeface="Arial" charset="0"/>
              </a:rPr>
              <a:t>you want to test the effect of </a:t>
            </a:r>
            <a:r>
              <a:rPr lang="en-US" b="1" dirty="0">
                <a:solidFill>
                  <a:srgbClr val="99CC00"/>
                </a:solidFill>
                <a:latin typeface="Arial" charset="0"/>
                <a:cs typeface="Arial" charset="0"/>
              </a:rPr>
              <a:t>two soporific drugs (independent variable) </a:t>
            </a:r>
            <a:r>
              <a:rPr lang="en-US" dirty="0">
                <a:latin typeface="Arial" charset="0"/>
                <a:cs typeface="Arial" charset="0"/>
              </a:rPr>
              <a:t>on </a:t>
            </a:r>
            <a:r>
              <a:rPr lang="en-US" b="1" dirty="0">
                <a:solidFill>
                  <a:srgbClr val="99CC00"/>
                </a:solidFill>
                <a:latin typeface="Arial" charset="0"/>
                <a:cs typeface="Arial" charset="0"/>
              </a:rPr>
              <a:t>amount of sleep(dependent variable)</a:t>
            </a:r>
            <a:r>
              <a:rPr lang="en-US" dirty="0">
                <a:latin typeface="Arial" charset="0"/>
                <a:cs typeface="Arial" charset="0"/>
              </a:rPr>
              <a:t>. You take 10 participants and make then sleep to get their basic (control) sleep time. Then you give them drug 1 and note the difference of sleep time. You do the same for drug 2.</a:t>
            </a:r>
            <a:endParaRPr lang="en-US" b="1" dirty="0">
              <a:solidFill>
                <a:srgbClr val="99CC00"/>
              </a:solidFill>
              <a:latin typeface="Arial" charset="0"/>
              <a:cs typeface="Arial" charset="0"/>
            </a:endParaRPr>
          </a:p>
          <a:p>
            <a:endParaRPr lang="en-US" b="1" dirty="0">
              <a:solidFill>
                <a:srgbClr val="99CC00"/>
              </a:solidFill>
              <a:latin typeface="Arial" charset="0"/>
              <a:cs typeface="Arial" charset="0"/>
            </a:endParaRPr>
          </a:p>
          <a:p>
            <a:r>
              <a:rPr lang="en-US" b="1" dirty="0">
                <a:solidFill>
                  <a:srgbClr val="99CC00"/>
                </a:solidFill>
                <a:latin typeface="Arial" charset="0"/>
                <a:cs typeface="Arial" charset="0"/>
              </a:rPr>
              <a:t>all participants did both conditions</a:t>
            </a:r>
            <a:r>
              <a:rPr lang="en-US" dirty="0">
                <a:solidFill>
                  <a:schemeClr val="tx1"/>
                </a:solidFill>
                <a:latin typeface="Arial" charset="0"/>
                <a:cs typeface="Arial" charset="0"/>
              </a:rPr>
              <a:t>, i.e. had both drugs</a:t>
            </a:r>
          </a:p>
          <a:p>
            <a:r>
              <a:rPr lang="en-US" b="1" dirty="0">
                <a:solidFill>
                  <a:schemeClr val="tx1"/>
                </a:solidFill>
                <a:latin typeface="Arial" charset="0"/>
                <a:cs typeface="Arial" charset="0"/>
              </a:rPr>
              <a:t>=</a:t>
            </a:r>
            <a:r>
              <a:rPr lang="en-US" b="1" dirty="0">
                <a:solidFill>
                  <a:srgbClr val="99CC00"/>
                </a:solidFill>
                <a:latin typeface="Arial" charset="0"/>
                <a:cs typeface="Arial" charset="0"/>
              </a:rPr>
              <a:t> within subject experiment</a:t>
            </a:r>
            <a:r>
              <a:rPr lang="en-US" dirty="0">
                <a:solidFill>
                  <a:schemeClr val="tx1"/>
                </a:solidFill>
                <a:latin typeface="Arial" charset="0"/>
                <a:cs typeface="Arial" charset="0"/>
              </a:rPr>
              <a:t> so the data is </a:t>
            </a:r>
            <a:r>
              <a:rPr lang="en-US" b="1" dirty="0">
                <a:solidFill>
                  <a:srgbClr val="99CC00"/>
                </a:solidFill>
                <a:latin typeface="Arial" charset="0"/>
                <a:cs typeface="Arial" charset="0"/>
              </a:rPr>
              <a:t>paired</a:t>
            </a:r>
          </a:p>
          <a:p>
            <a:endParaRPr lang="en-US" b="1" dirty="0">
              <a:solidFill>
                <a:srgbClr val="99CC00"/>
              </a:solidFill>
              <a:latin typeface="Arial" charset="0"/>
              <a:cs typeface="Arial" charset="0"/>
            </a:endParaRPr>
          </a:p>
          <a:p>
            <a:r>
              <a:rPr lang="en-US" dirty="0">
                <a:solidFill>
                  <a:schemeClr val="tx1"/>
                </a:solidFill>
                <a:latin typeface="Arial" charset="0"/>
                <a:cs typeface="Arial" charset="0"/>
              </a:rPr>
              <a:t>otherwise (e.g. take 10 new participants for drug 2)</a:t>
            </a:r>
          </a:p>
          <a:p>
            <a:r>
              <a:rPr lang="en-US" b="1" dirty="0">
                <a:solidFill>
                  <a:schemeClr val="tx1"/>
                </a:solidFill>
                <a:latin typeface="Arial" charset="0"/>
                <a:cs typeface="Arial" charset="0"/>
              </a:rPr>
              <a:t>= </a:t>
            </a:r>
            <a:r>
              <a:rPr lang="en-US" b="1" dirty="0">
                <a:solidFill>
                  <a:srgbClr val="FF9900"/>
                </a:solidFill>
                <a:latin typeface="Arial" charset="0"/>
                <a:cs typeface="Arial" charset="0"/>
              </a:rPr>
              <a:t>between subject experiment </a:t>
            </a:r>
            <a:r>
              <a:rPr lang="en-US" dirty="0">
                <a:solidFill>
                  <a:schemeClr val="tx1"/>
                </a:solidFill>
                <a:latin typeface="Arial" charset="0"/>
                <a:cs typeface="Arial" charset="0"/>
              </a:rPr>
              <a:t>so the data is </a:t>
            </a:r>
            <a:r>
              <a:rPr lang="en-US" b="1" dirty="0">
                <a:solidFill>
                  <a:srgbClr val="FF9900"/>
                </a:solidFill>
                <a:latin typeface="Arial" charset="0"/>
                <a:cs typeface="Arial" charset="0"/>
              </a:rPr>
              <a:t>unpaired</a:t>
            </a:r>
          </a:p>
          <a:p>
            <a:endParaRPr lang="en-US" b="1" dirty="0">
              <a:solidFill>
                <a:srgbClr val="99CC00"/>
              </a:solidFill>
              <a:latin typeface="Arial" charset="0"/>
              <a:cs typeface="Arial" charset="0"/>
            </a:endParaRPr>
          </a:p>
          <a:p>
            <a:endParaRPr lang="en-US" dirty="0">
              <a:latin typeface="Arial" charset="0"/>
              <a:cs typeface="Arial" charset="0"/>
            </a:endParaRPr>
          </a:p>
        </p:txBody>
      </p:sp>
      <p:grpSp>
        <p:nvGrpSpPr>
          <p:cNvPr id="3" name="Group 2">
            <a:extLst>
              <a:ext uri="{FF2B5EF4-FFF2-40B4-BE49-F238E27FC236}">
                <a16:creationId xmlns:a16="http://schemas.microsoft.com/office/drawing/2014/main" id="{A00FDA30-BADE-F544-B14F-92161BC62E42}"/>
              </a:ext>
            </a:extLst>
          </p:cNvPr>
          <p:cNvGrpSpPr/>
          <p:nvPr/>
        </p:nvGrpSpPr>
        <p:grpSpPr>
          <a:xfrm>
            <a:off x="7772400" y="-259160"/>
            <a:ext cx="1371600" cy="1630760"/>
            <a:chOff x="7772400" y="-258128"/>
            <a:chExt cx="1371600" cy="1630760"/>
          </a:xfrm>
        </p:grpSpPr>
        <p:sp>
          <p:nvSpPr>
            <p:cNvPr id="4" name="Right Triangle 3">
              <a:extLst>
                <a:ext uri="{FF2B5EF4-FFF2-40B4-BE49-F238E27FC236}">
                  <a16:creationId xmlns:a16="http://schemas.microsoft.com/office/drawing/2014/main" id="{D0A31809-DF22-E64C-92F0-18DC06D356AC}"/>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5" name="TextBox 4">
              <a:extLst>
                <a:ext uri="{FF2B5EF4-FFF2-40B4-BE49-F238E27FC236}">
                  <a16:creationId xmlns:a16="http://schemas.microsoft.com/office/drawing/2014/main" id="{B628AEF3-F3B1-FC42-97E8-215E84A14C61}"/>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2" name="Slide Number Placeholder 1">
            <a:extLst>
              <a:ext uri="{FF2B5EF4-FFF2-40B4-BE49-F238E27FC236}">
                <a16:creationId xmlns:a16="http://schemas.microsoft.com/office/drawing/2014/main" id="{E715F9CD-F2BE-4A46-B4B5-245BDD751BB1}"/>
              </a:ext>
            </a:extLst>
          </p:cNvPr>
          <p:cNvSpPr>
            <a:spLocks noGrp="1"/>
          </p:cNvSpPr>
          <p:nvPr>
            <p:ph type="sldNum" sz="quarter" idx="12"/>
          </p:nvPr>
        </p:nvSpPr>
        <p:spPr/>
        <p:txBody>
          <a:bodyPr/>
          <a:lstStyle/>
          <a:p>
            <a:fld id="{803C33BC-767D-8845-BB2C-A473FB4A7552}" type="slidenum">
              <a:rPr lang="en-US" smtClean="0"/>
              <a:pPr/>
              <a:t>97</a:t>
            </a:fld>
            <a:endParaRPr lang="en-US"/>
          </a:p>
        </p:txBody>
      </p:sp>
    </p:spTree>
    <p:extLst>
      <p:ext uri="{BB962C8B-B14F-4D97-AF65-F5344CB8AC3E}">
        <p14:creationId xmlns:p14="http://schemas.microsoft.com/office/powerpoint/2010/main" val="7563006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58128"/>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1360910"/>
            <a:ext cx="8229600" cy="3693319"/>
          </a:xfrm>
          <a:prstGeom prst="rect">
            <a:avLst/>
          </a:prstGeom>
        </p:spPr>
        <p:txBody>
          <a:bodyPr wrap="square">
            <a:spAutoFit/>
          </a:bodyPr>
          <a:lstStyle/>
          <a:p>
            <a:r>
              <a:rPr lang="en-GB" dirty="0">
                <a:solidFill>
                  <a:srgbClr val="99CC00"/>
                </a:solidFill>
                <a:latin typeface="Courier" pitchFamily="2" charset="0"/>
                <a:cs typeface="Arial" pitchFamily="-112" charset="0"/>
              </a:rPr>
              <a:t>with(sleep, </a:t>
            </a:r>
            <a:r>
              <a:rPr lang="en-GB" dirty="0" err="1">
                <a:solidFill>
                  <a:srgbClr val="99CC00"/>
                </a:solidFill>
                <a:latin typeface="Courier" pitchFamily="2" charset="0"/>
                <a:cs typeface="Arial" pitchFamily="-112" charset="0"/>
              </a:rPr>
              <a:t>t.test</a:t>
            </a:r>
            <a:r>
              <a:rPr lang="en-GB" dirty="0">
                <a:solidFill>
                  <a:srgbClr val="99CC00"/>
                </a:solidFill>
                <a:latin typeface="Courier" pitchFamily="2" charset="0"/>
                <a:cs typeface="Arial" pitchFamily="-112" charset="0"/>
              </a:rPr>
              <a:t>(extra[group == 1], extra[group == 2]))# unpaired</a:t>
            </a: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r>
              <a:rPr lang="en-GB" b="0" dirty="0">
                <a:latin typeface="Courier" pitchFamily="2" charset="0"/>
                <a:cs typeface="Arial" pitchFamily="-112" charset="0"/>
              </a:rPr>
              <a:t>data:  extra[group == 1] and extra[group == 2]</a:t>
            </a:r>
          </a:p>
          <a:p>
            <a:r>
              <a:rPr lang="en-GB" b="0" dirty="0">
                <a:latin typeface="Courier" pitchFamily="2" charset="0"/>
                <a:cs typeface="Arial" pitchFamily="-112" charset="0"/>
              </a:rPr>
              <a:t>t = -1.8608, </a:t>
            </a:r>
            <a:r>
              <a:rPr lang="en-GB" b="0" dirty="0" err="1">
                <a:latin typeface="Courier" pitchFamily="2" charset="0"/>
                <a:cs typeface="Arial" pitchFamily="-112" charset="0"/>
              </a:rPr>
              <a:t>df</a:t>
            </a:r>
            <a:r>
              <a:rPr lang="en-GB" b="0" dirty="0">
                <a:latin typeface="Courier" pitchFamily="2" charset="0"/>
                <a:cs typeface="Arial" pitchFamily="-112" charset="0"/>
              </a:rPr>
              <a:t> = 17.776, p-value = 0.07939</a:t>
            </a:r>
          </a:p>
          <a:p>
            <a:r>
              <a:rPr lang="en-GB" b="0" dirty="0">
                <a:latin typeface="Courier" pitchFamily="2" charset="0"/>
                <a:cs typeface="Arial" pitchFamily="-112" charset="0"/>
              </a:rPr>
              <a:t>alternative hypothesis: true difference in means is not equal to 0</a:t>
            </a:r>
          </a:p>
          <a:p>
            <a:r>
              <a:rPr lang="en-GB" b="0" dirty="0">
                <a:latin typeface="Courier" pitchFamily="2" charset="0"/>
                <a:cs typeface="Arial" pitchFamily="-112" charset="0"/>
              </a:rPr>
              <a:t>95 percent confidence interval: -3.3654832  0.2054832</a:t>
            </a:r>
          </a:p>
          <a:p>
            <a:r>
              <a:rPr lang="en-GB" b="0" dirty="0">
                <a:latin typeface="Courier" pitchFamily="2" charset="0"/>
                <a:cs typeface="Arial" pitchFamily="-112" charset="0"/>
              </a:rPr>
              <a:t>sample estimates: mean of x mean of y 0.75      2.33 </a:t>
            </a: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endParaRPr lang="en-GB" b="0" dirty="0">
              <a:latin typeface="Courier" pitchFamily="2" charset="0"/>
            </a:endParaRPr>
          </a:p>
        </p:txBody>
      </p:sp>
      <p:sp>
        <p:nvSpPr>
          <p:cNvPr id="11" name="Rectangle 10">
            <a:extLst>
              <a:ext uri="{FF2B5EF4-FFF2-40B4-BE49-F238E27FC236}">
                <a16:creationId xmlns:a16="http://schemas.microsoft.com/office/drawing/2014/main" id="{286AC555-2696-1A49-8D3B-6AAECBC5AEB8}"/>
              </a:ext>
            </a:extLst>
          </p:cNvPr>
          <p:cNvSpPr/>
          <p:nvPr/>
        </p:nvSpPr>
        <p:spPr>
          <a:xfrm>
            <a:off x="472440" y="5298161"/>
            <a:ext cx="6172200" cy="759182"/>
          </a:xfrm>
          <a:prstGeom prst="rect">
            <a:avLst/>
          </a:prstGeom>
        </p:spPr>
        <p:txBody>
          <a:bodyPr wrap="square">
            <a:spAutoFit/>
          </a:bodyPr>
          <a:lstStyle/>
          <a:p>
            <a:r>
              <a:rPr lang="en-US" sz="2600" b="0" baseline="30000" dirty="0"/>
              <a:t>“An unpaired student t-test showed no significant difference between the two drugs.”</a:t>
            </a:r>
            <a:endParaRPr lang="en-US" sz="2600" b="0" dirty="0"/>
          </a:p>
        </p:txBody>
      </p:sp>
      <p:sp>
        <p:nvSpPr>
          <p:cNvPr id="2" name="Rounded Rectangle 1">
            <a:extLst>
              <a:ext uri="{FF2B5EF4-FFF2-40B4-BE49-F238E27FC236}">
                <a16:creationId xmlns:a16="http://schemas.microsoft.com/office/drawing/2014/main" id="{A926A035-BEC1-E148-82D2-550663A34A81}"/>
              </a:ext>
            </a:extLst>
          </p:cNvPr>
          <p:cNvSpPr/>
          <p:nvPr/>
        </p:nvSpPr>
        <p:spPr bwMode="auto">
          <a:xfrm>
            <a:off x="5257800" y="2743200"/>
            <a:ext cx="1219200" cy="304800"/>
          </a:xfrm>
          <a:prstGeom prst="roundRect">
            <a:avLst/>
          </a:prstGeom>
          <a:no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Rectangle 8">
            <a:extLst>
              <a:ext uri="{FF2B5EF4-FFF2-40B4-BE49-F238E27FC236}">
                <a16:creationId xmlns:a16="http://schemas.microsoft.com/office/drawing/2014/main" id="{F8DA2B6A-8BEF-8E42-A3A2-4B891EAA4279}"/>
              </a:ext>
            </a:extLst>
          </p:cNvPr>
          <p:cNvSpPr/>
          <p:nvPr/>
        </p:nvSpPr>
        <p:spPr>
          <a:xfrm>
            <a:off x="472440" y="4786068"/>
            <a:ext cx="2773516" cy="369332"/>
          </a:xfrm>
          <a:prstGeom prst="rect">
            <a:avLst/>
          </a:prstGeom>
        </p:spPr>
        <p:txBody>
          <a:bodyPr wrap="none">
            <a:spAutoFit/>
          </a:bodyPr>
          <a:lstStyle/>
          <a:p>
            <a:pPr lvl="0" algn="ctr" eaLnBrk="0" hangingPunct="0">
              <a:lnSpc>
                <a:spcPct val="90000"/>
              </a:lnSpc>
              <a:spcBef>
                <a:spcPct val="20000"/>
              </a:spcBef>
            </a:pPr>
            <a:r>
              <a:rPr lang="en-US" sz="2000" kern="0" dirty="0">
                <a:solidFill>
                  <a:srgbClr val="99CC00"/>
                </a:solidFill>
              </a:rPr>
              <a:t>what you would write</a:t>
            </a:r>
          </a:p>
        </p:txBody>
      </p:sp>
      <p:sp>
        <p:nvSpPr>
          <p:cNvPr id="10" name="Rectangle 9">
            <a:extLst>
              <a:ext uri="{FF2B5EF4-FFF2-40B4-BE49-F238E27FC236}">
                <a16:creationId xmlns:a16="http://schemas.microsoft.com/office/drawing/2014/main" id="{0AE48ADA-3B2C-7445-B1C6-2556A38F1EB1}"/>
              </a:ext>
            </a:extLst>
          </p:cNvPr>
          <p:cNvSpPr/>
          <p:nvPr/>
        </p:nvSpPr>
        <p:spPr>
          <a:xfrm>
            <a:off x="2667000" y="630569"/>
            <a:ext cx="3339376" cy="369332"/>
          </a:xfrm>
          <a:prstGeom prst="rect">
            <a:avLst/>
          </a:prstGeom>
        </p:spPr>
        <p:txBody>
          <a:bodyPr wrap="none">
            <a:spAutoFit/>
          </a:bodyPr>
          <a:lstStyle/>
          <a:p>
            <a:r>
              <a:rPr lang="en-US" dirty="0">
                <a:solidFill>
                  <a:srgbClr val="FF9900"/>
                </a:solidFill>
              </a:rPr>
              <a:t>between subject experiment </a:t>
            </a:r>
            <a:endParaRPr lang="en-US" dirty="0"/>
          </a:p>
        </p:txBody>
      </p:sp>
      <p:sp>
        <p:nvSpPr>
          <p:cNvPr id="3" name="Slide Number Placeholder 2">
            <a:extLst>
              <a:ext uri="{FF2B5EF4-FFF2-40B4-BE49-F238E27FC236}">
                <a16:creationId xmlns:a16="http://schemas.microsoft.com/office/drawing/2014/main" id="{C93DEF42-A391-A24A-94DF-6EE1FB174A72}"/>
              </a:ext>
            </a:extLst>
          </p:cNvPr>
          <p:cNvSpPr>
            <a:spLocks noGrp="1"/>
          </p:cNvSpPr>
          <p:nvPr>
            <p:ph type="sldNum" sz="quarter" idx="12"/>
          </p:nvPr>
        </p:nvSpPr>
        <p:spPr/>
        <p:txBody>
          <a:bodyPr/>
          <a:lstStyle/>
          <a:p>
            <a:fld id="{803C33BC-767D-8845-BB2C-A473FB4A7552}" type="slidenum">
              <a:rPr lang="en-US" smtClean="0"/>
              <a:pPr/>
              <a:t>98</a:t>
            </a:fld>
            <a:endParaRPr lang="en-US"/>
          </a:p>
        </p:txBody>
      </p:sp>
    </p:spTree>
    <p:extLst>
      <p:ext uri="{BB962C8B-B14F-4D97-AF65-F5344CB8AC3E}">
        <p14:creationId xmlns:p14="http://schemas.microsoft.com/office/powerpoint/2010/main" val="23471880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3D1E6CD-1347-864B-A10B-DA81CFDA63E1}"/>
              </a:ext>
            </a:extLst>
          </p:cNvPr>
          <p:cNvGrpSpPr/>
          <p:nvPr/>
        </p:nvGrpSpPr>
        <p:grpSpPr>
          <a:xfrm>
            <a:off x="7772400" y="-258128"/>
            <a:ext cx="1371600" cy="1630760"/>
            <a:chOff x="7772400" y="-258128"/>
            <a:chExt cx="1371600" cy="1630760"/>
          </a:xfrm>
        </p:grpSpPr>
        <p:sp>
          <p:nvSpPr>
            <p:cNvPr id="5" name="Right Triangle 4">
              <a:extLst>
                <a:ext uri="{FF2B5EF4-FFF2-40B4-BE49-F238E27FC236}">
                  <a16:creationId xmlns:a16="http://schemas.microsoft.com/office/drawing/2014/main" id="{A2BED168-524C-E74D-AF4C-0F5BAB8DEA96}"/>
                </a:ext>
              </a:extLst>
            </p:cNvPr>
            <p:cNvSpPr/>
            <p:nvPr/>
          </p:nvSpPr>
          <p:spPr bwMode="auto">
            <a:xfrm rot="10800000">
              <a:off x="7772400" y="1032"/>
              <a:ext cx="1371600" cy="1371600"/>
            </a:xfrm>
            <a:prstGeom prst="rtTriangle">
              <a:avLst/>
            </a:prstGeom>
            <a:solidFill>
              <a:srgbClr val="99CC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6" name="TextBox 5">
              <a:extLst>
                <a:ext uri="{FF2B5EF4-FFF2-40B4-BE49-F238E27FC236}">
                  <a16:creationId xmlns:a16="http://schemas.microsoft.com/office/drawing/2014/main" id="{C2556D37-0A57-0044-9ABA-69B7B607F15E}"/>
                </a:ext>
              </a:extLst>
            </p:cNvPr>
            <p:cNvSpPr txBox="1"/>
            <p:nvPr/>
          </p:nvSpPr>
          <p:spPr>
            <a:xfrm>
              <a:off x="8229600" y="-258128"/>
              <a:ext cx="685800" cy="1477328"/>
            </a:xfrm>
            <a:prstGeom prst="rect">
              <a:avLst/>
            </a:prstGeom>
            <a:noFill/>
          </p:spPr>
          <p:txBody>
            <a:bodyPr wrap="square" rtlCol="0">
              <a:spAutoFit/>
            </a:bodyPr>
            <a:lstStyle/>
            <a:p>
              <a:r>
                <a:rPr lang="en-US" sz="9000" dirty="0">
                  <a:solidFill>
                    <a:schemeClr val="bg1"/>
                  </a:solidFill>
                </a:rPr>
                <a:t>R</a:t>
              </a:r>
            </a:p>
          </p:txBody>
        </p:sp>
      </p:grpSp>
      <p:sp>
        <p:nvSpPr>
          <p:cNvPr id="8" name="Rectangle 7">
            <a:extLst>
              <a:ext uri="{FF2B5EF4-FFF2-40B4-BE49-F238E27FC236}">
                <a16:creationId xmlns:a16="http://schemas.microsoft.com/office/drawing/2014/main" id="{B93B1DD6-33BF-0948-AAB0-1CDDA1840480}"/>
              </a:ext>
            </a:extLst>
          </p:cNvPr>
          <p:cNvSpPr/>
          <p:nvPr/>
        </p:nvSpPr>
        <p:spPr>
          <a:xfrm>
            <a:off x="457200" y="1371600"/>
            <a:ext cx="8229600" cy="3416320"/>
          </a:xfrm>
          <a:prstGeom prst="rect">
            <a:avLst/>
          </a:prstGeom>
        </p:spPr>
        <p:txBody>
          <a:bodyPr wrap="square">
            <a:spAutoFit/>
          </a:bodyPr>
          <a:lstStyle/>
          <a:p>
            <a:r>
              <a:rPr lang="en-GB" dirty="0">
                <a:solidFill>
                  <a:srgbClr val="99CC00"/>
                </a:solidFill>
                <a:latin typeface="Courier" pitchFamily="2" charset="0"/>
              </a:rPr>
              <a:t>with(sleep, </a:t>
            </a:r>
            <a:r>
              <a:rPr lang="en-GB" dirty="0" err="1">
                <a:solidFill>
                  <a:srgbClr val="99CC00"/>
                </a:solidFill>
                <a:latin typeface="Courier" pitchFamily="2" charset="0"/>
              </a:rPr>
              <a:t>t.test</a:t>
            </a:r>
            <a:r>
              <a:rPr lang="en-GB" dirty="0">
                <a:solidFill>
                  <a:srgbClr val="99CC00"/>
                </a:solidFill>
                <a:latin typeface="Courier" pitchFamily="2" charset="0"/>
              </a:rPr>
              <a:t>(extra[group == 1], extra[group == 2], paired = TRUE))</a:t>
            </a:r>
            <a:r>
              <a:rPr lang="en-GB" dirty="0">
                <a:solidFill>
                  <a:srgbClr val="99CC00"/>
                </a:solidFill>
                <a:latin typeface="Courier" pitchFamily="2" charset="0"/>
                <a:cs typeface="Arial" pitchFamily="-112" charset="0"/>
              </a:rPr>
              <a:t># paired</a:t>
            </a:r>
          </a:p>
          <a:p>
            <a:endParaRPr lang="en-GB" b="0" dirty="0">
              <a:latin typeface="Courier" pitchFamily="2" charset="0"/>
              <a:cs typeface="Arial" pitchFamily="-112" charset="0"/>
            </a:endParaRPr>
          </a:p>
          <a:p>
            <a:endParaRPr lang="en-GB" b="0" dirty="0">
              <a:latin typeface="Courier" pitchFamily="2" charset="0"/>
              <a:cs typeface="Arial" pitchFamily="-112" charset="0"/>
            </a:endParaRPr>
          </a:p>
          <a:p>
            <a:r>
              <a:rPr lang="en-GB" b="0" dirty="0">
                <a:latin typeface="Courier" pitchFamily="2" charset="0"/>
                <a:cs typeface="Arial" pitchFamily="-112" charset="0"/>
              </a:rPr>
              <a:t>data:  extra[group == 1] and extra[group == 2]</a:t>
            </a:r>
          </a:p>
          <a:p>
            <a:r>
              <a:rPr lang="en-GB" b="0" dirty="0">
                <a:latin typeface="Courier" pitchFamily="2" charset="0"/>
                <a:cs typeface="Arial" pitchFamily="-112" charset="0"/>
              </a:rPr>
              <a:t>t = -4.0621, </a:t>
            </a:r>
            <a:r>
              <a:rPr lang="en-GB" b="0" dirty="0" err="1">
                <a:latin typeface="Courier" pitchFamily="2" charset="0"/>
                <a:cs typeface="Arial" pitchFamily="-112" charset="0"/>
              </a:rPr>
              <a:t>df</a:t>
            </a:r>
            <a:r>
              <a:rPr lang="en-GB" b="0" dirty="0">
                <a:latin typeface="Courier" pitchFamily="2" charset="0"/>
                <a:cs typeface="Arial" pitchFamily="-112" charset="0"/>
              </a:rPr>
              <a:t> = 9, p-value = 0.002833</a:t>
            </a:r>
          </a:p>
          <a:p>
            <a:r>
              <a:rPr lang="en-GB" b="0" dirty="0">
                <a:latin typeface="Courier" pitchFamily="2" charset="0"/>
                <a:cs typeface="Arial" pitchFamily="-112" charset="0"/>
              </a:rPr>
              <a:t>alternative hypothesis: true difference in means is not equal to 0</a:t>
            </a:r>
          </a:p>
          <a:p>
            <a:r>
              <a:rPr lang="en-GB" b="0" dirty="0">
                <a:latin typeface="Courier" pitchFamily="2" charset="0"/>
                <a:cs typeface="Arial" pitchFamily="-112" charset="0"/>
              </a:rPr>
              <a:t>95 percent confidence interval: -2.4598858 -0.7001142</a:t>
            </a:r>
          </a:p>
          <a:p>
            <a:r>
              <a:rPr lang="en-GB" b="0" dirty="0">
                <a:latin typeface="Courier" pitchFamily="2" charset="0"/>
                <a:cs typeface="Arial" pitchFamily="-112" charset="0"/>
              </a:rPr>
              <a:t>sample estimates: mean of the differences -1.58 </a:t>
            </a:r>
          </a:p>
          <a:p>
            <a:endParaRPr lang="en-GB" b="0" dirty="0">
              <a:latin typeface="Courier" pitchFamily="2" charset="0"/>
              <a:cs typeface="Arial" pitchFamily="-112" charset="0"/>
            </a:endParaRPr>
          </a:p>
          <a:p>
            <a:endParaRPr lang="en-GB" b="0" dirty="0">
              <a:latin typeface="Courier" pitchFamily="2" charset="0"/>
            </a:endParaRPr>
          </a:p>
        </p:txBody>
      </p:sp>
      <p:sp>
        <p:nvSpPr>
          <p:cNvPr id="10" name="Rectangle 9">
            <a:extLst>
              <a:ext uri="{FF2B5EF4-FFF2-40B4-BE49-F238E27FC236}">
                <a16:creationId xmlns:a16="http://schemas.microsoft.com/office/drawing/2014/main" id="{885AE844-E9FD-234D-AA9E-3EAEC9D70F91}"/>
              </a:ext>
            </a:extLst>
          </p:cNvPr>
          <p:cNvSpPr/>
          <p:nvPr/>
        </p:nvSpPr>
        <p:spPr>
          <a:xfrm>
            <a:off x="485335" y="5277363"/>
            <a:ext cx="6172200" cy="759182"/>
          </a:xfrm>
          <a:prstGeom prst="rect">
            <a:avLst/>
          </a:prstGeom>
        </p:spPr>
        <p:txBody>
          <a:bodyPr wrap="square">
            <a:spAutoFit/>
          </a:bodyPr>
          <a:lstStyle/>
          <a:p>
            <a:r>
              <a:rPr lang="en-US" sz="2600" b="0" baseline="30000" dirty="0"/>
              <a:t>“A paired student t-test showed significant difference between the two drugs (two-tailed t(9)=-4.0621, p &lt; 0.05)”</a:t>
            </a:r>
            <a:endParaRPr lang="en-US" sz="2600" b="0" dirty="0"/>
          </a:p>
        </p:txBody>
      </p:sp>
      <p:sp>
        <p:nvSpPr>
          <p:cNvPr id="7" name="Rounded Rectangle 6">
            <a:extLst>
              <a:ext uri="{FF2B5EF4-FFF2-40B4-BE49-F238E27FC236}">
                <a16:creationId xmlns:a16="http://schemas.microsoft.com/office/drawing/2014/main" id="{CBA73A31-6EA9-8D4E-A24B-504654456A7A}"/>
              </a:ext>
            </a:extLst>
          </p:cNvPr>
          <p:cNvSpPr/>
          <p:nvPr/>
        </p:nvSpPr>
        <p:spPr bwMode="auto">
          <a:xfrm>
            <a:off x="4762500" y="2743200"/>
            <a:ext cx="1219200" cy="304800"/>
          </a:xfrm>
          <a:prstGeom prst="roundRect">
            <a:avLst/>
          </a:prstGeom>
          <a:no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9" name="Rounded Rectangle 8">
            <a:extLst>
              <a:ext uri="{FF2B5EF4-FFF2-40B4-BE49-F238E27FC236}">
                <a16:creationId xmlns:a16="http://schemas.microsoft.com/office/drawing/2014/main" id="{0648BFB1-056B-894F-9B89-787F6062B1D5}"/>
              </a:ext>
            </a:extLst>
          </p:cNvPr>
          <p:cNvSpPr/>
          <p:nvPr/>
        </p:nvSpPr>
        <p:spPr bwMode="auto">
          <a:xfrm>
            <a:off x="2209800" y="2743200"/>
            <a:ext cx="990600" cy="304800"/>
          </a:xfrm>
          <a:prstGeom prst="roundRect">
            <a:avLst/>
          </a:prstGeom>
          <a:no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1" name="Rounded Rectangle 10">
            <a:extLst>
              <a:ext uri="{FF2B5EF4-FFF2-40B4-BE49-F238E27FC236}">
                <a16:creationId xmlns:a16="http://schemas.microsoft.com/office/drawing/2014/main" id="{49549236-EF47-6447-970C-86BEE8B603CB}"/>
              </a:ext>
            </a:extLst>
          </p:cNvPr>
          <p:cNvSpPr/>
          <p:nvPr/>
        </p:nvSpPr>
        <p:spPr bwMode="auto">
          <a:xfrm>
            <a:off x="457200" y="2746717"/>
            <a:ext cx="1613095" cy="301283"/>
          </a:xfrm>
          <a:prstGeom prst="roundRect">
            <a:avLst/>
          </a:prstGeom>
          <a:noFill/>
          <a:ln w="63500" cap="flat" cmpd="sng" algn="ctr">
            <a:solidFill>
              <a:srgbClr val="99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endParaRPr>
          </a:p>
        </p:txBody>
      </p:sp>
      <p:sp>
        <p:nvSpPr>
          <p:cNvPr id="12" name="Rectangle 11">
            <a:extLst>
              <a:ext uri="{FF2B5EF4-FFF2-40B4-BE49-F238E27FC236}">
                <a16:creationId xmlns:a16="http://schemas.microsoft.com/office/drawing/2014/main" id="{A6F96DF3-4CCD-E64F-8DBC-8FF0A40EC972}"/>
              </a:ext>
            </a:extLst>
          </p:cNvPr>
          <p:cNvSpPr/>
          <p:nvPr/>
        </p:nvSpPr>
        <p:spPr>
          <a:xfrm>
            <a:off x="472440" y="4786068"/>
            <a:ext cx="2773516" cy="369332"/>
          </a:xfrm>
          <a:prstGeom prst="rect">
            <a:avLst/>
          </a:prstGeom>
        </p:spPr>
        <p:txBody>
          <a:bodyPr wrap="none">
            <a:spAutoFit/>
          </a:bodyPr>
          <a:lstStyle/>
          <a:p>
            <a:pPr lvl="0" algn="ctr" eaLnBrk="0" hangingPunct="0">
              <a:lnSpc>
                <a:spcPct val="90000"/>
              </a:lnSpc>
              <a:spcBef>
                <a:spcPct val="20000"/>
              </a:spcBef>
            </a:pPr>
            <a:r>
              <a:rPr lang="en-US" sz="2000" kern="0" dirty="0">
                <a:solidFill>
                  <a:srgbClr val="99CC00"/>
                </a:solidFill>
              </a:rPr>
              <a:t>what you would write</a:t>
            </a:r>
          </a:p>
        </p:txBody>
      </p:sp>
      <p:sp>
        <p:nvSpPr>
          <p:cNvPr id="13" name="Rectangle 12">
            <a:extLst>
              <a:ext uri="{FF2B5EF4-FFF2-40B4-BE49-F238E27FC236}">
                <a16:creationId xmlns:a16="http://schemas.microsoft.com/office/drawing/2014/main" id="{AD1646F7-A4CA-F74C-A056-12E65A03D8F2}"/>
              </a:ext>
            </a:extLst>
          </p:cNvPr>
          <p:cNvSpPr/>
          <p:nvPr/>
        </p:nvSpPr>
        <p:spPr>
          <a:xfrm>
            <a:off x="2812640" y="502166"/>
            <a:ext cx="3082895" cy="369332"/>
          </a:xfrm>
          <a:prstGeom prst="rect">
            <a:avLst/>
          </a:prstGeom>
        </p:spPr>
        <p:txBody>
          <a:bodyPr wrap="none">
            <a:spAutoFit/>
          </a:bodyPr>
          <a:lstStyle/>
          <a:p>
            <a:r>
              <a:rPr lang="en-US" dirty="0">
                <a:solidFill>
                  <a:srgbClr val="99CC00"/>
                </a:solidFill>
              </a:rPr>
              <a:t>within subject experiment</a:t>
            </a:r>
            <a:r>
              <a:rPr lang="en-US" dirty="0"/>
              <a:t> </a:t>
            </a:r>
          </a:p>
        </p:txBody>
      </p:sp>
      <p:sp>
        <p:nvSpPr>
          <p:cNvPr id="2" name="Slide Number Placeholder 1">
            <a:extLst>
              <a:ext uri="{FF2B5EF4-FFF2-40B4-BE49-F238E27FC236}">
                <a16:creationId xmlns:a16="http://schemas.microsoft.com/office/drawing/2014/main" id="{C719C8FE-4E09-AC49-886E-B0BCDBAAE66E}"/>
              </a:ext>
            </a:extLst>
          </p:cNvPr>
          <p:cNvSpPr>
            <a:spLocks noGrp="1"/>
          </p:cNvSpPr>
          <p:nvPr>
            <p:ph type="sldNum" sz="quarter" idx="12"/>
          </p:nvPr>
        </p:nvSpPr>
        <p:spPr/>
        <p:txBody>
          <a:bodyPr/>
          <a:lstStyle/>
          <a:p>
            <a:fld id="{803C33BC-767D-8845-BB2C-A473FB4A7552}" type="slidenum">
              <a:rPr lang="en-US" smtClean="0"/>
              <a:pPr/>
              <a:t>99</a:t>
            </a:fld>
            <a:endParaRPr lang="en-US"/>
          </a:p>
        </p:txBody>
      </p:sp>
    </p:spTree>
    <p:extLst>
      <p:ext uri="{BB962C8B-B14F-4D97-AF65-F5344CB8AC3E}">
        <p14:creationId xmlns:p14="http://schemas.microsoft.com/office/powerpoint/2010/main" val="382947873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59800</TotalTime>
  <Words>21511</Words>
  <Application>Microsoft Macintosh PowerPoint</Application>
  <PresentationFormat>On-screen Show (4:3)</PresentationFormat>
  <Paragraphs>4614</Paragraphs>
  <Slides>544</Slides>
  <Notes>118</Notes>
  <HiddenSlides>0</HiddenSlides>
  <MMClips>3</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544</vt:i4>
      </vt:variant>
    </vt:vector>
  </HeadingPairs>
  <TitlesOfParts>
    <vt:vector size="566" baseType="lpstr">
      <vt:lpstr>ＭＳ Ｐゴシック</vt:lpstr>
      <vt:lpstr>Arial</vt:lpstr>
      <vt:lpstr>Arial</vt:lpstr>
      <vt:lpstr>Arial Black</vt:lpstr>
      <vt:lpstr>Arial Narrow</vt:lpstr>
      <vt:lpstr>Calibri</vt:lpstr>
      <vt:lpstr>Cambria Math</vt:lpstr>
      <vt:lpstr>Candara</vt:lpstr>
      <vt:lpstr>Candara Regular</vt:lpstr>
      <vt:lpstr>Courier</vt:lpstr>
      <vt:lpstr>Helvetica</vt:lpstr>
      <vt:lpstr>Helvetica Neue</vt:lpstr>
      <vt:lpstr>Helvetica Neue Light</vt:lpstr>
      <vt:lpstr>inherit</vt:lpstr>
      <vt:lpstr>Lucida Sans Unicode</vt:lpstr>
      <vt:lpstr>Menlo</vt:lpstr>
      <vt:lpstr>Orator Std</vt:lpstr>
      <vt:lpstr>Segoe UI</vt:lpstr>
      <vt:lpstr>Times New Roman</vt:lpstr>
      <vt:lpstr>Verdana</vt:lpstr>
      <vt:lpstr>Wingdings</vt:lpstr>
      <vt:lpstr>Default Design</vt:lpstr>
      <vt:lpstr>PowerPoint Presentation</vt:lpstr>
      <vt:lpstr>PowerPoint Presentation</vt:lpstr>
      <vt:lpstr>unit menu</vt:lpstr>
      <vt:lpstr>resources</vt:lpstr>
      <vt:lpstr>PowerPoint Presentation</vt:lpstr>
      <vt:lpstr>PowerPoint Presentation</vt:lpstr>
      <vt:lpstr>PowerPoint Presentation</vt:lpstr>
      <vt:lpstr>PowerPoint Presentation</vt:lpstr>
      <vt:lpstr>let’s start with an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terminology</vt:lpstr>
      <vt:lpstr>goodness  of fit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practically</vt:lpstr>
      <vt:lpstr>PowerPoint Presentation</vt:lpstr>
      <vt:lpstr>PowerPoint Presentation</vt:lpstr>
      <vt:lpstr>PowerPoint Presentation</vt:lpstr>
      <vt:lpstr>PowerPoint Presentation</vt:lpstr>
      <vt:lpstr>PowerPoint Presentation</vt:lpstr>
      <vt:lpstr>usages of regressions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away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another 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use stats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away</vt:lpstr>
      <vt:lpstr>PowerPoint Presentation</vt:lpstr>
      <vt:lpstr>PowerPoint Presentation</vt:lpstr>
      <vt:lpstr>let’s do an experiment!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first  look at the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let’s go  backward a little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let’s  complexify a little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ok we have learned quite a lot so far!</vt:lpstr>
      <vt:lpstr>PowerPoint Presentation</vt:lpstr>
      <vt:lpstr>let’s talk about dependent variables</vt:lpstr>
      <vt:lpstr>PowerPoint Presentation</vt:lpstr>
      <vt:lpstr>PowerPoint Presentation</vt:lpstr>
      <vt:lpstr>PowerPoint Presentation</vt:lpstr>
      <vt:lpstr>PowerPoint Presentation</vt:lpstr>
      <vt:lpstr>time and error as dependent variables …</vt:lpstr>
      <vt:lpstr>PowerPoint Presentation</vt:lpstr>
      <vt:lpstr>PowerPoint Presentation</vt:lpstr>
      <vt:lpstr>PowerPoint Presentation</vt:lpstr>
      <vt:lpstr>PowerPoint Presentation</vt:lpstr>
      <vt:lpstr>questionnaires as dependent variables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ok so there are many type of data and so what?</vt:lpstr>
      <vt:lpstr>PowerPoint Presentation</vt:lpstr>
      <vt:lpstr>PowerPoint Presentation</vt:lpstr>
      <vt:lpstr>PowerPoint Presentation</vt:lpstr>
      <vt:lpstr>PowerPoint Presentation</vt:lpstr>
      <vt:lpstr>PowerPoint Presentation</vt:lpstr>
      <vt:lpstr>take away</vt:lpstr>
      <vt:lpstr>PowerPoint Presentation</vt:lpstr>
      <vt:lpstr>PowerPoint Presentation</vt:lpstr>
      <vt:lpstr>lets go back to our memorization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paired t-test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unpaired t-test</vt:lpstr>
      <vt:lpstr>PowerPoint Presentation</vt:lpstr>
      <vt:lpstr>PowerPoint Presentation</vt:lpstr>
      <vt:lpstr>practically</vt:lpstr>
      <vt:lpstr>PowerPoint Presentation</vt:lpstr>
      <vt:lpstr>PowerPoint Presentation</vt:lpstr>
      <vt:lpstr>anovas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degrees of freedom</vt:lpstr>
      <vt:lpstr>PowerPoint Presentation</vt:lpstr>
      <vt:lpstr>PowerPoint Presentation</vt:lpstr>
      <vt:lpstr>PowerPoint Presentation</vt:lpstr>
      <vt:lpstr>PowerPoint Presentation</vt:lpstr>
      <vt:lpstr>PowerPoint Presentation</vt:lpstr>
      <vt:lpstr>PowerPoint Presentation</vt:lpstr>
      <vt:lpstr>take away</vt:lpstr>
      <vt:lpstr>PowerPoint Presentation</vt:lpstr>
      <vt:lpstr>PowerPoint Presentation</vt:lpstr>
      <vt:lpstr>PowerPoint Presentation</vt:lpstr>
      <vt:lpstr>assumption of normality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transformations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assumptions</vt:lpstr>
      <vt:lpstr>PowerPoint Presentation</vt:lpstr>
      <vt:lpstr>PowerPoint Presentation</vt:lpstr>
      <vt:lpstr>PowerPoint Presentation</vt:lpstr>
      <vt:lpstr>PowerPoint Presentation</vt:lpstr>
      <vt:lpstr>PowerPoint Presentation</vt:lpstr>
      <vt:lpstr>take away</vt:lpstr>
      <vt:lpstr>PowerPoint Presentation</vt:lpstr>
      <vt:lpstr>PowerPoint Presentation</vt:lpstr>
      <vt:lpstr>PowerPoint Presentation</vt:lpstr>
      <vt:lpstr>PowerPoint Presentation</vt:lpstr>
      <vt:lpstr>rank sum test (Mann Whitney)</vt:lpstr>
      <vt:lpstr>PowerPoint Presentation</vt:lpstr>
      <vt:lpstr>PowerPoint Presentation</vt:lpstr>
      <vt:lpstr>PowerPoint Presentation</vt:lpstr>
      <vt:lpstr>PowerPoint Presentation</vt:lpstr>
      <vt:lpstr>PowerPoint Presentation</vt:lpstr>
      <vt:lpstr>PowerPoint Presentation</vt:lpstr>
      <vt:lpstr>signed rank test (Wilcoxon)</vt:lpstr>
      <vt:lpstr>PowerPoint Presentation</vt:lpstr>
      <vt:lpstr>PowerPoint Presentation</vt:lpstr>
      <vt:lpstr>PowerPoint Presentation</vt:lpstr>
      <vt:lpstr>PowerPoint Presentation</vt:lpstr>
      <vt:lpstr>Kruskal Wallis</vt:lpstr>
      <vt:lpstr>Friedman</vt:lpstr>
      <vt:lpstr>practically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away</vt:lpstr>
      <vt:lpstr>PowerPoint Presentation</vt:lpstr>
      <vt:lpstr>PowerPoint Presentation</vt:lpstr>
      <vt:lpstr>PowerPoint Presentation</vt:lpstr>
      <vt:lpstr>PowerPoint Presentation</vt:lpstr>
      <vt:lpstr>goodness of fit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contingency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R</vt:lpstr>
      <vt:lpstr>PowerPoint Presentation</vt:lpstr>
      <vt:lpstr>PowerPoint Presentation</vt:lpstr>
      <vt:lpstr>PowerPoint Presentation</vt:lpstr>
      <vt:lpstr>PowerPoint Presentation</vt:lpstr>
      <vt:lpstr>statistic tests  on multiple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ways ANOVA practically</vt:lpstr>
      <vt:lpstr>PowerPoint Presentation</vt:lpstr>
      <vt:lpstr>PowerPoint Presentation</vt:lpstr>
      <vt:lpstr>take away</vt:lpstr>
      <vt:lpstr>PowerPoint Presentation</vt:lpstr>
      <vt:lpstr>PowerPoint Presentation</vt:lpstr>
      <vt:lpstr>Random Sample </vt:lpstr>
      <vt:lpstr>Random Sample </vt:lpstr>
      <vt:lpstr>Sample Size Calculation</vt:lpstr>
      <vt:lpstr>Components of sample size calculations</vt:lpstr>
      <vt:lpstr>Components of sample size calculations</vt:lpstr>
      <vt:lpstr>Type I &amp; Type II Errors</vt:lpstr>
      <vt:lpstr>Type I Errors</vt:lpstr>
      <vt:lpstr>Type II Errors</vt:lpstr>
      <vt:lpstr>Type I &amp; Type II Errors</vt:lpstr>
      <vt:lpstr>Type I &amp; Type II Errors</vt:lpstr>
      <vt:lpstr>Question </vt:lpstr>
      <vt:lpstr>Question </vt:lpstr>
      <vt:lpstr>Question </vt:lpstr>
      <vt:lpstr>Question </vt:lpstr>
      <vt:lpstr>How p-value affects sample size? </vt:lpstr>
      <vt:lpstr>Components of sample size calculations</vt:lpstr>
      <vt:lpstr>Power </vt:lpstr>
      <vt:lpstr>Power </vt:lpstr>
      <vt:lpstr>Power </vt:lpstr>
      <vt:lpstr>How power affects sample size?</vt:lpstr>
      <vt:lpstr>Components of sample size calculations</vt:lpstr>
      <vt:lpstr>Smallest Effect of Interest</vt:lpstr>
      <vt:lpstr>Smallest Effect of Interest</vt:lpstr>
      <vt:lpstr>How effect of interest affects sample size?</vt:lpstr>
      <vt:lpstr>Components of sample size calculations</vt:lpstr>
      <vt:lpstr>Variability </vt:lpstr>
      <vt:lpstr>How variance affects sample size?</vt:lpstr>
      <vt:lpstr>Components of sample size calculations</vt:lpstr>
      <vt:lpstr>Effect Size </vt:lpstr>
      <vt:lpstr>Effect Size </vt:lpstr>
      <vt:lpstr>Effect Size </vt:lpstr>
      <vt:lpstr>Cohen’s d Effect Size</vt:lpstr>
      <vt:lpstr>Sample Size Estimation </vt:lpstr>
      <vt:lpstr>Components of sample size calculations</vt:lpstr>
      <vt:lpstr>Sample Size for Continuous Data</vt:lpstr>
      <vt:lpstr>Example </vt:lpstr>
      <vt:lpstr>Example </vt:lpstr>
      <vt:lpstr>Example </vt:lpstr>
      <vt:lpstr>Example </vt:lpstr>
      <vt:lpstr>Solving in R</vt:lpstr>
      <vt:lpstr>Sample Size for Categorical Data </vt:lpstr>
      <vt:lpstr>Example </vt:lpstr>
      <vt:lpstr>Example</vt:lpstr>
      <vt:lpstr>Example</vt:lpstr>
      <vt:lpstr>Example </vt:lpstr>
      <vt:lpstr>Solving in R</vt:lpstr>
      <vt:lpstr> Other Outcome Types</vt:lpstr>
      <vt:lpstr>Summary</vt:lpstr>
      <vt:lpstr>Definitions </vt:lpstr>
      <vt:lpstr>Take Away </vt:lpstr>
      <vt:lpstr>PowerPoint Presentation</vt:lpstr>
      <vt:lpstr>ego depletion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replication crisis</vt:lpstr>
      <vt:lpstr>PowerPoint Presentation</vt:lpstr>
      <vt:lpstr>PowerPoint Presentation</vt:lpstr>
      <vt:lpstr>good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away</vt:lpstr>
      <vt:lpstr>PowerPoint Presentation</vt:lpstr>
      <vt:lpstr>to go further</vt:lpstr>
      <vt:lpstr>PowerPoint Presentation</vt:lpstr>
      <vt:lpstr>PowerPoint Presentation</vt:lpstr>
      <vt:lpstr>curriculum</vt:lpstr>
    </vt:vector>
  </TitlesOfParts>
  <Company>Microsoft Corporation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Patrck Baudisch</dc:creator>
  <cp:lastModifiedBy>Anne Roudaut</cp:lastModifiedBy>
  <cp:revision>869</cp:revision>
  <cp:lastPrinted>2019-01-08T14:03:56Z</cp:lastPrinted>
  <dcterms:created xsi:type="dcterms:W3CDTF">2010-06-22T07:38:57Z</dcterms:created>
  <dcterms:modified xsi:type="dcterms:W3CDTF">2019-01-08T14:04:10Z</dcterms:modified>
</cp:coreProperties>
</file>